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25"/>
  </p:notesMasterIdLst>
  <p:sldIdLst>
    <p:sldId id="258" r:id="rId6"/>
    <p:sldId id="336" r:id="rId7"/>
    <p:sldId id="286" r:id="rId8"/>
    <p:sldId id="266" r:id="rId9"/>
    <p:sldId id="265" r:id="rId10"/>
    <p:sldId id="267" r:id="rId11"/>
    <p:sldId id="268" r:id="rId12"/>
    <p:sldId id="270" r:id="rId13"/>
    <p:sldId id="271" r:id="rId14"/>
    <p:sldId id="335" r:id="rId15"/>
    <p:sldId id="281" r:id="rId16"/>
    <p:sldId id="305" r:id="rId17"/>
    <p:sldId id="311" r:id="rId18"/>
    <p:sldId id="309" r:id="rId19"/>
    <p:sldId id="302" r:id="rId20"/>
    <p:sldId id="313" r:id="rId21"/>
    <p:sldId id="314" r:id="rId22"/>
    <p:sldId id="306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94" d="100"/>
          <a:sy n="94" d="100"/>
        </p:scale>
        <p:origin x="11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Harris" userId="ac199a4c-ad19-40c2-90c5-6743bba5a0d2" providerId="ADAL" clId="{C7076CAA-A0CA-4F29-A110-AE7F6A435718}"/>
    <pc:docChg chg="custSel delSld modSld">
      <pc:chgData name="John Harris" userId="ac199a4c-ad19-40c2-90c5-6743bba5a0d2" providerId="ADAL" clId="{C7076CAA-A0CA-4F29-A110-AE7F6A435718}" dt="2025-09-01T08:56:46.534" v="1259" actId="20577"/>
      <pc:docMkLst>
        <pc:docMk/>
      </pc:docMkLst>
      <pc:sldChg chg="modSp del mod">
        <pc:chgData name="John Harris" userId="ac199a4c-ad19-40c2-90c5-6743bba5a0d2" providerId="ADAL" clId="{C7076CAA-A0CA-4F29-A110-AE7F6A435718}" dt="2025-09-01T08:54:36.313" v="1252" actId="2696"/>
        <pc:sldMkLst>
          <pc:docMk/>
          <pc:sldMk cId="1116631375" sldId="264"/>
        </pc:sldMkLst>
        <pc:spChg chg="mod">
          <ac:chgData name="John Harris" userId="ac199a4c-ad19-40c2-90c5-6743bba5a0d2" providerId="ADAL" clId="{C7076CAA-A0CA-4F29-A110-AE7F6A435718}" dt="2025-08-26T07:24:09.956" v="902" actId="20577"/>
          <ac:spMkLst>
            <pc:docMk/>
            <pc:sldMk cId="1116631375" sldId="264"/>
            <ac:spMk id="2" creationId="{DFB84F25-25C6-9BD5-742A-A50B606A0606}"/>
          </ac:spMkLst>
        </pc:spChg>
        <pc:graphicFrameChg chg="modGraphic">
          <ac:chgData name="John Harris" userId="ac199a4c-ad19-40c2-90c5-6743bba5a0d2" providerId="ADAL" clId="{C7076CAA-A0CA-4F29-A110-AE7F6A435718}" dt="2025-08-26T07:13:54.453" v="197" actId="20577"/>
          <ac:graphicFrameMkLst>
            <pc:docMk/>
            <pc:sldMk cId="1116631375" sldId="264"/>
            <ac:graphicFrameMk id="8" creationId="{B19DCB57-F227-04A7-3CE1-060A267E9AE5}"/>
          </ac:graphicFrameMkLst>
        </pc:graphicFrameChg>
      </pc:sldChg>
      <pc:sldChg chg="modSp mod">
        <pc:chgData name="John Harris" userId="ac199a4c-ad19-40c2-90c5-6743bba5a0d2" providerId="ADAL" clId="{C7076CAA-A0CA-4F29-A110-AE7F6A435718}" dt="2025-08-26T07:20:14.928" v="855" actId="5793"/>
        <pc:sldMkLst>
          <pc:docMk/>
          <pc:sldMk cId="2678142212" sldId="265"/>
        </pc:sldMkLst>
        <pc:spChg chg="mod">
          <ac:chgData name="John Harris" userId="ac199a4c-ad19-40c2-90c5-6743bba5a0d2" providerId="ADAL" clId="{C7076CAA-A0CA-4F29-A110-AE7F6A435718}" dt="2025-08-26T07:20:14.928" v="855" actId="5793"/>
          <ac:spMkLst>
            <pc:docMk/>
            <pc:sldMk cId="2678142212" sldId="265"/>
            <ac:spMk id="4100" creationId="{F77CBFBD-53B3-4F55-89DB-3CD336CBC791}"/>
          </ac:spMkLst>
        </pc:spChg>
      </pc:sldChg>
      <pc:sldChg chg="modSp mod">
        <pc:chgData name="John Harris" userId="ac199a4c-ad19-40c2-90c5-6743bba5a0d2" providerId="ADAL" clId="{C7076CAA-A0CA-4F29-A110-AE7F6A435718}" dt="2025-08-26T07:19:12.937" v="755" actId="14100"/>
        <pc:sldMkLst>
          <pc:docMk/>
          <pc:sldMk cId="563250424" sldId="266"/>
        </pc:sldMkLst>
        <pc:spChg chg="mod">
          <ac:chgData name="John Harris" userId="ac199a4c-ad19-40c2-90c5-6743bba5a0d2" providerId="ADAL" clId="{C7076CAA-A0CA-4F29-A110-AE7F6A435718}" dt="2025-08-26T07:19:12.937" v="755" actId="14100"/>
          <ac:spMkLst>
            <pc:docMk/>
            <pc:sldMk cId="563250424" sldId="266"/>
            <ac:spMk id="29700" creationId="{FB9F4B51-915D-4858-BBEA-CC2AEA9C6DA6}"/>
          </ac:spMkLst>
        </pc:spChg>
      </pc:sldChg>
      <pc:sldChg chg="modSp mod">
        <pc:chgData name="John Harris" userId="ac199a4c-ad19-40c2-90c5-6743bba5a0d2" providerId="ADAL" clId="{C7076CAA-A0CA-4F29-A110-AE7F6A435718}" dt="2025-08-26T07:20:31.897" v="856" actId="14100"/>
        <pc:sldMkLst>
          <pc:docMk/>
          <pc:sldMk cId="964216996" sldId="267"/>
        </pc:sldMkLst>
        <pc:spChg chg="mod">
          <ac:chgData name="John Harris" userId="ac199a4c-ad19-40c2-90c5-6743bba5a0d2" providerId="ADAL" clId="{C7076CAA-A0CA-4F29-A110-AE7F6A435718}" dt="2025-08-26T07:20:31.897" v="856" actId="14100"/>
          <ac:spMkLst>
            <pc:docMk/>
            <pc:sldMk cId="964216996" sldId="267"/>
            <ac:spMk id="30724" creationId="{FFC7C845-2B28-4665-9CB4-5962B043F977}"/>
          </ac:spMkLst>
        </pc:spChg>
      </pc:sldChg>
      <pc:sldChg chg="modSp mod">
        <pc:chgData name="John Harris" userId="ac199a4c-ad19-40c2-90c5-6743bba5a0d2" providerId="ADAL" clId="{C7076CAA-A0CA-4F29-A110-AE7F6A435718}" dt="2025-08-26T07:20:49.165" v="858" actId="14100"/>
        <pc:sldMkLst>
          <pc:docMk/>
          <pc:sldMk cId="746897938" sldId="268"/>
        </pc:sldMkLst>
        <pc:spChg chg="mod">
          <ac:chgData name="John Harris" userId="ac199a4c-ad19-40c2-90c5-6743bba5a0d2" providerId="ADAL" clId="{C7076CAA-A0CA-4F29-A110-AE7F6A435718}" dt="2025-08-26T07:20:49.165" v="858" actId="14100"/>
          <ac:spMkLst>
            <pc:docMk/>
            <pc:sldMk cId="746897938" sldId="268"/>
            <ac:spMk id="31748" creationId="{C74F8A57-82AE-452E-98DC-903746B69A0C}"/>
          </ac:spMkLst>
        </pc:spChg>
      </pc:sldChg>
      <pc:sldChg chg="modSp mod">
        <pc:chgData name="John Harris" userId="ac199a4c-ad19-40c2-90c5-6743bba5a0d2" providerId="ADAL" clId="{C7076CAA-A0CA-4F29-A110-AE7F6A435718}" dt="2025-08-27T06:33:26.185" v="929" actId="20577"/>
        <pc:sldMkLst>
          <pc:docMk/>
          <pc:sldMk cId="3242883234" sldId="278"/>
        </pc:sldMkLst>
        <pc:spChg chg="mod">
          <ac:chgData name="John Harris" userId="ac199a4c-ad19-40c2-90c5-6743bba5a0d2" providerId="ADAL" clId="{C7076CAA-A0CA-4F29-A110-AE7F6A435718}" dt="2025-08-27T06:33:26.185" v="929" actId="20577"/>
          <ac:spMkLst>
            <pc:docMk/>
            <pc:sldMk cId="3242883234" sldId="278"/>
            <ac:spMk id="3" creationId="{356CD0EB-C0FD-EC7F-671D-6CF28221804A}"/>
          </ac:spMkLst>
        </pc:spChg>
      </pc:sldChg>
      <pc:sldChg chg="modSp mod">
        <pc:chgData name="John Harris" userId="ac199a4c-ad19-40c2-90c5-6743bba5a0d2" providerId="ADAL" clId="{C7076CAA-A0CA-4F29-A110-AE7F6A435718}" dt="2025-08-27T06:54:41.022" v="931" actId="20577"/>
        <pc:sldMkLst>
          <pc:docMk/>
          <pc:sldMk cId="3899099134" sldId="286"/>
        </pc:sldMkLst>
        <pc:spChg chg="mod">
          <ac:chgData name="John Harris" userId="ac199a4c-ad19-40c2-90c5-6743bba5a0d2" providerId="ADAL" clId="{C7076CAA-A0CA-4F29-A110-AE7F6A435718}" dt="2025-08-27T06:54:41.022" v="931" actId="20577"/>
          <ac:spMkLst>
            <pc:docMk/>
            <pc:sldMk cId="3899099134" sldId="286"/>
            <ac:spMk id="18434" creationId="{CF739467-40D2-4592-B9BC-9956D197C1EA}"/>
          </ac:spMkLst>
        </pc:spChg>
      </pc:sldChg>
      <pc:sldChg chg="modSp mod">
        <pc:chgData name="John Harris" userId="ac199a4c-ad19-40c2-90c5-6743bba5a0d2" providerId="ADAL" clId="{C7076CAA-A0CA-4F29-A110-AE7F6A435718}" dt="2025-09-01T08:53:43.009" v="1251" actId="20577"/>
        <pc:sldMkLst>
          <pc:docMk/>
          <pc:sldMk cId="930436688" sldId="302"/>
        </pc:sldMkLst>
        <pc:spChg chg="mod">
          <ac:chgData name="John Harris" userId="ac199a4c-ad19-40c2-90c5-6743bba5a0d2" providerId="ADAL" clId="{C7076CAA-A0CA-4F29-A110-AE7F6A435718}" dt="2025-09-01T08:53:43.009" v="1251" actId="20577"/>
          <ac:spMkLst>
            <pc:docMk/>
            <pc:sldMk cId="930436688" sldId="302"/>
            <ac:spMk id="6147" creationId="{F4DC71C6-E4F1-4459-A143-1C39A78A0EDE}"/>
          </ac:spMkLst>
        </pc:spChg>
      </pc:sldChg>
      <pc:sldChg chg="modSp mod">
        <pc:chgData name="John Harris" userId="ac199a4c-ad19-40c2-90c5-6743bba5a0d2" providerId="ADAL" clId="{C7076CAA-A0CA-4F29-A110-AE7F6A435718}" dt="2025-08-27T06:33:02.483" v="921" actId="20577"/>
        <pc:sldMkLst>
          <pc:docMk/>
          <pc:sldMk cId="2065189215" sldId="306"/>
        </pc:sldMkLst>
        <pc:spChg chg="mod">
          <ac:chgData name="John Harris" userId="ac199a4c-ad19-40c2-90c5-6743bba5a0d2" providerId="ADAL" clId="{C7076CAA-A0CA-4F29-A110-AE7F6A435718}" dt="2025-08-27T06:33:02.483" v="921" actId="20577"/>
          <ac:spMkLst>
            <pc:docMk/>
            <pc:sldMk cId="2065189215" sldId="306"/>
            <ac:spMk id="9219" creationId="{AF7AC5EF-CF92-4D12-A06E-0174807BBB2E}"/>
          </ac:spMkLst>
        </pc:spChg>
      </pc:sldChg>
      <pc:sldChg chg="modSp del mod">
        <pc:chgData name="John Harris" userId="ac199a4c-ad19-40c2-90c5-6743bba5a0d2" providerId="ADAL" clId="{C7076CAA-A0CA-4F29-A110-AE7F6A435718}" dt="2025-09-01T06:30:11.062" v="1134" actId="47"/>
        <pc:sldMkLst>
          <pc:docMk/>
          <pc:sldMk cId="4078133963" sldId="307"/>
        </pc:sldMkLst>
        <pc:spChg chg="mod">
          <ac:chgData name="John Harris" userId="ac199a4c-ad19-40c2-90c5-6743bba5a0d2" providerId="ADAL" clId="{C7076CAA-A0CA-4F29-A110-AE7F6A435718}" dt="2025-09-01T06:30:00.715" v="1133" actId="20577"/>
          <ac:spMkLst>
            <pc:docMk/>
            <pc:sldMk cId="4078133963" sldId="307"/>
            <ac:spMk id="12291" creationId="{DCCAA85F-5A64-4EB2-B8A6-F8D8853A06B6}"/>
          </ac:spMkLst>
        </pc:spChg>
      </pc:sldChg>
      <pc:sldChg chg="modSp mod">
        <pc:chgData name="John Harris" userId="ac199a4c-ad19-40c2-90c5-6743bba5a0d2" providerId="ADAL" clId="{C7076CAA-A0CA-4F29-A110-AE7F6A435718}" dt="2025-08-26T07:22:45.091" v="879" actId="255"/>
        <pc:sldMkLst>
          <pc:docMk/>
          <pc:sldMk cId="1995845056" sldId="309"/>
        </pc:sldMkLst>
        <pc:spChg chg="mod">
          <ac:chgData name="John Harris" userId="ac199a4c-ad19-40c2-90c5-6743bba5a0d2" providerId="ADAL" clId="{C7076CAA-A0CA-4F29-A110-AE7F6A435718}" dt="2025-08-26T07:22:45.091" v="879" actId="255"/>
          <ac:spMkLst>
            <pc:docMk/>
            <pc:sldMk cId="1995845056" sldId="309"/>
            <ac:spMk id="15363" creationId="{719FA49A-FDC7-42A2-87FE-825F5D8B943C}"/>
          </ac:spMkLst>
        </pc:spChg>
      </pc:sldChg>
      <pc:sldChg chg="modSp mod">
        <pc:chgData name="John Harris" userId="ac199a4c-ad19-40c2-90c5-6743bba5a0d2" providerId="ADAL" clId="{C7076CAA-A0CA-4F29-A110-AE7F6A435718}" dt="2025-09-01T06:28:24.053" v="1089" actId="20577"/>
        <pc:sldMkLst>
          <pc:docMk/>
          <pc:sldMk cId="4283071987" sldId="311"/>
        </pc:sldMkLst>
        <pc:spChg chg="mod">
          <ac:chgData name="John Harris" userId="ac199a4c-ad19-40c2-90c5-6743bba5a0d2" providerId="ADAL" clId="{C7076CAA-A0CA-4F29-A110-AE7F6A435718}" dt="2025-09-01T06:27:16.853" v="936" actId="20577"/>
          <ac:spMkLst>
            <pc:docMk/>
            <pc:sldMk cId="4283071987" sldId="311"/>
            <ac:spMk id="14338" creationId="{2C0D3E4E-7993-4F56-A1A5-AD336C75703A}"/>
          </ac:spMkLst>
        </pc:spChg>
        <pc:spChg chg="mod">
          <ac:chgData name="John Harris" userId="ac199a4c-ad19-40c2-90c5-6743bba5a0d2" providerId="ADAL" clId="{C7076CAA-A0CA-4F29-A110-AE7F6A435718}" dt="2025-09-01T06:28:24.053" v="1089" actId="20577"/>
          <ac:spMkLst>
            <pc:docMk/>
            <pc:sldMk cId="4283071987" sldId="311"/>
            <ac:spMk id="14339" creationId="{A1154E12-DE11-40EA-8D1E-7EA5F73AD5B5}"/>
          </ac:spMkLst>
        </pc:spChg>
      </pc:sldChg>
      <pc:sldChg chg="modSp mod">
        <pc:chgData name="John Harris" userId="ac199a4c-ad19-40c2-90c5-6743bba5a0d2" providerId="ADAL" clId="{C7076CAA-A0CA-4F29-A110-AE7F6A435718}" dt="2025-09-01T06:29:28.485" v="1125" actId="20577"/>
        <pc:sldMkLst>
          <pc:docMk/>
          <pc:sldMk cId="175990166" sldId="313"/>
        </pc:sldMkLst>
        <pc:spChg chg="mod">
          <ac:chgData name="John Harris" userId="ac199a4c-ad19-40c2-90c5-6743bba5a0d2" providerId="ADAL" clId="{C7076CAA-A0CA-4F29-A110-AE7F6A435718}" dt="2025-09-01T06:29:28.485" v="1125" actId="20577"/>
          <ac:spMkLst>
            <pc:docMk/>
            <pc:sldMk cId="175990166" sldId="313"/>
            <ac:spMk id="7171" creationId="{D66EADE4-18E7-4213-BEAE-5D23507F5361}"/>
          </ac:spMkLst>
        </pc:spChg>
      </pc:sldChg>
      <pc:sldChg chg="modSp mod">
        <pc:chgData name="John Harris" userId="ac199a4c-ad19-40c2-90c5-6743bba5a0d2" providerId="ADAL" clId="{C7076CAA-A0CA-4F29-A110-AE7F6A435718}" dt="2025-09-01T08:56:46.534" v="1259" actId="20577"/>
        <pc:sldMkLst>
          <pc:docMk/>
          <pc:sldMk cId="3008727048" sldId="336"/>
        </pc:sldMkLst>
        <pc:spChg chg="mod">
          <ac:chgData name="John Harris" userId="ac199a4c-ad19-40c2-90c5-6743bba5a0d2" providerId="ADAL" clId="{C7076CAA-A0CA-4F29-A110-AE7F6A435718}" dt="2025-09-01T08:56:46.534" v="1259" actId="20577"/>
          <ac:spMkLst>
            <pc:docMk/>
            <pc:sldMk cId="3008727048" sldId="336"/>
            <ac:spMk id="2" creationId="{931BBFF8-014C-44AE-D977-591287FE9C3E}"/>
          </ac:spMkLst>
        </pc:spChg>
        <pc:spChg chg="mod">
          <ac:chgData name="John Harris" userId="ac199a4c-ad19-40c2-90c5-6743bba5a0d2" providerId="ADAL" clId="{C7076CAA-A0CA-4F29-A110-AE7F6A435718}" dt="2025-08-26T07:18:32.613" v="725" actId="20577"/>
          <ac:spMkLst>
            <pc:docMk/>
            <pc:sldMk cId="3008727048" sldId="336"/>
            <ac:spMk id="3" creationId="{034E569F-201D-49A0-F732-8D3F5AEDA39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01/09/2025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403" y="1556792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B4C6F13-A80F-4A39-A4A0-19B5FE3B9C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095567" y="5334489"/>
            <a:ext cx="973667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0000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9704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24" r:id="rId2"/>
    <p:sldLayoutId id="214748372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Research Principles and Philosophy</a:t>
            </a:r>
          </a:p>
          <a:p>
            <a:pPr marL="0" indent="0">
              <a:buNone/>
            </a:pPr>
            <a:r>
              <a:rPr lang="en-GB" sz="4800" dirty="0"/>
              <a:t>     LCDB 7077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Week 1 – Introduction to Research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BBFF8-014C-44AE-D977-591287FE9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Some future opportunities to present/network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E569F-201D-49A0-F732-8D3F5AEDA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UWTSD Doctoral Conference (Wales)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Knowledge Exchange Symposium (UWTSD London)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Student Research Conference (UWTSD Birmingham)</a:t>
            </a:r>
          </a:p>
        </p:txBody>
      </p:sp>
    </p:spTree>
    <p:extLst>
      <p:ext uri="{BB962C8B-B14F-4D97-AF65-F5344CB8AC3E}">
        <p14:creationId xmlns:p14="http://schemas.microsoft.com/office/powerpoint/2010/main" val="3008727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F739467-40D2-4592-B9BC-9956D197C1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27636" y="2102645"/>
            <a:ext cx="8640365" cy="721519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AU" altLang="en-US" sz="48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Getting started with </a:t>
            </a:r>
            <a:br>
              <a:rPr lang="en-AU" altLang="en-US" sz="48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AU" altLang="en-US" sz="48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research</a:t>
            </a:r>
            <a:endParaRPr lang="en-GB" altLang="en-US" sz="36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9099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3">
            <a:extLst>
              <a:ext uri="{FF2B5EF4-FFF2-40B4-BE49-F238E27FC236}">
                <a16:creationId xmlns:a16="http://schemas.microsoft.com/office/drawing/2014/main" id="{4C6252C2-B897-480C-8E30-530DDB7D923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8C15F8DF-0373-475F-8E4A-D3536B5448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4379" y="136524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research?</a:t>
            </a:r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FB9F4B51-915D-4858-BBEA-CC2AEA9C6D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2560" y="1083699"/>
            <a:ext cx="11409680" cy="4690602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Research is what we do when we have a question or a problem we want to resolve</a:t>
            </a:r>
          </a:p>
          <a:p>
            <a:r>
              <a:rPr lang="en-GB" altLang="en-US" sz="3200" dirty="0"/>
              <a:t>We may already think we know the answer to our question</a:t>
            </a:r>
          </a:p>
          <a:p>
            <a:r>
              <a:rPr lang="en-GB" altLang="en-US" sz="3200" dirty="0"/>
              <a:t>We may think the answer is obvious</a:t>
            </a:r>
          </a:p>
          <a:p>
            <a:r>
              <a:rPr lang="en-GB" altLang="en-US" sz="3200" dirty="0"/>
              <a:t>But until we have subjected our problem to </a:t>
            </a:r>
            <a:r>
              <a:rPr lang="en-GB" altLang="en-US" sz="3200" u="sng" dirty="0"/>
              <a:t>rigorous scientific scrutiny</a:t>
            </a:r>
            <a:r>
              <a:rPr lang="en-GB" altLang="en-US" sz="3200" dirty="0"/>
              <a:t>, our 'knowledge' remains little more than guesswork or at best, intuition. </a:t>
            </a:r>
          </a:p>
        </p:txBody>
      </p:sp>
    </p:spTree>
    <p:extLst>
      <p:ext uri="{BB962C8B-B14F-4D97-AF65-F5344CB8AC3E}">
        <p14:creationId xmlns:p14="http://schemas.microsoft.com/office/powerpoint/2010/main" val="563250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6">
            <a:extLst>
              <a:ext uri="{FF2B5EF4-FFF2-40B4-BE49-F238E27FC236}">
                <a16:creationId xmlns:a16="http://schemas.microsoft.com/office/drawing/2014/main" id="{E3F619FA-9F2D-40FE-AE8D-8D48BD4CD1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B365E6A7-A3A4-4AAF-B423-2499289972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BUT </a:t>
            </a:r>
            <a:b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research?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F77CBFBD-53B3-4F55-89DB-3CD336CBC7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31504" y="1690689"/>
            <a:ext cx="8856984" cy="416123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200" b="1" dirty="0"/>
              <a:t>Research is about:</a:t>
            </a:r>
          </a:p>
          <a:p>
            <a:pPr>
              <a:defRPr/>
            </a:pPr>
            <a:r>
              <a:rPr lang="en-GB" sz="3200" dirty="0"/>
              <a:t>1) the systematic investigation into and study of something in order to establish facts and reach new conclusions. </a:t>
            </a:r>
          </a:p>
          <a:p>
            <a:pPr marL="0" indent="0">
              <a:buNone/>
              <a:defRPr/>
            </a:pPr>
            <a:endParaRPr lang="en-GB" sz="3200" dirty="0"/>
          </a:p>
          <a:p>
            <a:pPr>
              <a:defRPr/>
            </a:pPr>
            <a:r>
              <a:rPr lang="en-GB" sz="3200" dirty="0"/>
              <a:t>2) the scientific study of a subject by a course of critical investigation. </a:t>
            </a:r>
          </a:p>
        </p:txBody>
      </p:sp>
    </p:spTree>
    <p:extLst>
      <p:ext uri="{BB962C8B-B14F-4D97-AF65-F5344CB8AC3E}">
        <p14:creationId xmlns:p14="http://schemas.microsoft.com/office/powerpoint/2010/main" val="2678142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3">
            <a:extLst>
              <a:ext uri="{FF2B5EF4-FFF2-40B4-BE49-F238E27FC236}">
                <a16:creationId xmlns:a16="http://schemas.microsoft.com/office/drawing/2014/main" id="{ECDF557C-4BC4-447C-9F3B-FE8A08B603E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9BEE83BE-C83F-43F6-A1C7-41EFCA5B60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68195" y="136524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research?</a:t>
            </a:r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FFC7C845-2B28-4665-9CB4-5962B043F9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16302" y="1205772"/>
            <a:ext cx="10565058" cy="4325686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First priority is to formulate your question</a:t>
            </a:r>
          </a:p>
          <a:p>
            <a:pPr marL="0" indent="0">
              <a:buNone/>
            </a:pPr>
            <a:endParaRPr lang="en-GB" altLang="en-US" sz="3200" dirty="0"/>
          </a:p>
          <a:p>
            <a:pPr lvl="1"/>
            <a:r>
              <a:rPr lang="en-GB" altLang="en-US" sz="2800" dirty="0">
                <a:highlight>
                  <a:srgbClr val="FFFF00"/>
                </a:highlight>
              </a:rPr>
              <a:t>How have others answered it?  </a:t>
            </a:r>
          </a:p>
          <a:p>
            <a:pPr marL="457200" lvl="1" indent="0">
              <a:buNone/>
            </a:pPr>
            <a:r>
              <a:rPr lang="en-GB" altLang="en-US" sz="2800" dirty="0"/>
              <a:t>	(</a:t>
            </a:r>
            <a:r>
              <a:rPr lang="en-GB" altLang="en-US" sz="2800" b="1" dirty="0"/>
              <a:t>Prior literature)</a:t>
            </a:r>
          </a:p>
          <a:p>
            <a:pPr lvl="1"/>
            <a:r>
              <a:rPr lang="en-GB" altLang="en-US" sz="2800" dirty="0">
                <a:highlight>
                  <a:srgbClr val="00FFFF"/>
                </a:highlight>
              </a:rPr>
              <a:t>How does your proposal fit in with what others have done?  </a:t>
            </a:r>
          </a:p>
          <a:p>
            <a:pPr marL="914400" lvl="2" indent="0">
              <a:buNone/>
            </a:pPr>
            <a:r>
              <a:rPr lang="en-GB" altLang="en-US" sz="2400" dirty="0"/>
              <a:t>(</a:t>
            </a:r>
            <a:r>
              <a:rPr lang="en-GB" altLang="en-US" sz="2800" b="1" dirty="0"/>
              <a:t>research gap)</a:t>
            </a:r>
          </a:p>
          <a:p>
            <a:pPr lvl="1"/>
            <a:r>
              <a:rPr lang="en-GB" altLang="en-US" sz="2800" dirty="0">
                <a:highlight>
                  <a:srgbClr val="C0C0C0"/>
                </a:highlight>
              </a:rPr>
              <a:t>What were your findings? </a:t>
            </a:r>
          </a:p>
          <a:p>
            <a:pPr marL="457200" lvl="1" indent="0">
              <a:buNone/>
            </a:pPr>
            <a:r>
              <a:rPr lang="en-GB" altLang="en-US" sz="2800" b="1" dirty="0"/>
              <a:t>	(your findings in the context)</a:t>
            </a:r>
          </a:p>
          <a:p>
            <a:endParaRPr lang="en-GB" altLang="en-US" sz="3200" dirty="0"/>
          </a:p>
          <a:p>
            <a:pPr lvl="1"/>
            <a:endParaRPr lang="en-GB" altLang="en-US" sz="2800" dirty="0"/>
          </a:p>
          <a:p>
            <a:pPr lvl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4216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3">
            <a:extLst>
              <a:ext uri="{FF2B5EF4-FFF2-40B4-BE49-F238E27FC236}">
                <a16:creationId xmlns:a16="http://schemas.microsoft.com/office/drawing/2014/main" id="{6FAAD138-FCF6-4472-9B4F-1FEFE98CA18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E91ABA9C-3932-4726-99CD-EE5F0F46B1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4285" y="148880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Classical scientific method</a:t>
            </a:r>
          </a:p>
        </p:txBody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C74F8A57-82AE-452E-98DC-903746B69A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33680" y="1364630"/>
            <a:ext cx="11572239" cy="4128740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Observation of some phenomenon</a:t>
            </a:r>
          </a:p>
          <a:p>
            <a:pPr lvl="1"/>
            <a:r>
              <a:rPr lang="en-GB" altLang="en-US" sz="2800" dirty="0"/>
              <a:t>Maybe systematic, occasional or accidental</a:t>
            </a:r>
          </a:p>
          <a:p>
            <a:r>
              <a:rPr lang="en-GB" altLang="en-US" sz="3200" dirty="0"/>
              <a:t>Some idea of an explanation (hypothesis)</a:t>
            </a:r>
          </a:p>
          <a:p>
            <a:pPr lvl="1"/>
            <a:r>
              <a:rPr lang="en-GB" altLang="en-US" sz="2800" dirty="0"/>
              <a:t>Induction, conjecture, intuition, guesswork</a:t>
            </a:r>
          </a:p>
          <a:p>
            <a:pPr lvl="1"/>
            <a:r>
              <a:rPr lang="en-GB" altLang="en-US" sz="2800" dirty="0"/>
              <a:t>Usually informed by related work</a:t>
            </a:r>
          </a:p>
          <a:p>
            <a:r>
              <a:rPr lang="en-GB" altLang="en-US" sz="3200" dirty="0"/>
              <a:t>Testing of the hypothesis</a:t>
            </a:r>
          </a:p>
          <a:p>
            <a:pPr lvl="1"/>
            <a:r>
              <a:rPr lang="en-GB" altLang="en-US" sz="2800" dirty="0"/>
              <a:t>Test and revision cycle</a:t>
            </a:r>
          </a:p>
        </p:txBody>
      </p:sp>
    </p:spTree>
    <p:extLst>
      <p:ext uri="{BB962C8B-B14F-4D97-AF65-F5344CB8AC3E}">
        <p14:creationId xmlns:p14="http://schemas.microsoft.com/office/powerpoint/2010/main" val="7468979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3">
            <a:extLst>
              <a:ext uri="{FF2B5EF4-FFF2-40B4-BE49-F238E27FC236}">
                <a16:creationId xmlns:a16="http://schemas.microsoft.com/office/drawing/2014/main" id="{F8E7AED8-2124-40F2-81FF-411579E67ED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3605DAAD-12DC-419A-85E7-E66E47F485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9922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Hypothesis</a:t>
            </a:r>
          </a:p>
        </p:txBody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90D0FAA0-E436-4C58-BCEF-15CA6925D7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41160" y="980296"/>
            <a:ext cx="9019336" cy="4987132"/>
          </a:xfrm>
        </p:spPr>
        <p:txBody>
          <a:bodyPr>
            <a:normAutofit/>
          </a:bodyPr>
          <a:lstStyle/>
          <a:p>
            <a:r>
              <a:rPr lang="en-GB" altLang="en-US" dirty="0"/>
              <a:t>A hypothesis makes a prediction of the expected outcome in a given situation</a:t>
            </a:r>
          </a:p>
          <a:p>
            <a:r>
              <a:rPr lang="en-GB" altLang="en-US" dirty="0"/>
              <a:t>Usually: how the manipulation of the </a:t>
            </a:r>
            <a:r>
              <a:rPr lang="en-GB" altLang="en-US" b="1" dirty="0"/>
              <a:t>independent variable</a:t>
            </a:r>
            <a:r>
              <a:rPr lang="en-GB" altLang="en-US" dirty="0"/>
              <a:t> will influence the behaviour of a </a:t>
            </a:r>
            <a:r>
              <a:rPr lang="en-GB" altLang="en-US" b="1" dirty="0"/>
              <a:t>dependent variable</a:t>
            </a:r>
          </a:p>
          <a:p>
            <a:r>
              <a:rPr lang="en-GB" altLang="en-US" dirty="0"/>
              <a:t>The hypothesis is tested in an</a:t>
            </a:r>
            <a:r>
              <a:rPr lang="en-GB" altLang="en-US" b="1" dirty="0"/>
              <a:t> experiment</a:t>
            </a:r>
          </a:p>
          <a:p>
            <a:r>
              <a:rPr lang="en-GB" altLang="en-US" dirty="0"/>
              <a:t>Experimental design ensures that what you are doing is genuinely (and solely) responsible for the results</a:t>
            </a:r>
          </a:p>
          <a:p>
            <a:r>
              <a:rPr lang="en-GB" altLang="en-US" b="1" dirty="0"/>
              <a:t>Extraneous variables</a:t>
            </a:r>
            <a:r>
              <a:rPr lang="en-GB" altLang="en-US" dirty="0"/>
              <a:t> have to be </a:t>
            </a:r>
            <a:r>
              <a:rPr lang="en-GB" altLang="en-US" b="1" dirty="0"/>
              <a:t>controlled</a:t>
            </a:r>
          </a:p>
        </p:txBody>
      </p:sp>
    </p:spTree>
    <p:extLst>
      <p:ext uri="{BB962C8B-B14F-4D97-AF65-F5344CB8AC3E}">
        <p14:creationId xmlns:p14="http://schemas.microsoft.com/office/powerpoint/2010/main" val="674017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3">
            <a:extLst>
              <a:ext uri="{FF2B5EF4-FFF2-40B4-BE49-F238E27FC236}">
                <a16:creationId xmlns:a16="http://schemas.microsoft.com/office/drawing/2014/main" id="{F9C8C5E7-6758-4184-A146-1BB1197700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9B7B9DF4-2421-4F0D-90C4-4B2989E99D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45774" y="476965"/>
            <a:ext cx="7886700" cy="99417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Experiment</a:t>
            </a:r>
          </a:p>
        </p:txBody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6B450E13-92A3-4BC8-A611-9B5FF74884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45775" y="1589649"/>
            <a:ext cx="8093575" cy="3866986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If the experiment works, the hypothesis is shown to be probably correct</a:t>
            </a:r>
          </a:p>
          <a:p>
            <a:pPr lvl="1"/>
            <a:r>
              <a:rPr lang="en-GB" altLang="en-US" sz="2800" dirty="0"/>
              <a:t>Can’t prove 100% truth</a:t>
            </a:r>
          </a:p>
          <a:p>
            <a:r>
              <a:rPr lang="en-GB" altLang="en-US" sz="3200" dirty="0"/>
              <a:t>If it fails, it could be because</a:t>
            </a:r>
          </a:p>
          <a:p>
            <a:pPr lvl="1"/>
            <a:r>
              <a:rPr lang="en-GB" altLang="en-US" sz="2800" dirty="0"/>
              <a:t>The hypothesis is wrong</a:t>
            </a:r>
          </a:p>
          <a:p>
            <a:pPr lvl="1"/>
            <a:r>
              <a:rPr lang="en-GB" altLang="en-US" sz="2800" dirty="0"/>
              <a:t>The experimental design is faulty </a:t>
            </a:r>
          </a:p>
        </p:txBody>
      </p:sp>
    </p:spTree>
    <p:extLst>
      <p:ext uri="{BB962C8B-B14F-4D97-AF65-F5344CB8AC3E}">
        <p14:creationId xmlns:p14="http://schemas.microsoft.com/office/powerpoint/2010/main" val="3100685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3">
            <a:extLst>
              <a:ext uri="{FF2B5EF4-FFF2-40B4-BE49-F238E27FC236}">
                <a16:creationId xmlns:a16="http://schemas.microsoft.com/office/drawing/2014/main" id="{06B6628D-A494-4DD7-96F6-EA745D908B8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BAC5D920-D72E-418A-81E6-D8F2E689ED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93" y="382191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Variables</a:t>
            </a:r>
          </a:p>
        </p:txBody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3D4F4FE-06F1-4FDE-BC93-4EA706251B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47594" y="1376363"/>
            <a:ext cx="8524985" cy="4110037"/>
          </a:xfrm>
        </p:spPr>
        <p:txBody>
          <a:bodyPr>
            <a:normAutofit/>
          </a:bodyPr>
          <a:lstStyle/>
          <a:p>
            <a:r>
              <a:rPr lang="en-GB" altLang="en-US" sz="3500" dirty="0"/>
              <a:t>The experiment measures the “behaviour” of the dependent variable </a:t>
            </a:r>
          </a:p>
          <a:p>
            <a:r>
              <a:rPr lang="en-GB" altLang="en-US" sz="3500" dirty="0"/>
              <a:t>DV must be </a:t>
            </a:r>
            <a:r>
              <a:rPr lang="en-GB" altLang="en-US" sz="3500" b="1" dirty="0"/>
              <a:t>operationalised</a:t>
            </a:r>
            <a:endParaRPr lang="en-GB" altLang="en-US" sz="3500" dirty="0"/>
          </a:p>
          <a:p>
            <a:pPr lvl="1"/>
            <a:r>
              <a:rPr lang="en-GB" altLang="en-US" sz="3000" dirty="0"/>
              <a:t>Some aspect of the DV must be measurable</a:t>
            </a:r>
          </a:p>
          <a:p>
            <a:pPr lvl="1"/>
            <a:r>
              <a:rPr lang="en-GB" altLang="en-US" sz="3000" dirty="0"/>
              <a:t>What to measure?</a:t>
            </a:r>
          </a:p>
          <a:p>
            <a:pPr lvl="1"/>
            <a:r>
              <a:rPr lang="en-GB" altLang="en-US" sz="3000" dirty="0"/>
              <a:t>How to measure it? </a:t>
            </a:r>
          </a:p>
          <a:p>
            <a:pPr lvl="2"/>
            <a:r>
              <a:rPr lang="en-GB" altLang="en-US" sz="2200" dirty="0"/>
              <a:t>Are you really measuring what you think you are measuring?</a:t>
            </a:r>
          </a:p>
          <a:p>
            <a:pPr lvl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0697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3">
            <a:extLst>
              <a:ext uri="{FF2B5EF4-FFF2-40B4-BE49-F238E27FC236}">
                <a16:creationId xmlns:a16="http://schemas.microsoft.com/office/drawing/2014/main" id="{440F039B-8554-4EE8-A5A9-D84BC29E707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C4F62077-83D2-4E2F-8F3C-D655764DAB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7408" y="136524"/>
            <a:ext cx="7886700" cy="99417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Planning</a:t>
            </a:r>
          </a:p>
        </p:txBody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61829DF7-42DF-4006-ADB7-76854F491B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90800" y="1268760"/>
            <a:ext cx="6419850" cy="30861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>
                <a:solidFill>
                  <a:srgbClr val="FF3300"/>
                </a:solidFill>
              </a:rPr>
              <a:t>Statement of the problem</a:t>
            </a:r>
            <a:r>
              <a:rPr lang="en-GB" altLang="en-US" dirty="0"/>
              <a:t> </a:t>
            </a:r>
          </a:p>
          <a:p>
            <a:r>
              <a:rPr lang="en-GB" altLang="en-US" dirty="0"/>
              <a:t>Literature review </a:t>
            </a:r>
          </a:p>
          <a:p>
            <a:r>
              <a:rPr lang="en-GB" altLang="en-US" dirty="0">
                <a:solidFill>
                  <a:srgbClr val="FF3300"/>
                </a:solidFill>
              </a:rPr>
              <a:t>Choice of research method</a:t>
            </a:r>
            <a:r>
              <a:rPr lang="en-GB" altLang="en-US" dirty="0"/>
              <a:t> </a:t>
            </a:r>
          </a:p>
          <a:p>
            <a:r>
              <a:rPr lang="en-GB" altLang="en-US" dirty="0">
                <a:solidFill>
                  <a:srgbClr val="FF3300"/>
                </a:solidFill>
              </a:rPr>
              <a:t>Design of study</a:t>
            </a:r>
            <a:r>
              <a:rPr lang="en-GB" altLang="en-US" dirty="0"/>
              <a:t> </a:t>
            </a:r>
          </a:p>
          <a:p>
            <a:r>
              <a:rPr lang="en-GB" altLang="en-US" dirty="0"/>
              <a:t>Data collection </a:t>
            </a:r>
          </a:p>
          <a:p>
            <a:r>
              <a:rPr lang="en-GB" altLang="en-US" dirty="0"/>
              <a:t>Analysis of data </a:t>
            </a:r>
          </a:p>
          <a:p>
            <a:r>
              <a:rPr lang="en-GB" altLang="en-US" dirty="0"/>
              <a:t>Write-up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95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6916EB0-F7E3-498A-9DF7-DC2008B03C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92313" y="620713"/>
            <a:ext cx="8229600" cy="1143000"/>
          </a:xfrm>
        </p:spPr>
        <p:txBody>
          <a:bodyPr/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</a:t>
            </a:r>
            <a:endParaRPr lang="en-US" altLang="en-US" sz="4000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315" name="Text Placeholder 3">
            <a:extLst>
              <a:ext uri="{FF2B5EF4-FFF2-40B4-BE49-F238E27FC236}">
                <a16:creationId xmlns:a16="http://schemas.microsoft.com/office/drawing/2014/main" id="{2272F9EF-00B0-460E-965D-AFF2405122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4000" dirty="0"/>
              <a:t>Questions </a:t>
            </a:r>
            <a:endParaRPr lang="en-US" altLang="en-US" sz="2800" dirty="0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3748920A-4990-4B14-BD38-DC725679209D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4000"/>
              <a:t>Who?</a:t>
            </a:r>
          </a:p>
          <a:p>
            <a:r>
              <a:rPr lang="en-GB" altLang="en-US" sz="4000"/>
              <a:t>What?</a:t>
            </a:r>
          </a:p>
          <a:p>
            <a:r>
              <a:rPr lang="en-GB" altLang="en-US" sz="4000"/>
              <a:t>When?</a:t>
            </a:r>
          </a:p>
          <a:p>
            <a:r>
              <a:rPr lang="en-GB" altLang="en-US" sz="4000"/>
              <a:t>Where?</a:t>
            </a:r>
          </a:p>
        </p:txBody>
      </p:sp>
      <p:sp>
        <p:nvSpPr>
          <p:cNvPr id="13318" name="Content Placeholder 5">
            <a:extLst>
              <a:ext uri="{FF2B5EF4-FFF2-40B4-BE49-F238E27FC236}">
                <a16:creationId xmlns:a16="http://schemas.microsoft.com/office/drawing/2014/main" id="{49DED66E-EBFB-4B24-BE9E-AA3F48AF766E}"/>
              </a:ext>
            </a:extLst>
          </p:cNvPr>
          <p:cNvSpPr>
            <a:spLocks noGrp="1" noChangeArrowheads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altLang="en-US" sz="4000"/>
              <a:t>Why?</a:t>
            </a:r>
          </a:p>
          <a:p>
            <a:r>
              <a:rPr lang="en-GB" altLang="en-US" sz="4000"/>
              <a:t>How?</a:t>
            </a:r>
          </a:p>
          <a:p>
            <a:r>
              <a:rPr lang="en-GB" altLang="en-US" sz="4000"/>
              <a:t>How much?</a:t>
            </a:r>
            <a:endParaRPr lang="en-US" altLang="en-US" sz="4000"/>
          </a:p>
        </p:txBody>
      </p:sp>
    </p:spTree>
    <p:extLst>
      <p:ext uri="{BB962C8B-B14F-4D97-AF65-F5344CB8AC3E}">
        <p14:creationId xmlns:p14="http://schemas.microsoft.com/office/powerpoint/2010/main" val="360027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C0D3E4E-7993-4F56-A1A5-AD336C7570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</a:t>
            </a:r>
            <a:endParaRPr lang="en-US" altLang="en-US" sz="3600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A1154E12-DE11-40EA-8D1E-7EA5F73AD5B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440" y="1253331"/>
            <a:ext cx="10233898" cy="4351338"/>
          </a:xfrm>
        </p:spPr>
        <p:txBody>
          <a:bodyPr>
            <a:normAutofit/>
          </a:bodyPr>
          <a:lstStyle/>
          <a:p>
            <a:endParaRPr lang="en-GB" altLang="en-US" sz="3200" dirty="0"/>
          </a:p>
          <a:p>
            <a:r>
              <a:rPr lang="en-GB" altLang="en-US" sz="3200" dirty="0"/>
              <a:t>Provide scope to learn something not already known.</a:t>
            </a:r>
          </a:p>
          <a:p>
            <a:endParaRPr lang="en-GB" altLang="en-US" sz="3200" dirty="0"/>
          </a:p>
          <a:p>
            <a:r>
              <a:rPr lang="en-GB" altLang="en-US" sz="3200" dirty="0"/>
              <a:t>Needs to be based on sound principles and rationale.</a:t>
            </a:r>
          </a:p>
          <a:p>
            <a:endParaRPr lang="en-US" altLang="en-US" sz="3200" dirty="0"/>
          </a:p>
          <a:p>
            <a:r>
              <a:rPr lang="en-US" altLang="en-US" sz="3200" dirty="0"/>
              <a:t>Remember! We already know a great deal … need to spend time getting to know a subject</a:t>
            </a:r>
          </a:p>
        </p:txBody>
      </p:sp>
    </p:spTree>
    <p:extLst>
      <p:ext uri="{BB962C8B-B14F-4D97-AF65-F5344CB8AC3E}">
        <p14:creationId xmlns:p14="http://schemas.microsoft.com/office/powerpoint/2010/main" val="42830719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113E3C34-2250-4919-AED5-500EED18E7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15026" y="1"/>
            <a:ext cx="7886700" cy="1325563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</a:t>
            </a:r>
            <a:endParaRPr lang="en-GB" altLang="en-US" sz="4000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719FA49A-FDC7-42A2-87FE-825F5D8B94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2880" y="1052736"/>
            <a:ext cx="11490960" cy="5277362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Will my question be interesting for me (and for others)?  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Is there a practical value in knowing the answer to this question?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Can I expect to answer it within the limits of the project I am going to undertake?  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Does the question suggest the kind of information I would need to answer it and how would I go about getting that information?  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/>
              <a:t>Will it be feasible to get the information necessary to answer the question? </a:t>
            </a:r>
          </a:p>
        </p:txBody>
      </p:sp>
    </p:spTree>
    <p:extLst>
      <p:ext uri="{BB962C8B-B14F-4D97-AF65-F5344CB8AC3E}">
        <p14:creationId xmlns:p14="http://schemas.microsoft.com/office/powerpoint/2010/main" val="19958450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3160A1D2-3706-4F4B-BABE-63A72E116B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</a:t>
            </a:r>
            <a:endParaRPr lang="en-US" altLang="en-US" sz="4000" b="1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F4DC71C6-E4F1-4459-A143-1C39A78A0E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7488" y="1384227"/>
            <a:ext cx="8261863" cy="4114800"/>
          </a:xfrm>
        </p:spPr>
        <p:txBody>
          <a:bodyPr/>
          <a:lstStyle/>
          <a:p>
            <a:pPr marL="457200" lvl="1" indent="0">
              <a:buNone/>
            </a:pPr>
            <a:endParaRPr lang="en-US" altLang="en-US" sz="2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Theory and practice of QR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Extensive reading of QR texts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Assessment for the module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 lvl="1"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 lvl="1"/>
            <a:endParaRPr lang="en-US" altLang="en-US" dirty="0"/>
          </a:p>
          <a:p>
            <a:pPr lvl="1" algn="ctr">
              <a:buFontTx/>
              <a:buNone/>
            </a:pPr>
            <a:endParaRPr lang="en-US" altLang="en-US" dirty="0"/>
          </a:p>
          <a:p>
            <a:pPr lvl="1">
              <a:buFontTx/>
              <a:buNone/>
            </a:pPr>
            <a:endParaRPr lang="en-US" altLang="en-US" dirty="0"/>
          </a:p>
          <a:p>
            <a:pPr lvl="1" algn="ctr">
              <a:buFontTx/>
              <a:buNone/>
            </a:pPr>
            <a:endParaRPr lang="en-US" altLang="en-US" dirty="0"/>
          </a:p>
          <a:p>
            <a:pPr lvl="1" algn="ctr">
              <a:buFontTx/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304366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02C7D61F-AC58-4FD4-9AE8-FD28606D8C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endParaRPr lang="en-GB" altLang="en-US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D66EADE4-18E7-4213-BEAE-5D23507F53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03513" y="1144956"/>
            <a:ext cx="8191793" cy="4351338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Research Process</a:t>
            </a:r>
          </a:p>
          <a:p>
            <a:r>
              <a:rPr lang="en-GB" altLang="en-US" sz="3200" dirty="0"/>
              <a:t>Identify topic and question</a:t>
            </a:r>
          </a:p>
          <a:p>
            <a:r>
              <a:rPr lang="en-GB" altLang="en-US" sz="3200" dirty="0"/>
              <a:t>What kind of information is needed?</a:t>
            </a:r>
          </a:p>
          <a:p>
            <a:r>
              <a:rPr lang="en-GB" altLang="en-US" sz="3200" dirty="0"/>
              <a:t>What methods are best for generating the information?</a:t>
            </a:r>
          </a:p>
          <a:p>
            <a:r>
              <a:rPr lang="en-GB" altLang="en-US" sz="3200" dirty="0"/>
              <a:t>Gather data using chosen method(s)</a:t>
            </a:r>
          </a:p>
          <a:p>
            <a:r>
              <a:rPr lang="en-GB" altLang="en-US" sz="3200" dirty="0"/>
              <a:t>Analyse data and draw conclusions</a:t>
            </a:r>
          </a:p>
          <a:p>
            <a:r>
              <a:rPr lang="en-GB" altLang="en-US" sz="3200" dirty="0"/>
              <a:t>Present conclusions in written report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59901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D2700DB9-BEF9-42BB-8A5B-8EA0CF19A4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09537"/>
            <a:ext cx="822960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r>
              <a:rPr lang="en-GB" altLang="en-US" b="1" i="1" dirty="0">
                <a:solidFill>
                  <a:srgbClr val="0000FF"/>
                </a:solidFill>
              </a:rPr>
              <a:t> </a:t>
            </a:r>
            <a:endParaRPr lang="en-GB" altLang="en-US" dirty="0">
              <a:solidFill>
                <a:srgbClr val="0000FF"/>
              </a:solidFill>
            </a:endParaRP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C1E5E2C3-3123-4303-B086-21959B12B8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53716" y="1196752"/>
            <a:ext cx="7886700" cy="4351338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              </a:t>
            </a:r>
            <a:r>
              <a:rPr lang="en-GB" altLang="en-US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Research Process</a:t>
            </a:r>
          </a:p>
          <a:p>
            <a:pPr>
              <a:buFontTx/>
              <a:buNone/>
            </a:pPr>
            <a:r>
              <a:rPr lang="en-GB" altLang="en-US" dirty="0"/>
              <a:t>			</a:t>
            </a:r>
            <a:r>
              <a:rPr lang="en-GB" altLang="en-US" sz="2000" dirty="0"/>
              <a:t>Wondering		 Identifying </a:t>
            </a:r>
          </a:p>
          <a:p>
            <a:pPr>
              <a:buFontTx/>
              <a:buNone/>
            </a:pPr>
            <a:r>
              <a:rPr lang="en-GB" altLang="en-US" sz="2000" dirty="0"/>
              <a:t>			about the		     specific </a:t>
            </a:r>
          </a:p>
          <a:p>
            <a:pPr>
              <a:buFontTx/>
              <a:buNone/>
            </a:pPr>
            <a:r>
              <a:rPr lang="en-GB" altLang="en-US" sz="2000" dirty="0"/>
              <a:t>                                topic                            questions</a:t>
            </a:r>
          </a:p>
          <a:p>
            <a:pPr>
              <a:buFontTx/>
              <a:buNone/>
            </a:pPr>
            <a:endParaRPr lang="en-GB" altLang="en-US" sz="2000" dirty="0"/>
          </a:p>
          <a:p>
            <a:pPr>
              <a:buFontTx/>
              <a:buNone/>
            </a:pPr>
            <a:r>
              <a:rPr lang="en-GB" altLang="en-US" sz="2000" dirty="0"/>
              <a:t>		</a:t>
            </a:r>
          </a:p>
          <a:p>
            <a:pPr>
              <a:buFontTx/>
              <a:buNone/>
            </a:pPr>
            <a:r>
              <a:rPr lang="en-GB" altLang="en-US" sz="2000" dirty="0"/>
              <a:t>			Drawing 		Systematic	</a:t>
            </a:r>
          </a:p>
          <a:p>
            <a:pPr>
              <a:buFontTx/>
              <a:buNone/>
            </a:pPr>
            <a:r>
              <a:rPr lang="en-GB" altLang="en-US" sz="2000" dirty="0"/>
              <a:t>			conclusions		Investigation</a:t>
            </a:r>
          </a:p>
        </p:txBody>
      </p:sp>
      <p:sp>
        <p:nvSpPr>
          <p:cNvPr id="8196" name="Right Arrow 4">
            <a:extLst>
              <a:ext uri="{FF2B5EF4-FFF2-40B4-BE49-F238E27FC236}">
                <a16:creationId xmlns:a16="http://schemas.microsoft.com/office/drawing/2014/main" id="{6F100B47-058B-4A0A-B050-7799EF4624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94968" y="2154549"/>
            <a:ext cx="660668" cy="484187"/>
          </a:xfrm>
          <a:prstGeom prst="rightArrow">
            <a:avLst>
              <a:gd name="adj1" fmla="val 50000"/>
              <a:gd name="adj2" fmla="val 5002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8197" name="Down Arrow 5">
            <a:extLst>
              <a:ext uri="{FF2B5EF4-FFF2-40B4-BE49-F238E27FC236}">
                <a16:creationId xmlns:a16="http://schemas.microsoft.com/office/drawing/2014/main" id="{29EBF168-2F00-4C03-8C42-EE17F72A72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32105" y="3072957"/>
            <a:ext cx="485775" cy="576506"/>
          </a:xfrm>
          <a:prstGeom prst="downArrow">
            <a:avLst>
              <a:gd name="adj1" fmla="val 50000"/>
              <a:gd name="adj2" fmla="val 49861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8198" name="Left Arrow 6">
            <a:extLst>
              <a:ext uri="{FF2B5EF4-FFF2-40B4-BE49-F238E27FC236}">
                <a16:creationId xmlns:a16="http://schemas.microsoft.com/office/drawing/2014/main" id="{4A7CA760-23C3-4516-BF04-6837CE4BCB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96392" y="3851320"/>
            <a:ext cx="632607" cy="484187"/>
          </a:xfrm>
          <a:prstGeom prst="leftArrow">
            <a:avLst>
              <a:gd name="adj1" fmla="val 50000"/>
              <a:gd name="adj2" fmla="val 50106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8199" name="Up Arrow 7">
            <a:extLst>
              <a:ext uri="{FF2B5EF4-FFF2-40B4-BE49-F238E27FC236}">
                <a16:creationId xmlns:a16="http://schemas.microsoft.com/office/drawing/2014/main" id="{CA7A3331-380E-4274-8A2C-0614592E36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8724" y="3112060"/>
            <a:ext cx="484187" cy="576506"/>
          </a:xfrm>
          <a:prstGeom prst="upArrow">
            <a:avLst>
              <a:gd name="adj1" fmla="val 50000"/>
              <a:gd name="adj2" fmla="val 5002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29278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634368D-DF08-4C85-A394-7CBEBFDC57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r>
              <a:rPr lang="en-GB" altLang="en-US" b="1" i="1" dirty="0">
                <a:solidFill>
                  <a:srgbClr val="0000FF"/>
                </a:solidFill>
              </a:rPr>
              <a:t> </a:t>
            </a:r>
            <a:endParaRPr lang="en-GB" altLang="en-US" dirty="0">
              <a:solidFill>
                <a:srgbClr val="0000FF"/>
              </a:solidFill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AF7AC5EF-CF92-4D12-A06E-0174807BBB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63152" y="1825625"/>
            <a:ext cx="8693833" cy="4351338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3200" b="1" dirty="0"/>
              <a:t>Theory &amp; Practice of QR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Question: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What will be a suitable method to research your chosen topic?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What theories will underpin your research methods?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How will you carry out your project?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651892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7C581-AF50-4EF1-EDED-B05863B73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  <a:highlight>
                  <a:srgbClr val="800080"/>
                </a:highlight>
              </a:rPr>
              <a:t>SEMINAR ACTIVITY</a:t>
            </a:r>
            <a:br>
              <a:rPr lang="en-GB" dirty="0">
                <a:highlight>
                  <a:srgbClr val="800080"/>
                </a:highlight>
              </a:rPr>
            </a:br>
            <a:endParaRPr lang="en-GB" dirty="0">
              <a:highlight>
                <a:srgbClr val="80008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CD0EB-C0FD-EC7F-671D-6CF282218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/>
              <a:t>Is story telling important in </a:t>
            </a:r>
            <a:r>
              <a:rPr lang="en-GB" sz="4800"/>
              <a:t>academic writing? </a:t>
            </a:r>
            <a:r>
              <a:rPr lang="en-GB" sz="4800" dirty="0"/>
              <a:t>Give reasons and justifications</a:t>
            </a:r>
          </a:p>
          <a:p>
            <a:pPr marL="457200" lvl="1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dirty="0"/>
              <a:t>     </a:t>
            </a:r>
            <a:r>
              <a:rPr lang="en-GB" i="1" dirty="0"/>
              <a:t>Read the article on Moodle</a:t>
            </a:r>
          </a:p>
          <a:p>
            <a:pPr marL="457200" lvl="1" indent="0">
              <a:buNone/>
            </a:pPr>
            <a:r>
              <a:rPr lang="en-GB" i="1" dirty="0"/>
              <a:t>Being </a:t>
            </a:r>
            <a:r>
              <a:rPr lang="en-GB" i="1" dirty="0" err="1"/>
              <a:t>Scheherazde</a:t>
            </a:r>
            <a:r>
              <a:rPr lang="en-GB" i="1" dirty="0"/>
              <a:t> : The importance of story telling in academic writing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8832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21</TotalTime>
  <Words>745</Words>
  <Application>Microsoft Office PowerPoint</Application>
  <PresentationFormat>Widescreen</PresentationFormat>
  <Paragraphs>144</Paragraphs>
  <Slides>19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Calibri Light</vt:lpstr>
      <vt:lpstr>Tahoma</vt:lpstr>
      <vt:lpstr>Times</vt:lpstr>
      <vt:lpstr>UWTSD 200_Title Page</vt:lpstr>
      <vt:lpstr>UWTSD 200_Text 1</vt:lpstr>
      <vt:lpstr>PowerPoint Presentation</vt:lpstr>
      <vt:lpstr>Some future opportunities to present/network</vt:lpstr>
      <vt:lpstr>Getting started with  research</vt:lpstr>
      <vt:lpstr>What is research?</vt:lpstr>
      <vt:lpstr>BUT  What is research?</vt:lpstr>
      <vt:lpstr>What is research?</vt:lpstr>
      <vt:lpstr>Classical scientific method</vt:lpstr>
      <vt:lpstr>Hypothesis</vt:lpstr>
      <vt:lpstr>Experiment</vt:lpstr>
      <vt:lpstr>Variables</vt:lpstr>
      <vt:lpstr>Planning</vt:lpstr>
      <vt:lpstr>Qualitative Research </vt:lpstr>
      <vt:lpstr>Qualitative Research </vt:lpstr>
      <vt:lpstr>Qualitative Research </vt:lpstr>
      <vt:lpstr> Qualitative Research </vt:lpstr>
      <vt:lpstr>Qualitative Research</vt:lpstr>
      <vt:lpstr>Qualitative Research </vt:lpstr>
      <vt:lpstr>Qualitative Research </vt:lpstr>
      <vt:lpstr>  SEMINAR ACTIVITY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John Harris</cp:lastModifiedBy>
  <cp:revision>3</cp:revision>
  <dcterms:created xsi:type="dcterms:W3CDTF">2023-10-08T18:11:10Z</dcterms:created>
  <dcterms:modified xsi:type="dcterms:W3CDTF">2025-09-01T08:56:54Z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