
<file path=[Content_Types].xml><?xml version="1.0" encoding="utf-8"?>
<Types xmlns="http://schemas.openxmlformats.org/package/2006/content-types">
  <Default Extension="xml" ContentType="application/xml"/>
  <Default Extension="jpeg" ContentType="image/jpeg"/>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3" r:id="rId3"/>
    <p:sldId id="259" r:id="rId4"/>
    <p:sldId id="260" r:id="rId5"/>
    <p:sldId id="262" r:id="rId6"/>
    <p:sldId id="264" r:id="rId7"/>
    <p:sldId id="265" r:id="rId8"/>
    <p:sldId id="261" r:id="rId9"/>
    <p:sldId id="267" r:id="rId10"/>
    <p:sldId id="268" r:id="rId11"/>
    <p:sldId id="266" r:id="rId12"/>
    <p:sldId id="269" r:id="rId13"/>
    <p:sldId id="257" r:id="rId14"/>
    <p:sldId id="25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6643"/>
    <p:restoredTop sz="86350"/>
  </p:normalViewPr>
  <p:slideViewPr>
    <p:cSldViewPr snapToGrid="0" snapToObjects="1">
      <p:cViewPr>
        <p:scale>
          <a:sx n="100" d="100"/>
          <a:sy n="100" d="100"/>
        </p:scale>
        <p:origin x="808" y="4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77" d="100"/>
          <a:sy n="77" d="100"/>
        </p:scale>
        <p:origin x="3816" y="184"/>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DC7780-52C1-3149-AEB5-B4E8E7B360A1}" type="doc">
      <dgm:prSet loTypeId="urn:microsoft.com/office/officeart/2005/8/layout/list1" loCatId="" qsTypeId="urn:microsoft.com/office/officeart/2005/8/quickstyle/simple4" qsCatId="simple" csTypeId="urn:microsoft.com/office/officeart/2005/8/colors/accent1_2" csCatId="accent1" phldr="1"/>
      <dgm:spPr/>
      <dgm:t>
        <a:bodyPr/>
        <a:lstStyle/>
        <a:p>
          <a:endParaRPr lang="en-US"/>
        </a:p>
      </dgm:t>
    </dgm:pt>
    <dgm:pt modelId="{22BB43B3-9225-CA41-A48B-B63505A47A79}">
      <dgm:prSet phldrT="[Text]"/>
      <dgm:spPr/>
      <dgm:t>
        <a:bodyPr/>
        <a:lstStyle/>
        <a:p>
          <a:r>
            <a:rPr lang="en-US" dirty="0" smtClean="0"/>
            <a:t>Why mistakes were made</a:t>
          </a:r>
          <a:endParaRPr lang="en-US" dirty="0"/>
        </a:p>
      </dgm:t>
    </dgm:pt>
    <dgm:pt modelId="{E089CB7B-BE3D-D14D-812D-9A1D3A245F46}" type="parTrans" cxnId="{C8182986-8D6A-2A43-9460-DFA565160679}">
      <dgm:prSet/>
      <dgm:spPr/>
      <dgm:t>
        <a:bodyPr/>
        <a:lstStyle/>
        <a:p>
          <a:endParaRPr lang="en-US"/>
        </a:p>
      </dgm:t>
    </dgm:pt>
    <dgm:pt modelId="{EA8E0C65-A28F-4D4E-966E-6303BD165080}" type="sibTrans" cxnId="{C8182986-8D6A-2A43-9460-DFA565160679}">
      <dgm:prSet/>
      <dgm:spPr/>
      <dgm:t>
        <a:bodyPr/>
        <a:lstStyle/>
        <a:p>
          <a:endParaRPr lang="en-US"/>
        </a:p>
      </dgm:t>
    </dgm:pt>
    <dgm:pt modelId="{2016A7C8-3141-684D-8EDE-18551F19E72A}">
      <dgm:prSet phldrT="[Text]"/>
      <dgm:spPr/>
      <dgm:t>
        <a:bodyPr/>
        <a:lstStyle/>
        <a:p>
          <a:r>
            <a:rPr lang="en-US" dirty="0" smtClean="0"/>
            <a:t>What mistakes were made</a:t>
          </a:r>
          <a:endParaRPr lang="en-US" dirty="0"/>
        </a:p>
      </dgm:t>
    </dgm:pt>
    <dgm:pt modelId="{2DAE4727-AF2C-5F40-B9C9-3DC767B7CD21}" type="parTrans" cxnId="{EF6D4F08-5C8E-F646-BD77-B1538EDDCA11}">
      <dgm:prSet/>
      <dgm:spPr/>
      <dgm:t>
        <a:bodyPr/>
        <a:lstStyle/>
        <a:p>
          <a:endParaRPr lang="en-US"/>
        </a:p>
      </dgm:t>
    </dgm:pt>
    <dgm:pt modelId="{B7459744-BF27-F948-840E-7E8FD4094E51}" type="sibTrans" cxnId="{EF6D4F08-5C8E-F646-BD77-B1538EDDCA11}">
      <dgm:prSet/>
      <dgm:spPr/>
      <dgm:t>
        <a:bodyPr/>
        <a:lstStyle/>
        <a:p>
          <a:endParaRPr lang="en-US"/>
        </a:p>
      </dgm:t>
    </dgm:pt>
    <dgm:pt modelId="{3714DE9C-82CA-FC4E-87EC-AC9C5AA25B7B}">
      <dgm:prSet phldrT="[Text]"/>
      <dgm:spPr/>
      <dgm:t>
        <a:bodyPr/>
        <a:lstStyle/>
        <a:p>
          <a:r>
            <a:rPr lang="en-US" dirty="0" smtClean="0"/>
            <a:t>The film as historical fact</a:t>
          </a:r>
          <a:endParaRPr lang="en-US" dirty="0"/>
        </a:p>
      </dgm:t>
    </dgm:pt>
    <dgm:pt modelId="{7D5FA767-4B9D-9B43-9795-BC4FFDE28E9E}" type="parTrans" cxnId="{4A552970-3DA7-684B-8A3F-540F442F0AD8}">
      <dgm:prSet/>
      <dgm:spPr/>
      <dgm:t>
        <a:bodyPr/>
        <a:lstStyle/>
        <a:p>
          <a:endParaRPr lang="en-US"/>
        </a:p>
      </dgm:t>
    </dgm:pt>
    <dgm:pt modelId="{F74C28AF-5E6D-904C-BCF9-690640D7091B}" type="sibTrans" cxnId="{4A552970-3DA7-684B-8A3F-540F442F0AD8}">
      <dgm:prSet/>
      <dgm:spPr/>
      <dgm:t>
        <a:bodyPr/>
        <a:lstStyle/>
        <a:p>
          <a:endParaRPr lang="en-US"/>
        </a:p>
      </dgm:t>
    </dgm:pt>
    <dgm:pt modelId="{54EB2D50-1DF2-7647-B5B3-CE5DD0815C94}" type="pres">
      <dgm:prSet presAssocID="{78DC7780-52C1-3149-AEB5-B4E8E7B360A1}" presName="linear" presStyleCnt="0">
        <dgm:presLayoutVars>
          <dgm:dir/>
          <dgm:animLvl val="lvl"/>
          <dgm:resizeHandles val="exact"/>
        </dgm:presLayoutVars>
      </dgm:prSet>
      <dgm:spPr/>
    </dgm:pt>
    <dgm:pt modelId="{10D9BEE6-D675-E943-9F9C-5990AC0C6ED3}" type="pres">
      <dgm:prSet presAssocID="{22BB43B3-9225-CA41-A48B-B63505A47A79}" presName="parentLin" presStyleCnt="0"/>
      <dgm:spPr/>
    </dgm:pt>
    <dgm:pt modelId="{3FD76F18-3961-9C44-8A9F-79ECCF5579E6}" type="pres">
      <dgm:prSet presAssocID="{22BB43B3-9225-CA41-A48B-B63505A47A79}" presName="parentLeftMargin" presStyleLbl="node1" presStyleIdx="0" presStyleCnt="3"/>
      <dgm:spPr/>
    </dgm:pt>
    <dgm:pt modelId="{561A6FEA-7170-2547-AA29-7585178C6087}" type="pres">
      <dgm:prSet presAssocID="{22BB43B3-9225-CA41-A48B-B63505A47A79}" presName="parentText" presStyleLbl="node1" presStyleIdx="0" presStyleCnt="3">
        <dgm:presLayoutVars>
          <dgm:chMax val="0"/>
          <dgm:bulletEnabled val="1"/>
        </dgm:presLayoutVars>
      </dgm:prSet>
      <dgm:spPr/>
    </dgm:pt>
    <dgm:pt modelId="{9C02AE9B-997F-DE40-A966-0CDBF5CC1D44}" type="pres">
      <dgm:prSet presAssocID="{22BB43B3-9225-CA41-A48B-B63505A47A79}" presName="negativeSpace" presStyleCnt="0"/>
      <dgm:spPr/>
    </dgm:pt>
    <dgm:pt modelId="{79770038-7DD5-5144-BAF1-5FB93574E3D1}" type="pres">
      <dgm:prSet presAssocID="{22BB43B3-9225-CA41-A48B-B63505A47A79}" presName="childText" presStyleLbl="conFgAcc1" presStyleIdx="0" presStyleCnt="3">
        <dgm:presLayoutVars>
          <dgm:bulletEnabled val="1"/>
        </dgm:presLayoutVars>
      </dgm:prSet>
      <dgm:spPr/>
    </dgm:pt>
    <dgm:pt modelId="{AA9052EC-B395-9245-B5D5-D422F007FABE}" type="pres">
      <dgm:prSet presAssocID="{EA8E0C65-A28F-4D4E-966E-6303BD165080}" presName="spaceBetweenRectangles" presStyleCnt="0"/>
      <dgm:spPr/>
    </dgm:pt>
    <dgm:pt modelId="{906843B2-BE08-9E49-B454-68E2D82A6B57}" type="pres">
      <dgm:prSet presAssocID="{2016A7C8-3141-684D-8EDE-18551F19E72A}" presName="parentLin" presStyleCnt="0"/>
      <dgm:spPr/>
    </dgm:pt>
    <dgm:pt modelId="{1154F924-8750-464D-BD21-DAAB5BD6BBE8}" type="pres">
      <dgm:prSet presAssocID="{2016A7C8-3141-684D-8EDE-18551F19E72A}" presName="parentLeftMargin" presStyleLbl="node1" presStyleIdx="0" presStyleCnt="3"/>
      <dgm:spPr/>
    </dgm:pt>
    <dgm:pt modelId="{AE38586F-8B9C-9B47-88D2-80543C886F5D}" type="pres">
      <dgm:prSet presAssocID="{2016A7C8-3141-684D-8EDE-18551F19E72A}" presName="parentText" presStyleLbl="node1" presStyleIdx="1" presStyleCnt="3">
        <dgm:presLayoutVars>
          <dgm:chMax val="0"/>
          <dgm:bulletEnabled val="1"/>
        </dgm:presLayoutVars>
      </dgm:prSet>
      <dgm:spPr/>
    </dgm:pt>
    <dgm:pt modelId="{F5E85BF7-6C18-E64E-BC2C-4580DC7A3F0A}" type="pres">
      <dgm:prSet presAssocID="{2016A7C8-3141-684D-8EDE-18551F19E72A}" presName="negativeSpace" presStyleCnt="0"/>
      <dgm:spPr/>
    </dgm:pt>
    <dgm:pt modelId="{04BA95F4-C8F5-BE42-BCA2-B1943ED98FA1}" type="pres">
      <dgm:prSet presAssocID="{2016A7C8-3141-684D-8EDE-18551F19E72A}" presName="childText" presStyleLbl="conFgAcc1" presStyleIdx="1" presStyleCnt="3">
        <dgm:presLayoutVars>
          <dgm:bulletEnabled val="1"/>
        </dgm:presLayoutVars>
      </dgm:prSet>
      <dgm:spPr/>
    </dgm:pt>
    <dgm:pt modelId="{12F45899-E4FB-1A42-995D-A63DDE9C94AC}" type="pres">
      <dgm:prSet presAssocID="{B7459744-BF27-F948-840E-7E8FD4094E51}" presName="spaceBetweenRectangles" presStyleCnt="0"/>
      <dgm:spPr/>
    </dgm:pt>
    <dgm:pt modelId="{12FE462E-71B3-4E46-A0E1-C9E4171D2B91}" type="pres">
      <dgm:prSet presAssocID="{3714DE9C-82CA-FC4E-87EC-AC9C5AA25B7B}" presName="parentLin" presStyleCnt="0"/>
      <dgm:spPr/>
    </dgm:pt>
    <dgm:pt modelId="{4A277992-CFCA-AA47-BE04-4CB08C8CEECA}" type="pres">
      <dgm:prSet presAssocID="{3714DE9C-82CA-FC4E-87EC-AC9C5AA25B7B}" presName="parentLeftMargin" presStyleLbl="node1" presStyleIdx="1" presStyleCnt="3"/>
      <dgm:spPr/>
    </dgm:pt>
    <dgm:pt modelId="{23EF382A-446E-BE41-830C-7000528EB011}" type="pres">
      <dgm:prSet presAssocID="{3714DE9C-82CA-FC4E-87EC-AC9C5AA25B7B}" presName="parentText" presStyleLbl="node1" presStyleIdx="2" presStyleCnt="3">
        <dgm:presLayoutVars>
          <dgm:chMax val="0"/>
          <dgm:bulletEnabled val="1"/>
        </dgm:presLayoutVars>
      </dgm:prSet>
      <dgm:spPr/>
      <dgm:t>
        <a:bodyPr/>
        <a:lstStyle/>
        <a:p>
          <a:endParaRPr lang="en-US"/>
        </a:p>
      </dgm:t>
    </dgm:pt>
    <dgm:pt modelId="{46ECA368-1F38-E749-B5B5-69A237B10810}" type="pres">
      <dgm:prSet presAssocID="{3714DE9C-82CA-FC4E-87EC-AC9C5AA25B7B}" presName="negativeSpace" presStyleCnt="0"/>
      <dgm:spPr/>
    </dgm:pt>
    <dgm:pt modelId="{FA531B5E-22A0-624A-84D5-44497F0BFC6C}" type="pres">
      <dgm:prSet presAssocID="{3714DE9C-82CA-FC4E-87EC-AC9C5AA25B7B}" presName="childText" presStyleLbl="conFgAcc1" presStyleIdx="2" presStyleCnt="3">
        <dgm:presLayoutVars>
          <dgm:bulletEnabled val="1"/>
        </dgm:presLayoutVars>
      </dgm:prSet>
      <dgm:spPr/>
    </dgm:pt>
  </dgm:ptLst>
  <dgm:cxnLst>
    <dgm:cxn modelId="{EF6D4F08-5C8E-F646-BD77-B1538EDDCA11}" srcId="{78DC7780-52C1-3149-AEB5-B4E8E7B360A1}" destId="{2016A7C8-3141-684D-8EDE-18551F19E72A}" srcOrd="1" destOrd="0" parTransId="{2DAE4727-AF2C-5F40-B9C9-3DC767B7CD21}" sibTransId="{B7459744-BF27-F948-840E-7E8FD4094E51}"/>
    <dgm:cxn modelId="{C8182986-8D6A-2A43-9460-DFA565160679}" srcId="{78DC7780-52C1-3149-AEB5-B4E8E7B360A1}" destId="{22BB43B3-9225-CA41-A48B-B63505A47A79}" srcOrd="0" destOrd="0" parTransId="{E089CB7B-BE3D-D14D-812D-9A1D3A245F46}" sibTransId="{EA8E0C65-A28F-4D4E-966E-6303BD165080}"/>
    <dgm:cxn modelId="{DF397684-2A5B-5D4C-9E1B-3850D7BCCBCE}" type="presOf" srcId="{2016A7C8-3141-684D-8EDE-18551F19E72A}" destId="{1154F924-8750-464D-BD21-DAAB5BD6BBE8}" srcOrd="0" destOrd="0" presId="urn:microsoft.com/office/officeart/2005/8/layout/list1"/>
    <dgm:cxn modelId="{F6283456-0F94-F64E-B2AB-26C14FF54CF6}" type="presOf" srcId="{22BB43B3-9225-CA41-A48B-B63505A47A79}" destId="{561A6FEA-7170-2547-AA29-7585178C6087}" srcOrd="1" destOrd="0" presId="urn:microsoft.com/office/officeart/2005/8/layout/list1"/>
    <dgm:cxn modelId="{0F7F3A0C-8274-1444-92A1-3B3CB888FA59}" type="presOf" srcId="{3714DE9C-82CA-FC4E-87EC-AC9C5AA25B7B}" destId="{23EF382A-446E-BE41-830C-7000528EB011}" srcOrd="1" destOrd="0" presId="urn:microsoft.com/office/officeart/2005/8/layout/list1"/>
    <dgm:cxn modelId="{398D7DAF-B08F-2A49-B8C7-CDACE8CE4128}" type="presOf" srcId="{3714DE9C-82CA-FC4E-87EC-AC9C5AA25B7B}" destId="{4A277992-CFCA-AA47-BE04-4CB08C8CEECA}" srcOrd="0" destOrd="0" presId="urn:microsoft.com/office/officeart/2005/8/layout/list1"/>
    <dgm:cxn modelId="{4A552970-3DA7-684B-8A3F-540F442F0AD8}" srcId="{78DC7780-52C1-3149-AEB5-B4E8E7B360A1}" destId="{3714DE9C-82CA-FC4E-87EC-AC9C5AA25B7B}" srcOrd="2" destOrd="0" parTransId="{7D5FA767-4B9D-9B43-9795-BC4FFDE28E9E}" sibTransId="{F74C28AF-5E6D-904C-BCF9-690640D7091B}"/>
    <dgm:cxn modelId="{D5F5B861-1D62-104A-B109-27CD8438ABCE}" type="presOf" srcId="{2016A7C8-3141-684D-8EDE-18551F19E72A}" destId="{AE38586F-8B9C-9B47-88D2-80543C886F5D}" srcOrd="1" destOrd="0" presId="urn:microsoft.com/office/officeart/2005/8/layout/list1"/>
    <dgm:cxn modelId="{A6CE2510-CD49-AA45-83E7-75C783E91BD8}" type="presOf" srcId="{78DC7780-52C1-3149-AEB5-B4E8E7B360A1}" destId="{54EB2D50-1DF2-7647-B5B3-CE5DD0815C94}" srcOrd="0" destOrd="0" presId="urn:microsoft.com/office/officeart/2005/8/layout/list1"/>
    <dgm:cxn modelId="{52C0698B-3A07-E34A-996E-609E086993B7}" type="presOf" srcId="{22BB43B3-9225-CA41-A48B-B63505A47A79}" destId="{3FD76F18-3961-9C44-8A9F-79ECCF5579E6}" srcOrd="0" destOrd="0" presId="urn:microsoft.com/office/officeart/2005/8/layout/list1"/>
    <dgm:cxn modelId="{C4FC3329-179A-EA43-AE01-556533AC9C79}" type="presParOf" srcId="{54EB2D50-1DF2-7647-B5B3-CE5DD0815C94}" destId="{10D9BEE6-D675-E943-9F9C-5990AC0C6ED3}" srcOrd="0" destOrd="0" presId="urn:microsoft.com/office/officeart/2005/8/layout/list1"/>
    <dgm:cxn modelId="{539F27CB-8984-EA43-9EB0-8B46FCA453FD}" type="presParOf" srcId="{10D9BEE6-D675-E943-9F9C-5990AC0C6ED3}" destId="{3FD76F18-3961-9C44-8A9F-79ECCF5579E6}" srcOrd="0" destOrd="0" presId="urn:microsoft.com/office/officeart/2005/8/layout/list1"/>
    <dgm:cxn modelId="{B96F6BEB-ED21-E349-9578-3D0D78A22F5F}" type="presParOf" srcId="{10D9BEE6-D675-E943-9F9C-5990AC0C6ED3}" destId="{561A6FEA-7170-2547-AA29-7585178C6087}" srcOrd="1" destOrd="0" presId="urn:microsoft.com/office/officeart/2005/8/layout/list1"/>
    <dgm:cxn modelId="{B2ACD3EF-6363-2D4A-A95D-CF38551C9F8A}" type="presParOf" srcId="{54EB2D50-1DF2-7647-B5B3-CE5DD0815C94}" destId="{9C02AE9B-997F-DE40-A966-0CDBF5CC1D44}" srcOrd="1" destOrd="0" presId="urn:microsoft.com/office/officeart/2005/8/layout/list1"/>
    <dgm:cxn modelId="{F80A1E9B-CEAA-9649-BC0A-379CA34BB3D8}" type="presParOf" srcId="{54EB2D50-1DF2-7647-B5B3-CE5DD0815C94}" destId="{79770038-7DD5-5144-BAF1-5FB93574E3D1}" srcOrd="2" destOrd="0" presId="urn:microsoft.com/office/officeart/2005/8/layout/list1"/>
    <dgm:cxn modelId="{8EE2AD7C-A631-4544-A0F0-8BFB210F5A76}" type="presParOf" srcId="{54EB2D50-1DF2-7647-B5B3-CE5DD0815C94}" destId="{AA9052EC-B395-9245-B5D5-D422F007FABE}" srcOrd="3" destOrd="0" presId="urn:microsoft.com/office/officeart/2005/8/layout/list1"/>
    <dgm:cxn modelId="{38EE4E7F-523D-0747-BCC4-897386485D31}" type="presParOf" srcId="{54EB2D50-1DF2-7647-B5B3-CE5DD0815C94}" destId="{906843B2-BE08-9E49-B454-68E2D82A6B57}" srcOrd="4" destOrd="0" presId="urn:microsoft.com/office/officeart/2005/8/layout/list1"/>
    <dgm:cxn modelId="{8B97CD1F-3D0C-1E40-9545-D53CA19FF33B}" type="presParOf" srcId="{906843B2-BE08-9E49-B454-68E2D82A6B57}" destId="{1154F924-8750-464D-BD21-DAAB5BD6BBE8}" srcOrd="0" destOrd="0" presId="urn:microsoft.com/office/officeart/2005/8/layout/list1"/>
    <dgm:cxn modelId="{01B16886-816B-F14F-A18C-BCA4DDDEB1F8}" type="presParOf" srcId="{906843B2-BE08-9E49-B454-68E2D82A6B57}" destId="{AE38586F-8B9C-9B47-88D2-80543C886F5D}" srcOrd="1" destOrd="0" presId="urn:microsoft.com/office/officeart/2005/8/layout/list1"/>
    <dgm:cxn modelId="{BFA521A2-9889-6A48-87A3-DA811C488C52}" type="presParOf" srcId="{54EB2D50-1DF2-7647-B5B3-CE5DD0815C94}" destId="{F5E85BF7-6C18-E64E-BC2C-4580DC7A3F0A}" srcOrd="5" destOrd="0" presId="urn:microsoft.com/office/officeart/2005/8/layout/list1"/>
    <dgm:cxn modelId="{D8A99F27-F837-1D4C-91CC-012F959C287C}" type="presParOf" srcId="{54EB2D50-1DF2-7647-B5B3-CE5DD0815C94}" destId="{04BA95F4-C8F5-BE42-BCA2-B1943ED98FA1}" srcOrd="6" destOrd="0" presId="urn:microsoft.com/office/officeart/2005/8/layout/list1"/>
    <dgm:cxn modelId="{C089C1D7-3DD3-EA49-A990-2ACB9A6CD36B}" type="presParOf" srcId="{54EB2D50-1DF2-7647-B5B3-CE5DD0815C94}" destId="{12F45899-E4FB-1A42-995D-A63DDE9C94AC}" srcOrd="7" destOrd="0" presId="urn:microsoft.com/office/officeart/2005/8/layout/list1"/>
    <dgm:cxn modelId="{3BE635AB-B839-6544-8635-FFF7CCAE7420}" type="presParOf" srcId="{54EB2D50-1DF2-7647-B5B3-CE5DD0815C94}" destId="{12FE462E-71B3-4E46-A0E1-C9E4171D2B91}" srcOrd="8" destOrd="0" presId="urn:microsoft.com/office/officeart/2005/8/layout/list1"/>
    <dgm:cxn modelId="{A22ED7D8-41D8-BB4A-ACE1-1159949374AE}" type="presParOf" srcId="{12FE462E-71B3-4E46-A0E1-C9E4171D2B91}" destId="{4A277992-CFCA-AA47-BE04-4CB08C8CEECA}" srcOrd="0" destOrd="0" presId="urn:microsoft.com/office/officeart/2005/8/layout/list1"/>
    <dgm:cxn modelId="{7020E6FD-C2AE-CC44-A82B-424A76B2D93E}" type="presParOf" srcId="{12FE462E-71B3-4E46-A0E1-C9E4171D2B91}" destId="{23EF382A-446E-BE41-830C-7000528EB011}" srcOrd="1" destOrd="0" presId="urn:microsoft.com/office/officeart/2005/8/layout/list1"/>
    <dgm:cxn modelId="{3A09A7DB-3850-E948-9527-38398C836BD7}" type="presParOf" srcId="{54EB2D50-1DF2-7647-B5B3-CE5DD0815C94}" destId="{46ECA368-1F38-E749-B5B5-69A237B10810}" srcOrd="9" destOrd="0" presId="urn:microsoft.com/office/officeart/2005/8/layout/list1"/>
    <dgm:cxn modelId="{7210C658-E41D-8A48-9CEE-0CA526D1020C}" type="presParOf" srcId="{54EB2D50-1DF2-7647-B5B3-CE5DD0815C94}" destId="{FA531B5E-22A0-624A-84D5-44497F0BFC6C}"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70038-7DD5-5144-BAF1-5FB93574E3D1}">
      <dsp:nvSpPr>
        <dsp:cNvPr id="0" name=""/>
        <dsp:cNvSpPr/>
      </dsp:nvSpPr>
      <dsp:spPr>
        <a:xfrm>
          <a:off x="0" y="472884"/>
          <a:ext cx="8915400" cy="7056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61A6FEA-7170-2547-AA29-7585178C6087}">
      <dsp:nvSpPr>
        <dsp:cNvPr id="0" name=""/>
        <dsp:cNvSpPr/>
      </dsp:nvSpPr>
      <dsp:spPr>
        <a:xfrm>
          <a:off x="445770" y="59604"/>
          <a:ext cx="6240780" cy="82656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5887" tIns="0" rIns="235887" bIns="0" numCol="1" spcCol="1270" anchor="ctr" anchorCtr="0">
          <a:noAutofit/>
        </a:bodyPr>
        <a:lstStyle/>
        <a:p>
          <a:pPr lvl="0" algn="l" defTabSz="1244600">
            <a:lnSpc>
              <a:spcPct val="90000"/>
            </a:lnSpc>
            <a:spcBef>
              <a:spcPct val="0"/>
            </a:spcBef>
            <a:spcAft>
              <a:spcPct val="35000"/>
            </a:spcAft>
          </a:pPr>
          <a:r>
            <a:rPr lang="en-US" sz="2800" kern="1200" dirty="0" smtClean="0"/>
            <a:t>Why mistakes were made</a:t>
          </a:r>
          <a:endParaRPr lang="en-US" sz="2800" kern="1200" dirty="0"/>
        </a:p>
      </dsp:txBody>
      <dsp:txXfrm>
        <a:off x="486119" y="99953"/>
        <a:ext cx="6160082" cy="745862"/>
      </dsp:txXfrm>
    </dsp:sp>
    <dsp:sp modelId="{04BA95F4-C8F5-BE42-BCA2-B1943ED98FA1}">
      <dsp:nvSpPr>
        <dsp:cNvPr id="0" name=""/>
        <dsp:cNvSpPr/>
      </dsp:nvSpPr>
      <dsp:spPr>
        <a:xfrm>
          <a:off x="0" y="1742965"/>
          <a:ext cx="8915400" cy="7056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AE38586F-8B9C-9B47-88D2-80543C886F5D}">
      <dsp:nvSpPr>
        <dsp:cNvPr id="0" name=""/>
        <dsp:cNvSpPr/>
      </dsp:nvSpPr>
      <dsp:spPr>
        <a:xfrm>
          <a:off x="445770" y="1329684"/>
          <a:ext cx="6240780" cy="82656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5887" tIns="0" rIns="235887" bIns="0" numCol="1" spcCol="1270" anchor="ctr" anchorCtr="0">
          <a:noAutofit/>
        </a:bodyPr>
        <a:lstStyle/>
        <a:p>
          <a:pPr lvl="0" algn="l" defTabSz="1244600">
            <a:lnSpc>
              <a:spcPct val="90000"/>
            </a:lnSpc>
            <a:spcBef>
              <a:spcPct val="0"/>
            </a:spcBef>
            <a:spcAft>
              <a:spcPct val="35000"/>
            </a:spcAft>
          </a:pPr>
          <a:r>
            <a:rPr lang="en-US" sz="2800" kern="1200" dirty="0" smtClean="0"/>
            <a:t>What mistakes were made</a:t>
          </a:r>
          <a:endParaRPr lang="en-US" sz="2800" kern="1200" dirty="0"/>
        </a:p>
      </dsp:txBody>
      <dsp:txXfrm>
        <a:off x="486119" y="1370033"/>
        <a:ext cx="6160082" cy="745862"/>
      </dsp:txXfrm>
    </dsp:sp>
    <dsp:sp modelId="{FA531B5E-22A0-624A-84D5-44497F0BFC6C}">
      <dsp:nvSpPr>
        <dsp:cNvPr id="0" name=""/>
        <dsp:cNvSpPr/>
      </dsp:nvSpPr>
      <dsp:spPr>
        <a:xfrm>
          <a:off x="0" y="3013045"/>
          <a:ext cx="8915400" cy="7056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3EF382A-446E-BE41-830C-7000528EB011}">
      <dsp:nvSpPr>
        <dsp:cNvPr id="0" name=""/>
        <dsp:cNvSpPr/>
      </dsp:nvSpPr>
      <dsp:spPr>
        <a:xfrm>
          <a:off x="445770" y="2599765"/>
          <a:ext cx="6240780" cy="82656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5887" tIns="0" rIns="235887" bIns="0" numCol="1" spcCol="1270" anchor="ctr" anchorCtr="0">
          <a:noAutofit/>
        </a:bodyPr>
        <a:lstStyle/>
        <a:p>
          <a:pPr lvl="0" algn="l" defTabSz="1244600">
            <a:lnSpc>
              <a:spcPct val="90000"/>
            </a:lnSpc>
            <a:spcBef>
              <a:spcPct val="0"/>
            </a:spcBef>
            <a:spcAft>
              <a:spcPct val="35000"/>
            </a:spcAft>
          </a:pPr>
          <a:r>
            <a:rPr lang="en-US" sz="2800" kern="1200" dirty="0" smtClean="0"/>
            <a:t>The film as historical fact</a:t>
          </a:r>
          <a:endParaRPr lang="en-US" sz="2800" kern="1200" dirty="0"/>
        </a:p>
      </dsp:txBody>
      <dsp:txXfrm>
        <a:off x="486119" y="2640114"/>
        <a:ext cx="6160082"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C516B4-A8C6-B340-B30E-260289337887}" type="datetimeFigureOut">
              <a:rPr lang="en-US" smtClean="0"/>
              <a:t>3/4/19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98E06B-372F-3946-88FB-09FDE2E1A918}" type="slidenum">
              <a:rPr lang="en-US" smtClean="0"/>
              <a:t>‹#›</a:t>
            </a:fld>
            <a:endParaRPr lang="en-US"/>
          </a:p>
        </p:txBody>
      </p:sp>
    </p:spTree>
    <p:extLst>
      <p:ext uri="{BB962C8B-B14F-4D97-AF65-F5344CB8AC3E}">
        <p14:creationId xmlns:p14="http://schemas.microsoft.com/office/powerpoint/2010/main" val="463401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D98E06B-372F-3946-88FB-09FDE2E1A918}" type="slidenum">
              <a:rPr lang="en-US" smtClean="0"/>
              <a:t>8</a:t>
            </a:fld>
            <a:endParaRPr lang="en-US"/>
          </a:p>
        </p:txBody>
      </p:sp>
    </p:spTree>
    <p:extLst>
      <p:ext uri="{BB962C8B-B14F-4D97-AF65-F5344CB8AC3E}">
        <p14:creationId xmlns:p14="http://schemas.microsoft.com/office/powerpoint/2010/main" val="1605239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3/4/19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ourajdaryaee.com/commentary/go-tell-the-spartans-how-300-misrepresents-persians-in-history/" TargetMode="External"/><Relationship Id="rId4" Type="http://schemas.openxmlformats.org/officeDocument/2006/relationships/hyperlink" Target="http://www.ghandchi.com/iranscope/Anthology/KavehFarrokh/300/index.htm" TargetMode="External"/><Relationship Id="rId5" Type="http://schemas.openxmlformats.org/officeDocument/2006/relationships/hyperlink" Target="https://www.city-journal.org/html/your-shield-or-it-9420.html" TargetMode="External"/><Relationship Id="rId6" Type="http://schemas.openxmlformats.org/officeDocument/2006/relationships/hyperlink" Target="http://www.cais-soas.com/CAIS/Iran/thruth_behind_300.htm" TargetMode="External"/><Relationship Id="rId1" Type="http://schemas.openxmlformats.org/officeDocument/2006/relationships/slideLayout" Target="../slideLayouts/slideLayout2.xml"/><Relationship Id="rId2" Type="http://schemas.openxmlformats.org/officeDocument/2006/relationships/hyperlink" Target="https://www.theguardian.com/film/2007/apr/02/features.art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thestar.com/entertainment/2007/03/11/sparta_no_this_is_madness.html" TargetMode="External"/><Relationship Id="rId3" Type="http://schemas.openxmlformats.org/officeDocument/2006/relationships/hyperlink" Target="https://usatoday30.usatoday.com/tech/science/columnist/vergano/2007-03-05-300-history_N.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A discussion of the scholarly reactions to the film </a:t>
            </a:r>
            <a:r>
              <a:rPr lang="en-US" i="1" dirty="0" smtClean="0"/>
              <a:t>300 </a:t>
            </a:r>
            <a:r>
              <a:rPr lang="en-US" dirty="0" smtClean="0"/>
              <a:t>(dir. Zack Snyder, 2006)</a:t>
            </a:r>
            <a:endParaRPr lang="en-US" dirty="0"/>
          </a:p>
        </p:txBody>
      </p:sp>
      <p:sp>
        <p:nvSpPr>
          <p:cNvPr id="3" name="Subtitle 2"/>
          <p:cNvSpPr>
            <a:spLocks noGrp="1"/>
          </p:cNvSpPr>
          <p:nvPr>
            <p:ph type="subTitle" idx="1"/>
          </p:nvPr>
        </p:nvSpPr>
        <p:spPr/>
        <p:txBody>
          <a:bodyPr/>
          <a:lstStyle/>
          <a:p>
            <a:r>
              <a:rPr lang="en-US" dirty="0" smtClean="0"/>
              <a:t>Jordan </a:t>
            </a:r>
            <a:r>
              <a:rPr lang="en-US" dirty="0" err="1" smtClean="0"/>
              <a:t>Kinnicutt</a:t>
            </a:r>
            <a:r>
              <a:rPr lang="en-US" dirty="0" smtClean="0"/>
              <a:t> (1600613) and Harry Constable (1600782)</a:t>
            </a:r>
            <a:endParaRPr lang="en-US" dirty="0"/>
          </a:p>
        </p:txBody>
      </p:sp>
    </p:spTree>
    <p:extLst>
      <p:ext uri="{BB962C8B-B14F-4D97-AF65-F5344CB8AC3E}">
        <p14:creationId xmlns:p14="http://schemas.microsoft.com/office/powerpoint/2010/main" val="6018721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Discussing the scholarly views on:</a:t>
            </a:r>
            <a:endParaRPr lang="en-US"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510393581"/>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9096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418188"/>
            <a:ext cx="8911687" cy="1280890"/>
          </a:xfrm>
        </p:spPr>
        <p:txBody>
          <a:bodyPr/>
          <a:lstStyle/>
          <a:p>
            <a:r>
              <a:rPr lang="en-US" dirty="0" smtClean="0"/>
              <a:t>Considering </a:t>
            </a:r>
            <a:r>
              <a:rPr lang="en-US" i="1" dirty="0" smtClean="0"/>
              <a:t>Why</a:t>
            </a:r>
            <a:endParaRPr lang="en-US" i="1" dirty="0"/>
          </a:p>
        </p:txBody>
      </p:sp>
      <p:sp>
        <p:nvSpPr>
          <p:cNvPr id="3" name="Content Placeholder 2"/>
          <p:cNvSpPr>
            <a:spLocks noGrp="1"/>
          </p:cNvSpPr>
          <p:nvPr>
            <p:ph idx="1"/>
          </p:nvPr>
        </p:nvSpPr>
        <p:spPr>
          <a:xfrm>
            <a:off x="2589212" y="1905000"/>
            <a:ext cx="8915400" cy="4006222"/>
          </a:xfrm>
        </p:spPr>
        <p:txBody>
          <a:bodyPr/>
          <a:lstStyle/>
          <a:p>
            <a:endParaRPr lang="en-US" dirty="0" smtClean="0"/>
          </a:p>
          <a:p>
            <a:endParaRPr lang="en-US" dirty="0" smtClean="0"/>
          </a:p>
          <a:p>
            <a:endParaRPr lang="en-US" dirty="0" smtClean="0"/>
          </a:p>
          <a:p>
            <a:endParaRPr lang="en-US" dirty="0" smtClean="0"/>
          </a:p>
          <a:p>
            <a:pPr lvl="1"/>
            <a:endParaRPr lang="en-US" sz="2200" dirty="0" smtClean="0"/>
          </a:p>
          <a:p>
            <a:pPr lvl="1"/>
            <a:endParaRPr lang="en-US" sz="2200" dirty="0" smtClean="0"/>
          </a:p>
          <a:p>
            <a:pPr lvl="1"/>
            <a:r>
              <a:rPr lang="en-US" sz="2200" dirty="0" smtClean="0"/>
              <a:t>When?</a:t>
            </a:r>
          </a:p>
          <a:p>
            <a:pPr lvl="2"/>
            <a:r>
              <a:rPr lang="en-US" sz="2200" dirty="0" err="1" smtClean="0"/>
              <a:t>Iranophobia</a:t>
            </a:r>
            <a:r>
              <a:rPr lang="en-US" sz="2200" dirty="0" smtClean="0"/>
              <a:t> in the United States</a:t>
            </a:r>
          </a:p>
          <a:p>
            <a:pPr lvl="2"/>
            <a:r>
              <a:rPr lang="en-US" sz="2200" dirty="0" smtClean="0"/>
              <a:t>George W. Bush’s “War on Terror”</a:t>
            </a:r>
          </a:p>
          <a:p>
            <a:endParaRPr lang="en-US" dirty="0" smtClean="0"/>
          </a:p>
          <a:p>
            <a:endParaRPr lang="en-US" dirty="0"/>
          </a:p>
        </p:txBody>
      </p:sp>
      <p:sp>
        <p:nvSpPr>
          <p:cNvPr id="6" name="Rectangular Callout 5"/>
          <p:cNvSpPr/>
          <p:nvPr/>
        </p:nvSpPr>
        <p:spPr>
          <a:xfrm>
            <a:off x="2589212" y="1264554"/>
            <a:ext cx="7265988" cy="2659746"/>
          </a:xfrm>
          <a:prstGeom prst="wedgeRectCallout">
            <a:avLst/>
          </a:prstGeom>
          <a:noFill/>
          <a:ln>
            <a:solidFill>
              <a:schemeClr val="accent6"/>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noFill/>
            </a:endParaRPr>
          </a:p>
        </p:txBody>
      </p:sp>
      <p:sp>
        <p:nvSpPr>
          <p:cNvPr id="9" name="TextBox 8"/>
          <p:cNvSpPr txBox="1"/>
          <p:nvPr/>
        </p:nvSpPr>
        <p:spPr>
          <a:xfrm>
            <a:off x="3097452" y="1391011"/>
            <a:ext cx="6249508" cy="2739211"/>
          </a:xfrm>
          <a:prstGeom prst="rect">
            <a:avLst/>
          </a:prstGeom>
          <a:noFill/>
        </p:spPr>
        <p:txBody>
          <a:bodyPr wrap="square" rtlCol="0">
            <a:spAutoFit/>
          </a:bodyPr>
          <a:lstStyle/>
          <a:p>
            <a:r>
              <a:rPr lang="en-US" sz="2200" dirty="0"/>
              <a:t>“I am not interested in the question of </a:t>
            </a:r>
            <a:r>
              <a:rPr lang="en-US" sz="2200" i="1" dirty="0"/>
              <a:t>how </a:t>
            </a:r>
            <a:r>
              <a:rPr lang="en-US" sz="2200" dirty="0"/>
              <a:t>Hollywood gets history wrong, since lists of cinema’s historical inaccuracies tell us nothing and </a:t>
            </a:r>
            <a:r>
              <a:rPr lang="en-US" sz="2200" dirty="0" smtClean="0"/>
              <a:t>get </a:t>
            </a:r>
            <a:r>
              <a:rPr lang="en-US" sz="2200" dirty="0"/>
              <a:t>us nowhere. But questioning </a:t>
            </a:r>
            <a:r>
              <a:rPr lang="en-US" sz="2200" i="1" dirty="0"/>
              <a:t>why </a:t>
            </a:r>
            <a:r>
              <a:rPr lang="en-US" sz="2200" dirty="0"/>
              <a:t>Hollywood opts to recast history in a certain light is of real importance</a:t>
            </a:r>
            <a:r>
              <a:rPr lang="en-US" sz="2200" dirty="0" smtClean="0"/>
              <a:t>.” </a:t>
            </a:r>
            <a:r>
              <a:rPr lang="en-US" dirty="0"/>
              <a:t>– Llewellyn-Jones 2018, pp. 194</a:t>
            </a:r>
          </a:p>
          <a:p>
            <a:endParaRPr lang="en-US" dirty="0"/>
          </a:p>
        </p:txBody>
      </p:sp>
    </p:spTree>
    <p:extLst>
      <p:ext uri="{BB962C8B-B14F-4D97-AF65-F5344CB8AC3E}">
        <p14:creationId xmlns:p14="http://schemas.microsoft.com/office/powerpoint/2010/main" val="12504717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B2EC7880-C5D9-40A8-A6B0-3198AD07AD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3650279" cy="1259894"/>
          </a:xfrm>
        </p:spPr>
        <p:txBody>
          <a:bodyPr>
            <a:normAutofit/>
          </a:bodyPr>
          <a:lstStyle/>
          <a:p>
            <a:r>
              <a:rPr lang="en-US" dirty="0"/>
              <a:t>Considering </a:t>
            </a:r>
            <a:r>
              <a:rPr lang="en-US" i="1" dirty="0"/>
              <a:t>Why</a:t>
            </a:r>
          </a:p>
        </p:txBody>
      </p:sp>
      <p:sp>
        <p:nvSpPr>
          <p:cNvPr id="9" name="Content Placeholder 8">
            <a:extLst>
              <a:ext uri="{FF2B5EF4-FFF2-40B4-BE49-F238E27FC236}">
                <a16:creationId xmlns:a16="http://schemas.microsoft.com/office/drawing/2014/main" xmlns="" id="{7F6DBB4C-588A-4D6E-BAD6-E1DE50ADF51C}"/>
              </a:ext>
            </a:extLst>
          </p:cNvPr>
          <p:cNvSpPr>
            <a:spLocks noGrp="1"/>
          </p:cNvSpPr>
          <p:nvPr>
            <p:ph idx="1"/>
          </p:nvPr>
        </p:nvSpPr>
        <p:spPr>
          <a:xfrm>
            <a:off x="649225" y="2133600"/>
            <a:ext cx="3650278" cy="3759253"/>
          </a:xfrm>
        </p:spPr>
        <p:txBody>
          <a:bodyPr>
            <a:normAutofit lnSpcReduction="10000"/>
          </a:bodyPr>
          <a:lstStyle/>
          <a:p>
            <a:r>
              <a:rPr lang="en-US" sz="2000" dirty="0"/>
              <a:t>Persians = Iranians as “others”</a:t>
            </a:r>
          </a:p>
          <a:p>
            <a:r>
              <a:rPr lang="en-US" sz="2000" dirty="0"/>
              <a:t>Lloyd Llewellyn-Jones claims September 11th, 2001 is the kicking off point for a resurgence of </a:t>
            </a:r>
            <a:r>
              <a:rPr lang="en-US" sz="2000" dirty="0" err="1"/>
              <a:t>Iranophobia</a:t>
            </a:r>
            <a:r>
              <a:rPr lang="en-US" sz="2000" dirty="0"/>
              <a:t> despite numerous attempts by Iran to express their </a:t>
            </a:r>
            <a:r>
              <a:rPr lang="en-US" sz="2000" dirty="0" smtClean="0"/>
              <a:t>condolences</a:t>
            </a:r>
          </a:p>
          <a:p>
            <a:r>
              <a:rPr lang="en-US" sz="2000" dirty="0" smtClean="0"/>
              <a:t>Political overtones and malicious intent</a:t>
            </a:r>
            <a:endParaRPr lang="en-US" dirty="0"/>
          </a:p>
          <a:p>
            <a:endParaRPr lang="en-US" dirty="0"/>
          </a:p>
        </p:txBody>
      </p:sp>
      <p:pic>
        <p:nvPicPr>
          <p:cNvPr id="7"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4877" r="7340"/>
          <a:stretch/>
        </p:blipFill>
        <p:spPr>
          <a:xfrm>
            <a:off x="5789467" y="645106"/>
            <a:ext cx="5348433" cy="4843804"/>
          </a:xfrm>
          <a:prstGeom prst="rect">
            <a:avLst/>
          </a:prstGeom>
        </p:spPr>
      </p:pic>
      <p:sp>
        <p:nvSpPr>
          <p:cNvPr id="3" name="TextBox 2"/>
          <p:cNvSpPr txBox="1"/>
          <p:nvPr/>
        </p:nvSpPr>
        <p:spPr>
          <a:xfrm>
            <a:off x="5789467" y="5488910"/>
            <a:ext cx="5348433" cy="1200329"/>
          </a:xfrm>
          <a:prstGeom prst="rect">
            <a:avLst/>
          </a:prstGeom>
          <a:noFill/>
        </p:spPr>
        <p:txBody>
          <a:bodyPr wrap="square" rtlCol="0">
            <a:spAutoFit/>
          </a:bodyPr>
          <a:lstStyle/>
          <a:p>
            <a:r>
              <a:rPr lang="en-US" dirty="0" smtClean="0"/>
              <a:t>“[the cartoon] laughs at the United States and makes a laughingstock of Hollywood and Frank Miller.” - Llewellyn-Jones 2018, pp. 203</a:t>
            </a:r>
          </a:p>
          <a:p>
            <a:endParaRPr lang="en-US" dirty="0"/>
          </a:p>
        </p:txBody>
      </p:sp>
    </p:spTree>
    <p:extLst>
      <p:ext uri="{BB962C8B-B14F-4D97-AF65-F5344CB8AC3E}">
        <p14:creationId xmlns:p14="http://schemas.microsoft.com/office/powerpoint/2010/main" val="41725951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“Hollywood tries to sell motives”</a:t>
            </a:r>
            <a:endParaRPr lang="en-US" dirty="0"/>
          </a:p>
        </p:txBody>
      </p:sp>
      <p:sp>
        <p:nvSpPr>
          <p:cNvPr id="3" name="Content Placeholder 2"/>
          <p:cNvSpPr>
            <a:spLocks noGrp="1"/>
          </p:cNvSpPr>
          <p:nvPr>
            <p:ph idx="1"/>
          </p:nvPr>
        </p:nvSpPr>
        <p:spPr>
          <a:xfrm>
            <a:off x="2589212" y="1905000"/>
            <a:ext cx="8915400" cy="4006222"/>
          </a:xfrm>
        </p:spPr>
        <p:txBody>
          <a:bodyPr>
            <a:normAutofit/>
          </a:bodyPr>
          <a:lstStyle/>
          <a:p>
            <a:r>
              <a:rPr lang="en-US" sz="2000" dirty="0" smtClean="0"/>
              <a:t>“</a:t>
            </a:r>
            <a:r>
              <a:rPr lang="en-US" sz="2000" dirty="0"/>
              <a:t>Hollywood tries to sell movies and does not care if they are historically accurate, but movies also carry a subtle message which has very effective and current consequences</a:t>
            </a:r>
            <a:r>
              <a:rPr lang="en-US" sz="2000" dirty="0" smtClean="0"/>
              <a:t>.” – </a:t>
            </a:r>
            <a:r>
              <a:rPr lang="en-US" sz="2000" dirty="0" err="1" smtClean="0"/>
              <a:t>Touraj</a:t>
            </a:r>
            <a:r>
              <a:rPr lang="en-US" sz="2000" dirty="0" smtClean="0"/>
              <a:t> </a:t>
            </a:r>
            <a:r>
              <a:rPr lang="en-US" sz="2000" dirty="0" err="1" smtClean="0"/>
              <a:t>Daryaee</a:t>
            </a:r>
            <a:r>
              <a:rPr lang="en-US" sz="2000" dirty="0" smtClean="0"/>
              <a:t> 2007</a:t>
            </a:r>
          </a:p>
          <a:p>
            <a:r>
              <a:rPr lang="en-US" sz="2000" dirty="0" err="1" smtClean="0"/>
              <a:t>Touraj</a:t>
            </a:r>
            <a:r>
              <a:rPr lang="en-US" sz="2000" dirty="0" smtClean="0"/>
              <a:t> </a:t>
            </a:r>
            <a:r>
              <a:rPr lang="en-US" sz="2000" dirty="0" err="1" smtClean="0"/>
              <a:t>Daryaee</a:t>
            </a:r>
            <a:r>
              <a:rPr lang="en-US" sz="2000" dirty="0" smtClean="0"/>
              <a:t> is a Persian immigrant to the United States</a:t>
            </a:r>
          </a:p>
          <a:p>
            <a:pPr lvl="1"/>
            <a:r>
              <a:rPr lang="en-US" sz="1800" dirty="0" smtClean="0"/>
              <a:t>Professor of Iranian history in the Persian world at the University of California, Irvine</a:t>
            </a:r>
          </a:p>
          <a:p>
            <a:r>
              <a:rPr lang="en-US" sz="2000" dirty="0" smtClean="0"/>
              <a:t>Claims certain classical sources are used in the film but only when it serves their biased anti-Eastern narrative</a:t>
            </a:r>
          </a:p>
          <a:p>
            <a:r>
              <a:rPr lang="en-US" sz="2000" dirty="0" smtClean="0"/>
              <a:t>Responses are less to do with inaccuracies and more to do with suspected motive and its possible use in the war on terror</a:t>
            </a:r>
          </a:p>
        </p:txBody>
      </p:sp>
    </p:spTree>
    <p:extLst>
      <p:ext uri="{BB962C8B-B14F-4D97-AF65-F5344CB8AC3E}">
        <p14:creationId xmlns:p14="http://schemas.microsoft.com/office/powerpoint/2010/main" val="18514865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“Determining a people’s identity”</a:t>
            </a:r>
            <a:endParaRPr lang="en-US" dirty="0"/>
          </a:p>
        </p:txBody>
      </p:sp>
      <p:sp>
        <p:nvSpPr>
          <p:cNvPr id="3" name="Content Placeholder 2"/>
          <p:cNvSpPr>
            <a:spLocks noGrp="1"/>
          </p:cNvSpPr>
          <p:nvPr>
            <p:ph idx="1"/>
          </p:nvPr>
        </p:nvSpPr>
        <p:spPr>
          <a:xfrm>
            <a:off x="2589212" y="1905000"/>
            <a:ext cx="8915400" cy="4006222"/>
          </a:xfrm>
        </p:spPr>
        <p:txBody>
          <a:bodyPr>
            <a:normAutofit lnSpcReduction="10000"/>
          </a:bodyPr>
          <a:lstStyle/>
          <a:p>
            <a:r>
              <a:rPr lang="en-US" sz="2200" dirty="0"/>
              <a:t>Cyrus </a:t>
            </a:r>
            <a:r>
              <a:rPr lang="en-US" sz="2200" dirty="0" err="1"/>
              <a:t>Kar</a:t>
            </a:r>
            <a:r>
              <a:rPr lang="en-US" sz="2200" dirty="0"/>
              <a:t> is an Iranian born professor at the University of </a:t>
            </a:r>
            <a:r>
              <a:rPr lang="en-US" sz="2200" dirty="0" smtClean="0"/>
              <a:t>Phoenix</a:t>
            </a:r>
          </a:p>
          <a:p>
            <a:r>
              <a:rPr lang="en-US" sz="2200" dirty="0" smtClean="0"/>
              <a:t>“What </a:t>
            </a:r>
            <a:r>
              <a:rPr lang="en-US" sz="2200" dirty="0"/>
              <a:t>is so distressing about this movie is the realization of the tremendous power Hollywood wields in determining a people's identity. It is the same nightmare Native Americans endured during the whole 'cowboy-movie' </a:t>
            </a:r>
            <a:r>
              <a:rPr lang="en-US" sz="2200" dirty="0" smtClean="0"/>
              <a:t>genre.” – Cyrus </a:t>
            </a:r>
            <a:r>
              <a:rPr lang="en-US" sz="2200" dirty="0" err="1" smtClean="0"/>
              <a:t>Kar</a:t>
            </a:r>
            <a:r>
              <a:rPr lang="en-US" sz="2200" dirty="0" smtClean="0"/>
              <a:t>, </a:t>
            </a:r>
            <a:r>
              <a:rPr lang="en-US" sz="2200" i="1" dirty="0" smtClean="0"/>
              <a:t>Circle of Ancient Iranian Studies</a:t>
            </a:r>
          </a:p>
          <a:p>
            <a:r>
              <a:rPr lang="en-US" sz="2200" dirty="0" smtClean="0"/>
              <a:t>“Perhaps </a:t>
            </a:r>
            <a:r>
              <a:rPr lang="en-US" sz="2200" dirty="0"/>
              <a:t>the movie '300' was a necessary wake-up call for the Iranian/Persian community to support responsible filmmakers, who report history with honesty and integrity</a:t>
            </a:r>
            <a:r>
              <a:rPr lang="en-US" sz="2200" dirty="0" smtClean="0"/>
              <a:t>.” – Cyrus </a:t>
            </a:r>
            <a:r>
              <a:rPr lang="en-US" sz="2200" dirty="0" err="1" smtClean="0"/>
              <a:t>Kar</a:t>
            </a:r>
            <a:r>
              <a:rPr lang="en-US" sz="2200" dirty="0" smtClean="0"/>
              <a:t> - </a:t>
            </a:r>
            <a:r>
              <a:rPr lang="en-US" sz="2200" i="1" dirty="0"/>
              <a:t>Circle of Ancient Iranian Studies</a:t>
            </a:r>
          </a:p>
          <a:p>
            <a:endParaRPr lang="en-US" dirty="0" smtClean="0"/>
          </a:p>
          <a:p>
            <a:endParaRPr lang="en-US" dirty="0"/>
          </a:p>
        </p:txBody>
      </p:sp>
    </p:spTree>
    <p:extLst>
      <p:ext uri="{BB962C8B-B14F-4D97-AF65-F5344CB8AC3E}">
        <p14:creationId xmlns:p14="http://schemas.microsoft.com/office/powerpoint/2010/main" val="17023317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”Iranians as monsters”</a:t>
            </a:r>
            <a:endParaRPr lang="en-US" dirty="0"/>
          </a:p>
        </p:txBody>
      </p:sp>
      <p:sp>
        <p:nvSpPr>
          <p:cNvPr id="3" name="Content Placeholder 2"/>
          <p:cNvSpPr>
            <a:spLocks noGrp="1"/>
          </p:cNvSpPr>
          <p:nvPr>
            <p:ph idx="1"/>
          </p:nvPr>
        </p:nvSpPr>
        <p:spPr/>
        <p:txBody>
          <a:bodyPr>
            <a:normAutofit/>
          </a:bodyPr>
          <a:lstStyle/>
          <a:p>
            <a:r>
              <a:rPr lang="en-US" sz="2200" dirty="0"/>
              <a:t>Dr. </a:t>
            </a:r>
            <a:r>
              <a:rPr lang="en-US" sz="2200" dirty="0" err="1"/>
              <a:t>Kaveh</a:t>
            </a:r>
            <a:r>
              <a:rPr lang="en-US" sz="2200" dirty="0"/>
              <a:t> </a:t>
            </a:r>
            <a:r>
              <a:rPr lang="en-US" sz="2200" dirty="0" smtClean="0"/>
              <a:t>Farrokh is Iranian-Greek and is a student of both Ancient Greece and Ancient Iran</a:t>
            </a:r>
          </a:p>
          <a:p>
            <a:r>
              <a:rPr lang="en-US" sz="2200" dirty="0" smtClean="0"/>
              <a:t>“</a:t>
            </a:r>
            <a:r>
              <a:rPr lang="is-IS" sz="2200" dirty="0" smtClean="0"/>
              <a:t>…</a:t>
            </a:r>
            <a:r>
              <a:rPr lang="en-US" sz="2200" dirty="0" smtClean="0"/>
              <a:t>portraying </a:t>
            </a:r>
            <a:r>
              <a:rPr lang="en-US" sz="2200" dirty="0"/>
              <a:t>Iranians as monsters, troglodytes, degenerates, and demons is </a:t>
            </a:r>
            <a:r>
              <a:rPr lang="en-US" sz="2200" dirty="0"/>
              <a:t>'</a:t>
            </a:r>
            <a:r>
              <a:rPr lang="en-US" sz="2200" dirty="0" smtClean="0"/>
              <a:t>artistic entertainment’, </a:t>
            </a:r>
            <a:r>
              <a:rPr lang="en-US" sz="2200" dirty="0"/>
              <a:t>but other nationalities are exempt from this </a:t>
            </a:r>
            <a:r>
              <a:rPr lang="en-US" sz="2200" dirty="0" smtClean="0"/>
              <a:t>‘art form’ </a:t>
            </a:r>
            <a:r>
              <a:rPr lang="en-US" sz="2200" dirty="0"/>
              <a:t>as this would be </a:t>
            </a:r>
            <a:r>
              <a:rPr lang="en-US" sz="2200" dirty="0" smtClean="0"/>
              <a:t>‘tasteless </a:t>
            </a:r>
            <a:r>
              <a:rPr lang="en-US" sz="2200" dirty="0"/>
              <a:t>and politically </a:t>
            </a:r>
            <a:r>
              <a:rPr lang="en-US" sz="2200" dirty="0" smtClean="0"/>
              <a:t>incorrect’ </a:t>
            </a:r>
            <a:r>
              <a:rPr lang="en-US" sz="2200" dirty="0"/>
              <a:t>and would be regarded as a </a:t>
            </a:r>
            <a:r>
              <a:rPr lang="en-US" sz="2200" dirty="0" smtClean="0"/>
              <a:t>‘hate crime’.” – Dr. </a:t>
            </a:r>
            <a:r>
              <a:rPr lang="en-US" sz="2200" dirty="0" err="1" smtClean="0"/>
              <a:t>Kaveh</a:t>
            </a:r>
            <a:r>
              <a:rPr lang="en-US" sz="2200" dirty="0" smtClean="0"/>
              <a:t> Farrokh, </a:t>
            </a:r>
            <a:r>
              <a:rPr lang="en-US" sz="2200" i="1" dirty="0" err="1" smtClean="0"/>
              <a:t>Ghandchi</a:t>
            </a:r>
            <a:endParaRPr lang="en-US" sz="2200" i="1" dirty="0" smtClean="0"/>
          </a:p>
        </p:txBody>
      </p:sp>
    </p:spTree>
    <p:extLst>
      <p:ext uri="{BB962C8B-B14F-4D97-AF65-F5344CB8AC3E}">
        <p14:creationId xmlns:p14="http://schemas.microsoft.com/office/powerpoint/2010/main" val="9223111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“Boy lovers”</a:t>
            </a:r>
            <a:endParaRPr lang="en-US" dirty="0"/>
          </a:p>
        </p:txBody>
      </p:sp>
      <p:sp>
        <p:nvSpPr>
          <p:cNvPr id="3" name="Content Placeholder 2"/>
          <p:cNvSpPr>
            <a:spLocks noGrp="1"/>
          </p:cNvSpPr>
          <p:nvPr>
            <p:ph idx="1"/>
          </p:nvPr>
        </p:nvSpPr>
        <p:spPr>
          <a:xfrm>
            <a:off x="2589212" y="1905000"/>
            <a:ext cx="8915400" cy="4006222"/>
          </a:xfrm>
        </p:spPr>
        <p:txBody>
          <a:bodyPr>
            <a:normAutofit/>
          </a:bodyPr>
          <a:lstStyle/>
          <a:p>
            <a:r>
              <a:rPr lang="en-US" sz="2000" dirty="0" smtClean="0"/>
              <a:t>Paul </a:t>
            </a:r>
            <a:r>
              <a:rPr lang="en-US" sz="2000" dirty="0" err="1" smtClean="0"/>
              <a:t>Cartledge</a:t>
            </a:r>
            <a:r>
              <a:rPr lang="en-US" sz="2000" dirty="0" smtClean="0"/>
              <a:t> disagrees with the idea that Middle Eastern affairs were considered in the making of </a:t>
            </a:r>
            <a:r>
              <a:rPr lang="en-US" sz="2000" i="1" dirty="0" smtClean="0"/>
              <a:t>300</a:t>
            </a:r>
            <a:r>
              <a:rPr lang="en-US" sz="2000" dirty="0" smtClean="0"/>
              <a:t>, “simply because it takes a long time to develop a film.” – </a:t>
            </a:r>
            <a:r>
              <a:rPr lang="en-US" sz="2000" dirty="0" err="1" smtClean="0"/>
              <a:t>Cartledge</a:t>
            </a:r>
            <a:r>
              <a:rPr lang="en-US" sz="2000" dirty="0" smtClean="0"/>
              <a:t>, </a:t>
            </a:r>
            <a:r>
              <a:rPr lang="en-US" sz="2000" i="1" dirty="0" smtClean="0"/>
              <a:t>The Guardian,</a:t>
            </a:r>
            <a:r>
              <a:rPr lang="en-US" sz="2000" dirty="0" smtClean="0"/>
              <a:t> 2007</a:t>
            </a:r>
          </a:p>
          <a:p>
            <a:r>
              <a:rPr lang="en-US" sz="2000" dirty="0" err="1" smtClean="0"/>
              <a:t>Cartledge’s</a:t>
            </a:r>
            <a:r>
              <a:rPr lang="en-US" sz="2000" dirty="0" smtClean="0"/>
              <a:t> reactions to the film are fairly positive, though he does criticize one main point on historical inaccuracy and one of the ”Us vs Them” narratives: </a:t>
            </a:r>
          </a:p>
          <a:p>
            <a:pPr marL="457200" lvl="1" indent="0">
              <a:buNone/>
            </a:pPr>
            <a:r>
              <a:rPr lang="en-US" sz="1800" dirty="0" smtClean="0"/>
              <a:t>“The irony is that the Spartans were literally boy lovers: they incorporated a form of pederasty into their educational system.” - </a:t>
            </a:r>
            <a:r>
              <a:rPr lang="en-US" sz="1800" dirty="0" err="1"/>
              <a:t>Cartledge</a:t>
            </a:r>
            <a:r>
              <a:rPr lang="en-US" sz="1800" dirty="0"/>
              <a:t>, </a:t>
            </a:r>
            <a:r>
              <a:rPr lang="en-US" sz="1800" i="1" dirty="0"/>
              <a:t>The Guardian,</a:t>
            </a:r>
            <a:r>
              <a:rPr lang="en-US" sz="1800" dirty="0"/>
              <a:t> </a:t>
            </a:r>
            <a:r>
              <a:rPr lang="en-US" sz="1800" dirty="0" smtClean="0"/>
              <a:t>2007</a:t>
            </a:r>
          </a:p>
          <a:p>
            <a:pPr marL="457200" lvl="1" indent="0">
              <a:buNone/>
            </a:pPr>
            <a:r>
              <a:rPr lang="en-US" sz="1800" dirty="0" smtClean="0"/>
              <a:t>“A </a:t>
            </a:r>
            <a:r>
              <a:rPr lang="en-US" sz="1800" dirty="0"/>
              <a:t>caveat about black and white, 'West' (goodies) vs 'East' (baddies) </a:t>
            </a:r>
            <a:r>
              <a:rPr lang="en-US" sz="1800" dirty="0" smtClean="0"/>
              <a:t>polarization</a:t>
            </a:r>
            <a:r>
              <a:rPr lang="is-IS" sz="1800" dirty="0" smtClean="0"/>
              <a:t>…</a:t>
            </a:r>
            <a:r>
              <a:rPr lang="en-US" sz="1800" dirty="0" smtClean="0"/>
              <a:t> It's </a:t>
            </a:r>
            <a:r>
              <a:rPr lang="en-US" sz="1800" dirty="0"/>
              <a:t>never a good thing to do that, I think, and least of all now</a:t>
            </a:r>
            <a:r>
              <a:rPr lang="en-US" sz="1800" dirty="0" smtClean="0"/>
              <a:t>!” – </a:t>
            </a:r>
            <a:r>
              <a:rPr lang="en-US" sz="1800" dirty="0" err="1" smtClean="0"/>
              <a:t>Cartledge</a:t>
            </a:r>
            <a:r>
              <a:rPr lang="en-US" sz="1800" dirty="0" smtClean="0"/>
              <a:t>, </a:t>
            </a:r>
            <a:r>
              <a:rPr lang="en-US" sz="1800" i="1" dirty="0" smtClean="0"/>
              <a:t>USA Today, </a:t>
            </a:r>
            <a:r>
              <a:rPr lang="en-US" sz="1800" dirty="0" smtClean="0"/>
              <a:t>2007</a:t>
            </a:r>
            <a:endParaRPr lang="en-US" sz="1800" dirty="0"/>
          </a:p>
        </p:txBody>
      </p:sp>
    </p:spTree>
    <p:extLst>
      <p:ext uri="{BB962C8B-B14F-4D97-AF65-F5344CB8AC3E}">
        <p14:creationId xmlns:p14="http://schemas.microsoft.com/office/powerpoint/2010/main" val="17982997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Considering </a:t>
            </a:r>
            <a:r>
              <a:rPr lang="en-US" i="1" dirty="0" smtClean="0"/>
              <a:t>How</a:t>
            </a:r>
            <a:endParaRPr lang="en-US" i="1" dirty="0"/>
          </a:p>
        </p:txBody>
      </p:sp>
      <p:sp>
        <p:nvSpPr>
          <p:cNvPr id="3" name="Content Placeholder 2"/>
          <p:cNvSpPr>
            <a:spLocks noGrp="1"/>
          </p:cNvSpPr>
          <p:nvPr>
            <p:ph idx="1"/>
          </p:nvPr>
        </p:nvSpPr>
        <p:spPr/>
        <p:txBody>
          <a:bodyPr>
            <a:normAutofit/>
          </a:bodyPr>
          <a:lstStyle/>
          <a:p>
            <a:r>
              <a:rPr lang="en-US" sz="2200" i="1" dirty="0"/>
              <a:t>“300</a:t>
            </a:r>
            <a:r>
              <a:rPr lang="en-US" sz="2200" dirty="0"/>
              <a:t>'s most noteworthy abuse of history: the Persians are turned into monsters, but the non-Spartan Greeks are simply all too human.” – Ephraim Lytle, </a:t>
            </a:r>
            <a:r>
              <a:rPr lang="en-US" sz="2200" i="1" dirty="0"/>
              <a:t>The Star, </a:t>
            </a:r>
            <a:r>
              <a:rPr lang="en-US" sz="2200" dirty="0" smtClean="0"/>
              <a:t>2007</a:t>
            </a:r>
          </a:p>
          <a:p>
            <a:r>
              <a:rPr lang="en-US" sz="2200" dirty="0" smtClean="0"/>
              <a:t>“No </a:t>
            </a:r>
            <a:r>
              <a:rPr lang="en-US" sz="2200" dirty="0"/>
              <a:t>mention is made in </a:t>
            </a:r>
            <a:r>
              <a:rPr lang="en-US" sz="2200" i="1" dirty="0"/>
              <a:t>300 </a:t>
            </a:r>
            <a:r>
              <a:rPr lang="en-US" sz="2200" dirty="0"/>
              <a:t>of the fact that at the same time a vastly outnumbered fleet led by Athenians was holding off the Persians in the straits adjacent to Thermopylae, or that Athenians would soon save all of Greece by destroying the Persian fleet at Salamis. This would wreck </a:t>
            </a:r>
            <a:r>
              <a:rPr lang="en-US" sz="2200" i="1" dirty="0"/>
              <a:t>300</a:t>
            </a:r>
            <a:r>
              <a:rPr lang="en-US" sz="2200" dirty="0"/>
              <a:t>'s vision, in which Greek ideals are selectively embodied in their only worthy champions, the Spartans</a:t>
            </a:r>
            <a:r>
              <a:rPr lang="en-US" sz="2200" dirty="0" smtClean="0"/>
              <a:t>.” – Ephraim Lytle, </a:t>
            </a:r>
            <a:r>
              <a:rPr lang="en-US" sz="2200" i="1" dirty="0" smtClean="0"/>
              <a:t>The Star</a:t>
            </a:r>
            <a:r>
              <a:rPr lang="en-US" sz="2200" dirty="0" smtClean="0"/>
              <a:t>, 2007</a:t>
            </a:r>
          </a:p>
        </p:txBody>
      </p:sp>
    </p:spTree>
    <p:extLst>
      <p:ext uri="{BB962C8B-B14F-4D97-AF65-F5344CB8AC3E}">
        <p14:creationId xmlns:p14="http://schemas.microsoft.com/office/powerpoint/2010/main" val="12694067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“Mr. Clean-</a:t>
            </a:r>
            <a:r>
              <a:rPr lang="en-US" dirty="0" err="1" smtClean="0"/>
              <a:t>esque</a:t>
            </a:r>
            <a:r>
              <a:rPr lang="en-US" dirty="0" smtClean="0"/>
              <a:t> Xerxes”</a:t>
            </a:r>
            <a:endParaRPr lang="en-US" dirty="0"/>
          </a:p>
        </p:txBody>
      </p:sp>
      <p:sp>
        <p:nvSpPr>
          <p:cNvPr id="3" name="Content Placeholder 2"/>
          <p:cNvSpPr>
            <a:spLocks noGrp="1"/>
          </p:cNvSpPr>
          <p:nvPr>
            <p:ph idx="1"/>
          </p:nvPr>
        </p:nvSpPr>
        <p:spPr>
          <a:xfrm>
            <a:off x="2589212" y="1905000"/>
            <a:ext cx="8915400" cy="4006222"/>
          </a:xfrm>
        </p:spPr>
        <p:txBody>
          <a:bodyPr>
            <a:normAutofit/>
          </a:bodyPr>
          <a:lstStyle/>
          <a:p>
            <a:r>
              <a:rPr lang="en-US" sz="2200" dirty="0" smtClean="0"/>
              <a:t>“</a:t>
            </a:r>
            <a:r>
              <a:rPr lang="en-US" sz="2200" dirty="0"/>
              <a:t>If you want to see what happened at Thermopylae, this movie won’t necessarily help you do it</a:t>
            </a:r>
            <a:r>
              <a:rPr lang="en-US" sz="2200" dirty="0" smtClean="0"/>
              <a:t>.” – Victor Davis Hanson, </a:t>
            </a:r>
            <a:r>
              <a:rPr lang="en-US" sz="2200" i="1" dirty="0" smtClean="0"/>
              <a:t>City Journal, </a:t>
            </a:r>
            <a:r>
              <a:rPr lang="en-US" sz="2200" dirty="0" smtClean="0"/>
              <a:t>2007</a:t>
            </a:r>
          </a:p>
          <a:p>
            <a:r>
              <a:rPr lang="en-US" sz="2200" dirty="0" smtClean="0"/>
              <a:t>“If the Spartans seem too cocky and self-assured in their belief that they are the more effective warriors of a superior culture, blame Herodotus, not Zack Snyder.” - </a:t>
            </a:r>
            <a:r>
              <a:rPr lang="en-US" sz="2200" dirty="0"/>
              <a:t>Victor Davis Hanson, </a:t>
            </a:r>
            <a:r>
              <a:rPr lang="en-US" sz="2200" i="1" dirty="0"/>
              <a:t>City Journal, </a:t>
            </a:r>
            <a:r>
              <a:rPr lang="en-US" sz="2200" dirty="0"/>
              <a:t>2007</a:t>
            </a:r>
          </a:p>
          <a:p>
            <a:r>
              <a:rPr lang="en-US" sz="2200" dirty="0" smtClean="0"/>
              <a:t>The film consciously abandons a realistic portrayal of history, though in doing so, aligns itself more closely with the more fanciful works of Herodotus. </a:t>
            </a:r>
            <a:endParaRPr lang="en-US" sz="2200" dirty="0"/>
          </a:p>
        </p:txBody>
      </p:sp>
    </p:spTree>
    <p:extLst>
      <p:ext uri="{BB962C8B-B14F-4D97-AF65-F5344CB8AC3E}">
        <p14:creationId xmlns:p14="http://schemas.microsoft.com/office/powerpoint/2010/main" val="1740767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2923" y="979710"/>
            <a:ext cx="8911687" cy="1280890"/>
          </a:xfrm>
        </p:spPr>
        <p:txBody>
          <a:bodyPr anchor="ctr">
            <a:noAutofit/>
          </a:bodyPr>
          <a:lstStyle/>
          <a:p>
            <a:pPr algn="ctr"/>
            <a:r>
              <a:rPr lang="en-US" sz="2200" dirty="0" smtClean="0"/>
              <a:t>“There </a:t>
            </a:r>
            <a:r>
              <a:rPr lang="en-US" sz="2200" dirty="0"/>
              <a:t>has been no agenda on the part of the original novelist, movie director, cast and crew to promote an anti-Iranian agenda. The movie however (no matter how sincerely it was intended as entertainment), is nevertheless purveying messages; messages most certainly unintended by Miller or the film producers</a:t>
            </a:r>
            <a:r>
              <a:rPr lang="en-US" sz="2200" dirty="0" smtClean="0"/>
              <a:t>.” </a:t>
            </a:r>
            <a:br>
              <a:rPr lang="en-US" sz="2200" dirty="0" smtClean="0"/>
            </a:br>
            <a:r>
              <a:rPr lang="en-US" sz="2200" dirty="0" smtClean="0"/>
              <a:t>- Dr. </a:t>
            </a:r>
            <a:r>
              <a:rPr lang="en-US" sz="2200" dirty="0" err="1" smtClean="0"/>
              <a:t>Kaveh</a:t>
            </a:r>
            <a:r>
              <a:rPr lang="en-US" sz="2200" dirty="0" smtClean="0"/>
              <a:t> Farrokh, </a:t>
            </a:r>
            <a:r>
              <a:rPr lang="en-US" sz="2200" i="1" dirty="0" err="1" smtClean="0"/>
              <a:t>Ghandchi</a:t>
            </a:r>
            <a:endParaRPr lang="en-US" sz="2200" dirty="0"/>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07488" y="3044824"/>
            <a:ext cx="5882555" cy="3292475"/>
          </a:xfrm>
        </p:spPr>
      </p:pic>
    </p:spTree>
    <p:extLst>
      <p:ext uri="{BB962C8B-B14F-4D97-AF65-F5344CB8AC3E}">
        <p14:creationId xmlns:p14="http://schemas.microsoft.com/office/powerpoint/2010/main" val="29718508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“300 parties on, dude</a:t>
            </a:r>
            <a:r>
              <a:rPr lang="is-IS" dirty="0" smtClean="0"/>
              <a:t>…</a:t>
            </a:r>
            <a:r>
              <a:rPr lang="en-US" dirty="0" smtClean="0"/>
              <a:t>”</a:t>
            </a:r>
            <a:endParaRPr lang="en-US" dirty="0"/>
          </a:p>
        </p:txBody>
      </p:sp>
      <p:sp>
        <p:nvSpPr>
          <p:cNvPr id="3" name="Content Placeholder 2"/>
          <p:cNvSpPr>
            <a:spLocks noGrp="1"/>
          </p:cNvSpPr>
          <p:nvPr>
            <p:ph idx="1"/>
          </p:nvPr>
        </p:nvSpPr>
        <p:spPr/>
        <p:txBody>
          <a:bodyPr/>
          <a:lstStyle/>
          <a:p>
            <a:r>
              <a:rPr lang="en-US" sz="2200" dirty="0" smtClean="0"/>
              <a:t>“</a:t>
            </a:r>
            <a:r>
              <a:rPr lang="is-IS" sz="2200" dirty="0" smtClean="0"/>
              <a:t>… It knows how to be a properly guilty pleasure, and this makes it the absolute last word on reception of ancient Greece in contemporary mass culture.” – Gideon Nisbet 2008, pp. 151</a:t>
            </a:r>
          </a:p>
          <a:p>
            <a:r>
              <a:rPr lang="is-IS" sz="2200" dirty="0" smtClean="0"/>
              <a:t>Nisbet essentially states that </a:t>
            </a:r>
            <a:r>
              <a:rPr lang="is-IS" sz="2200" i="1" dirty="0" smtClean="0"/>
              <a:t>300 </a:t>
            </a:r>
            <a:r>
              <a:rPr lang="is-IS" sz="2200" dirty="0" smtClean="0"/>
              <a:t>didn’t bother with attempting to be respectable like </a:t>
            </a:r>
            <a:r>
              <a:rPr lang="is-IS" sz="2200" i="1" dirty="0" smtClean="0"/>
              <a:t>Troy </a:t>
            </a:r>
            <a:r>
              <a:rPr lang="is-IS" sz="2200" dirty="0" smtClean="0"/>
              <a:t>and </a:t>
            </a:r>
            <a:r>
              <a:rPr lang="is-IS" sz="2200" i="1" dirty="0" smtClean="0"/>
              <a:t>Alexander</a:t>
            </a:r>
            <a:r>
              <a:rPr lang="is-IS" sz="2200" dirty="0" smtClean="0"/>
              <a:t> did.</a:t>
            </a:r>
          </a:p>
          <a:p>
            <a:r>
              <a:rPr lang="is-IS" sz="2200" dirty="0" smtClean="0"/>
              <a:t>“... </a:t>
            </a:r>
            <a:r>
              <a:rPr lang="en-US" sz="2200" dirty="0" smtClean="0"/>
              <a:t>O</a:t>
            </a:r>
            <a:r>
              <a:rPr lang="is-IS" sz="2200" dirty="0" smtClean="0"/>
              <a:t>pting into </a:t>
            </a:r>
            <a:r>
              <a:rPr lang="is-IS" sz="2200" i="1" dirty="0" smtClean="0"/>
              <a:t>Xena’s </a:t>
            </a:r>
            <a:r>
              <a:rPr lang="is-IS" sz="2200" dirty="0" smtClean="0"/>
              <a:t>cheerful enthuasims for source-raiding and leather underwear, it brings back to life the scantily clad...”  - </a:t>
            </a:r>
            <a:r>
              <a:rPr lang="is-IS" sz="2200" dirty="0"/>
              <a:t>Gideon Nisbet 2008, pp. 151</a:t>
            </a:r>
          </a:p>
          <a:p>
            <a:endParaRPr lang="en-US" dirty="0"/>
          </a:p>
        </p:txBody>
      </p:sp>
    </p:spTree>
    <p:extLst>
      <p:ext uri="{BB962C8B-B14F-4D97-AF65-F5344CB8AC3E}">
        <p14:creationId xmlns:p14="http://schemas.microsoft.com/office/powerpoint/2010/main" val="4253734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85000" lnSpcReduction="10000"/>
          </a:bodyPr>
          <a:lstStyle/>
          <a:p>
            <a:r>
              <a:rPr lang="en-US" dirty="0" err="1" smtClean="0"/>
              <a:t>Cartledge</a:t>
            </a:r>
            <a:r>
              <a:rPr lang="en-US" dirty="0" smtClean="0"/>
              <a:t>, P. 2007. ’Another view.’ </a:t>
            </a:r>
            <a:r>
              <a:rPr lang="en-US" i="1" dirty="0" smtClean="0"/>
              <a:t>The Guardian, </a:t>
            </a:r>
            <a:r>
              <a:rPr lang="en-US" dirty="0" smtClean="0"/>
              <a:t>2</a:t>
            </a:r>
            <a:r>
              <a:rPr lang="en-US" baseline="30000" dirty="0" smtClean="0"/>
              <a:t>nd</a:t>
            </a:r>
            <a:r>
              <a:rPr lang="en-US" dirty="0" smtClean="0"/>
              <a:t> April. </a:t>
            </a:r>
            <a:r>
              <a:rPr lang="en-US" dirty="0"/>
              <a:t>Available from: </a:t>
            </a:r>
            <a:r>
              <a:rPr lang="en-US" dirty="0">
                <a:hlinkClick r:id="rId2"/>
              </a:rPr>
              <a:t>https://</a:t>
            </a:r>
            <a:r>
              <a:rPr lang="en-US" dirty="0" smtClean="0">
                <a:hlinkClick r:id="rId2"/>
              </a:rPr>
              <a:t>www.theguardian.com/film/2007/apr/02/features.arts</a:t>
            </a:r>
            <a:r>
              <a:rPr lang="en-US" dirty="0" smtClean="0"/>
              <a:t>. [Accessed on 4th March]</a:t>
            </a:r>
          </a:p>
          <a:p>
            <a:r>
              <a:rPr lang="en-US" dirty="0" err="1" smtClean="0"/>
              <a:t>Daryaee</a:t>
            </a:r>
            <a:r>
              <a:rPr lang="en-US" dirty="0" smtClean="0"/>
              <a:t>, T. 2007. ‘Go tell the Spartans – How 300 Misrepresents Persians in History.’ </a:t>
            </a:r>
            <a:r>
              <a:rPr lang="en-US" dirty="0" err="1" smtClean="0"/>
              <a:t>TourajDaryaee</a:t>
            </a:r>
            <a:r>
              <a:rPr lang="en-US" dirty="0" smtClean="0"/>
              <a:t>, 3</a:t>
            </a:r>
            <a:r>
              <a:rPr lang="en-US" baseline="30000" dirty="0" smtClean="0"/>
              <a:t>rd</a:t>
            </a:r>
            <a:r>
              <a:rPr lang="en-US" dirty="0" smtClean="0"/>
              <a:t> March. </a:t>
            </a:r>
            <a:r>
              <a:rPr lang="en-US" dirty="0"/>
              <a:t>Available from: </a:t>
            </a:r>
            <a:r>
              <a:rPr lang="en-US" dirty="0">
                <a:hlinkClick r:id="rId3"/>
              </a:rPr>
              <a:t>https://tourajdaryaee.com/commentary/go-tell-the-spartans-how-300-misrepresents-persians-in-history</a:t>
            </a:r>
            <a:r>
              <a:rPr lang="en-US" dirty="0" smtClean="0">
                <a:hlinkClick r:id="rId3"/>
              </a:rPr>
              <a:t>/</a:t>
            </a:r>
            <a:r>
              <a:rPr lang="en-US" dirty="0" smtClean="0"/>
              <a:t>. [Accessed on 4</a:t>
            </a:r>
            <a:r>
              <a:rPr lang="en-US" baseline="30000" dirty="0" smtClean="0"/>
              <a:t>th</a:t>
            </a:r>
            <a:r>
              <a:rPr lang="en-US" dirty="0" smtClean="0"/>
              <a:t> March 2019]</a:t>
            </a:r>
            <a:endParaRPr lang="en-US" dirty="0"/>
          </a:p>
          <a:p>
            <a:r>
              <a:rPr lang="en-US" dirty="0" smtClean="0"/>
              <a:t>Farrokh, K. The 300 Movie: Separating Fact from Fiction. </a:t>
            </a:r>
            <a:r>
              <a:rPr lang="en-US" dirty="0" err="1" smtClean="0"/>
              <a:t>Ghanchi</a:t>
            </a:r>
            <a:r>
              <a:rPr lang="en-US" dirty="0" smtClean="0"/>
              <a:t>. </a:t>
            </a:r>
            <a:r>
              <a:rPr lang="en-US" dirty="0"/>
              <a:t>Available </a:t>
            </a:r>
            <a:r>
              <a:rPr lang="en-US" dirty="0" smtClean="0"/>
              <a:t>from: </a:t>
            </a:r>
            <a:r>
              <a:rPr lang="en-US" dirty="0" smtClean="0">
                <a:hlinkClick r:id="rId4"/>
              </a:rPr>
              <a:t>http</a:t>
            </a:r>
            <a:r>
              <a:rPr lang="en-US" dirty="0">
                <a:hlinkClick r:id="rId4"/>
              </a:rPr>
              <a:t>://</a:t>
            </a:r>
            <a:r>
              <a:rPr lang="en-US" dirty="0" smtClean="0">
                <a:hlinkClick r:id="rId4"/>
              </a:rPr>
              <a:t>www.ghandchi.com/iranscope/Anthology/KavehFarrokh/300/index.htm</a:t>
            </a:r>
            <a:r>
              <a:rPr lang="en-US" dirty="0" smtClean="0"/>
              <a:t>. [Accessed on 4th March 2019]</a:t>
            </a:r>
          </a:p>
          <a:p>
            <a:r>
              <a:rPr lang="en-US" dirty="0" smtClean="0"/>
              <a:t>Hanson, V. D. 2007. ‘With Your Shield or On It.’ </a:t>
            </a:r>
            <a:r>
              <a:rPr lang="en-US" i="1" dirty="0" smtClean="0"/>
              <a:t>City Journal, </a:t>
            </a:r>
            <a:r>
              <a:rPr lang="en-US" dirty="0" smtClean="0"/>
              <a:t>7</a:t>
            </a:r>
            <a:r>
              <a:rPr lang="en-US" baseline="30000" dirty="0" smtClean="0"/>
              <a:t>th</a:t>
            </a:r>
            <a:r>
              <a:rPr lang="en-US" dirty="0" smtClean="0"/>
              <a:t> March. </a:t>
            </a:r>
            <a:r>
              <a:rPr lang="en-US" dirty="0"/>
              <a:t>Available from: </a:t>
            </a:r>
            <a:r>
              <a:rPr lang="en-US" dirty="0">
                <a:hlinkClick r:id="rId5"/>
              </a:rPr>
              <a:t>https://</a:t>
            </a:r>
            <a:r>
              <a:rPr lang="en-US" dirty="0" smtClean="0">
                <a:hlinkClick r:id="rId5"/>
              </a:rPr>
              <a:t>www.city-journal.org/html/your-shield-or-it-9420.html</a:t>
            </a:r>
            <a:r>
              <a:rPr lang="en-US" dirty="0" smtClean="0"/>
              <a:t>. [Accessed 4th March 2019]</a:t>
            </a:r>
          </a:p>
          <a:p>
            <a:r>
              <a:rPr lang="en-US" dirty="0" err="1" smtClean="0"/>
              <a:t>Kar</a:t>
            </a:r>
            <a:r>
              <a:rPr lang="en-US" dirty="0" smtClean="0"/>
              <a:t>, C. ‘The Truth Behind 300: Western Propaganda Targeting Iranian Identity by Falsifying the History.’ </a:t>
            </a:r>
            <a:r>
              <a:rPr lang="en-US" i="1" dirty="0" smtClean="0"/>
              <a:t>The Circle of Ancient Iranian Studies. </a:t>
            </a:r>
            <a:r>
              <a:rPr lang="en-US" dirty="0"/>
              <a:t>Available from: </a:t>
            </a:r>
            <a:r>
              <a:rPr lang="en-US" dirty="0">
                <a:hlinkClick r:id="rId6"/>
              </a:rPr>
              <a:t>http://</a:t>
            </a:r>
            <a:r>
              <a:rPr lang="en-US" dirty="0" smtClean="0">
                <a:hlinkClick r:id="rId6"/>
              </a:rPr>
              <a:t>www.cais-soas.com/CAIS/Iran/thruth_behind_300.htm</a:t>
            </a:r>
            <a:r>
              <a:rPr lang="en-US" dirty="0" smtClean="0"/>
              <a:t>. [Accessed on 4th March 2019]</a:t>
            </a:r>
            <a:endParaRPr lang="en-US" dirty="0"/>
          </a:p>
          <a:p>
            <a:endParaRPr lang="en-US" dirty="0"/>
          </a:p>
        </p:txBody>
      </p:sp>
    </p:spTree>
    <p:extLst>
      <p:ext uri="{BB962C8B-B14F-4D97-AF65-F5344CB8AC3E}">
        <p14:creationId xmlns:p14="http://schemas.microsoft.com/office/powerpoint/2010/main" val="10587354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 cont.</a:t>
            </a:r>
            <a:endParaRPr lang="en-US" dirty="0"/>
          </a:p>
        </p:txBody>
      </p:sp>
      <p:sp>
        <p:nvSpPr>
          <p:cNvPr id="3" name="Content Placeholder 2"/>
          <p:cNvSpPr>
            <a:spLocks noGrp="1"/>
          </p:cNvSpPr>
          <p:nvPr>
            <p:ph idx="1"/>
          </p:nvPr>
        </p:nvSpPr>
        <p:spPr/>
        <p:txBody>
          <a:bodyPr>
            <a:normAutofit lnSpcReduction="10000"/>
          </a:bodyPr>
          <a:lstStyle/>
          <a:p>
            <a:r>
              <a:rPr lang="en-US" dirty="0"/>
              <a:t>Llewellyn-Jones, L. 2018. ‘</a:t>
            </a:r>
            <a:r>
              <a:rPr lang="en-US" i="1" dirty="0"/>
              <a:t>Trouble in the Tehran Multiplex: Xerxes, </a:t>
            </a:r>
            <a:r>
              <a:rPr lang="en-US" dirty="0"/>
              <a:t>300</a:t>
            </a:r>
            <a:r>
              <a:rPr lang="en-US" i="1" dirty="0"/>
              <a:t>, and </a:t>
            </a:r>
            <a:r>
              <a:rPr lang="en-US" dirty="0"/>
              <a:t>300: Rise of an Empire </a:t>
            </a:r>
            <a:r>
              <a:rPr lang="en-US" i="1" dirty="0"/>
              <a:t>in Iran,’ </a:t>
            </a:r>
            <a:r>
              <a:rPr lang="en-US" dirty="0"/>
              <a:t>in </a:t>
            </a:r>
            <a:r>
              <a:rPr lang="en-US" dirty="0" err="1"/>
              <a:t>Augoustakis</a:t>
            </a:r>
            <a:r>
              <a:rPr lang="en-US" dirty="0"/>
              <a:t>, A. and </a:t>
            </a:r>
            <a:r>
              <a:rPr lang="en-US" dirty="0" err="1"/>
              <a:t>Raucci</a:t>
            </a:r>
            <a:r>
              <a:rPr lang="en-US" dirty="0"/>
              <a:t>, S. (ed.) </a:t>
            </a:r>
            <a:r>
              <a:rPr lang="en-US" i="1" dirty="0"/>
              <a:t>Epic Heroes on Screen. </a:t>
            </a:r>
            <a:r>
              <a:rPr lang="en-US" dirty="0"/>
              <a:t>Edinburgh: Edinburgh University Press</a:t>
            </a:r>
          </a:p>
          <a:p>
            <a:r>
              <a:rPr lang="en-US" dirty="0"/>
              <a:t>Lytle, E. 2007. ‘Sparta? No. This is madness.’ </a:t>
            </a:r>
            <a:r>
              <a:rPr lang="en-US" i="1" dirty="0"/>
              <a:t>The Star, </a:t>
            </a:r>
            <a:r>
              <a:rPr lang="en-US" dirty="0"/>
              <a:t>11</a:t>
            </a:r>
            <a:r>
              <a:rPr lang="en-US" baseline="30000" dirty="0"/>
              <a:t>th</a:t>
            </a:r>
            <a:r>
              <a:rPr lang="en-US" dirty="0"/>
              <a:t> March. Available from: </a:t>
            </a:r>
            <a:r>
              <a:rPr lang="en-US" dirty="0">
                <a:hlinkClick r:id="rId2"/>
              </a:rPr>
              <a:t>https://www.thestar.com/entertainment/2007/03/11/sparta_no_this_is_madness.html</a:t>
            </a:r>
            <a:r>
              <a:rPr lang="en-US" dirty="0"/>
              <a:t>. [Accessed on 4th March 2019</a:t>
            </a:r>
            <a:r>
              <a:rPr lang="en-US" dirty="0" smtClean="0"/>
              <a:t>]</a:t>
            </a:r>
          </a:p>
          <a:p>
            <a:r>
              <a:rPr lang="en-US" dirty="0" err="1" smtClean="0"/>
              <a:t>Nisbet</a:t>
            </a:r>
            <a:r>
              <a:rPr lang="en-US" dirty="0" smtClean="0"/>
              <a:t>, G. 2008. </a:t>
            </a:r>
            <a:r>
              <a:rPr lang="en-US" i="1" dirty="0" smtClean="0"/>
              <a:t>Ancient Greece in Film and Popular Culture. </a:t>
            </a:r>
            <a:r>
              <a:rPr lang="en-US" dirty="0" smtClean="0"/>
              <a:t>Devon: British Phoenix Press</a:t>
            </a:r>
            <a:endParaRPr lang="en-US" dirty="0"/>
          </a:p>
          <a:p>
            <a:r>
              <a:rPr lang="en-US" dirty="0" err="1"/>
              <a:t>Vergano</a:t>
            </a:r>
            <a:r>
              <a:rPr lang="en-US" dirty="0"/>
              <a:t>, D. 2007. ‘This is Sparta? The history behind the movie 300.’ </a:t>
            </a:r>
            <a:r>
              <a:rPr lang="en-US" i="1" dirty="0"/>
              <a:t>USA Today, </a:t>
            </a:r>
            <a:r>
              <a:rPr lang="en-US" dirty="0"/>
              <a:t>6</a:t>
            </a:r>
            <a:r>
              <a:rPr lang="en-US" baseline="30000" dirty="0"/>
              <a:t>th</a:t>
            </a:r>
            <a:r>
              <a:rPr lang="en-US" dirty="0"/>
              <a:t> March. Available at: </a:t>
            </a:r>
            <a:r>
              <a:rPr lang="en-US" dirty="0">
                <a:hlinkClick r:id="rId3"/>
              </a:rPr>
              <a:t>https://usatoday30.usatoday.com/tech/science/columnist/vergano/2007-03-05-300-history_N.htm</a:t>
            </a:r>
            <a:r>
              <a:rPr lang="en-US" dirty="0"/>
              <a:t>. [Accessed on 4th March 2019]</a:t>
            </a:r>
          </a:p>
          <a:p>
            <a:endParaRPr lang="en-US" dirty="0"/>
          </a:p>
        </p:txBody>
      </p:sp>
    </p:spTree>
    <p:extLst>
      <p:ext uri="{BB962C8B-B14F-4D97-AF65-F5344CB8AC3E}">
        <p14:creationId xmlns:p14="http://schemas.microsoft.com/office/powerpoint/2010/main" val="65050934"/>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520</TotalTime>
  <Words>1231</Words>
  <Application>Microsoft Macintosh PowerPoint</Application>
  <PresentationFormat>Widescreen</PresentationFormat>
  <Paragraphs>64</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Century Gothic</vt:lpstr>
      <vt:lpstr>Wingdings 3</vt:lpstr>
      <vt:lpstr>Arial</vt:lpstr>
      <vt:lpstr>Wisp</vt:lpstr>
      <vt:lpstr>A discussion of the scholarly reactions to the film 300 (dir. Zack Snyder, 2006)</vt:lpstr>
      <vt:lpstr>Discussing the scholarly views on:</vt:lpstr>
      <vt:lpstr>Considering Why</vt:lpstr>
      <vt:lpstr>Considering Why</vt:lpstr>
      <vt:lpstr>“Hollywood tries to sell motives”</vt:lpstr>
      <vt:lpstr>“Determining a people’s identity”</vt:lpstr>
      <vt:lpstr>”Iranians as monsters”</vt:lpstr>
      <vt:lpstr>“Boy lovers”</vt:lpstr>
      <vt:lpstr>Considering How</vt:lpstr>
      <vt:lpstr>“Mr. Clean-esque Xerxes”</vt:lpstr>
      <vt:lpstr>“There has been no agenda on the part of the original novelist, movie director, cast and crew to promote an anti-Iranian agenda. The movie however (no matter how sincerely it was intended as entertainment), is nevertheless purveying messages; messages most certainly unintended by Miller or the film producers.”  - Dr. Kaveh Farrokh, Ghandchi</vt:lpstr>
      <vt:lpstr>“300 parties on, dude…”</vt:lpstr>
      <vt:lpstr>Bibliography</vt:lpstr>
      <vt:lpstr>Bibliography cont.</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discussion of the scholarly reactions to the film 300 (dir. Zack Snyder, 2006)</dc:title>
  <dc:creator>Jordan Kinnicutt</dc:creator>
  <cp:lastModifiedBy>Jordan Kinnicutt</cp:lastModifiedBy>
  <cp:revision>95</cp:revision>
  <dcterms:created xsi:type="dcterms:W3CDTF">2019-03-04T15:52:58Z</dcterms:created>
  <dcterms:modified xsi:type="dcterms:W3CDTF">2019-03-05T00:33:54Z</dcterms:modified>
</cp:coreProperties>
</file>