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6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Light Style 3 –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14"/>
    <p:restoredTop sz="94613"/>
  </p:normalViewPr>
  <p:slideViewPr>
    <p:cSldViewPr snapToGrid="0" snapToObjects="1">
      <p:cViewPr varScale="1">
        <p:scale>
          <a:sx n="119" d="100"/>
          <a:sy n="119" d="100"/>
        </p:scale>
        <p:origin x="392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13" Type="http://schemas.openxmlformats.org/officeDocument/2006/relationships/image" Target="../media/image23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Relationship Id="rId14" Type="http://schemas.openxmlformats.org/officeDocument/2006/relationships/image" Target="../media/image24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13" Type="http://schemas.openxmlformats.org/officeDocument/2006/relationships/image" Target="../media/image23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Relationship Id="rId14" Type="http://schemas.openxmlformats.org/officeDocument/2006/relationships/image" Target="../media/image2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A84D641-CAF0-4B90-8F4D-38203D93CCC4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7DBF390-3CC4-4892-8467-9B2D91F57F5E}">
      <dgm:prSet/>
      <dgm:spPr/>
      <dgm:t>
        <a:bodyPr/>
        <a:lstStyle/>
        <a:p>
          <a:r>
            <a:rPr lang="en-US" dirty="0"/>
            <a:t>- Significant decline in in-store revenue (30%).</a:t>
          </a:r>
        </a:p>
      </dgm:t>
    </dgm:pt>
    <dgm:pt modelId="{4E7A2772-D247-492E-9A18-4B55F23F2A84}" type="parTrans" cxnId="{986DB391-FFB6-4ADF-B8CF-B0B246A20A63}">
      <dgm:prSet/>
      <dgm:spPr/>
      <dgm:t>
        <a:bodyPr/>
        <a:lstStyle/>
        <a:p>
          <a:endParaRPr lang="en-US"/>
        </a:p>
      </dgm:t>
    </dgm:pt>
    <dgm:pt modelId="{88E85FA5-A99B-4C3E-AC91-05982270C3C8}" type="sibTrans" cxnId="{986DB391-FFB6-4ADF-B8CF-B0B246A20A63}">
      <dgm:prSet/>
      <dgm:spPr/>
      <dgm:t>
        <a:bodyPr/>
        <a:lstStyle/>
        <a:p>
          <a:endParaRPr lang="en-US"/>
        </a:p>
      </dgm:t>
    </dgm:pt>
    <dgm:pt modelId="{C292E865-8B7A-4746-B2EB-75780E9AC4B6}">
      <dgm:prSet/>
      <dgm:spPr/>
      <dgm:t>
        <a:bodyPr/>
        <a:lstStyle/>
        <a:p>
          <a:r>
            <a:rPr lang="en-US" dirty="0"/>
            <a:t>- Online orders increased slightly but not enough to offset losses.</a:t>
          </a:r>
        </a:p>
      </dgm:t>
    </dgm:pt>
    <dgm:pt modelId="{E73A6408-9D53-4987-85E7-E28B81D1D026}" type="parTrans" cxnId="{178A3472-9C0C-4DC9-9B70-FB0202E31640}">
      <dgm:prSet/>
      <dgm:spPr/>
      <dgm:t>
        <a:bodyPr/>
        <a:lstStyle/>
        <a:p>
          <a:endParaRPr lang="en-US"/>
        </a:p>
      </dgm:t>
    </dgm:pt>
    <dgm:pt modelId="{27DFF711-3544-4B0A-9EC6-2CB2B4CB8AFB}" type="sibTrans" cxnId="{178A3472-9C0C-4DC9-9B70-FB0202E31640}">
      <dgm:prSet/>
      <dgm:spPr/>
      <dgm:t>
        <a:bodyPr/>
        <a:lstStyle/>
        <a:p>
          <a:endParaRPr lang="en-US"/>
        </a:p>
      </dgm:t>
    </dgm:pt>
    <dgm:pt modelId="{5BB5CF7E-5DB7-47E6-90ED-7B2D373CDCF7}">
      <dgm:prSet/>
      <dgm:spPr/>
      <dgm:t>
        <a:bodyPr/>
        <a:lstStyle/>
        <a:p>
          <a:r>
            <a:rPr lang="en-US" dirty="0"/>
            <a:t>- Higher costs of sustainable materials and imported flowers.</a:t>
          </a:r>
        </a:p>
      </dgm:t>
    </dgm:pt>
    <dgm:pt modelId="{A9FEEF95-9C7E-4318-9B42-BD1F738D371E}" type="parTrans" cxnId="{F7879ADC-9F8B-48C5-93C8-50D384649839}">
      <dgm:prSet/>
      <dgm:spPr/>
      <dgm:t>
        <a:bodyPr/>
        <a:lstStyle/>
        <a:p>
          <a:endParaRPr lang="en-US"/>
        </a:p>
      </dgm:t>
    </dgm:pt>
    <dgm:pt modelId="{44CEA094-AABD-4924-AB5D-4E2D74F43523}" type="sibTrans" cxnId="{F7879ADC-9F8B-48C5-93C8-50D384649839}">
      <dgm:prSet/>
      <dgm:spPr/>
      <dgm:t>
        <a:bodyPr/>
        <a:lstStyle/>
        <a:p>
          <a:endParaRPr lang="en-US"/>
        </a:p>
      </dgm:t>
    </dgm:pt>
    <dgm:pt modelId="{33BB5D15-604C-46CC-8EE0-C6266739501D}">
      <dgm:prSet/>
      <dgm:spPr/>
      <dgm:t>
        <a:bodyPr/>
        <a:lstStyle/>
        <a:p>
          <a:r>
            <a:rPr lang="en-US" dirty="0"/>
            <a:t>- Outdated website affecting customer experience.</a:t>
          </a:r>
        </a:p>
      </dgm:t>
    </dgm:pt>
    <dgm:pt modelId="{328B987C-2825-4DE8-8F6F-1C9AA618C046}" type="parTrans" cxnId="{6EA257AB-347E-443E-8EB8-F4017687A548}">
      <dgm:prSet/>
      <dgm:spPr/>
      <dgm:t>
        <a:bodyPr/>
        <a:lstStyle/>
        <a:p>
          <a:endParaRPr lang="en-US"/>
        </a:p>
      </dgm:t>
    </dgm:pt>
    <dgm:pt modelId="{6D33BC45-5D60-4EE1-B2B7-17CDB25E3486}" type="sibTrans" cxnId="{6EA257AB-347E-443E-8EB8-F4017687A548}">
      <dgm:prSet/>
      <dgm:spPr/>
      <dgm:t>
        <a:bodyPr/>
        <a:lstStyle/>
        <a:p>
          <a:endParaRPr lang="en-US"/>
        </a:p>
      </dgm:t>
    </dgm:pt>
    <dgm:pt modelId="{A1327552-729C-4C4C-BE66-9EBD4E95DD0C}">
      <dgm:prSet/>
      <dgm:spPr/>
      <dgm:t>
        <a:bodyPr/>
        <a:lstStyle/>
        <a:p>
          <a:r>
            <a:rPr lang="en-US" dirty="0"/>
            <a:t>- Competition from new florists and online chains.</a:t>
          </a:r>
        </a:p>
      </dgm:t>
    </dgm:pt>
    <dgm:pt modelId="{2EB501DD-F170-44D4-92F1-96FFF921FC0F}" type="parTrans" cxnId="{A79481F8-FD7F-4CF2-BD6D-DD945C760D9E}">
      <dgm:prSet/>
      <dgm:spPr/>
      <dgm:t>
        <a:bodyPr/>
        <a:lstStyle/>
        <a:p>
          <a:endParaRPr lang="en-US"/>
        </a:p>
      </dgm:t>
    </dgm:pt>
    <dgm:pt modelId="{DC6EFD51-C904-49AC-8298-8A70AE368BA0}" type="sibTrans" cxnId="{A79481F8-FD7F-4CF2-BD6D-DD945C760D9E}">
      <dgm:prSet/>
      <dgm:spPr/>
      <dgm:t>
        <a:bodyPr/>
        <a:lstStyle/>
        <a:p>
          <a:endParaRPr lang="en-US"/>
        </a:p>
      </dgm:t>
    </dgm:pt>
    <dgm:pt modelId="{4CDD682A-BFDE-4102-8A0C-242E4D7BE168}">
      <dgm:prSet/>
      <dgm:spPr/>
      <dgm:t>
        <a:bodyPr/>
        <a:lstStyle/>
        <a:p>
          <a:r>
            <a:rPr lang="en-US"/>
            <a:t>(Source: GOV.UK, 2024; British Florist Association, 2024)</a:t>
          </a:r>
        </a:p>
      </dgm:t>
    </dgm:pt>
    <dgm:pt modelId="{E8CC6FAE-9093-4E47-9B9A-9653562DE658}" type="parTrans" cxnId="{6D08B955-065D-4022-846D-4476810DCF39}">
      <dgm:prSet/>
      <dgm:spPr/>
      <dgm:t>
        <a:bodyPr/>
        <a:lstStyle/>
        <a:p>
          <a:endParaRPr lang="en-US"/>
        </a:p>
      </dgm:t>
    </dgm:pt>
    <dgm:pt modelId="{973EB7C8-2919-4D3C-AA4C-0534AE3410A9}" type="sibTrans" cxnId="{6D08B955-065D-4022-846D-4476810DCF39}">
      <dgm:prSet/>
      <dgm:spPr/>
      <dgm:t>
        <a:bodyPr/>
        <a:lstStyle/>
        <a:p>
          <a:endParaRPr lang="en-US"/>
        </a:p>
      </dgm:t>
    </dgm:pt>
    <dgm:pt modelId="{CFCA02EC-D0B9-DD47-A3F1-9AAA425AD5B0}" type="pres">
      <dgm:prSet presAssocID="{8A84D641-CAF0-4B90-8F4D-38203D93CCC4}" presName="Name0" presStyleCnt="0">
        <dgm:presLayoutVars>
          <dgm:dir/>
          <dgm:resizeHandles val="exact"/>
        </dgm:presLayoutVars>
      </dgm:prSet>
      <dgm:spPr/>
    </dgm:pt>
    <dgm:pt modelId="{D072F265-86CB-6A49-BCE6-1C6B8095EC0B}" type="pres">
      <dgm:prSet presAssocID="{77DBF390-3CC4-4892-8467-9B2D91F57F5E}" presName="node" presStyleLbl="node1" presStyleIdx="0" presStyleCnt="6">
        <dgm:presLayoutVars>
          <dgm:bulletEnabled val="1"/>
        </dgm:presLayoutVars>
      </dgm:prSet>
      <dgm:spPr/>
    </dgm:pt>
    <dgm:pt modelId="{4803E92D-FD1C-974C-A251-C3732DDAE175}" type="pres">
      <dgm:prSet presAssocID="{88E85FA5-A99B-4C3E-AC91-05982270C3C8}" presName="sibTrans" presStyleLbl="sibTrans1D1" presStyleIdx="0" presStyleCnt="5"/>
      <dgm:spPr/>
    </dgm:pt>
    <dgm:pt modelId="{91644B04-FDEA-F747-ABD1-8BD770E4D33D}" type="pres">
      <dgm:prSet presAssocID="{88E85FA5-A99B-4C3E-AC91-05982270C3C8}" presName="connectorText" presStyleLbl="sibTrans1D1" presStyleIdx="0" presStyleCnt="5"/>
      <dgm:spPr/>
    </dgm:pt>
    <dgm:pt modelId="{8BD49FAB-E49E-FD49-A0C1-4923AE20F786}" type="pres">
      <dgm:prSet presAssocID="{C292E865-8B7A-4746-B2EB-75780E9AC4B6}" presName="node" presStyleLbl="node1" presStyleIdx="1" presStyleCnt="6">
        <dgm:presLayoutVars>
          <dgm:bulletEnabled val="1"/>
        </dgm:presLayoutVars>
      </dgm:prSet>
      <dgm:spPr/>
    </dgm:pt>
    <dgm:pt modelId="{16225627-9BCE-1649-952C-B3DEA23AEEB3}" type="pres">
      <dgm:prSet presAssocID="{27DFF711-3544-4B0A-9EC6-2CB2B4CB8AFB}" presName="sibTrans" presStyleLbl="sibTrans1D1" presStyleIdx="1" presStyleCnt="5"/>
      <dgm:spPr/>
    </dgm:pt>
    <dgm:pt modelId="{B49535B9-2B3C-724A-B2F3-E8E0ACF3DC97}" type="pres">
      <dgm:prSet presAssocID="{27DFF711-3544-4B0A-9EC6-2CB2B4CB8AFB}" presName="connectorText" presStyleLbl="sibTrans1D1" presStyleIdx="1" presStyleCnt="5"/>
      <dgm:spPr/>
    </dgm:pt>
    <dgm:pt modelId="{0F352E68-9FA8-D244-A128-5CAFC0B12975}" type="pres">
      <dgm:prSet presAssocID="{5BB5CF7E-5DB7-47E6-90ED-7B2D373CDCF7}" presName="node" presStyleLbl="node1" presStyleIdx="2" presStyleCnt="6">
        <dgm:presLayoutVars>
          <dgm:bulletEnabled val="1"/>
        </dgm:presLayoutVars>
      </dgm:prSet>
      <dgm:spPr/>
    </dgm:pt>
    <dgm:pt modelId="{F9B48EEE-18A6-7B45-A6B6-6C6A345AA5E8}" type="pres">
      <dgm:prSet presAssocID="{44CEA094-AABD-4924-AB5D-4E2D74F43523}" presName="sibTrans" presStyleLbl="sibTrans1D1" presStyleIdx="2" presStyleCnt="5"/>
      <dgm:spPr/>
    </dgm:pt>
    <dgm:pt modelId="{9F1112BC-0E90-8449-96E8-F9136C190592}" type="pres">
      <dgm:prSet presAssocID="{44CEA094-AABD-4924-AB5D-4E2D74F43523}" presName="connectorText" presStyleLbl="sibTrans1D1" presStyleIdx="2" presStyleCnt="5"/>
      <dgm:spPr/>
    </dgm:pt>
    <dgm:pt modelId="{14861DA1-2382-8A4A-892F-85D5DB16670D}" type="pres">
      <dgm:prSet presAssocID="{33BB5D15-604C-46CC-8EE0-C6266739501D}" presName="node" presStyleLbl="node1" presStyleIdx="3" presStyleCnt="6">
        <dgm:presLayoutVars>
          <dgm:bulletEnabled val="1"/>
        </dgm:presLayoutVars>
      </dgm:prSet>
      <dgm:spPr/>
    </dgm:pt>
    <dgm:pt modelId="{B22BA3A0-B47C-2943-9E7E-199E00D00BEC}" type="pres">
      <dgm:prSet presAssocID="{6D33BC45-5D60-4EE1-B2B7-17CDB25E3486}" presName="sibTrans" presStyleLbl="sibTrans1D1" presStyleIdx="3" presStyleCnt="5"/>
      <dgm:spPr/>
    </dgm:pt>
    <dgm:pt modelId="{B0BE2FEF-C235-D240-BBE2-46207E20A605}" type="pres">
      <dgm:prSet presAssocID="{6D33BC45-5D60-4EE1-B2B7-17CDB25E3486}" presName="connectorText" presStyleLbl="sibTrans1D1" presStyleIdx="3" presStyleCnt="5"/>
      <dgm:spPr/>
    </dgm:pt>
    <dgm:pt modelId="{0A0D4FDD-9558-AE4B-BB83-22541C280E1F}" type="pres">
      <dgm:prSet presAssocID="{A1327552-729C-4C4C-BE66-9EBD4E95DD0C}" presName="node" presStyleLbl="node1" presStyleIdx="4" presStyleCnt="6">
        <dgm:presLayoutVars>
          <dgm:bulletEnabled val="1"/>
        </dgm:presLayoutVars>
      </dgm:prSet>
      <dgm:spPr/>
    </dgm:pt>
    <dgm:pt modelId="{F38AB806-C276-124F-9801-587E224A0B2F}" type="pres">
      <dgm:prSet presAssocID="{DC6EFD51-C904-49AC-8298-8A70AE368BA0}" presName="sibTrans" presStyleLbl="sibTrans1D1" presStyleIdx="4" presStyleCnt="5"/>
      <dgm:spPr/>
    </dgm:pt>
    <dgm:pt modelId="{0D12CAFB-43E0-0647-8236-BFD110B8A598}" type="pres">
      <dgm:prSet presAssocID="{DC6EFD51-C904-49AC-8298-8A70AE368BA0}" presName="connectorText" presStyleLbl="sibTrans1D1" presStyleIdx="4" presStyleCnt="5"/>
      <dgm:spPr/>
    </dgm:pt>
    <dgm:pt modelId="{A2F26B5F-C63C-BF45-B093-3C0E85580E15}" type="pres">
      <dgm:prSet presAssocID="{4CDD682A-BFDE-4102-8A0C-242E4D7BE168}" presName="node" presStyleLbl="node1" presStyleIdx="5" presStyleCnt="6">
        <dgm:presLayoutVars>
          <dgm:bulletEnabled val="1"/>
        </dgm:presLayoutVars>
      </dgm:prSet>
      <dgm:spPr/>
    </dgm:pt>
  </dgm:ptLst>
  <dgm:cxnLst>
    <dgm:cxn modelId="{C618C813-03BF-424C-9B14-1AE81793BA91}" type="presOf" srcId="{6D33BC45-5D60-4EE1-B2B7-17CDB25E3486}" destId="{B22BA3A0-B47C-2943-9E7E-199E00D00BEC}" srcOrd="0" destOrd="0" presId="urn:microsoft.com/office/officeart/2016/7/layout/RepeatingBendingProcessNew"/>
    <dgm:cxn modelId="{E5C2FF1A-C96C-1943-B8C6-9D9C84F9C8C2}" type="presOf" srcId="{C292E865-8B7A-4746-B2EB-75780E9AC4B6}" destId="{8BD49FAB-E49E-FD49-A0C1-4923AE20F786}" srcOrd="0" destOrd="0" presId="urn:microsoft.com/office/officeart/2016/7/layout/RepeatingBendingProcessNew"/>
    <dgm:cxn modelId="{19DACF1B-2BAB-C54D-99CA-E774F92E741C}" type="presOf" srcId="{77DBF390-3CC4-4892-8467-9B2D91F57F5E}" destId="{D072F265-86CB-6A49-BCE6-1C6B8095EC0B}" srcOrd="0" destOrd="0" presId="urn:microsoft.com/office/officeart/2016/7/layout/RepeatingBendingProcessNew"/>
    <dgm:cxn modelId="{E5042C26-FAD4-0E47-98F9-0DBB5CDACC27}" type="presOf" srcId="{4CDD682A-BFDE-4102-8A0C-242E4D7BE168}" destId="{A2F26B5F-C63C-BF45-B093-3C0E85580E15}" srcOrd="0" destOrd="0" presId="urn:microsoft.com/office/officeart/2016/7/layout/RepeatingBendingProcessNew"/>
    <dgm:cxn modelId="{23FF9C3E-DCF5-DA40-8135-F308AA2912A5}" type="presOf" srcId="{27DFF711-3544-4B0A-9EC6-2CB2B4CB8AFB}" destId="{B49535B9-2B3C-724A-B2F3-E8E0ACF3DC97}" srcOrd="1" destOrd="0" presId="urn:microsoft.com/office/officeart/2016/7/layout/RepeatingBendingProcessNew"/>
    <dgm:cxn modelId="{F6DB1646-A6AA-E949-9825-956A98DFE5C1}" type="presOf" srcId="{DC6EFD51-C904-49AC-8298-8A70AE368BA0}" destId="{F38AB806-C276-124F-9801-587E224A0B2F}" srcOrd="0" destOrd="0" presId="urn:microsoft.com/office/officeart/2016/7/layout/RepeatingBendingProcessNew"/>
    <dgm:cxn modelId="{B6C69A48-241E-0245-A9B4-83DD0580AA9B}" type="presOf" srcId="{33BB5D15-604C-46CC-8EE0-C6266739501D}" destId="{14861DA1-2382-8A4A-892F-85D5DB16670D}" srcOrd="0" destOrd="0" presId="urn:microsoft.com/office/officeart/2016/7/layout/RepeatingBendingProcessNew"/>
    <dgm:cxn modelId="{6D08B955-065D-4022-846D-4476810DCF39}" srcId="{8A84D641-CAF0-4B90-8F4D-38203D93CCC4}" destId="{4CDD682A-BFDE-4102-8A0C-242E4D7BE168}" srcOrd="5" destOrd="0" parTransId="{E8CC6FAE-9093-4E47-9B9A-9653562DE658}" sibTransId="{973EB7C8-2919-4D3C-AA4C-0534AE3410A9}"/>
    <dgm:cxn modelId="{66BDC76F-804A-1C4D-8CD5-379529A2A8BF}" type="presOf" srcId="{DC6EFD51-C904-49AC-8298-8A70AE368BA0}" destId="{0D12CAFB-43E0-0647-8236-BFD110B8A598}" srcOrd="1" destOrd="0" presId="urn:microsoft.com/office/officeart/2016/7/layout/RepeatingBendingProcessNew"/>
    <dgm:cxn modelId="{178A3472-9C0C-4DC9-9B70-FB0202E31640}" srcId="{8A84D641-CAF0-4B90-8F4D-38203D93CCC4}" destId="{C292E865-8B7A-4746-B2EB-75780E9AC4B6}" srcOrd="1" destOrd="0" parTransId="{E73A6408-9D53-4987-85E7-E28B81D1D026}" sibTransId="{27DFF711-3544-4B0A-9EC6-2CB2B4CB8AFB}"/>
    <dgm:cxn modelId="{65405573-63D3-5C41-B495-1AFE2774F847}" type="presOf" srcId="{44CEA094-AABD-4924-AB5D-4E2D74F43523}" destId="{F9B48EEE-18A6-7B45-A6B6-6C6A345AA5E8}" srcOrd="0" destOrd="0" presId="urn:microsoft.com/office/officeart/2016/7/layout/RepeatingBendingProcessNew"/>
    <dgm:cxn modelId="{47832874-E587-6049-82A3-076AF353726C}" type="presOf" srcId="{5BB5CF7E-5DB7-47E6-90ED-7B2D373CDCF7}" destId="{0F352E68-9FA8-D244-A128-5CAFC0B12975}" srcOrd="0" destOrd="0" presId="urn:microsoft.com/office/officeart/2016/7/layout/RepeatingBendingProcessNew"/>
    <dgm:cxn modelId="{265F017E-21F3-9244-A4E0-66723182A911}" type="presOf" srcId="{88E85FA5-A99B-4C3E-AC91-05982270C3C8}" destId="{4803E92D-FD1C-974C-A251-C3732DDAE175}" srcOrd="0" destOrd="0" presId="urn:microsoft.com/office/officeart/2016/7/layout/RepeatingBendingProcessNew"/>
    <dgm:cxn modelId="{B582578F-D0D4-9C40-BED3-A4AB1B1570D1}" type="presOf" srcId="{8A84D641-CAF0-4B90-8F4D-38203D93CCC4}" destId="{CFCA02EC-D0B9-DD47-A3F1-9AAA425AD5B0}" srcOrd="0" destOrd="0" presId="urn:microsoft.com/office/officeart/2016/7/layout/RepeatingBendingProcessNew"/>
    <dgm:cxn modelId="{986DB391-FFB6-4ADF-B8CF-B0B246A20A63}" srcId="{8A84D641-CAF0-4B90-8F4D-38203D93CCC4}" destId="{77DBF390-3CC4-4892-8467-9B2D91F57F5E}" srcOrd="0" destOrd="0" parTransId="{4E7A2772-D247-492E-9A18-4B55F23F2A84}" sibTransId="{88E85FA5-A99B-4C3E-AC91-05982270C3C8}"/>
    <dgm:cxn modelId="{6EA257AB-347E-443E-8EB8-F4017687A548}" srcId="{8A84D641-CAF0-4B90-8F4D-38203D93CCC4}" destId="{33BB5D15-604C-46CC-8EE0-C6266739501D}" srcOrd="3" destOrd="0" parTransId="{328B987C-2825-4DE8-8F6F-1C9AA618C046}" sibTransId="{6D33BC45-5D60-4EE1-B2B7-17CDB25E3486}"/>
    <dgm:cxn modelId="{5CBEF5AB-0B05-D945-BEC3-E8C24F39A7AC}" type="presOf" srcId="{44CEA094-AABD-4924-AB5D-4E2D74F43523}" destId="{9F1112BC-0E90-8449-96E8-F9136C190592}" srcOrd="1" destOrd="0" presId="urn:microsoft.com/office/officeart/2016/7/layout/RepeatingBendingProcessNew"/>
    <dgm:cxn modelId="{952109BB-14A3-A646-9840-49942365CB05}" type="presOf" srcId="{A1327552-729C-4C4C-BE66-9EBD4E95DD0C}" destId="{0A0D4FDD-9558-AE4B-BB83-22541C280E1F}" srcOrd="0" destOrd="0" presId="urn:microsoft.com/office/officeart/2016/7/layout/RepeatingBendingProcessNew"/>
    <dgm:cxn modelId="{99C249D9-F934-F141-89D4-F4ACC69A913A}" type="presOf" srcId="{88E85FA5-A99B-4C3E-AC91-05982270C3C8}" destId="{91644B04-FDEA-F747-ABD1-8BD770E4D33D}" srcOrd="1" destOrd="0" presId="urn:microsoft.com/office/officeart/2016/7/layout/RepeatingBendingProcessNew"/>
    <dgm:cxn modelId="{F7879ADC-9F8B-48C5-93C8-50D384649839}" srcId="{8A84D641-CAF0-4B90-8F4D-38203D93CCC4}" destId="{5BB5CF7E-5DB7-47E6-90ED-7B2D373CDCF7}" srcOrd="2" destOrd="0" parTransId="{A9FEEF95-9C7E-4318-9B42-BD1F738D371E}" sibTransId="{44CEA094-AABD-4924-AB5D-4E2D74F43523}"/>
    <dgm:cxn modelId="{93A8E9E7-7A5C-7B4E-AC0E-AD828664A233}" type="presOf" srcId="{27DFF711-3544-4B0A-9EC6-2CB2B4CB8AFB}" destId="{16225627-9BCE-1649-952C-B3DEA23AEEB3}" srcOrd="0" destOrd="0" presId="urn:microsoft.com/office/officeart/2016/7/layout/RepeatingBendingProcessNew"/>
    <dgm:cxn modelId="{468AE8F7-8248-684B-BED1-02216DAD01EC}" type="presOf" srcId="{6D33BC45-5D60-4EE1-B2B7-17CDB25E3486}" destId="{B0BE2FEF-C235-D240-BBE2-46207E20A605}" srcOrd="1" destOrd="0" presId="urn:microsoft.com/office/officeart/2016/7/layout/RepeatingBendingProcessNew"/>
    <dgm:cxn modelId="{A79481F8-FD7F-4CF2-BD6D-DD945C760D9E}" srcId="{8A84D641-CAF0-4B90-8F4D-38203D93CCC4}" destId="{A1327552-729C-4C4C-BE66-9EBD4E95DD0C}" srcOrd="4" destOrd="0" parTransId="{2EB501DD-F170-44D4-92F1-96FFF921FC0F}" sibTransId="{DC6EFD51-C904-49AC-8298-8A70AE368BA0}"/>
    <dgm:cxn modelId="{61924ABE-0720-C640-BC4B-AF0DF79F489C}" type="presParOf" srcId="{CFCA02EC-D0B9-DD47-A3F1-9AAA425AD5B0}" destId="{D072F265-86CB-6A49-BCE6-1C6B8095EC0B}" srcOrd="0" destOrd="0" presId="urn:microsoft.com/office/officeart/2016/7/layout/RepeatingBendingProcessNew"/>
    <dgm:cxn modelId="{4FAD0A7A-F9D1-D444-8FF7-703286786959}" type="presParOf" srcId="{CFCA02EC-D0B9-DD47-A3F1-9AAA425AD5B0}" destId="{4803E92D-FD1C-974C-A251-C3732DDAE175}" srcOrd="1" destOrd="0" presId="urn:microsoft.com/office/officeart/2016/7/layout/RepeatingBendingProcessNew"/>
    <dgm:cxn modelId="{3EEF343D-AF90-4347-A518-C3AC25A68127}" type="presParOf" srcId="{4803E92D-FD1C-974C-A251-C3732DDAE175}" destId="{91644B04-FDEA-F747-ABD1-8BD770E4D33D}" srcOrd="0" destOrd="0" presId="urn:microsoft.com/office/officeart/2016/7/layout/RepeatingBendingProcessNew"/>
    <dgm:cxn modelId="{DF5201DD-577C-5546-814E-9F4EF19C8635}" type="presParOf" srcId="{CFCA02EC-D0B9-DD47-A3F1-9AAA425AD5B0}" destId="{8BD49FAB-E49E-FD49-A0C1-4923AE20F786}" srcOrd="2" destOrd="0" presId="urn:microsoft.com/office/officeart/2016/7/layout/RepeatingBendingProcessNew"/>
    <dgm:cxn modelId="{C16BEAE8-843D-3245-9FED-49DD13517607}" type="presParOf" srcId="{CFCA02EC-D0B9-DD47-A3F1-9AAA425AD5B0}" destId="{16225627-9BCE-1649-952C-B3DEA23AEEB3}" srcOrd="3" destOrd="0" presId="urn:microsoft.com/office/officeart/2016/7/layout/RepeatingBendingProcessNew"/>
    <dgm:cxn modelId="{14BAE89B-647C-794B-805B-522ED28B3301}" type="presParOf" srcId="{16225627-9BCE-1649-952C-B3DEA23AEEB3}" destId="{B49535B9-2B3C-724A-B2F3-E8E0ACF3DC97}" srcOrd="0" destOrd="0" presId="urn:microsoft.com/office/officeart/2016/7/layout/RepeatingBendingProcessNew"/>
    <dgm:cxn modelId="{1A7C1AB5-1922-7144-B4B0-1B263D66798D}" type="presParOf" srcId="{CFCA02EC-D0B9-DD47-A3F1-9AAA425AD5B0}" destId="{0F352E68-9FA8-D244-A128-5CAFC0B12975}" srcOrd="4" destOrd="0" presId="urn:microsoft.com/office/officeart/2016/7/layout/RepeatingBendingProcessNew"/>
    <dgm:cxn modelId="{D510AC3C-2EE2-AA40-98EF-53066DF4671C}" type="presParOf" srcId="{CFCA02EC-D0B9-DD47-A3F1-9AAA425AD5B0}" destId="{F9B48EEE-18A6-7B45-A6B6-6C6A345AA5E8}" srcOrd="5" destOrd="0" presId="urn:microsoft.com/office/officeart/2016/7/layout/RepeatingBendingProcessNew"/>
    <dgm:cxn modelId="{B03263E5-422A-1849-9FD9-3C0B2E20C0E6}" type="presParOf" srcId="{F9B48EEE-18A6-7B45-A6B6-6C6A345AA5E8}" destId="{9F1112BC-0E90-8449-96E8-F9136C190592}" srcOrd="0" destOrd="0" presId="urn:microsoft.com/office/officeart/2016/7/layout/RepeatingBendingProcessNew"/>
    <dgm:cxn modelId="{4FAB06BA-CF72-3248-B5B1-B7C5D8B2161A}" type="presParOf" srcId="{CFCA02EC-D0B9-DD47-A3F1-9AAA425AD5B0}" destId="{14861DA1-2382-8A4A-892F-85D5DB16670D}" srcOrd="6" destOrd="0" presId="urn:microsoft.com/office/officeart/2016/7/layout/RepeatingBendingProcessNew"/>
    <dgm:cxn modelId="{8D4B7475-C05F-8144-B8E1-E0A2AB1D8FC0}" type="presParOf" srcId="{CFCA02EC-D0B9-DD47-A3F1-9AAA425AD5B0}" destId="{B22BA3A0-B47C-2943-9E7E-199E00D00BEC}" srcOrd="7" destOrd="0" presId="urn:microsoft.com/office/officeart/2016/7/layout/RepeatingBendingProcessNew"/>
    <dgm:cxn modelId="{B2FEBC55-D4FD-3F46-929D-1C6A64679CD6}" type="presParOf" srcId="{B22BA3A0-B47C-2943-9E7E-199E00D00BEC}" destId="{B0BE2FEF-C235-D240-BBE2-46207E20A605}" srcOrd="0" destOrd="0" presId="urn:microsoft.com/office/officeart/2016/7/layout/RepeatingBendingProcessNew"/>
    <dgm:cxn modelId="{C83EB714-352C-7448-886C-338001A05815}" type="presParOf" srcId="{CFCA02EC-D0B9-DD47-A3F1-9AAA425AD5B0}" destId="{0A0D4FDD-9558-AE4B-BB83-22541C280E1F}" srcOrd="8" destOrd="0" presId="urn:microsoft.com/office/officeart/2016/7/layout/RepeatingBendingProcessNew"/>
    <dgm:cxn modelId="{A26C55A9-DC1F-004F-BFAA-E45FFAB403A1}" type="presParOf" srcId="{CFCA02EC-D0B9-DD47-A3F1-9AAA425AD5B0}" destId="{F38AB806-C276-124F-9801-587E224A0B2F}" srcOrd="9" destOrd="0" presId="urn:microsoft.com/office/officeart/2016/7/layout/RepeatingBendingProcessNew"/>
    <dgm:cxn modelId="{12671506-7F73-5543-B967-3461F0282F06}" type="presParOf" srcId="{F38AB806-C276-124F-9801-587E224A0B2F}" destId="{0D12CAFB-43E0-0647-8236-BFD110B8A598}" srcOrd="0" destOrd="0" presId="urn:microsoft.com/office/officeart/2016/7/layout/RepeatingBendingProcessNew"/>
    <dgm:cxn modelId="{319EA549-79E9-E642-88A3-A8211F79BD3D}" type="presParOf" srcId="{CFCA02EC-D0B9-DD47-A3F1-9AAA425AD5B0}" destId="{A2F26B5F-C63C-BF45-B093-3C0E85580E15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B99BF7F-F79D-4AE4-B83A-899FE477928C}" type="doc">
      <dgm:prSet loTypeId="urn:microsoft.com/office/officeart/2016/7/layout/LinearArrowProcessNumbered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C79BA45A-CDA3-463E-94A0-73E637634B9C}">
      <dgm:prSet/>
      <dgm:spPr/>
      <dgm:t>
        <a:bodyPr/>
        <a:lstStyle/>
        <a:p>
          <a:r>
            <a:rPr lang="en-US" dirty="0"/>
            <a:t>- Green Haven must </a:t>
          </a:r>
          <a:r>
            <a:rPr lang="en-US" dirty="0" err="1"/>
            <a:t>modernise</a:t>
          </a:r>
          <a:r>
            <a:rPr lang="en-US" dirty="0"/>
            <a:t> its digital presence.</a:t>
          </a:r>
        </a:p>
      </dgm:t>
    </dgm:pt>
    <dgm:pt modelId="{5810737A-2164-4039-8E10-5A313E9B7D37}" type="parTrans" cxnId="{6EFC0D7C-89D7-4813-A959-D3D637660B44}">
      <dgm:prSet/>
      <dgm:spPr/>
      <dgm:t>
        <a:bodyPr/>
        <a:lstStyle/>
        <a:p>
          <a:endParaRPr lang="en-US"/>
        </a:p>
      </dgm:t>
    </dgm:pt>
    <dgm:pt modelId="{D90204D4-D856-4B58-868D-997BCE9494FC}" type="sibTrans" cxnId="{6EFC0D7C-89D7-4813-A959-D3D637660B44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2D803A8D-A6B3-43CC-A5CB-41C4DF69913C}">
      <dgm:prSet/>
      <dgm:spPr/>
      <dgm:t>
        <a:bodyPr/>
        <a:lstStyle/>
        <a:p>
          <a:r>
            <a:rPr lang="en-US"/>
            <a:t>- Improve online sales and website functionality.</a:t>
          </a:r>
        </a:p>
      </dgm:t>
    </dgm:pt>
    <dgm:pt modelId="{560B460B-281A-4F3C-959E-ADDF874305C8}" type="parTrans" cxnId="{C55A88E0-7C3E-4A47-92A2-F2558B126969}">
      <dgm:prSet/>
      <dgm:spPr/>
      <dgm:t>
        <a:bodyPr/>
        <a:lstStyle/>
        <a:p>
          <a:endParaRPr lang="en-US"/>
        </a:p>
      </dgm:t>
    </dgm:pt>
    <dgm:pt modelId="{2CD479F5-4895-435F-8AB6-CC8766046386}" type="sibTrans" cxnId="{C55A88E0-7C3E-4A47-92A2-F2558B126969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831BCC75-152A-46D5-94B3-17647CE3199E}">
      <dgm:prSet/>
      <dgm:spPr/>
      <dgm:t>
        <a:bodyPr/>
        <a:lstStyle/>
        <a:p>
          <a:r>
            <a:rPr lang="en-US"/>
            <a:t>- Review supplier strategy for sustainable materials.</a:t>
          </a:r>
        </a:p>
      </dgm:t>
    </dgm:pt>
    <dgm:pt modelId="{D267FAC0-E88D-4F57-904A-D7659C28419C}" type="parTrans" cxnId="{2550576D-8B1D-4D71-9427-251C0722E5C6}">
      <dgm:prSet/>
      <dgm:spPr/>
      <dgm:t>
        <a:bodyPr/>
        <a:lstStyle/>
        <a:p>
          <a:endParaRPr lang="en-US"/>
        </a:p>
      </dgm:t>
    </dgm:pt>
    <dgm:pt modelId="{B2FBE47A-A1F7-43D9-B73A-1A8DB09B6020}" type="sibTrans" cxnId="{2550576D-8B1D-4D71-9427-251C0722E5C6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9790C146-0722-4DB3-B1C5-619BC370F533}">
      <dgm:prSet/>
      <dgm:spPr/>
      <dgm:t>
        <a:bodyPr/>
        <a:lstStyle/>
        <a:p>
          <a:r>
            <a:rPr lang="en-US"/>
            <a:t>- Rebuild customer loyalty through marketing and eco-friendly branding.</a:t>
          </a:r>
        </a:p>
      </dgm:t>
    </dgm:pt>
    <dgm:pt modelId="{4D74BF06-A4A0-4492-B496-01A6A7454CAD}" type="parTrans" cxnId="{144E9D68-5BDB-4C54-BEAF-3500958553C3}">
      <dgm:prSet/>
      <dgm:spPr/>
      <dgm:t>
        <a:bodyPr/>
        <a:lstStyle/>
        <a:p>
          <a:endParaRPr lang="en-US"/>
        </a:p>
      </dgm:t>
    </dgm:pt>
    <dgm:pt modelId="{E6BD08D0-90E5-407E-87ED-E551ABC3B5EF}" type="sibTrans" cxnId="{144E9D68-5BDB-4C54-BEAF-3500958553C3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E476D82B-4A25-4FB4-BDC7-FFC43B4AEA64}">
      <dgm:prSet/>
      <dgm:spPr/>
      <dgm:t>
        <a:bodyPr/>
        <a:lstStyle/>
        <a:p>
          <a:r>
            <a:rPr lang="en-US" dirty="0"/>
            <a:t>(Source: British Florist Association, 2024; Interflora, 2024)</a:t>
          </a:r>
        </a:p>
      </dgm:t>
    </dgm:pt>
    <dgm:pt modelId="{0E4F19CE-B730-414A-8EF7-C9550C3663D9}" type="parTrans" cxnId="{3E2FBC2E-512D-46DD-9905-848267197E92}">
      <dgm:prSet/>
      <dgm:spPr/>
      <dgm:t>
        <a:bodyPr/>
        <a:lstStyle/>
        <a:p>
          <a:endParaRPr lang="en-US"/>
        </a:p>
      </dgm:t>
    </dgm:pt>
    <dgm:pt modelId="{A138D0EB-9B42-462B-9E3E-758350742B84}" type="sibTrans" cxnId="{3E2FBC2E-512D-46DD-9905-848267197E92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A7C6B3A2-C2FF-4B44-8A35-935487853C57}" type="pres">
      <dgm:prSet presAssocID="{BB99BF7F-F79D-4AE4-B83A-899FE477928C}" presName="linearFlow" presStyleCnt="0">
        <dgm:presLayoutVars>
          <dgm:dir/>
          <dgm:animLvl val="lvl"/>
          <dgm:resizeHandles val="exact"/>
        </dgm:presLayoutVars>
      </dgm:prSet>
      <dgm:spPr/>
    </dgm:pt>
    <dgm:pt modelId="{5F0F1F1A-D454-EC4E-B8CD-AC4672B0E525}" type="pres">
      <dgm:prSet presAssocID="{C79BA45A-CDA3-463E-94A0-73E637634B9C}" presName="compositeNode" presStyleCnt="0"/>
      <dgm:spPr/>
    </dgm:pt>
    <dgm:pt modelId="{15C507E6-AB99-CC48-BCAF-B7A3DE7BF312}" type="pres">
      <dgm:prSet presAssocID="{C79BA45A-CDA3-463E-94A0-73E637634B9C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532069CC-348F-0341-A915-6BA86E148100}" type="pres">
      <dgm:prSet presAssocID="{C79BA45A-CDA3-463E-94A0-73E637634B9C}" presName="parSh" presStyleCnt="0"/>
      <dgm:spPr/>
    </dgm:pt>
    <dgm:pt modelId="{28CBF52C-E8A7-5F45-AE73-B4D8A9D9BE91}" type="pres">
      <dgm:prSet presAssocID="{C79BA45A-CDA3-463E-94A0-73E637634B9C}" presName="lineNode" presStyleLbl="alignAccFollowNode1" presStyleIdx="0" presStyleCnt="15"/>
      <dgm:spPr/>
    </dgm:pt>
    <dgm:pt modelId="{78C98B83-B64E-4742-8C2A-838231E47A47}" type="pres">
      <dgm:prSet presAssocID="{C79BA45A-CDA3-463E-94A0-73E637634B9C}" presName="lineArrowNode" presStyleLbl="alignAccFollowNode1" presStyleIdx="1" presStyleCnt="15"/>
      <dgm:spPr/>
    </dgm:pt>
    <dgm:pt modelId="{06686330-6008-5F42-BDD0-8B6D8CC23631}" type="pres">
      <dgm:prSet presAssocID="{D90204D4-D856-4B58-868D-997BCE9494FC}" presName="sibTransNodeCircle" presStyleLbl="alignNode1" presStyleIdx="0" presStyleCnt="5">
        <dgm:presLayoutVars>
          <dgm:chMax val="0"/>
          <dgm:bulletEnabled/>
        </dgm:presLayoutVars>
      </dgm:prSet>
      <dgm:spPr/>
    </dgm:pt>
    <dgm:pt modelId="{5D6FBD52-F487-C64C-A983-1315A0AAA40E}" type="pres">
      <dgm:prSet presAssocID="{D90204D4-D856-4B58-868D-997BCE9494FC}" presName="spacerBetweenCircleAndCallout" presStyleCnt="0">
        <dgm:presLayoutVars/>
      </dgm:prSet>
      <dgm:spPr/>
    </dgm:pt>
    <dgm:pt modelId="{8E2DEA8D-88BA-A54E-A044-70B75D98C38A}" type="pres">
      <dgm:prSet presAssocID="{C79BA45A-CDA3-463E-94A0-73E637634B9C}" presName="nodeText" presStyleLbl="alignAccFollowNode1" presStyleIdx="2" presStyleCnt="15">
        <dgm:presLayoutVars>
          <dgm:bulletEnabled val="1"/>
        </dgm:presLayoutVars>
      </dgm:prSet>
      <dgm:spPr/>
    </dgm:pt>
    <dgm:pt modelId="{63886AA7-C225-E64E-BA06-ABFAEBFAC292}" type="pres">
      <dgm:prSet presAssocID="{D90204D4-D856-4B58-868D-997BCE9494FC}" presName="sibTransComposite" presStyleCnt="0"/>
      <dgm:spPr/>
    </dgm:pt>
    <dgm:pt modelId="{7BF682C3-B97B-6D4E-AD13-D96916455E72}" type="pres">
      <dgm:prSet presAssocID="{2D803A8D-A6B3-43CC-A5CB-41C4DF69913C}" presName="compositeNode" presStyleCnt="0"/>
      <dgm:spPr/>
    </dgm:pt>
    <dgm:pt modelId="{38F31F7F-7FC4-A049-B105-7002FE2EAE2D}" type="pres">
      <dgm:prSet presAssocID="{2D803A8D-A6B3-43CC-A5CB-41C4DF69913C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C2571375-69BD-5B4E-B14A-4AB8BF5243AA}" type="pres">
      <dgm:prSet presAssocID="{2D803A8D-A6B3-43CC-A5CB-41C4DF69913C}" presName="parSh" presStyleCnt="0"/>
      <dgm:spPr/>
    </dgm:pt>
    <dgm:pt modelId="{DC1E846D-23A8-8E49-B5AD-C8947D071134}" type="pres">
      <dgm:prSet presAssocID="{2D803A8D-A6B3-43CC-A5CB-41C4DF69913C}" presName="lineNode" presStyleLbl="alignAccFollowNode1" presStyleIdx="3" presStyleCnt="15"/>
      <dgm:spPr/>
    </dgm:pt>
    <dgm:pt modelId="{4E9B447C-593D-4B40-9431-47C3D0524328}" type="pres">
      <dgm:prSet presAssocID="{2D803A8D-A6B3-43CC-A5CB-41C4DF69913C}" presName="lineArrowNode" presStyleLbl="alignAccFollowNode1" presStyleIdx="4" presStyleCnt="15"/>
      <dgm:spPr/>
    </dgm:pt>
    <dgm:pt modelId="{A52B81E9-140A-7D4D-B8A3-29A4CA0F6D11}" type="pres">
      <dgm:prSet presAssocID="{2CD479F5-4895-435F-8AB6-CC8766046386}" presName="sibTransNodeCircle" presStyleLbl="alignNode1" presStyleIdx="1" presStyleCnt="5">
        <dgm:presLayoutVars>
          <dgm:chMax val="0"/>
          <dgm:bulletEnabled/>
        </dgm:presLayoutVars>
      </dgm:prSet>
      <dgm:spPr/>
    </dgm:pt>
    <dgm:pt modelId="{21FA28A0-ABF4-CE4C-BFB4-717AD59B8B41}" type="pres">
      <dgm:prSet presAssocID="{2CD479F5-4895-435F-8AB6-CC8766046386}" presName="spacerBetweenCircleAndCallout" presStyleCnt="0">
        <dgm:presLayoutVars/>
      </dgm:prSet>
      <dgm:spPr/>
    </dgm:pt>
    <dgm:pt modelId="{FDE3D923-6E65-AC44-98CF-81FD57F9B0C3}" type="pres">
      <dgm:prSet presAssocID="{2D803A8D-A6B3-43CC-A5CB-41C4DF69913C}" presName="nodeText" presStyleLbl="alignAccFollowNode1" presStyleIdx="5" presStyleCnt="15">
        <dgm:presLayoutVars>
          <dgm:bulletEnabled val="1"/>
        </dgm:presLayoutVars>
      </dgm:prSet>
      <dgm:spPr/>
    </dgm:pt>
    <dgm:pt modelId="{C8FF4CC8-4295-0240-93A7-D6C7FE42EF94}" type="pres">
      <dgm:prSet presAssocID="{2CD479F5-4895-435F-8AB6-CC8766046386}" presName="sibTransComposite" presStyleCnt="0"/>
      <dgm:spPr/>
    </dgm:pt>
    <dgm:pt modelId="{DF927628-AFEA-3E45-AED0-929277CDC781}" type="pres">
      <dgm:prSet presAssocID="{831BCC75-152A-46D5-94B3-17647CE3199E}" presName="compositeNode" presStyleCnt="0"/>
      <dgm:spPr/>
    </dgm:pt>
    <dgm:pt modelId="{60B53E7E-6974-FF4C-9099-F723FA1C29FB}" type="pres">
      <dgm:prSet presAssocID="{831BCC75-152A-46D5-94B3-17647CE3199E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A888F543-4543-9542-BD06-DDC72C1B3D26}" type="pres">
      <dgm:prSet presAssocID="{831BCC75-152A-46D5-94B3-17647CE3199E}" presName="parSh" presStyleCnt="0"/>
      <dgm:spPr/>
    </dgm:pt>
    <dgm:pt modelId="{A1FF2498-0A7A-D74D-AA76-4329017767FD}" type="pres">
      <dgm:prSet presAssocID="{831BCC75-152A-46D5-94B3-17647CE3199E}" presName="lineNode" presStyleLbl="alignAccFollowNode1" presStyleIdx="6" presStyleCnt="15"/>
      <dgm:spPr/>
    </dgm:pt>
    <dgm:pt modelId="{E68776FF-967B-1B4F-A345-586B7E5027EB}" type="pres">
      <dgm:prSet presAssocID="{831BCC75-152A-46D5-94B3-17647CE3199E}" presName="lineArrowNode" presStyleLbl="alignAccFollowNode1" presStyleIdx="7" presStyleCnt="15"/>
      <dgm:spPr/>
    </dgm:pt>
    <dgm:pt modelId="{1B18063E-FCBB-6345-B14F-829718C75885}" type="pres">
      <dgm:prSet presAssocID="{B2FBE47A-A1F7-43D9-B73A-1A8DB09B6020}" presName="sibTransNodeCircle" presStyleLbl="alignNode1" presStyleIdx="2" presStyleCnt="5">
        <dgm:presLayoutVars>
          <dgm:chMax val="0"/>
          <dgm:bulletEnabled/>
        </dgm:presLayoutVars>
      </dgm:prSet>
      <dgm:spPr/>
    </dgm:pt>
    <dgm:pt modelId="{58AA0B36-116A-C843-9D0C-A04C564C36CF}" type="pres">
      <dgm:prSet presAssocID="{B2FBE47A-A1F7-43D9-B73A-1A8DB09B6020}" presName="spacerBetweenCircleAndCallout" presStyleCnt="0">
        <dgm:presLayoutVars/>
      </dgm:prSet>
      <dgm:spPr/>
    </dgm:pt>
    <dgm:pt modelId="{9054CC04-1658-5C49-9202-EEF156CA6220}" type="pres">
      <dgm:prSet presAssocID="{831BCC75-152A-46D5-94B3-17647CE3199E}" presName="nodeText" presStyleLbl="alignAccFollowNode1" presStyleIdx="8" presStyleCnt="15">
        <dgm:presLayoutVars>
          <dgm:bulletEnabled val="1"/>
        </dgm:presLayoutVars>
      </dgm:prSet>
      <dgm:spPr/>
    </dgm:pt>
    <dgm:pt modelId="{214C4CA1-24FB-0446-B01B-485D95ADAA36}" type="pres">
      <dgm:prSet presAssocID="{B2FBE47A-A1F7-43D9-B73A-1A8DB09B6020}" presName="sibTransComposite" presStyleCnt="0"/>
      <dgm:spPr/>
    </dgm:pt>
    <dgm:pt modelId="{E25ADAFF-1BA6-6C4A-9AC4-8B6DD2BDD612}" type="pres">
      <dgm:prSet presAssocID="{9790C146-0722-4DB3-B1C5-619BC370F533}" presName="compositeNode" presStyleCnt="0"/>
      <dgm:spPr/>
    </dgm:pt>
    <dgm:pt modelId="{D917926D-2648-0447-AC3D-18D30B04B4DE}" type="pres">
      <dgm:prSet presAssocID="{9790C146-0722-4DB3-B1C5-619BC370F533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49B668D3-3462-5A49-B23E-FE2EF6C8B1ED}" type="pres">
      <dgm:prSet presAssocID="{9790C146-0722-4DB3-B1C5-619BC370F533}" presName="parSh" presStyleCnt="0"/>
      <dgm:spPr/>
    </dgm:pt>
    <dgm:pt modelId="{0395CE68-DE4B-B24F-9DDA-2A2FF7AA8D26}" type="pres">
      <dgm:prSet presAssocID="{9790C146-0722-4DB3-B1C5-619BC370F533}" presName="lineNode" presStyleLbl="alignAccFollowNode1" presStyleIdx="9" presStyleCnt="15"/>
      <dgm:spPr/>
    </dgm:pt>
    <dgm:pt modelId="{CBAA7C95-595D-EE4C-9436-9D40D9F1A72B}" type="pres">
      <dgm:prSet presAssocID="{9790C146-0722-4DB3-B1C5-619BC370F533}" presName="lineArrowNode" presStyleLbl="alignAccFollowNode1" presStyleIdx="10" presStyleCnt="15"/>
      <dgm:spPr/>
    </dgm:pt>
    <dgm:pt modelId="{1127AE78-D209-1E4D-8995-42C264FEC348}" type="pres">
      <dgm:prSet presAssocID="{E6BD08D0-90E5-407E-87ED-E551ABC3B5EF}" presName="sibTransNodeCircle" presStyleLbl="alignNode1" presStyleIdx="3" presStyleCnt="5">
        <dgm:presLayoutVars>
          <dgm:chMax val="0"/>
          <dgm:bulletEnabled/>
        </dgm:presLayoutVars>
      </dgm:prSet>
      <dgm:spPr/>
    </dgm:pt>
    <dgm:pt modelId="{E1E180FA-AD53-6745-9E92-EC4E7392005E}" type="pres">
      <dgm:prSet presAssocID="{E6BD08D0-90E5-407E-87ED-E551ABC3B5EF}" presName="spacerBetweenCircleAndCallout" presStyleCnt="0">
        <dgm:presLayoutVars/>
      </dgm:prSet>
      <dgm:spPr/>
    </dgm:pt>
    <dgm:pt modelId="{51B07F2E-1FE7-9B43-9AAC-836919A964F3}" type="pres">
      <dgm:prSet presAssocID="{9790C146-0722-4DB3-B1C5-619BC370F533}" presName="nodeText" presStyleLbl="alignAccFollowNode1" presStyleIdx="11" presStyleCnt="15">
        <dgm:presLayoutVars>
          <dgm:bulletEnabled val="1"/>
        </dgm:presLayoutVars>
      </dgm:prSet>
      <dgm:spPr/>
    </dgm:pt>
    <dgm:pt modelId="{A32774A0-E163-2548-9579-93EBF99530B8}" type="pres">
      <dgm:prSet presAssocID="{E6BD08D0-90E5-407E-87ED-E551ABC3B5EF}" presName="sibTransComposite" presStyleCnt="0"/>
      <dgm:spPr/>
    </dgm:pt>
    <dgm:pt modelId="{5FE449A1-CAAA-D144-B8BB-87D5FBA17928}" type="pres">
      <dgm:prSet presAssocID="{E476D82B-4A25-4FB4-BDC7-FFC43B4AEA64}" presName="compositeNode" presStyleCnt="0"/>
      <dgm:spPr/>
    </dgm:pt>
    <dgm:pt modelId="{641DEB98-05FE-7B48-8E0F-66899176200C}" type="pres">
      <dgm:prSet presAssocID="{E476D82B-4A25-4FB4-BDC7-FFC43B4AEA64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AD66666F-5E3C-E34D-B7C3-83B05FFBD88B}" type="pres">
      <dgm:prSet presAssocID="{E476D82B-4A25-4FB4-BDC7-FFC43B4AEA64}" presName="parSh" presStyleCnt="0"/>
      <dgm:spPr/>
    </dgm:pt>
    <dgm:pt modelId="{07118D4A-4E81-1A4E-BE17-42171502419D}" type="pres">
      <dgm:prSet presAssocID="{E476D82B-4A25-4FB4-BDC7-FFC43B4AEA64}" presName="lineNode" presStyleLbl="alignAccFollowNode1" presStyleIdx="12" presStyleCnt="15"/>
      <dgm:spPr/>
    </dgm:pt>
    <dgm:pt modelId="{BC2CEC0B-D95B-084B-9472-044CE9A99378}" type="pres">
      <dgm:prSet presAssocID="{E476D82B-4A25-4FB4-BDC7-FFC43B4AEA64}" presName="lineArrowNode" presStyleLbl="alignAccFollowNode1" presStyleIdx="13" presStyleCnt="15"/>
      <dgm:spPr/>
    </dgm:pt>
    <dgm:pt modelId="{B45B7C5E-9C69-F940-9982-329219031F9F}" type="pres">
      <dgm:prSet presAssocID="{A138D0EB-9B42-462B-9E3E-758350742B84}" presName="sibTransNodeCircle" presStyleLbl="alignNode1" presStyleIdx="4" presStyleCnt="5">
        <dgm:presLayoutVars>
          <dgm:chMax val="0"/>
          <dgm:bulletEnabled/>
        </dgm:presLayoutVars>
      </dgm:prSet>
      <dgm:spPr/>
    </dgm:pt>
    <dgm:pt modelId="{11E7EA41-188B-684A-A2F3-B64627BD2E63}" type="pres">
      <dgm:prSet presAssocID="{A138D0EB-9B42-462B-9E3E-758350742B84}" presName="spacerBetweenCircleAndCallout" presStyleCnt="0">
        <dgm:presLayoutVars/>
      </dgm:prSet>
      <dgm:spPr/>
    </dgm:pt>
    <dgm:pt modelId="{23AEE358-5E73-194D-AC89-8EDA39346CC2}" type="pres">
      <dgm:prSet presAssocID="{E476D82B-4A25-4FB4-BDC7-FFC43B4AEA64}" presName="nodeText" presStyleLbl="alignAccFollowNode1" presStyleIdx="14" presStyleCnt="15">
        <dgm:presLayoutVars>
          <dgm:bulletEnabled val="1"/>
        </dgm:presLayoutVars>
      </dgm:prSet>
      <dgm:spPr/>
    </dgm:pt>
  </dgm:ptLst>
  <dgm:cxnLst>
    <dgm:cxn modelId="{D3B8660B-0904-354D-BF3C-8E352C1CDE22}" type="presOf" srcId="{E6BD08D0-90E5-407E-87ED-E551ABC3B5EF}" destId="{1127AE78-D209-1E4D-8995-42C264FEC348}" srcOrd="0" destOrd="0" presId="urn:microsoft.com/office/officeart/2016/7/layout/LinearArrowProcessNumbered"/>
    <dgm:cxn modelId="{65565C1C-CC48-824E-8A63-C58A04D0FC87}" type="presOf" srcId="{2D803A8D-A6B3-43CC-A5CB-41C4DF69913C}" destId="{FDE3D923-6E65-AC44-98CF-81FD57F9B0C3}" srcOrd="0" destOrd="0" presId="urn:microsoft.com/office/officeart/2016/7/layout/LinearArrowProcessNumbered"/>
    <dgm:cxn modelId="{AB5EC21D-29B4-284F-9067-4541D3591FA5}" type="presOf" srcId="{B2FBE47A-A1F7-43D9-B73A-1A8DB09B6020}" destId="{1B18063E-FCBB-6345-B14F-829718C75885}" srcOrd="0" destOrd="0" presId="urn:microsoft.com/office/officeart/2016/7/layout/LinearArrowProcessNumbered"/>
    <dgm:cxn modelId="{1CC8A127-28A7-7F42-9C83-359E04B8E452}" type="presOf" srcId="{BB99BF7F-F79D-4AE4-B83A-899FE477928C}" destId="{A7C6B3A2-C2FF-4B44-8A35-935487853C57}" srcOrd="0" destOrd="0" presId="urn:microsoft.com/office/officeart/2016/7/layout/LinearArrowProcessNumbered"/>
    <dgm:cxn modelId="{3E2FBC2E-512D-46DD-9905-848267197E92}" srcId="{BB99BF7F-F79D-4AE4-B83A-899FE477928C}" destId="{E476D82B-4A25-4FB4-BDC7-FFC43B4AEA64}" srcOrd="4" destOrd="0" parTransId="{0E4F19CE-B730-414A-8EF7-C9550C3663D9}" sibTransId="{A138D0EB-9B42-462B-9E3E-758350742B84}"/>
    <dgm:cxn modelId="{3872BF45-89C1-8A40-BE7A-23CECAA8C59C}" type="presOf" srcId="{9790C146-0722-4DB3-B1C5-619BC370F533}" destId="{51B07F2E-1FE7-9B43-9AAC-836919A964F3}" srcOrd="0" destOrd="0" presId="urn:microsoft.com/office/officeart/2016/7/layout/LinearArrowProcessNumbered"/>
    <dgm:cxn modelId="{144E9D68-5BDB-4C54-BEAF-3500958553C3}" srcId="{BB99BF7F-F79D-4AE4-B83A-899FE477928C}" destId="{9790C146-0722-4DB3-B1C5-619BC370F533}" srcOrd="3" destOrd="0" parTransId="{4D74BF06-A4A0-4492-B496-01A6A7454CAD}" sibTransId="{E6BD08D0-90E5-407E-87ED-E551ABC3B5EF}"/>
    <dgm:cxn modelId="{2550576D-8B1D-4D71-9427-251C0722E5C6}" srcId="{BB99BF7F-F79D-4AE4-B83A-899FE477928C}" destId="{831BCC75-152A-46D5-94B3-17647CE3199E}" srcOrd="2" destOrd="0" parTransId="{D267FAC0-E88D-4F57-904A-D7659C28419C}" sibTransId="{B2FBE47A-A1F7-43D9-B73A-1A8DB09B6020}"/>
    <dgm:cxn modelId="{B4876672-5987-C14C-9468-1B80E480EBD9}" type="presOf" srcId="{E476D82B-4A25-4FB4-BDC7-FFC43B4AEA64}" destId="{23AEE358-5E73-194D-AC89-8EDA39346CC2}" srcOrd="0" destOrd="0" presId="urn:microsoft.com/office/officeart/2016/7/layout/LinearArrowProcessNumbered"/>
    <dgm:cxn modelId="{6EFC0D7C-89D7-4813-A959-D3D637660B44}" srcId="{BB99BF7F-F79D-4AE4-B83A-899FE477928C}" destId="{C79BA45A-CDA3-463E-94A0-73E637634B9C}" srcOrd="0" destOrd="0" parTransId="{5810737A-2164-4039-8E10-5A313E9B7D37}" sibTransId="{D90204D4-D856-4B58-868D-997BCE9494FC}"/>
    <dgm:cxn modelId="{2EA55C8B-CCDD-E444-8E62-8222F09D4506}" type="presOf" srcId="{C79BA45A-CDA3-463E-94A0-73E637634B9C}" destId="{8E2DEA8D-88BA-A54E-A044-70B75D98C38A}" srcOrd="0" destOrd="0" presId="urn:microsoft.com/office/officeart/2016/7/layout/LinearArrowProcessNumbered"/>
    <dgm:cxn modelId="{1CF00C8C-245B-D54A-BD3E-24F32BF7C061}" type="presOf" srcId="{2CD479F5-4895-435F-8AB6-CC8766046386}" destId="{A52B81E9-140A-7D4D-B8A3-29A4CA0F6D11}" srcOrd="0" destOrd="0" presId="urn:microsoft.com/office/officeart/2016/7/layout/LinearArrowProcessNumbered"/>
    <dgm:cxn modelId="{001274B4-10ED-FF4F-AEAB-D45B56F7E60E}" type="presOf" srcId="{A138D0EB-9B42-462B-9E3E-758350742B84}" destId="{B45B7C5E-9C69-F940-9982-329219031F9F}" srcOrd="0" destOrd="0" presId="urn:microsoft.com/office/officeart/2016/7/layout/LinearArrowProcessNumbered"/>
    <dgm:cxn modelId="{31DDA2DB-4037-2A45-89AE-98522E49107E}" type="presOf" srcId="{831BCC75-152A-46D5-94B3-17647CE3199E}" destId="{9054CC04-1658-5C49-9202-EEF156CA6220}" srcOrd="0" destOrd="0" presId="urn:microsoft.com/office/officeart/2016/7/layout/LinearArrowProcessNumbered"/>
    <dgm:cxn modelId="{C55A88E0-7C3E-4A47-92A2-F2558B126969}" srcId="{BB99BF7F-F79D-4AE4-B83A-899FE477928C}" destId="{2D803A8D-A6B3-43CC-A5CB-41C4DF69913C}" srcOrd="1" destOrd="0" parTransId="{560B460B-281A-4F3C-959E-ADDF874305C8}" sibTransId="{2CD479F5-4895-435F-8AB6-CC8766046386}"/>
    <dgm:cxn modelId="{A13C7FEA-CD4F-2443-AF87-0DA54096E555}" type="presOf" srcId="{D90204D4-D856-4B58-868D-997BCE9494FC}" destId="{06686330-6008-5F42-BDD0-8B6D8CC23631}" srcOrd="0" destOrd="0" presId="urn:microsoft.com/office/officeart/2016/7/layout/LinearArrowProcessNumbered"/>
    <dgm:cxn modelId="{545E69B3-BF3F-2D41-941F-C7C07C676A81}" type="presParOf" srcId="{A7C6B3A2-C2FF-4B44-8A35-935487853C57}" destId="{5F0F1F1A-D454-EC4E-B8CD-AC4672B0E525}" srcOrd="0" destOrd="0" presId="urn:microsoft.com/office/officeart/2016/7/layout/LinearArrowProcessNumbered"/>
    <dgm:cxn modelId="{65AB9C39-E6C5-7049-9E19-CC56871F93A6}" type="presParOf" srcId="{5F0F1F1A-D454-EC4E-B8CD-AC4672B0E525}" destId="{15C507E6-AB99-CC48-BCAF-B7A3DE7BF312}" srcOrd="0" destOrd="0" presId="urn:microsoft.com/office/officeart/2016/7/layout/LinearArrowProcessNumbered"/>
    <dgm:cxn modelId="{6249418B-1815-FA40-B2FE-BD4715361D5A}" type="presParOf" srcId="{5F0F1F1A-D454-EC4E-B8CD-AC4672B0E525}" destId="{532069CC-348F-0341-A915-6BA86E148100}" srcOrd="1" destOrd="0" presId="urn:microsoft.com/office/officeart/2016/7/layout/LinearArrowProcessNumbered"/>
    <dgm:cxn modelId="{F027746D-9576-404E-AAD7-1CB95EABA33B}" type="presParOf" srcId="{532069CC-348F-0341-A915-6BA86E148100}" destId="{28CBF52C-E8A7-5F45-AE73-B4D8A9D9BE91}" srcOrd="0" destOrd="0" presId="urn:microsoft.com/office/officeart/2016/7/layout/LinearArrowProcessNumbered"/>
    <dgm:cxn modelId="{15D86789-A02B-B543-B372-0F3DE89F4DFF}" type="presParOf" srcId="{532069CC-348F-0341-A915-6BA86E148100}" destId="{78C98B83-B64E-4742-8C2A-838231E47A47}" srcOrd="1" destOrd="0" presId="urn:microsoft.com/office/officeart/2016/7/layout/LinearArrowProcessNumbered"/>
    <dgm:cxn modelId="{D8B21C2E-A5B4-7E4C-8BA8-6FAAE02BBFF8}" type="presParOf" srcId="{532069CC-348F-0341-A915-6BA86E148100}" destId="{06686330-6008-5F42-BDD0-8B6D8CC23631}" srcOrd="2" destOrd="0" presId="urn:microsoft.com/office/officeart/2016/7/layout/LinearArrowProcessNumbered"/>
    <dgm:cxn modelId="{F488257F-73AA-984E-A4CC-C3B87F28DDF5}" type="presParOf" srcId="{532069CC-348F-0341-A915-6BA86E148100}" destId="{5D6FBD52-F487-C64C-A983-1315A0AAA40E}" srcOrd="3" destOrd="0" presId="urn:microsoft.com/office/officeart/2016/7/layout/LinearArrowProcessNumbered"/>
    <dgm:cxn modelId="{7FE8E1F8-8F82-4941-A658-B00409608D4F}" type="presParOf" srcId="{5F0F1F1A-D454-EC4E-B8CD-AC4672B0E525}" destId="{8E2DEA8D-88BA-A54E-A044-70B75D98C38A}" srcOrd="2" destOrd="0" presId="urn:microsoft.com/office/officeart/2016/7/layout/LinearArrowProcessNumbered"/>
    <dgm:cxn modelId="{65F7BCD0-E1C7-0242-BFD3-F2F9BECC428E}" type="presParOf" srcId="{A7C6B3A2-C2FF-4B44-8A35-935487853C57}" destId="{63886AA7-C225-E64E-BA06-ABFAEBFAC292}" srcOrd="1" destOrd="0" presId="urn:microsoft.com/office/officeart/2016/7/layout/LinearArrowProcessNumbered"/>
    <dgm:cxn modelId="{72B23BB4-EE8E-734E-9E6C-42D062666A2E}" type="presParOf" srcId="{A7C6B3A2-C2FF-4B44-8A35-935487853C57}" destId="{7BF682C3-B97B-6D4E-AD13-D96916455E72}" srcOrd="2" destOrd="0" presId="urn:microsoft.com/office/officeart/2016/7/layout/LinearArrowProcessNumbered"/>
    <dgm:cxn modelId="{17DEBA32-3EA9-7A4C-BAA5-3EA8CBB08987}" type="presParOf" srcId="{7BF682C3-B97B-6D4E-AD13-D96916455E72}" destId="{38F31F7F-7FC4-A049-B105-7002FE2EAE2D}" srcOrd="0" destOrd="0" presId="urn:microsoft.com/office/officeart/2016/7/layout/LinearArrowProcessNumbered"/>
    <dgm:cxn modelId="{DF5A2B1B-43D5-814C-9763-98362F6E5E6F}" type="presParOf" srcId="{7BF682C3-B97B-6D4E-AD13-D96916455E72}" destId="{C2571375-69BD-5B4E-B14A-4AB8BF5243AA}" srcOrd="1" destOrd="0" presId="urn:microsoft.com/office/officeart/2016/7/layout/LinearArrowProcessNumbered"/>
    <dgm:cxn modelId="{E7AD1CD9-4130-0B41-B485-B2A0432381C0}" type="presParOf" srcId="{C2571375-69BD-5B4E-B14A-4AB8BF5243AA}" destId="{DC1E846D-23A8-8E49-B5AD-C8947D071134}" srcOrd="0" destOrd="0" presId="urn:microsoft.com/office/officeart/2016/7/layout/LinearArrowProcessNumbered"/>
    <dgm:cxn modelId="{F73F36AA-38DE-5244-92F2-A62D3D5B0C38}" type="presParOf" srcId="{C2571375-69BD-5B4E-B14A-4AB8BF5243AA}" destId="{4E9B447C-593D-4B40-9431-47C3D0524328}" srcOrd="1" destOrd="0" presId="urn:microsoft.com/office/officeart/2016/7/layout/LinearArrowProcessNumbered"/>
    <dgm:cxn modelId="{8A962E61-BA93-7641-A44A-68A81CA82B7B}" type="presParOf" srcId="{C2571375-69BD-5B4E-B14A-4AB8BF5243AA}" destId="{A52B81E9-140A-7D4D-B8A3-29A4CA0F6D11}" srcOrd="2" destOrd="0" presId="urn:microsoft.com/office/officeart/2016/7/layout/LinearArrowProcessNumbered"/>
    <dgm:cxn modelId="{D65FD688-F885-A040-9599-3B6D74D60F89}" type="presParOf" srcId="{C2571375-69BD-5B4E-B14A-4AB8BF5243AA}" destId="{21FA28A0-ABF4-CE4C-BFB4-717AD59B8B41}" srcOrd="3" destOrd="0" presId="urn:microsoft.com/office/officeart/2016/7/layout/LinearArrowProcessNumbered"/>
    <dgm:cxn modelId="{265B4022-487E-014F-A4A9-556F3EF93C73}" type="presParOf" srcId="{7BF682C3-B97B-6D4E-AD13-D96916455E72}" destId="{FDE3D923-6E65-AC44-98CF-81FD57F9B0C3}" srcOrd="2" destOrd="0" presId="urn:microsoft.com/office/officeart/2016/7/layout/LinearArrowProcessNumbered"/>
    <dgm:cxn modelId="{4FB4565F-6036-784D-A06C-F0FD0CEECFA0}" type="presParOf" srcId="{A7C6B3A2-C2FF-4B44-8A35-935487853C57}" destId="{C8FF4CC8-4295-0240-93A7-D6C7FE42EF94}" srcOrd="3" destOrd="0" presId="urn:microsoft.com/office/officeart/2016/7/layout/LinearArrowProcessNumbered"/>
    <dgm:cxn modelId="{3DB770EC-0E5B-A547-BB4A-908C704BF761}" type="presParOf" srcId="{A7C6B3A2-C2FF-4B44-8A35-935487853C57}" destId="{DF927628-AFEA-3E45-AED0-929277CDC781}" srcOrd="4" destOrd="0" presId="urn:microsoft.com/office/officeart/2016/7/layout/LinearArrowProcessNumbered"/>
    <dgm:cxn modelId="{6276498F-0F7B-274B-A684-DBC45378610E}" type="presParOf" srcId="{DF927628-AFEA-3E45-AED0-929277CDC781}" destId="{60B53E7E-6974-FF4C-9099-F723FA1C29FB}" srcOrd="0" destOrd="0" presId="urn:microsoft.com/office/officeart/2016/7/layout/LinearArrowProcessNumbered"/>
    <dgm:cxn modelId="{E1DD7919-40C6-7C4F-9A35-5DC39DA75B46}" type="presParOf" srcId="{DF927628-AFEA-3E45-AED0-929277CDC781}" destId="{A888F543-4543-9542-BD06-DDC72C1B3D26}" srcOrd="1" destOrd="0" presId="urn:microsoft.com/office/officeart/2016/7/layout/LinearArrowProcessNumbered"/>
    <dgm:cxn modelId="{4F650E7E-F520-224B-9F2D-B4D328B39F8E}" type="presParOf" srcId="{A888F543-4543-9542-BD06-DDC72C1B3D26}" destId="{A1FF2498-0A7A-D74D-AA76-4329017767FD}" srcOrd="0" destOrd="0" presId="urn:microsoft.com/office/officeart/2016/7/layout/LinearArrowProcessNumbered"/>
    <dgm:cxn modelId="{93ACAAE5-A87A-664D-8186-577DB29E8CC1}" type="presParOf" srcId="{A888F543-4543-9542-BD06-DDC72C1B3D26}" destId="{E68776FF-967B-1B4F-A345-586B7E5027EB}" srcOrd="1" destOrd="0" presId="urn:microsoft.com/office/officeart/2016/7/layout/LinearArrowProcessNumbered"/>
    <dgm:cxn modelId="{F01D19D8-B42C-3D4F-951D-55C2EC92AE06}" type="presParOf" srcId="{A888F543-4543-9542-BD06-DDC72C1B3D26}" destId="{1B18063E-FCBB-6345-B14F-829718C75885}" srcOrd="2" destOrd="0" presId="urn:microsoft.com/office/officeart/2016/7/layout/LinearArrowProcessNumbered"/>
    <dgm:cxn modelId="{BC338A45-672B-1640-84EC-B345E752D6C5}" type="presParOf" srcId="{A888F543-4543-9542-BD06-DDC72C1B3D26}" destId="{58AA0B36-116A-C843-9D0C-A04C564C36CF}" srcOrd="3" destOrd="0" presId="urn:microsoft.com/office/officeart/2016/7/layout/LinearArrowProcessNumbered"/>
    <dgm:cxn modelId="{CFEFFAD6-1D4D-EE47-8298-3141F58FD80A}" type="presParOf" srcId="{DF927628-AFEA-3E45-AED0-929277CDC781}" destId="{9054CC04-1658-5C49-9202-EEF156CA6220}" srcOrd="2" destOrd="0" presId="urn:microsoft.com/office/officeart/2016/7/layout/LinearArrowProcessNumbered"/>
    <dgm:cxn modelId="{A5E0676F-68D2-6B4D-A201-E67C84FE4998}" type="presParOf" srcId="{A7C6B3A2-C2FF-4B44-8A35-935487853C57}" destId="{214C4CA1-24FB-0446-B01B-485D95ADAA36}" srcOrd="5" destOrd="0" presId="urn:microsoft.com/office/officeart/2016/7/layout/LinearArrowProcessNumbered"/>
    <dgm:cxn modelId="{8750D213-8191-2A40-89A7-AAED3D510600}" type="presParOf" srcId="{A7C6B3A2-C2FF-4B44-8A35-935487853C57}" destId="{E25ADAFF-1BA6-6C4A-9AC4-8B6DD2BDD612}" srcOrd="6" destOrd="0" presId="urn:microsoft.com/office/officeart/2016/7/layout/LinearArrowProcessNumbered"/>
    <dgm:cxn modelId="{83946FA1-DA06-7845-979D-98ECCD4FF419}" type="presParOf" srcId="{E25ADAFF-1BA6-6C4A-9AC4-8B6DD2BDD612}" destId="{D917926D-2648-0447-AC3D-18D30B04B4DE}" srcOrd="0" destOrd="0" presId="urn:microsoft.com/office/officeart/2016/7/layout/LinearArrowProcessNumbered"/>
    <dgm:cxn modelId="{29DB494B-13F6-4344-8192-F9EF499F1957}" type="presParOf" srcId="{E25ADAFF-1BA6-6C4A-9AC4-8B6DD2BDD612}" destId="{49B668D3-3462-5A49-B23E-FE2EF6C8B1ED}" srcOrd="1" destOrd="0" presId="urn:microsoft.com/office/officeart/2016/7/layout/LinearArrowProcessNumbered"/>
    <dgm:cxn modelId="{6745ECD0-2D25-B442-823C-66D8718BFD44}" type="presParOf" srcId="{49B668D3-3462-5A49-B23E-FE2EF6C8B1ED}" destId="{0395CE68-DE4B-B24F-9DDA-2A2FF7AA8D26}" srcOrd="0" destOrd="0" presId="urn:microsoft.com/office/officeart/2016/7/layout/LinearArrowProcessNumbered"/>
    <dgm:cxn modelId="{A4D7ACFF-4FE4-9849-A6E9-6C3D9AEF2985}" type="presParOf" srcId="{49B668D3-3462-5A49-B23E-FE2EF6C8B1ED}" destId="{CBAA7C95-595D-EE4C-9436-9D40D9F1A72B}" srcOrd="1" destOrd="0" presId="urn:microsoft.com/office/officeart/2016/7/layout/LinearArrowProcessNumbered"/>
    <dgm:cxn modelId="{22408D78-1F1E-0C41-B554-1F16F6D2220A}" type="presParOf" srcId="{49B668D3-3462-5A49-B23E-FE2EF6C8B1ED}" destId="{1127AE78-D209-1E4D-8995-42C264FEC348}" srcOrd="2" destOrd="0" presId="urn:microsoft.com/office/officeart/2016/7/layout/LinearArrowProcessNumbered"/>
    <dgm:cxn modelId="{2D4CAB88-CC76-4E46-99F5-6F5ED7898087}" type="presParOf" srcId="{49B668D3-3462-5A49-B23E-FE2EF6C8B1ED}" destId="{E1E180FA-AD53-6745-9E92-EC4E7392005E}" srcOrd="3" destOrd="0" presId="urn:microsoft.com/office/officeart/2016/7/layout/LinearArrowProcessNumbered"/>
    <dgm:cxn modelId="{5B9FFA82-9C70-D54C-AC59-6F11D65C6890}" type="presParOf" srcId="{E25ADAFF-1BA6-6C4A-9AC4-8B6DD2BDD612}" destId="{51B07F2E-1FE7-9B43-9AAC-836919A964F3}" srcOrd="2" destOrd="0" presId="urn:microsoft.com/office/officeart/2016/7/layout/LinearArrowProcessNumbered"/>
    <dgm:cxn modelId="{E5132D35-F7E9-864D-B04C-5358E336186D}" type="presParOf" srcId="{A7C6B3A2-C2FF-4B44-8A35-935487853C57}" destId="{A32774A0-E163-2548-9579-93EBF99530B8}" srcOrd="7" destOrd="0" presId="urn:microsoft.com/office/officeart/2016/7/layout/LinearArrowProcessNumbered"/>
    <dgm:cxn modelId="{91D8745C-EC4D-E446-B310-5C1907E910FA}" type="presParOf" srcId="{A7C6B3A2-C2FF-4B44-8A35-935487853C57}" destId="{5FE449A1-CAAA-D144-B8BB-87D5FBA17928}" srcOrd="8" destOrd="0" presId="urn:microsoft.com/office/officeart/2016/7/layout/LinearArrowProcessNumbered"/>
    <dgm:cxn modelId="{50181A69-A846-8A41-A329-006EDBB495EA}" type="presParOf" srcId="{5FE449A1-CAAA-D144-B8BB-87D5FBA17928}" destId="{641DEB98-05FE-7B48-8E0F-66899176200C}" srcOrd="0" destOrd="0" presId="urn:microsoft.com/office/officeart/2016/7/layout/LinearArrowProcessNumbered"/>
    <dgm:cxn modelId="{8B13FE91-BBD3-034E-8266-E5A5E3F9C55C}" type="presParOf" srcId="{5FE449A1-CAAA-D144-B8BB-87D5FBA17928}" destId="{AD66666F-5E3C-E34D-B7C3-83B05FFBD88B}" srcOrd="1" destOrd="0" presId="urn:microsoft.com/office/officeart/2016/7/layout/LinearArrowProcessNumbered"/>
    <dgm:cxn modelId="{79BA412F-8E4A-6045-A902-026747B28226}" type="presParOf" srcId="{AD66666F-5E3C-E34D-B7C3-83B05FFBD88B}" destId="{07118D4A-4E81-1A4E-BE17-42171502419D}" srcOrd="0" destOrd="0" presId="urn:microsoft.com/office/officeart/2016/7/layout/LinearArrowProcessNumbered"/>
    <dgm:cxn modelId="{DC4A3B48-5319-F646-A84F-D15195EFF16E}" type="presParOf" srcId="{AD66666F-5E3C-E34D-B7C3-83B05FFBD88B}" destId="{BC2CEC0B-D95B-084B-9472-044CE9A99378}" srcOrd="1" destOrd="0" presId="urn:microsoft.com/office/officeart/2016/7/layout/LinearArrowProcessNumbered"/>
    <dgm:cxn modelId="{176A57AC-28C1-5640-9F9C-6228A061AEEB}" type="presParOf" srcId="{AD66666F-5E3C-E34D-B7C3-83B05FFBD88B}" destId="{B45B7C5E-9C69-F940-9982-329219031F9F}" srcOrd="2" destOrd="0" presId="urn:microsoft.com/office/officeart/2016/7/layout/LinearArrowProcessNumbered"/>
    <dgm:cxn modelId="{FFA07FB2-8D32-7B46-BFA4-5F1A2A517AFD}" type="presParOf" srcId="{AD66666F-5E3C-E34D-B7C3-83B05FFBD88B}" destId="{11E7EA41-188B-684A-A2F3-B64627BD2E63}" srcOrd="3" destOrd="0" presId="urn:microsoft.com/office/officeart/2016/7/layout/LinearArrowProcessNumbered"/>
    <dgm:cxn modelId="{F701538C-F61C-A54D-9396-DEC32EFD16EF}" type="presParOf" srcId="{5FE449A1-CAAA-D144-B8BB-87D5FBA17928}" destId="{23AEE358-5E73-194D-AC89-8EDA39346CC2}" srcOrd="2" destOrd="0" presId="urn:microsoft.com/office/officeart/2016/7/layout/LinearArrow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8B699B6-3EF3-4875-8871-09748CA3B3A9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40E5431A-5045-405A-9F51-A7F48AB16A2B}">
      <dgm:prSet/>
      <dgm:spPr/>
      <dgm:t>
        <a:bodyPr/>
        <a:lstStyle/>
        <a:p>
          <a:pPr>
            <a:defRPr cap="all"/>
          </a:pPr>
          <a:r>
            <a:rPr lang="en-US"/>
            <a:t>Green Haven Florists can recover competitiveness by addressing both market and technological challenges.</a:t>
          </a:r>
        </a:p>
      </dgm:t>
    </dgm:pt>
    <dgm:pt modelId="{642F2150-4A88-4F48-BFF5-6639E91CADC0}" type="parTrans" cxnId="{CDE49181-52C0-4EC7-8E12-FD6F342EBE82}">
      <dgm:prSet/>
      <dgm:spPr/>
      <dgm:t>
        <a:bodyPr/>
        <a:lstStyle/>
        <a:p>
          <a:endParaRPr lang="en-US"/>
        </a:p>
      </dgm:t>
    </dgm:pt>
    <dgm:pt modelId="{0721DD06-4738-44B8-99A3-9CBCB6E06C2E}" type="sibTrans" cxnId="{CDE49181-52C0-4EC7-8E12-FD6F342EBE82}">
      <dgm:prSet/>
      <dgm:spPr/>
      <dgm:t>
        <a:bodyPr/>
        <a:lstStyle/>
        <a:p>
          <a:endParaRPr lang="en-US"/>
        </a:p>
      </dgm:t>
    </dgm:pt>
    <dgm:pt modelId="{6743E3C9-887A-478A-BDC9-8A6BEA3FE790}">
      <dgm:prSet/>
      <dgm:spPr/>
      <dgm:t>
        <a:bodyPr/>
        <a:lstStyle/>
        <a:p>
          <a:pPr>
            <a:defRPr cap="all"/>
          </a:pPr>
          <a:r>
            <a:rPr lang="en-US"/>
            <a:t>- Upgrade the website for better user experience and flexible online ordering.</a:t>
          </a:r>
        </a:p>
      </dgm:t>
    </dgm:pt>
    <dgm:pt modelId="{546F8396-4952-454D-93D5-768F516066E6}" type="parTrans" cxnId="{9AF2EB50-9E67-4CE7-8594-257E59246DFE}">
      <dgm:prSet/>
      <dgm:spPr/>
      <dgm:t>
        <a:bodyPr/>
        <a:lstStyle/>
        <a:p>
          <a:endParaRPr lang="en-US"/>
        </a:p>
      </dgm:t>
    </dgm:pt>
    <dgm:pt modelId="{7E335212-2D6D-4C69-9347-11E6FEA54E74}" type="sibTrans" cxnId="{9AF2EB50-9E67-4CE7-8594-257E59246DFE}">
      <dgm:prSet/>
      <dgm:spPr/>
      <dgm:t>
        <a:bodyPr/>
        <a:lstStyle/>
        <a:p>
          <a:endParaRPr lang="en-US"/>
        </a:p>
      </dgm:t>
    </dgm:pt>
    <dgm:pt modelId="{5158CBDD-C4B0-40DA-91BC-E0B7255C0E06}">
      <dgm:prSet/>
      <dgm:spPr/>
      <dgm:t>
        <a:bodyPr/>
        <a:lstStyle/>
        <a:p>
          <a:pPr>
            <a:defRPr cap="all"/>
          </a:pPr>
          <a:r>
            <a:rPr lang="en-US" dirty="0"/>
            <a:t>- Implement digital marketing campaigns to attract new and retain existing customers.</a:t>
          </a:r>
        </a:p>
      </dgm:t>
    </dgm:pt>
    <dgm:pt modelId="{688044F7-539D-4B41-8149-9BA74200F26F}" type="parTrans" cxnId="{0BA6DDB3-E631-42CB-AEE7-CBA63B59D3AA}">
      <dgm:prSet/>
      <dgm:spPr/>
      <dgm:t>
        <a:bodyPr/>
        <a:lstStyle/>
        <a:p>
          <a:endParaRPr lang="en-US"/>
        </a:p>
      </dgm:t>
    </dgm:pt>
    <dgm:pt modelId="{8B97A4F9-6F86-41DB-9BD0-5545C93903DD}" type="sibTrans" cxnId="{0BA6DDB3-E631-42CB-AEE7-CBA63B59D3AA}">
      <dgm:prSet/>
      <dgm:spPr/>
      <dgm:t>
        <a:bodyPr/>
        <a:lstStyle/>
        <a:p>
          <a:endParaRPr lang="en-US"/>
        </a:p>
      </dgm:t>
    </dgm:pt>
    <dgm:pt modelId="{30DF26F4-1DB9-446C-8F17-098C9B63AA50}">
      <dgm:prSet/>
      <dgm:spPr/>
      <dgm:t>
        <a:bodyPr/>
        <a:lstStyle/>
        <a:p>
          <a:pPr>
            <a:defRPr cap="all"/>
          </a:pPr>
          <a:r>
            <a:rPr lang="en-US"/>
            <a:t>- Review supplier relationships to maintain eco-friendly but cost-effective materials.</a:t>
          </a:r>
        </a:p>
      </dgm:t>
    </dgm:pt>
    <dgm:pt modelId="{A3A7BEFD-417A-4612-AFEB-D7ADCAF0E88E}" type="parTrans" cxnId="{757A3600-D1AF-4D98-A9F1-CA5594027168}">
      <dgm:prSet/>
      <dgm:spPr/>
      <dgm:t>
        <a:bodyPr/>
        <a:lstStyle/>
        <a:p>
          <a:endParaRPr lang="en-US"/>
        </a:p>
      </dgm:t>
    </dgm:pt>
    <dgm:pt modelId="{6D7EE3D6-46EC-42A2-AD7F-61F75A693E7F}" type="sibTrans" cxnId="{757A3600-D1AF-4D98-A9F1-CA5594027168}">
      <dgm:prSet/>
      <dgm:spPr/>
      <dgm:t>
        <a:bodyPr/>
        <a:lstStyle/>
        <a:p>
          <a:endParaRPr lang="en-US"/>
        </a:p>
      </dgm:t>
    </dgm:pt>
    <dgm:pt modelId="{0F17F312-64D1-47CB-99F5-875C449FB53E}">
      <dgm:prSet/>
      <dgm:spPr/>
      <dgm:t>
        <a:bodyPr/>
        <a:lstStyle/>
        <a:p>
          <a:pPr>
            <a:defRPr cap="all"/>
          </a:pPr>
          <a:r>
            <a:rPr lang="en-US"/>
            <a:t>- Explore subscription services and delivery flexibility to meet customer demands.</a:t>
          </a:r>
        </a:p>
      </dgm:t>
    </dgm:pt>
    <dgm:pt modelId="{A787C83D-6B31-4F85-962E-EB6C46A87DAA}" type="parTrans" cxnId="{5F26FA74-94EE-4249-8263-844B3F3EB8EB}">
      <dgm:prSet/>
      <dgm:spPr/>
      <dgm:t>
        <a:bodyPr/>
        <a:lstStyle/>
        <a:p>
          <a:endParaRPr lang="en-US"/>
        </a:p>
      </dgm:t>
    </dgm:pt>
    <dgm:pt modelId="{72F494B6-9556-40C7-B5A2-F9CA183C1CF0}" type="sibTrans" cxnId="{5F26FA74-94EE-4249-8263-844B3F3EB8EB}">
      <dgm:prSet/>
      <dgm:spPr/>
      <dgm:t>
        <a:bodyPr/>
        <a:lstStyle/>
        <a:p>
          <a:endParaRPr lang="en-US"/>
        </a:p>
      </dgm:t>
    </dgm:pt>
    <dgm:pt modelId="{0B97354E-A60B-4E2C-917C-D0BBB3AB4F89}">
      <dgm:prSet/>
      <dgm:spPr/>
      <dgm:t>
        <a:bodyPr/>
        <a:lstStyle/>
        <a:p>
          <a:pPr>
            <a:defRPr cap="all"/>
          </a:pPr>
          <a:r>
            <a:rPr lang="en-US" dirty="0"/>
            <a:t>- Leverage the shop’s community reputation and sustainability ethos to differentiate from competitors.</a:t>
          </a:r>
        </a:p>
      </dgm:t>
    </dgm:pt>
    <dgm:pt modelId="{48374259-41B4-4AB8-8DE8-698259994141}" type="parTrans" cxnId="{19CF7BBD-234C-4868-9DCC-0744FE9ED076}">
      <dgm:prSet/>
      <dgm:spPr/>
      <dgm:t>
        <a:bodyPr/>
        <a:lstStyle/>
        <a:p>
          <a:endParaRPr lang="en-US"/>
        </a:p>
      </dgm:t>
    </dgm:pt>
    <dgm:pt modelId="{6F9097A8-FD65-497F-A1C2-90732BEB4D30}" type="sibTrans" cxnId="{19CF7BBD-234C-4868-9DCC-0744FE9ED076}">
      <dgm:prSet/>
      <dgm:spPr/>
      <dgm:t>
        <a:bodyPr/>
        <a:lstStyle/>
        <a:p>
          <a:endParaRPr lang="en-US"/>
        </a:p>
      </dgm:t>
    </dgm:pt>
    <dgm:pt modelId="{ACAC96D9-8A94-4ED7-B63D-14348025A118}">
      <dgm:prSet/>
      <dgm:spPr/>
      <dgm:t>
        <a:bodyPr/>
        <a:lstStyle/>
        <a:p>
          <a:pPr>
            <a:defRPr cap="all"/>
          </a:pPr>
          <a:r>
            <a:rPr lang="en-US" dirty="0"/>
            <a:t>By implementing these strategies, Green Haven can </a:t>
          </a:r>
          <a:r>
            <a:rPr lang="en-US" dirty="0" err="1"/>
            <a:t>stabilise</a:t>
          </a:r>
          <a:r>
            <a:rPr lang="en-US" dirty="0"/>
            <a:t> sales, enhance customer loyalty, and ensure long-term sustainability in a changing retail environment.</a:t>
          </a:r>
        </a:p>
      </dgm:t>
    </dgm:pt>
    <dgm:pt modelId="{FCD380DF-3BBE-4776-BAFD-6E638EDEDADA}" type="parTrans" cxnId="{30F73028-28BF-495D-BE5E-D0FBC15C1625}">
      <dgm:prSet/>
      <dgm:spPr/>
      <dgm:t>
        <a:bodyPr/>
        <a:lstStyle/>
        <a:p>
          <a:endParaRPr lang="en-US"/>
        </a:p>
      </dgm:t>
    </dgm:pt>
    <dgm:pt modelId="{F0C4A4AE-05FF-4214-A39E-8886831EEFEC}" type="sibTrans" cxnId="{30F73028-28BF-495D-BE5E-D0FBC15C1625}">
      <dgm:prSet/>
      <dgm:spPr/>
      <dgm:t>
        <a:bodyPr/>
        <a:lstStyle/>
        <a:p>
          <a:endParaRPr lang="en-US"/>
        </a:p>
      </dgm:t>
    </dgm:pt>
    <dgm:pt modelId="{F05E3515-27ED-4E08-8596-1BF3CF39E276}" type="pres">
      <dgm:prSet presAssocID="{28B699B6-3EF3-4875-8871-09748CA3B3A9}" presName="root" presStyleCnt="0">
        <dgm:presLayoutVars>
          <dgm:dir/>
          <dgm:resizeHandles val="exact"/>
        </dgm:presLayoutVars>
      </dgm:prSet>
      <dgm:spPr/>
    </dgm:pt>
    <dgm:pt modelId="{81B02D78-24D9-4ADF-9C8D-ECB63BF4346D}" type="pres">
      <dgm:prSet presAssocID="{40E5431A-5045-405A-9F51-A7F48AB16A2B}" presName="compNode" presStyleCnt="0"/>
      <dgm:spPr/>
    </dgm:pt>
    <dgm:pt modelId="{58F6AE50-5BEB-44DE-A5CD-4D6658E40264}" type="pres">
      <dgm:prSet presAssocID="{40E5431A-5045-405A-9F51-A7F48AB16A2B}" presName="iconBgRect" presStyleLbl="bgShp" presStyleIdx="0" presStyleCnt="7"/>
      <dgm:spPr/>
    </dgm:pt>
    <dgm:pt modelId="{4CE6A6E3-9FF9-4299-90EC-0642304F44EB}" type="pres">
      <dgm:prSet presAssocID="{40E5431A-5045-405A-9F51-A7F48AB16A2B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A20D447A-5357-437F-86D1-B65A18DEB93F}" type="pres">
      <dgm:prSet presAssocID="{40E5431A-5045-405A-9F51-A7F48AB16A2B}" presName="spaceRect" presStyleCnt="0"/>
      <dgm:spPr/>
    </dgm:pt>
    <dgm:pt modelId="{511EB76D-0BB8-42F2-B6CB-6F91BB770D5F}" type="pres">
      <dgm:prSet presAssocID="{40E5431A-5045-405A-9F51-A7F48AB16A2B}" presName="textRect" presStyleLbl="revTx" presStyleIdx="0" presStyleCnt="7">
        <dgm:presLayoutVars>
          <dgm:chMax val="1"/>
          <dgm:chPref val="1"/>
        </dgm:presLayoutVars>
      </dgm:prSet>
      <dgm:spPr/>
    </dgm:pt>
    <dgm:pt modelId="{60B9E60D-CEB4-491E-9383-82ABD6AAEDF7}" type="pres">
      <dgm:prSet presAssocID="{0721DD06-4738-44B8-99A3-9CBCB6E06C2E}" presName="sibTrans" presStyleCnt="0"/>
      <dgm:spPr/>
    </dgm:pt>
    <dgm:pt modelId="{7638421F-87C8-454A-95D1-14672143C712}" type="pres">
      <dgm:prSet presAssocID="{6743E3C9-887A-478A-BDC9-8A6BEA3FE790}" presName="compNode" presStyleCnt="0"/>
      <dgm:spPr/>
    </dgm:pt>
    <dgm:pt modelId="{7784E61F-1CA4-4E13-9CF7-7F720CDA2B56}" type="pres">
      <dgm:prSet presAssocID="{6743E3C9-887A-478A-BDC9-8A6BEA3FE790}" presName="iconBgRect" presStyleLbl="bgShp" presStyleIdx="1" presStyleCnt="7"/>
      <dgm:spPr/>
    </dgm:pt>
    <dgm:pt modelId="{D08DF863-678F-4AE1-B942-D222D4C387FF}" type="pres">
      <dgm:prSet presAssocID="{6743E3C9-887A-478A-BDC9-8A6BEA3FE790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b Design"/>
        </a:ext>
      </dgm:extLst>
    </dgm:pt>
    <dgm:pt modelId="{68421EAA-F79F-4114-93C8-9D6CF259D69E}" type="pres">
      <dgm:prSet presAssocID="{6743E3C9-887A-478A-BDC9-8A6BEA3FE790}" presName="spaceRect" presStyleCnt="0"/>
      <dgm:spPr/>
    </dgm:pt>
    <dgm:pt modelId="{9A279ABD-9B77-4899-B5E7-DB803C845C12}" type="pres">
      <dgm:prSet presAssocID="{6743E3C9-887A-478A-BDC9-8A6BEA3FE790}" presName="textRect" presStyleLbl="revTx" presStyleIdx="1" presStyleCnt="7">
        <dgm:presLayoutVars>
          <dgm:chMax val="1"/>
          <dgm:chPref val="1"/>
        </dgm:presLayoutVars>
      </dgm:prSet>
      <dgm:spPr/>
    </dgm:pt>
    <dgm:pt modelId="{3EC7FC1B-144A-48EF-A359-82CB62DB7FB9}" type="pres">
      <dgm:prSet presAssocID="{7E335212-2D6D-4C69-9347-11E6FEA54E74}" presName="sibTrans" presStyleCnt="0"/>
      <dgm:spPr/>
    </dgm:pt>
    <dgm:pt modelId="{6F30CDF1-243F-4764-8969-8195936AAB1C}" type="pres">
      <dgm:prSet presAssocID="{5158CBDD-C4B0-40DA-91BC-E0B7255C0E06}" presName="compNode" presStyleCnt="0"/>
      <dgm:spPr/>
    </dgm:pt>
    <dgm:pt modelId="{A5E832EE-8CA2-4BD0-A736-1FA180F693CD}" type="pres">
      <dgm:prSet presAssocID="{5158CBDD-C4B0-40DA-91BC-E0B7255C0E06}" presName="iconBgRect" presStyleLbl="bgShp" presStyleIdx="2" presStyleCnt="7"/>
      <dgm:spPr/>
    </dgm:pt>
    <dgm:pt modelId="{40065A35-B055-4255-B181-AF30E14752DC}" type="pres">
      <dgm:prSet presAssocID="{5158CBDD-C4B0-40DA-91BC-E0B7255C0E06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dvertising"/>
        </a:ext>
      </dgm:extLst>
    </dgm:pt>
    <dgm:pt modelId="{AFE178E5-A6E1-479C-BED1-F9B5AAF8DDC5}" type="pres">
      <dgm:prSet presAssocID="{5158CBDD-C4B0-40DA-91BC-E0B7255C0E06}" presName="spaceRect" presStyleCnt="0"/>
      <dgm:spPr/>
    </dgm:pt>
    <dgm:pt modelId="{251310AA-837B-4BBA-B81F-259B1E76AAD3}" type="pres">
      <dgm:prSet presAssocID="{5158CBDD-C4B0-40DA-91BC-E0B7255C0E06}" presName="textRect" presStyleLbl="revTx" presStyleIdx="2" presStyleCnt="7">
        <dgm:presLayoutVars>
          <dgm:chMax val="1"/>
          <dgm:chPref val="1"/>
        </dgm:presLayoutVars>
      </dgm:prSet>
      <dgm:spPr/>
    </dgm:pt>
    <dgm:pt modelId="{36632D4E-22A6-42F6-8109-AF5EBC2BD15C}" type="pres">
      <dgm:prSet presAssocID="{8B97A4F9-6F86-41DB-9BD0-5545C93903DD}" presName="sibTrans" presStyleCnt="0"/>
      <dgm:spPr/>
    </dgm:pt>
    <dgm:pt modelId="{B32BF8C9-60D4-4DC5-B011-25D5E16811F1}" type="pres">
      <dgm:prSet presAssocID="{30DF26F4-1DB9-446C-8F17-098C9B63AA50}" presName="compNode" presStyleCnt="0"/>
      <dgm:spPr/>
    </dgm:pt>
    <dgm:pt modelId="{725C6C65-2F29-4EEE-93CC-1B1FFF6D9482}" type="pres">
      <dgm:prSet presAssocID="{30DF26F4-1DB9-446C-8F17-098C9B63AA50}" presName="iconBgRect" presStyleLbl="bgShp" presStyleIdx="3" presStyleCnt="7"/>
      <dgm:spPr/>
    </dgm:pt>
    <dgm:pt modelId="{FAC12F01-6388-49B0-AED0-B0DDE2A11019}" type="pres">
      <dgm:prSet presAssocID="{30DF26F4-1DB9-446C-8F17-098C9B63AA50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71A7A32C-12F5-4642-B83D-2386279147E8}" type="pres">
      <dgm:prSet presAssocID="{30DF26F4-1DB9-446C-8F17-098C9B63AA50}" presName="spaceRect" presStyleCnt="0"/>
      <dgm:spPr/>
    </dgm:pt>
    <dgm:pt modelId="{A649C559-41F2-4244-A7D3-3809F4453555}" type="pres">
      <dgm:prSet presAssocID="{30DF26F4-1DB9-446C-8F17-098C9B63AA50}" presName="textRect" presStyleLbl="revTx" presStyleIdx="3" presStyleCnt="7">
        <dgm:presLayoutVars>
          <dgm:chMax val="1"/>
          <dgm:chPref val="1"/>
        </dgm:presLayoutVars>
      </dgm:prSet>
      <dgm:spPr/>
    </dgm:pt>
    <dgm:pt modelId="{77E59615-D672-43DC-AF59-6D5A6EEA989B}" type="pres">
      <dgm:prSet presAssocID="{6D7EE3D6-46EC-42A2-AD7F-61F75A693E7F}" presName="sibTrans" presStyleCnt="0"/>
      <dgm:spPr/>
    </dgm:pt>
    <dgm:pt modelId="{B17F8860-85B7-4401-A0BA-8AA137A0378E}" type="pres">
      <dgm:prSet presAssocID="{0F17F312-64D1-47CB-99F5-875C449FB53E}" presName="compNode" presStyleCnt="0"/>
      <dgm:spPr/>
    </dgm:pt>
    <dgm:pt modelId="{F2259675-5CA1-4E40-9A26-1EF4F25346CB}" type="pres">
      <dgm:prSet presAssocID="{0F17F312-64D1-47CB-99F5-875C449FB53E}" presName="iconBgRect" presStyleLbl="bgShp" presStyleIdx="4" presStyleCnt="7"/>
      <dgm:spPr/>
    </dgm:pt>
    <dgm:pt modelId="{4DBFBE67-07C8-48DE-9D2F-D798CE9A4B65}" type="pres">
      <dgm:prSet presAssocID="{0F17F312-64D1-47CB-99F5-875C449FB53E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re With Person"/>
        </a:ext>
      </dgm:extLst>
    </dgm:pt>
    <dgm:pt modelId="{E6B7D75B-0603-400D-B765-F8295E96E48E}" type="pres">
      <dgm:prSet presAssocID="{0F17F312-64D1-47CB-99F5-875C449FB53E}" presName="spaceRect" presStyleCnt="0"/>
      <dgm:spPr/>
    </dgm:pt>
    <dgm:pt modelId="{307657A3-ED8B-4DEC-9385-57E6B036B80C}" type="pres">
      <dgm:prSet presAssocID="{0F17F312-64D1-47CB-99F5-875C449FB53E}" presName="textRect" presStyleLbl="revTx" presStyleIdx="4" presStyleCnt="7">
        <dgm:presLayoutVars>
          <dgm:chMax val="1"/>
          <dgm:chPref val="1"/>
        </dgm:presLayoutVars>
      </dgm:prSet>
      <dgm:spPr/>
    </dgm:pt>
    <dgm:pt modelId="{A9C32755-E52C-47B5-BF91-DFB5BF3AA058}" type="pres">
      <dgm:prSet presAssocID="{72F494B6-9556-40C7-B5A2-F9CA183C1CF0}" presName="sibTrans" presStyleCnt="0"/>
      <dgm:spPr/>
    </dgm:pt>
    <dgm:pt modelId="{39C76B47-932D-4B7C-BF74-22EF62C1A835}" type="pres">
      <dgm:prSet presAssocID="{0B97354E-A60B-4E2C-917C-D0BBB3AB4F89}" presName="compNode" presStyleCnt="0"/>
      <dgm:spPr/>
    </dgm:pt>
    <dgm:pt modelId="{A3E71C10-BCD1-457D-97A6-E0B258656D41}" type="pres">
      <dgm:prSet presAssocID="{0B97354E-A60B-4E2C-917C-D0BBB3AB4F89}" presName="iconBgRect" presStyleLbl="bgShp" presStyleIdx="5" presStyleCnt="7"/>
      <dgm:spPr/>
    </dgm:pt>
    <dgm:pt modelId="{3A457B3B-3500-43C5-B359-C2A23468DE7D}" type="pres">
      <dgm:prSet presAssocID="{0B97354E-A60B-4E2C-917C-D0BBB3AB4F89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A8525538-6CA7-4120-A80C-922429FF8C00}" type="pres">
      <dgm:prSet presAssocID="{0B97354E-A60B-4E2C-917C-D0BBB3AB4F89}" presName="spaceRect" presStyleCnt="0"/>
      <dgm:spPr/>
    </dgm:pt>
    <dgm:pt modelId="{CF01E650-01D9-47F1-BDA6-E2C06A30EC69}" type="pres">
      <dgm:prSet presAssocID="{0B97354E-A60B-4E2C-917C-D0BBB3AB4F89}" presName="textRect" presStyleLbl="revTx" presStyleIdx="5" presStyleCnt="7">
        <dgm:presLayoutVars>
          <dgm:chMax val="1"/>
          <dgm:chPref val="1"/>
        </dgm:presLayoutVars>
      </dgm:prSet>
      <dgm:spPr/>
    </dgm:pt>
    <dgm:pt modelId="{2B47B79D-6484-4827-B18C-A86F548E4685}" type="pres">
      <dgm:prSet presAssocID="{6F9097A8-FD65-497F-A1C2-90732BEB4D30}" presName="sibTrans" presStyleCnt="0"/>
      <dgm:spPr/>
    </dgm:pt>
    <dgm:pt modelId="{8ED68E5B-DA52-489B-B914-39F05AF7183F}" type="pres">
      <dgm:prSet presAssocID="{ACAC96D9-8A94-4ED7-B63D-14348025A118}" presName="compNode" presStyleCnt="0"/>
      <dgm:spPr/>
    </dgm:pt>
    <dgm:pt modelId="{061E07DB-7A10-410F-8932-96A1B8EBD322}" type="pres">
      <dgm:prSet presAssocID="{ACAC96D9-8A94-4ED7-B63D-14348025A118}" presName="iconBgRect" presStyleLbl="bgShp" presStyleIdx="6" presStyleCnt="7" custLinFactNeighborX="13631" custLinFactNeighborY="-8179"/>
      <dgm:spPr/>
    </dgm:pt>
    <dgm:pt modelId="{DA42D7C0-312D-4562-B7EF-9D9F3FE3F724}" type="pres">
      <dgm:prSet presAssocID="{ACAC96D9-8A94-4ED7-B63D-14348025A118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nimise"/>
        </a:ext>
      </dgm:extLst>
    </dgm:pt>
    <dgm:pt modelId="{1BA5E94D-63E2-4910-9260-B026CCD8B756}" type="pres">
      <dgm:prSet presAssocID="{ACAC96D9-8A94-4ED7-B63D-14348025A118}" presName="spaceRect" presStyleCnt="0"/>
      <dgm:spPr/>
    </dgm:pt>
    <dgm:pt modelId="{72B88C51-EE7B-49A6-B960-30A426E5F33C}" type="pres">
      <dgm:prSet presAssocID="{ACAC96D9-8A94-4ED7-B63D-14348025A118}" presName="textRect" presStyleLbl="revTx" presStyleIdx="6" presStyleCnt="7" custLinFactNeighborX="30766" custLinFactNeighborY="-21257">
        <dgm:presLayoutVars>
          <dgm:chMax val="1"/>
          <dgm:chPref val="1"/>
        </dgm:presLayoutVars>
      </dgm:prSet>
      <dgm:spPr/>
    </dgm:pt>
  </dgm:ptLst>
  <dgm:cxnLst>
    <dgm:cxn modelId="{757A3600-D1AF-4D98-A9F1-CA5594027168}" srcId="{28B699B6-3EF3-4875-8871-09748CA3B3A9}" destId="{30DF26F4-1DB9-446C-8F17-098C9B63AA50}" srcOrd="3" destOrd="0" parTransId="{A3A7BEFD-417A-4612-AFEB-D7ADCAF0E88E}" sibTransId="{6D7EE3D6-46EC-42A2-AD7F-61F75A693E7F}"/>
    <dgm:cxn modelId="{30F73028-28BF-495D-BE5E-D0FBC15C1625}" srcId="{28B699B6-3EF3-4875-8871-09748CA3B3A9}" destId="{ACAC96D9-8A94-4ED7-B63D-14348025A118}" srcOrd="6" destOrd="0" parTransId="{FCD380DF-3BBE-4776-BAFD-6E638EDEDADA}" sibTransId="{F0C4A4AE-05FF-4214-A39E-8886831EEFEC}"/>
    <dgm:cxn modelId="{A21B272F-331D-491A-8C2C-96394C87C955}" type="presOf" srcId="{5158CBDD-C4B0-40DA-91BC-E0B7255C0E06}" destId="{251310AA-837B-4BBA-B81F-259B1E76AAD3}" srcOrd="0" destOrd="0" presId="urn:microsoft.com/office/officeart/2018/5/layout/IconCircleLabelList"/>
    <dgm:cxn modelId="{95B42231-A8F6-41ED-ACE8-F2D18035840A}" type="presOf" srcId="{ACAC96D9-8A94-4ED7-B63D-14348025A118}" destId="{72B88C51-EE7B-49A6-B960-30A426E5F33C}" srcOrd="0" destOrd="0" presId="urn:microsoft.com/office/officeart/2018/5/layout/IconCircleLabelList"/>
    <dgm:cxn modelId="{9AF2EB50-9E67-4CE7-8594-257E59246DFE}" srcId="{28B699B6-3EF3-4875-8871-09748CA3B3A9}" destId="{6743E3C9-887A-478A-BDC9-8A6BEA3FE790}" srcOrd="1" destOrd="0" parTransId="{546F8396-4952-454D-93D5-768F516066E6}" sibTransId="{7E335212-2D6D-4C69-9347-11E6FEA54E74}"/>
    <dgm:cxn modelId="{006DA05F-BD9F-422C-9AD4-4D2F1A470EBF}" type="presOf" srcId="{30DF26F4-1DB9-446C-8F17-098C9B63AA50}" destId="{A649C559-41F2-4244-A7D3-3809F4453555}" srcOrd="0" destOrd="0" presId="urn:microsoft.com/office/officeart/2018/5/layout/IconCircleLabelList"/>
    <dgm:cxn modelId="{5F26FA74-94EE-4249-8263-844B3F3EB8EB}" srcId="{28B699B6-3EF3-4875-8871-09748CA3B3A9}" destId="{0F17F312-64D1-47CB-99F5-875C449FB53E}" srcOrd="4" destOrd="0" parTransId="{A787C83D-6B31-4F85-962E-EB6C46A87DAA}" sibTransId="{72F494B6-9556-40C7-B5A2-F9CA183C1CF0}"/>
    <dgm:cxn modelId="{FC26F97D-6404-4056-B91C-82FC4ED5E451}" type="presOf" srcId="{0B97354E-A60B-4E2C-917C-D0BBB3AB4F89}" destId="{CF01E650-01D9-47F1-BDA6-E2C06A30EC69}" srcOrd="0" destOrd="0" presId="urn:microsoft.com/office/officeart/2018/5/layout/IconCircleLabelList"/>
    <dgm:cxn modelId="{CDE49181-52C0-4EC7-8E12-FD6F342EBE82}" srcId="{28B699B6-3EF3-4875-8871-09748CA3B3A9}" destId="{40E5431A-5045-405A-9F51-A7F48AB16A2B}" srcOrd="0" destOrd="0" parTransId="{642F2150-4A88-4F48-BFF5-6639E91CADC0}" sibTransId="{0721DD06-4738-44B8-99A3-9CBCB6E06C2E}"/>
    <dgm:cxn modelId="{0BA6DDB3-E631-42CB-AEE7-CBA63B59D3AA}" srcId="{28B699B6-3EF3-4875-8871-09748CA3B3A9}" destId="{5158CBDD-C4B0-40DA-91BC-E0B7255C0E06}" srcOrd="2" destOrd="0" parTransId="{688044F7-539D-4B41-8149-9BA74200F26F}" sibTransId="{8B97A4F9-6F86-41DB-9BD0-5545C93903DD}"/>
    <dgm:cxn modelId="{19CF7BBD-234C-4868-9DCC-0744FE9ED076}" srcId="{28B699B6-3EF3-4875-8871-09748CA3B3A9}" destId="{0B97354E-A60B-4E2C-917C-D0BBB3AB4F89}" srcOrd="5" destOrd="0" parTransId="{48374259-41B4-4AB8-8DE8-698259994141}" sibTransId="{6F9097A8-FD65-497F-A1C2-90732BEB4D30}"/>
    <dgm:cxn modelId="{B0AB86C7-C1F6-4ECB-85D2-AE24D15B624A}" type="presOf" srcId="{0F17F312-64D1-47CB-99F5-875C449FB53E}" destId="{307657A3-ED8B-4DEC-9385-57E6B036B80C}" srcOrd="0" destOrd="0" presId="urn:microsoft.com/office/officeart/2018/5/layout/IconCircleLabelList"/>
    <dgm:cxn modelId="{A77CC4D2-C18E-4B68-99D5-0D76B70D0521}" type="presOf" srcId="{28B699B6-3EF3-4875-8871-09748CA3B3A9}" destId="{F05E3515-27ED-4E08-8596-1BF3CF39E276}" srcOrd="0" destOrd="0" presId="urn:microsoft.com/office/officeart/2018/5/layout/IconCircleLabelList"/>
    <dgm:cxn modelId="{2F1792D4-E40C-4DD3-9627-502B0A454664}" type="presOf" srcId="{6743E3C9-887A-478A-BDC9-8A6BEA3FE790}" destId="{9A279ABD-9B77-4899-B5E7-DB803C845C12}" srcOrd="0" destOrd="0" presId="urn:microsoft.com/office/officeart/2018/5/layout/IconCircleLabelList"/>
    <dgm:cxn modelId="{97F714EE-0847-41BB-B14A-98C11FF48736}" type="presOf" srcId="{40E5431A-5045-405A-9F51-A7F48AB16A2B}" destId="{511EB76D-0BB8-42F2-B6CB-6F91BB770D5F}" srcOrd="0" destOrd="0" presId="urn:microsoft.com/office/officeart/2018/5/layout/IconCircleLabelList"/>
    <dgm:cxn modelId="{3C9C18CD-DF66-49EA-928B-5B25B295607B}" type="presParOf" srcId="{F05E3515-27ED-4E08-8596-1BF3CF39E276}" destId="{81B02D78-24D9-4ADF-9C8D-ECB63BF4346D}" srcOrd="0" destOrd="0" presId="urn:microsoft.com/office/officeart/2018/5/layout/IconCircleLabelList"/>
    <dgm:cxn modelId="{276CA235-6FAE-451C-BCC3-F25AC0A3EBA6}" type="presParOf" srcId="{81B02D78-24D9-4ADF-9C8D-ECB63BF4346D}" destId="{58F6AE50-5BEB-44DE-A5CD-4D6658E40264}" srcOrd="0" destOrd="0" presId="urn:microsoft.com/office/officeart/2018/5/layout/IconCircleLabelList"/>
    <dgm:cxn modelId="{8E47EBA5-F19A-4414-95B1-9D7B1A425C4B}" type="presParOf" srcId="{81B02D78-24D9-4ADF-9C8D-ECB63BF4346D}" destId="{4CE6A6E3-9FF9-4299-90EC-0642304F44EB}" srcOrd="1" destOrd="0" presId="urn:microsoft.com/office/officeart/2018/5/layout/IconCircleLabelList"/>
    <dgm:cxn modelId="{4E7B3EF6-0736-40B3-9B80-7E93EC27D3C7}" type="presParOf" srcId="{81B02D78-24D9-4ADF-9C8D-ECB63BF4346D}" destId="{A20D447A-5357-437F-86D1-B65A18DEB93F}" srcOrd="2" destOrd="0" presId="urn:microsoft.com/office/officeart/2018/5/layout/IconCircleLabelList"/>
    <dgm:cxn modelId="{B514B821-94A0-419A-A7A8-6CF342F3D73A}" type="presParOf" srcId="{81B02D78-24D9-4ADF-9C8D-ECB63BF4346D}" destId="{511EB76D-0BB8-42F2-B6CB-6F91BB770D5F}" srcOrd="3" destOrd="0" presId="urn:microsoft.com/office/officeart/2018/5/layout/IconCircleLabelList"/>
    <dgm:cxn modelId="{B0F54720-4521-4774-9CEB-85BC844FEC2C}" type="presParOf" srcId="{F05E3515-27ED-4E08-8596-1BF3CF39E276}" destId="{60B9E60D-CEB4-491E-9383-82ABD6AAEDF7}" srcOrd="1" destOrd="0" presId="urn:microsoft.com/office/officeart/2018/5/layout/IconCircleLabelList"/>
    <dgm:cxn modelId="{26E90EAA-206F-4145-B85D-AD73436B1ABF}" type="presParOf" srcId="{F05E3515-27ED-4E08-8596-1BF3CF39E276}" destId="{7638421F-87C8-454A-95D1-14672143C712}" srcOrd="2" destOrd="0" presId="urn:microsoft.com/office/officeart/2018/5/layout/IconCircleLabelList"/>
    <dgm:cxn modelId="{181203CA-CD7A-4AEA-A98B-26BFAE09DA7D}" type="presParOf" srcId="{7638421F-87C8-454A-95D1-14672143C712}" destId="{7784E61F-1CA4-4E13-9CF7-7F720CDA2B56}" srcOrd="0" destOrd="0" presId="urn:microsoft.com/office/officeart/2018/5/layout/IconCircleLabelList"/>
    <dgm:cxn modelId="{6946E304-C5BD-4F95-B73D-9A9E3659003E}" type="presParOf" srcId="{7638421F-87C8-454A-95D1-14672143C712}" destId="{D08DF863-678F-4AE1-B942-D222D4C387FF}" srcOrd="1" destOrd="0" presId="urn:microsoft.com/office/officeart/2018/5/layout/IconCircleLabelList"/>
    <dgm:cxn modelId="{D1800A7B-13FA-48A1-9EE1-28B7A10C2894}" type="presParOf" srcId="{7638421F-87C8-454A-95D1-14672143C712}" destId="{68421EAA-F79F-4114-93C8-9D6CF259D69E}" srcOrd="2" destOrd="0" presId="urn:microsoft.com/office/officeart/2018/5/layout/IconCircleLabelList"/>
    <dgm:cxn modelId="{C587444F-DC18-4F45-9AD3-856F940E0849}" type="presParOf" srcId="{7638421F-87C8-454A-95D1-14672143C712}" destId="{9A279ABD-9B77-4899-B5E7-DB803C845C12}" srcOrd="3" destOrd="0" presId="urn:microsoft.com/office/officeart/2018/5/layout/IconCircleLabelList"/>
    <dgm:cxn modelId="{E74967B5-BD66-431B-B317-3DAD8A23F7C6}" type="presParOf" srcId="{F05E3515-27ED-4E08-8596-1BF3CF39E276}" destId="{3EC7FC1B-144A-48EF-A359-82CB62DB7FB9}" srcOrd="3" destOrd="0" presId="urn:microsoft.com/office/officeart/2018/5/layout/IconCircleLabelList"/>
    <dgm:cxn modelId="{52BCB815-BD23-4737-84AA-F504A0CDE528}" type="presParOf" srcId="{F05E3515-27ED-4E08-8596-1BF3CF39E276}" destId="{6F30CDF1-243F-4764-8969-8195936AAB1C}" srcOrd="4" destOrd="0" presId="urn:microsoft.com/office/officeart/2018/5/layout/IconCircleLabelList"/>
    <dgm:cxn modelId="{956B5D5A-D324-4A14-AF1B-9B188CD81BED}" type="presParOf" srcId="{6F30CDF1-243F-4764-8969-8195936AAB1C}" destId="{A5E832EE-8CA2-4BD0-A736-1FA180F693CD}" srcOrd="0" destOrd="0" presId="urn:microsoft.com/office/officeart/2018/5/layout/IconCircleLabelList"/>
    <dgm:cxn modelId="{0236F523-ED80-4C8B-8F4B-0D3799343115}" type="presParOf" srcId="{6F30CDF1-243F-4764-8969-8195936AAB1C}" destId="{40065A35-B055-4255-B181-AF30E14752DC}" srcOrd="1" destOrd="0" presId="urn:microsoft.com/office/officeart/2018/5/layout/IconCircleLabelList"/>
    <dgm:cxn modelId="{CC889AEF-4211-413E-8F55-9A4B0801466C}" type="presParOf" srcId="{6F30CDF1-243F-4764-8969-8195936AAB1C}" destId="{AFE178E5-A6E1-479C-BED1-F9B5AAF8DDC5}" srcOrd="2" destOrd="0" presId="urn:microsoft.com/office/officeart/2018/5/layout/IconCircleLabelList"/>
    <dgm:cxn modelId="{C2E47A33-B307-48AF-8608-B8DBA8B53B7A}" type="presParOf" srcId="{6F30CDF1-243F-4764-8969-8195936AAB1C}" destId="{251310AA-837B-4BBA-B81F-259B1E76AAD3}" srcOrd="3" destOrd="0" presId="urn:microsoft.com/office/officeart/2018/5/layout/IconCircleLabelList"/>
    <dgm:cxn modelId="{B7E54A5F-EC1F-4860-B5B6-D82DB05E7BAE}" type="presParOf" srcId="{F05E3515-27ED-4E08-8596-1BF3CF39E276}" destId="{36632D4E-22A6-42F6-8109-AF5EBC2BD15C}" srcOrd="5" destOrd="0" presId="urn:microsoft.com/office/officeart/2018/5/layout/IconCircleLabelList"/>
    <dgm:cxn modelId="{2CD77EB9-A773-4859-9361-97059335FFAA}" type="presParOf" srcId="{F05E3515-27ED-4E08-8596-1BF3CF39E276}" destId="{B32BF8C9-60D4-4DC5-B011-25D5E16811F1}" srcOrd="6" destOrd="0" presId="urn:microsoft.com/office/officeart/2018/5/layout/IconCircleLabelList"/>
    <dgm:cxn modelId="{8343A3E8-2F81-4501-860D-1DDF51B326E7}" type="presParOf" srcId="{B32BF8C9-60D4-4DC5-B011-25D5E16811F1}" destId="{725C6C65-2F29-4EEE-93CC-1B1FFF6D9482}" srcOrd="0" destOrd="0" presId="urn:microsoft.com/office/officeart/2018/5/layout/IconCircleLabelList"/>
    <dgm:cxn modelId="{229E3029-0D41-441A-8A1D-120EDAEAC35B}" type="presParOf" srcId="{B32BF8C9-60D4-4DC5-B011-25D5E16811F1}" destId="{FAC12F01-6388-49B0-AED0-B0DDE2A11019}" srcOrd="1" destOrd="0" presId="urn:microsoft.com/office/officeart/2018/5/layout/IconCircleLabelList"/>
    <dgm:cxn modelId="{3D6EC939-6018-4670-9C91-32E1B30C3EFB}" type="presParOf" srcId="{B32BF8C9-60D4-4DC5-B011-25D5E16811F1}" destId="{71A7A32C-12F5-4642-B83D-2386279147E8}" srcOrd="2" destOrd="0" presId="urn:microsoft.com/office/officeart/2018/5/layout/IconCircleLabelList"/>
    <dgm:cxn modelId="{EF01391D-4CC3-447D-93B4-38BA92AD01A8}" type="presParOf" srcId="{B32BF8C9-60D4-4DC5-B011-25D5E16811F1}" destId="{A649C559-41F2-4244-A7D3-3809F4453555}" srcOrd="3" destOrd="0" presId="urn:microsoft.com/office/officeart/2018/5/layout/IconCircleLabelList"/>
    <dgm:cxn modelId="{BB716667-4D75-47F6-A53A-3E258BFFDF2F}" type="presParOf" srcId="{F05E3515-27ED-4E08-8596-1BF3CF39E276}" destId="{77E59615-D672-43DC-AF59-6D5A6EEA989B}" srcOrd="7" destOrd="0" presId="urn:microsoft.com/office/officeart/2018/5/layout/IconCircleLabelList"/>
    <dgm:cxn modelId="{3A04D1E6-88D6-441F-8788-D6A836FF8F89}" type="presParOf" srcId="{F05E3515-27ED-4E08-8596-1BF3CF39E276}" destId="{B17F8860-85B7-4401-A0BA-8AA137A0378E}" srcOrd="8" destOrd="0" presId="urn:microsoft.com/office/officeart/2018/5/layout/IconCircleLabelList"/>
    <dgm:cxn modelId="{9C8B6DA4-7101-4035-B134-F4DF7B868999}" type="presParOf" srcId="{B17F8860-85B7-4401-A0BA-8AA137A0378E}" destId="{F2259675-5CA1-4E40-9A26-1EF4F25346CB}" srcOrd="0" destOrd="0" presId="urn:microsoft.com/office/officeart/2018/5/layout/IconCircleLabelList"/>
    <dgm:cxn modelId="{ACEEB5C6-7851-45D8-9361-2EA93B241C7E}" type="presParOf" srcId="{B17F8860-85B7-4401-A0BA-8AA137A0378E}" destId="{4DBFBE67-07C8-48DE-9D2F-D798CE9A4B65}" srcOrd="1" destOrd="0" presId="urn:microsoft.com/office/officeart/2018/5/layout/IconCircleLabelList"/>
    <dgm:cxn modelId="{8D0956E4-7FDA-4378-B9D2-28732D3C6C59}" type="presParOf" srcId="{B17F8860-85B7-4401-A0BA-8AA137A0378E}" destId="{E6B7D75B-0603-400D-B765-F8295E96E48E}" srcOrd="2" destOrd="0" presId="urn:microsoft.com/office/officeart/2018/5/layout/IconCircleLabelList"/>
    <dgm:cxn modelId="{6A5E312D-91E6-4CF9-8030-03D12B3DA8BB}" type="presParOf" srcId="{B17F8860-85B7-4401-A0BA-8AA137A0378E}" destId="{307657A3-ED8B-4DEC-9385-57E6B036B80C}" srcOrd="3" destOrd="0" presId="urn:microsoft.com/office/officeart/2018/5/layout/IconCircleLabelList"/>
    <dgm:cxn modelId="{61943E18-39FD-4511-97FA-FC56678BD502}" type="presParOf" srcId="{F05E3515-27ED-4E08-8596-1BF3CF39E276}" destId="{A9C32755-E52C-47B5-BF91-DFB5BF3AA058}" srcOrd="9" destOrd="0" presId="urn:microsoft.com/office/officeart/2018/5/layout/IconCircleLabelList"/>
    <dgm:cxn modelId="{9669FBB7-C0D5-44B5-9B1B-AB46E1C2C403}" type="presParOf" srcId="{F05E3515-27ED-4E08-8596-1BF3CF39E276}" destId="{39C76B47-932D-4B7C-BF74-22EF62C1A835}" srcOrd="10" destOrd="0" presId="urn:microsoft.com/office/officeart/2018/5/layout/IconCircleLabelList"/>
    <dgm:cxn modelId="{C99FE19B-87FA-4987-875C-698A43D5C4DD}" type="presParOf" srcId="{39C76B47-932D-4B7C-BF74-22EF62C1A835}" destId="{A3E71C10-BCD1-457D-97A6-E0B258656D41}" srcOrd="0" destOrd="0" presId="urn:microsoft.com/office/officeart/2018/5/layout/IconCircleLabelList"/>
    <dgm:cxn modelId="{B7FB5A2C-AB13-468B-81C3-7ABAEA097D03}" type="presParOf" srcId="{39C76B47-932D-4B7C-BF74-22EF62C1A835}" destId="{3A457B3B-3500-43C5-B359-C2A23468DE7D}" srcOrd="1" destOrd="0" presId="urn:microsoft.com/office/officeart/2018/5/layout/IconCircleLabelList"/>
    <dgm:cxn modelId="{FD2038F0-18DF-4F60-9CDD-8B9CD3987F15}" type="presParOf" srcId="{39C76B47-932D-4B7C-BF74-22EF62C1A835}" destId="{A8525538-6CA7-4120-A80C-922429FF8C00}" srcOrd="2" destOrd="0" presId="urn:microsoft.com/office/officeart/2018/5/layout/IconCircleLabelList"/>
    <dgm:cxn modelId="{9431E97C-6BF2-48AE-AFFF-AFBE2BC8FA3B}" type="presParOf" srcId="{39C76B47-932D-4B7C-BF74-22EF62C1A835}" destId="{CF01E650-01D9-47F1-BDA6-E2C06A30EC69}" srcOrd="3" destOrd="0" presId="urn:microsoft.com/office/officeart/2018/5/layout/IconCircleLabelList"/>
    <dgm:cxn modelId="{1355B7CD-E608-4ABF-A80E-233301566CCD}" type="presParOf" srcId="{F05E3515-27ED-4E08-8596-1BF3CF39E276}" destId="{2B47B79D-6484-4827-B18C-A86F548E4685}" srcOrd="11" destOrd="0" presId="urn:microsoft.com/office/officeart/2018/5/layout/IconCircleLabelList"/>
    <dgm:cxn modelId="{8CAA8F08-E80E-4BF0-8CFC-BE2679F3709D}" type="presParOf" srcId="{F05E3515-27ED-4E08-8596-1BF3CF39E276}" destId="{8ED68E5B-DA52-489B-B914-39F05AF7183F}" srcOrd="12" destOrd="0" presId="urn:microsoft.com/office/officeart/2018/5/layout/IconCircleLabelList"/>
    <dgm:cxn modelId="{EB743F78-FA99-4201-8049-14869CF17BD7}" type="presParOf" srcId="{8ED68E5B-DA52-489B-B914-39F05AF7183F}" destId="{061E07DB-7A10-410F-8932-96A1B8EBD322}" srcOrd="0" destOrd="0" presId="urn:microsoft.com/office/officeart/2018/5/layout/IconCircleLabelList"/>
    <dgm:cxn modelId="{AAFCAA9B-D8CE-4B94-9A9E-32D72F826E14}" type="presParOf" srcId="{8ED68E5B-DA52-489B-B914-39F05AF7183F}" destId="{DA42D7C0-312D-4562-B7EF-9D9F3FE3F724}" srcOrd="1" destOrd="0" presId="urn:microsoft.com/office/officeart/2018/5/layout/IconCircleLabelList"/>
    <dgm:cxn modelId="{A10FAC73-4CE4-494A-BA90-4608CADAA1D5}" type="presParOf" srcId="{8ED68E5B-DA52-489B-B914-39F05AF7183F}" destId="{1BA5E94D-63E2-4910-9260-B026CCD8B756}" srcOrd="2" destOrd="0" presId="urn:microsoft.com/office/officeart/2018/5/layout/IconCircleLabelList"/>
    <dgm:cxn modelId="{7C2501A9-DF02-433C-8BB1-4EB9B36EF9B2}" type="presParOf" srcId="{8ED68E5B-DA52-489B-B914-39F05AF7183F}" destId="{72B88C51-EE7B-49A6-B960-30A426E5F33C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03E92D-FD1C-974C-A251-C3732DDAE175}">
      <dsp:nvSpPr>
        <dsp:cNvPr id="0" name=""/>
        <dsp:cNvSpPr/>
      </dsp:nvSpPr>
      <dsp:spPr>
        <a:xfrm>
          <a:off x="2085388" y="1137132"/>
          <a:ext cx="44818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8181" y="45720"/>
              </a:lnTo>
            </a:path>
          </a:pathLst>
        </a:custGeom>
        <a:noFill/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97510" y="1180458"/>
        <a:ext cx="23939" cy="4787"/>
      </dsp:txXfrm>
    </dsp:sp>
    <dsp:sp modelId="{D072F265-86CB-6A49-BCE6-1C6B8095EC0B}">
      <dsp:nvSpPr>
        <dsp:cNvPr id="0" name=""/>
        <dsp:cNvSpPr/>
      </dsp:nvSpPr>
      <dsp:spPr>
        <a:xfrm>
          <a:off x="5529" y="558354"/>
          <a:ext cx="2081658" cy="124899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003" tIns="107070" rIns="102003" bIns="10707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- Significant decline in in-store revenue (30%).</a:t>
          </a:r>
        </a:p>
      </dsp:txBody>
      <dsp:txXfrm>
        <a:off x="5529" y="558354"/>
        <a:ext cx="2081658" cy="1248995"/>
      </dsp:txXfrm>
    </dsp:sp>
    <dsp:sp modelId="{16225627-9BCE-1649-952C-B3DEA23AEEB3}">
      <dsp:nvSpPr>
        <dsp:cNvPr id="0" name=""/>
        <dsp:cNvSpPr/>
      </dsp:nvSpPr>
      <dsp:spPr>
        <a:xfrm>
          <a:off x="4645829" y="1137132"/>
          <a:ext cx="44818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8181" y="45720"/>
              </a:lnTo>
            </a:path>
          </a:pathLst>
        </a:custGeom>
        <a:noFill/>
        <a:ln w="1270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857950" y="1180458"/>
        <a:ext cx="23939" cy="4787"/>
      </dsp:txXfrm>
    </dsp:sp>
    <dsp:sp modelId="{8BD49FAB-E49E-FD49-A0C1-4923AE20F786}">
      <dsp:nvSpPr>
        <dsp:cNvPr id="0" name=""/>
        <dsp:cNvSpPr/>
      </dsp:nvSpPr>
      <dsp:spPr>
        <a:xfrm>
          <a:off x="2565970" y="558354"/>
          <a:ext cx="2081658" cy="124899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003" tIns="107070" rIns="102003" bIns="10707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- Online orders increased slightly but not enough to offset losses.</a:t>
          </a:r>
        </a:p>
      </dsp:txBody>
      <dsp:txXfrm>
        <a:off x="2565970" y="558354"/>
        <a:ext cx="2081658" cy="1248995"/>
      </dsp:txXfrm>
    </dsp:sp>
    <dsp:sp modelId="{F9B48EEE-18A6-7B45-A6B6-6C6A345AA5E8}">
      <dsp:nvSpPr>
        <dsp:cNvPr id="0" name=""/>
        <dsp:cNvSpPr/>
      </dsp:nvSpPr>
      <dsp:spPr>
        <a:xfrm>
          <a:off x="1046359" y="1805550"/>
          <a:ext cx="5120881" cy="448181"/>
        </a:xfrm>
        <a:custGeom>
          <a:avLst/>
          <a:gdLst/>
          <a:ahLst/>
          <a:cxnLst/>
          <a:rect l="0" t="0" r="0" b="0"/>
          <a:pathLst>
            <a:path>
              <a:moveTo>
                <a:pt x="5120881" y="0"/>
              </a:moveTo>
              <a:lnTo>
                <a:pt x="5120881" y="241190"/>
              </a:lnTo>
              <a:lnTo>
                <a:pt x="0" y="241190"/>
              </a:lnTo>
              <a:lnTo>
                <a:pt x="0" y="448181"/>
              </a:lnTo>
            </a:path>
          </a:pathLst>
        </a:custGeom>
        <a:noFill/>
        <a:ln w="1270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78219" y="2027247"/>
        <a:ext cx="257160" cy="4787"/>
      </dsp:txXfrm>
    </dsp:sp>
    <dsp:sp modelId="{0F352E68-9FA8-D244-A128-5CAFC0B12975}">
      <dsp:nvSpPr>
        <dsp:cNvPr id="0" name=""/>
        <dsp:cNvSpPr/>
      </dsp:nvSpPr>
      <dsp:spPr>
        <a:xfrm>
          <a:off x="5126411" y="558354"/>
          <a:ext cx="2081658" cy="124899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003" tIns="107070" rIns="102003" bIns="10707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- Higher costs of sustainable materials and imported flowers.</a:t>
          </a:r>
        </a:p>
      </dsp:txBody>
      <dsp:txXfrm>
        <a:off x="5126411" y="558354"/>
        <a:ext cx="2081658" cy="1248995"/>
      </dsp:txXfrm>
    </dsp:sp>
    <dsp:sp modelId="{B22BA3A0-B47C-2943-9E7E-199E00D00BEC}">
      <dsp:nvSpPr>
        <dsp:cNvPr id="0" name=""/>
        <dsp:cNvSpPr/>
      </dsp:nvSpPr>
      <dsp:spPr>
        <a:xfrm>
          <a:off x="2085388" y="2864909"/>
          <a:ext cx="44818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8181" y="45720"/>
              </a:lnTo>
            </a:path>
          </a:pathLst>
        </a:custGeom>
        <a:noFill/>
        <a:ln w="1270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97510" y="2908235"/>
        <a:ext cx="23939" cy="4787"/>
      </dsp:txXfrm>
    </dsp:sp>
    <dsp:sp modelId="{14861DA1-2382-8A4A-892F-85D5DB16670D}">
      <dsp:nvSpPr>
        <dsp:cNvPr id="0" name=""/>
        <dsp:cNvSpPr/>
      </dsp:nvSpPr>
      <dsp:spPr>
        <a:xfrm>
          <a:off x="5529" y="2286131"/>
          <a:ext cx="2081658" cy="124899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003" tIns="107070" rIns="102003" bIns="10707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- Outdated website affecting customer experience.</a:t>
          </a:r>
        </a:p>
      </dsp:txBody>
      <dsp:txXfrm>
        <a:off x="5529" y="2286131"/>
        <a:ext cx="2081658" cy="1248995"/>
      </dsp:txXfrm>
    </dsp:sp>
    <dsp:sp modelId="{F38AB806-C276-124F-9801-587E224A0B2F}">
      <dsp:nvSpPr>
        <dsp:cNvPr id="0" name=""/>
        <dsp:cNvSpPr/>
      </dsp:nvSpPr>
      <dsp:spPr>
        <a:xfrm>
          <a:off x="4645829" y="2864909"/>
          <a:ext cx="44818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8181" y="45720"/>
              </a:lnTo>
            </a:path>
          </a:pathLst>
        </a:custGeom>
        <a:noFill/>
        <a:ln w="1270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857950" y="2908235"/>
        <a:ext cx="23939" cy="4787"/>
      </dsp:txXfrm>
    </dsp:sp>
    <dsp:sp modelId="{0A0D4FDD-9558-AE4B-BB83-22541C280E1F}">
      <dsp:nvSpPr>
        <dsp:cNvPr id="0" name=""/>
        <dsp:cNvSpPr/>
      </dsp:nvSpPr>
      <dsp:spPr>
        <a:xfrm>
          <a:off x="2565970" y="2286131"/>
          <a:ext cx="2081658" cy="1248995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003" tIns="107070" rIns="102003" bIns="10707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- Competition from new florists and online chains.</a:t>
          </a:r>
        </a:p>
      </dsp:txBody>
      <dsp:txXfrm>
        <a:off x="2565970" y="2286131"/>
        <a:ext cx="2081658" cy="1248995"/>
      </dsp:txXfrm>
    </dsp:sp>
    <dsp:sp modelId="{A2F26B5F-C63C-BF45-B093-3C0E85580E15}">
      <dsp:nvSpPr>
        <dsp:cNvPr id="0" name=""/>
        <dsp:cNvSpPr/>
      </dsp:nvSpPr>
      <dsp:spPr>
        <a:xfrm>
          <a:off x="5126411" y="2286131"/>
          <a:ext cx="2081658" cy="124899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003" tIns="107070" rIns="102003" bIns="10707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(Source: GOV.UK, 2024; British Florist Association, 2024)</a:t>
          </a:r>
        </a:p>
      </dsp:txBody>
      <dsp:txXfrm>
        <a:off x="5126411" y="2286131"/>
        <a:ext cx="2081658" cy="12489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CBF52C-E8A7-5F45-AE73-B4D8A9D9BE91}">
      <dsp:nvSpPr>
        <dsp:cNvPr id="0" name=""/>
        <dsp:cNvSpPr/>
      </dsp:nvSpPr>
      <dsp:spPr>
        <a:xfrm>
          <a:off x="722064" y="981107"/>
          <a:ext cx="576947" cy="71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C98B83-B64E-4742-8C2A-838231E47A47}">
      <dsp:nvSpPr>
        <dsp:cNvPr id="0" name=""/>
        <dsp:cNvSpPr/>
      </dsp:nvSpPr>
      <dsp:spPr>
        <a:xfrm>
          <a:off x="1333628" y="932680"/>
          <a:ext cx="66348" cy="124616"/>
        </a:xfrm>
        <a:prstGeom prst="chevron">
          <a:avLst>
            <a:gd name="adj" fmla="val 9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686330-6008-5F42-BDD0-8B6D8CC23631}">
      <dsp:nvSpPr>
        <dsp:cNvPr id="0" name=""/>
        <dsp:cNvSpPr/>
      </dsp:nvSpPr>
      <dsp:spPr>
        <a:xfrm>
          <a:off x="386577" y="717775"/>
          <a:ext cx="526736" cy="52673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440" tIns="20440" rIns="20440" bIns="20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1</a:t>
          </a:r>
        </a:p>
      </dsp:txBody>
      <dsp:txXfrm>
        <a:off x="463716" y="794914"/>
        <a:ext cx="372458" cy="372458"/>
      </dsp:txXfrm>
    </dsp:sp>
    <dsp:sp modelId="{8E2DEA8D-88BA-A54E-A044-70B75D98C38A}">
      <dsp:nvSpPr>
        <dsp:cNvPr id="0" name=""/>
        <dsp:cNvSpPr/>
      </dsp:nvSpPr>
      <dsp:spPr>
        <a:xfrm>
          <a:off x="880" y="1410109"/>
          <a:ext cx="1298130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398" tIns="165100" rIns="102398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- Green Haven must </a:t>
          </a:r>
          <a:r>
            <a:rPr lang="en-US" sz="1100" kern="1200" dirty="0" err="1"/>
            <a:t>modernise</a:t>
          </a:r>
          <a:r>
            <a:rPr lang="en-US" sz="1100" kern="1200" dirty="0"/>
            <a:t> its digital presence.</a:t>
          </a:r>
        </a:p>
      </dsp:txBody>
      <dsp:txXfrm>
        <a:off x="880" y="1669735"/>
        <a:ext cx="1298130" cy="1705974"/>
      </dsp:txXfrm>
    </dsp:sp>
    <dsp:sp modelId="{DC1E846D-23A8-8E49-B5AD-C8947D071134}">
      <dsp:nvSpPr>
        <dsp:cNvPr id="0" name=""/>
        <dsp:cNvSpPr/>
      </dsp:nvSpPr>
      <dsp:spPr>
        <a:xfrm>
          <a:off x="1443248" y="981105"/>
          <a:ext cx="1298130" cy="71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9B447C-593D-4B40-9431-47C3D0524328}">
      <dsp:nvSpPr>
        <dsp:cNvPr id="0" name=""/>
        <dsp:cNvSpPr/>
      </dsp:nvSpPr>
      <dsp:spPr>
        <a:xfrm>
          <a:off x="2775996" y="932678"/>
          <a:ext cx="66348" cy="124619"/>
        </a:xfrm>
        <a:prstGeom prst="chevron">
          <a:avLst>
            <a:gd name="adj" fmla="val 90000"/>
          </a:avLst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2B81E9-140A-7D4D-B8A3-29A4CA0F6D11}">
      <dsp:nvSpPr>
        <dsp:cNvPr id="0" name=""/>
        <dsp:cNvSpPr/>
      </dsp:nvSpPr>
      <dsp:spPr>
        <a:xfrm>
          <a:off x="1828945" y="717773"/>
          <a:ext cx="526736" cy="52673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440" tIns="20440" rIns="20440" bIns="20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2</a:t>
          </a:r>
        </a:p>
      </dsp:txBody>
      <dsp:txXfrm>
        <a:off x="1906084" y="794912"/>
        <a:ext cx="372458" cy="372458"/>
      </dsp:txXfrm>
    </dsp:sp>
    <dsp:sp modelId="{FDE3D923-6E65-AC44-98CF-81FD57F9B0C3}">
      <dsp:nvSpPr>
        <dsp:cNvPr id="0" name=""/>
        <dsp:cNvSpPr/>
      </dsp:nvSpPr>
      <dsp:spPr>
        <a:xfrm>
          <a:off x="1443248" y="1410109"/>
          <a:ext cx="1298130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398" tIns="165100" rIns="102398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- Improve online sales and website functionality.</a:t>
          </a:r>
        </a:p>
      </dsp:txBody>
      <dsp:txXfrm>
        <a:off x="1443248" y="1669735"/>
        <a:ext cx="1298130" cy="1705974"/>
      </dsp:txXfrm>
    </dsp:sp>
    <dsp:sp modelId="{A1FF2498-0A7A-D74D-AA76-4329017767FD}">
      <dsp:nvSpPr>
        <dsp:cNvPr id="0" name=""/>
        <dsp:cNvSpPr/>
      </dsp:nvSpPr>
      <dsp:spPr>
        <a:xfrm>
          <a:off x="2885616" y="981105"/>
          <a:ext cx="1298130" cy="71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8776FF-967B-1B4F-A345-586B7E5027EB}">
      <dsp:nvSpPr>
        <dsp:cNvPr id="0" name=""/>
        <dsp:cNvSpPr/>
      </dsp:nvSpPr>
      <dsp:spPr>
        <a:xfrm>
          <a:off x="4218363" y="932677"/>
          <a:ext cx="66348" cy="124620"/>
        </a:xfrm>
        <a:prstGeom prst="chevron">
          <a:avLst>
            <a:gd name="adj" fmla="val 90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18063E-FCBB-6345-B14F-829718C75885}">
      <dsp:nvSpPr>
        <dsp:cNvPr id="0" name=""/>
        <dsp:cNvSpPr/>
      </dsp:nvSpPr>
      <dsp:spPr>
        <a:xfrm>
          <a:off x="3271313" y="717772"/>
          <a:ext cx="526736" cy="52673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440" tIns="20440" rIns="20440" bIns="20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3</a:t>
          </a:r>
        </a:p>
      </dsp:txBody>
      <dsp:txXfrm>
        <a:off x="3348452" y="794911"/>
        <a:ext cx="372458" cy="372458"/>
      </dsp:txXfrm>
    </dsp:sp>
    <dsp:sp modelId="{9054CC04-1658-5C49-9202-EEF156CA6220}">
      <dsp:nvSpPr>
        <dsp:cNvPr id="0" name=""/>
        <dsp:cNvSpPr/>
      </dsp:nvSpPr>
      <dsp:spPr>
        <a:xfrm>
          <a:off x="2885616" y="1410109"/>
          <a:ext cx="1298130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398" tIns="165100" rIns="102398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- Review supplier strategy for sustainable materials.</a:t>
          </a:r>
        </a:p>
      </dsp:txBody>
      <dsp:txXfrm>
        <a:off x="2885616" y="1669735"/>
        <a:ext cx="1298130" cy="1705974"/>
      </dsp:txXfrm>
    </dsp:sp>
    <dsp:sp modelId="{0395CE68-DE4B-B24F-9DDA-2A2FF7AA8D26}">
      <dsp:nvSpPr>
        <dsp:cNvPr id="0" name=""/>
        <dsp:cNvSpPr/>
      </dsp:nvSpPr>
      <dsp:spPr>
        <a:xfrm>
          <a:off x="4327983" y="981104"/>
          <a:ext cx="1298130" cy="72"/>
        </a:xfrm>
        <a:prstGeom prst="rect">
          <a:avLst/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AA7C95-595D-EE4C-9436-9D40D9F1A72B}">
      <dsp:nvSpPr>
        <dsp:cNvPr id="0" name=""/>
        <dsp:cNvSpPr/>
      </dsp:nvSpPr>
      <dsp:spPr>
        <a:xfrm>
          <a:off x="5660731" y="932677"/>
          <a:ext cx="66348" cy="124620"/>
        </a:xfrm>
        <a:prstGeom prst="chevron">
          <a:avLst>
            <a:gd name="adj" fmla="val 9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27AE78-D209-1E4D-8995-42C264FEC348}">
      <dsp:nvSpPr>
        <dsp:cNvPr id="0" name=""/>
        <dsp:cNvSpPr/>
      </dsp:nvSpPr>
      <dsp:spPr>
        <a:xfrm>
          <a:off x="4713681" y="717772"/>
          <a:ext cx="526736" cy="52673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440" tIns="20440" rIns="20440" bIns="20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4</a:t>
          </a:r>
        </a:p>
      </dsp:txBody>
      <dsp:txXfrm>
        <a:off x="4790820" y="794911"/>
        <a:ext cx="372458" cy="372458"/>
      </dsp:txXfrm>
    </dsp:sp>
    <dsp:sp modelId="{51B07F2E-1FE7-9B43-9AAC-836919A964F3}">
      <dsp:nvSpPr>
        <dsp:cNvPr id="0" name=""/>
        <dsp:cNvSpPr/>
      </dsp:nvSpPr>
      <dsp:spPr>
        <a:xfrm>
          <a:off x="4327983" y="1410109"/>
          <a:ext cx="1298130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398" tIns="165100" rIns="102398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- Rebuild customer loyalty through marketing and eco-friendly branding.</a:t>
          </a:r>
        </a:p>
      </dsp:txBody>
      <dsp:txXfrm>
        <a:off x="4327983" y="1669735"/>
        <a:ext cx="1298130" cy="1705974"/>
      </dsp:txXfrm>
    </dsp:sp>
    <dsp:sp modelId="{07118D4A-4E81-1A4E-BE17-42171502419D}">
      <dsp:nvSpPr>
        <dsp:cNvPr id="0" name=""/>
        <dsp:cNvSpPr/>
      </dsp:nvSpPr>
      <dsp:spPr>
        <a:xfrm>
          <a:off x="5770351" y="981104"/>
          <a:ext cx="649065" cy="72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5B7C5E-9C69-F940-9982-329219031F9F}">
      <dsp:nvSpPr>
        <dsp:cNvPr id="0" name=""/>
        <dsp:cNvSpPr/>
      </dsp:nvSpPr>
      <dsp:spPr>
        <a:xfrm>
          <a:off x="6156048" y="717772"/>
          <a:ext cx="526736" cy="526736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440" tIns="20440" rIns="20440" bIns="20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5</a:t>
          </a:r>
        </a:p>
      </dsp:txBody>
      <dsp:txXfrm>
        <a:off x="6233187" y="794911"/>
        <a:ext cx="372458" cy="372458"/>
      </dsp:txXfrm>
    </dsp:sp>
    <dsp:sp modelId="{23AEE358-5E73-194D-AC89-8EDA39346CC2}">
      <dsp:nvSpPr>
        <dsp:cNvPr id="0" name=""/>
        <dsp:cNvSpPr/>
      </dsp:nvSpPr>
      <dsp:spPr>
        <a:xfrm>
          <a:off x="5770351" y="1410109"/>
          <a:ext cx="1298130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398" tIns="165100" rIns="102398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(Source: British Florist Association, 2024; Interflora, 2024)</a:t>
          </a:r>
        </a:p>
      </dsp:txBody>
      <dsp:txXfrm>
        <a:off x="5770351" y="1669735"/>
        <a:ext cx="1298130" cy="170597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F6AE50-5BEB-44DE-A5CD-4D6658E40264}">
      <dsp:nvSpPr>
        <dsp:cNvPr id="0" name=""/>
        <dsp:cNvSpPr/>
      </dsp:nvSpPr>
      <dsp:spPr>
        <a:xfrm>
          <a:off x="931971" y="2514"/>
          <a:ext cx="789187" cy="78918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E6A6E3-9FF9-4299-90EC-0642304F44EB}">
      <dsp:nvSpPr>
        <dsp:cNvPr id="0" name=""/>
        <dsp:cNvSpPr/>
      </dsp:nvSpPr>
      <dsp:spPr>
        <a:xfrm>
          <a:off x="1100159" y="170702"/>
          <a:ext cx="452812" cy="45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1EB76D-0BB8-42F2-B6CB-6F91BB770D5F}">
      <dsp:nvSpPr>
        <dsp:cNvPr id="0" name=""/>
        <dsp:cNvSpPr/>
      </dsp:nvSpPr>
      <dsp:spPr>
        <a:xfrm>
          <a:off x="679690" y="1037514"/>
          <a:ext cx="1293750" cy="8475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Green Haven Florists can recover competitiveness by addressing both market and technological challenges.</a:t>
          </a:r>
        </a:p>
      </dsp:txBody>
      <dsp:txXfrm>
        <a:off x="679690" y="1037514"/>
        <a:ext cx="1293750" cy="847507"/>
      </dsp:txXfrm>
    </dsp:sp>
    <dsp:sp modelId="{7784E61F-1CA4-4E13-9CF7-7F720CDA2B56}">
      <dsp:nvSpPr>
        <dsp:cNvPr id="0" name=""/>
        <dsp:cNvSpPr/>
      </dsp:nvSpPr>
      <dsp:spPr>
        <a:xfrm>
          <a:off x="2452128" y="2514"/>
          <a:ext cx="789187" cy="78918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8DF863-678F-4AE1-B942-D222D4C387FF}">
      <dsp:nvSpPr>
        <dsp:cNvPr id="0" name=""/>
        <dsp:cNvSpPr/>
      </dsp:nvSpPr>
      <dsp:spPr>
        <a:xfrm>
          <a:off x="2620315" y="170702"/>
          <a:ext cx="452812" cy="45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279ABD-9B77-4899-B5E7-DB803C845C12}">
      <dsp:nvSpPr>
        <dsp:cNvPr id="0" name=""/>
        <dsp:cNvSpPr/>
      </dsp:nvSpPr>
      <dsp:spPr>
        <a:xfrm>
          <a:off x="2199846" y="1037514"/>
          <a:ext cx="1293750" cy="8475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- Upgrade the website for better user experience and flexible online ordering.</a:t>
          </a:r>
        </a:p>
      </dsp:txBody>
      <dsp:txXfrm>
        <a:off x="2199846" y="1037514"/>
        <a:ext cx="1293750" cy="847507"/>
      </dsp:txXfrm>
    </dsp:sp>
    <dsp:sp modelId="{A5E832EE-8CA2-4BD0-A736-1FA180F693CD}">
      <dsp:nvSpPr>
        <dsp:cNvPr id="0" name=""/>
        <dsp:cNvSpPr/>
      </dsp:nvSpPr>
      <dsp:spPr>
        <a:xfrm>
          <a:off x="3972284" y="2514"/>
          <a:ext cx="789187" cy="78918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065A35-B055-4255-B181-AF30E14752DC}">
      <dsp:nvSpPr>
        <dsp:cNvPr id="0" name=""/>
        <dsp:cNvSpPr/>
      </dsp:nvSpPr>
      <dsp:spPr>
        <a:xfrm>
          <a:off x="4140471" y="170702"/>
          <a:ext cx="452812" cy="45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1310AA-837B-4BBA-B81F-259B1E76AAD3}">
      <dsp:nvSpPr>
        <dsp:cNvPr id="0" name=""/>
        <dsp:cNvSpPr/>
      </dsp:nvSpPr>
      <dsp:spPr>
        <a:xfrm>
          <a:off x="3720003" y="1037514"/>
          <a:ext cx="1293750" cy="8475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- Implement digital marketing campaigns to attract new and retain existing customers.</a:t>
          </a:r>
        </a:p>
      </dsp:txBody>
      <dsp:txXfrm>
        <a:off x="3720003" y="1037514"/>
        <a:ext cx="1293750" cy="847507"/>
      </dsp:txXfrm>
    </dsp:sp>
    <dsp:sp modelId="{725C6C65-2F29-4EEE-93CC-1B1FFF6D9482}">
      <dsp:nvSpPr>
        <dsp:cNvPr id="0" name=""/>
        <dsp:cNvSpPr/>
      </dsp:nvSpPr>
      <dsp:spPr>
        <a:xfrm>
          <a:off x="5492440" y="2514"/>
          <a:ext cx="789187" cy="78918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C12F01-6388-49B0-AED0-B0DDE2A11019}">
      <dsp:nvSpPr>
        <dsp:cNvPr id="0" name=""/>
        <dsp:cNvSpPr/>
      </dsp:nvSpPr>
      <dsp:spPr>
        <a:xfrm>
          <a:off x="5660628" y="170702"/>
          <a:ext cx="452812" cy="45281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49C559-41F2-4244-A7D3-3809F4453555}">
      <dsp:nvSpPr>
        <dsp:cNvPr id="0" name=""/>
        <dsp:cNvSpPr/>
      </dsp:nvSpPr>
      <dsp:spPr>
        <a:xfrm>
          <a:off x="5240159" y="1037514"/>
          <a:ext cx="1293750" cy="8475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- Review supplier relationships to maintain eco-friendly but cost-effective materials.</a:t>
          </a:r>
        </a:p>
      </dsp:txBody>
      <dsp:txXfrm>
        <a:off x="5240159" y="1037514"/>
        <a:ext cx="1293750" cy="847507"/>
      </dsp:txXfrm>
    </dsp:sp>
    <dsp:sp modelId="{F2259675-5CA1-4E40-9A26-1EF4F25346CB}">
      <dsp:nvSpPr>
        <dsp:cNvPr id="0" name=""/>
        <dsp:cNvSpPr/>
      </dsp:nvSpPr>
      <dsp:spPr>
        <a:xfrm>
          <a:off x="1692049" y="2208459"/>
          <a:ext cx="789187" cy="78918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BFBE67-07C8-48DE-9D2F-D798CE9A4B65}">
      <dsp:nvSpPr>
        <dsp:cNvPr id="0" name=""/>
        <dsp:cNvSpPr/>
      </dsp:nvSpPr>
      <dsp:spPr>
        <a:xfrm>
          <a:off x="1860237" y="2376647"/>
          <a:ext cx="452812" cy="45281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7657A3-ED8B-4DEC-9385-57E6B036B80C}">
      <dsp:nvSpPr>
        <dsp:cNvPr id="0" name=""/>
        <dsp:cNvSpPr/>
      </dsp:nvSpPr>
      <dsp:spPr>
        <a:xfrm>
          <a:off x="1439768" y="3243459"/>
          <a:ext cx="1293750" cy="8475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- Explore subscription services and delivery flexibility to meet customer demands.</a:t>
          </a:r>
        </a:p>
      </dsp:txBody>
      <dsp:txXfrm>
        <a:off x="1439768" y="3243459"/>
        <a:ext cx="1293750" cy="847507"/>
      </dsp:txXfrm>
    </dsp:sp>
    <dsp:sp modelId="{A3E71C10-BCD1-457D-97A6-E0B258656D41}">
      <dsp:nvSpPr>
        <dsp:cNvPr id="0" name=""/>
        <dsp:cNvSpPr/>
      </dsp:nvSpPr>
      <dsp:spPr>
        <a:xfrm>
          <a:off x="3212206" y="2208459"/>
          <a:ext cx="789187" cy="78918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457B3B-3500-43C5-B359-C2A23468DE7D}">
      <dsp:nvSpPr>
        <dsp:cNvPr id="0" name=""/>
        <dsp:cNvSpPr/>
      </dsp:nvSpPr>
      <dsp:spPr>
        <a:xfrm>
          <a:off x="3380393" y="2376647"/>
          <a:ext cx="452812" cy="45281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01E650-01D9-47F1-BDA6-E2C06A30EC69}">
      <dsp:nvSpPr>
        <dsp:cNvPr id="0" name=""/>
        <dsp:cNvSpPr/>
      </dsp:nvSpPr>
      <dsp:spPr>
        <a:xfrm>
          <a:off x="2959924" y="3243459"/>
          <a:ext cx="1293750" cy="8475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- Leverage the shop’s community reputation and sustainability ethos to differentiate from competitors.</a:t>
          </a:r>
        </a:p>
      </dsp:txBody>
      <dsp:txXfrm>
        <a:off x="2959924" y="3243459"/>
        <a:ext cx="1293750" cy="847507"/>
      </dsp:txXfrm>
    </dsp:sp>
    <dsp:sp modelId="{061E07DB-7A10-410F-8932-96A1B8EBD322}">
      <dsp:nvSpPr>
        <dsp:cNvPr id="0" name=""/>
        <dsp:cNvSpPr/>
      </dsp:nvSpPr>
      <dsp:spPr>
        <a:xfrm>
          <a:off x="4839936" y="2143912"/>
          <a:ext cx="789187" cy="78918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42D7C0-312D-4562-B7EF-9D9F3FE3F724}">
      <dsp:nvSpPr>
        <dsp:cNvPr id="0" name=""/>
        <dsp:cNvSpPr/>
      </dsp:nvSpPr>
      <dsp:spPr>
        <a:xfrm>
          <a:off x="4900549" y="2376647"/>
          <a:ext cx="452812" cy="452812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B88C51-EE7B-49A6-B960-30A426E5F33C}">
      <dsp:nvSpPr>
        <dsp:cNvPr id="0" name=""/>
        <dsp:cNvSpPr/>
      </dsp:nvSpPr>
      <dsp:spPr>
        <a:xfrm>
          <a:off x="4878116" y="3063305"/>
          <a:ext cx="1293750" cy="8475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By implementing these strategies, Green Haven can </a:t>
          </a:r>
          <a:r>
            <a:rPr lang="en-US" sz="1100" kern="1200" dirty="0" err="1"/>
            <a:t>stabilise</a:t>
          </a:r>
          <a:r>
            <a:rPr lang="en-US" sz="1100" kern="1200" dirty="0"/>
            <a:t> sales, enhance customer loyalty, and ensure long-term sustainability in a changing retail environment.</a:t>
          </a:r>
        </a:p>
      </dsp:txBody>
      <dsp:txXfrm>
        <a:off x="4878116" y="3063305"/>
        <a:ext cx="1293750" cy="8475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LinearArrowProcessNumbered">
  <dgm:title val="Linear Arrow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shape called UpArrowCallout. Also the nodes are connected by an arrow like shape emphasizing the process natur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6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2.1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if>
                <dgm:else name="ifMoreThanOneNode">
                  <dgm:constrLst>
                    <dgm:constr type="h"/>
                    <dgm:constr type="h" for="ch" forName="lineNode" val="0.002"/>
                    <dgm:constr type="w" for="ch" forName="lineNode" refType="w" fact="0.4"/>
                    <dgm:constr type="l" for="ch" forName="lineNode" refType="w" fact="0.5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924"/>
                    <dgm:constr type="t" for="ch" forName="lineArrowNode" refType="h" fact="0.18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else>
              </dgm:choose>
            </dgm:if>
            <dgm:if name="ifLastNode" axis="self" ptType="node" func="revPos" op="equ" val="1">
              <dgm:constrLst>
                <dgm:constr type="h"/>
                <dgm:constr type="h" for="ch" forName="lineNode" val="0.002"/>
                <dgm:constr type="w" for="ch" forName="lineNode" refType="w" fact="0.45"/>
                <dgm:constr type="w" for="ch" forName="lineArrowNode" refType="w" fact="0"/>
                <dgm:constr type="h" for="ch" forName="lineArrowNode" refType="h" fact="0"/>
                <dgm:constr type="ctrY" for="ch" forName="lineNode" refType="ctrY" refFor="ch" refForName="sibTransNodeCircle"/>
                <dgm:constr type="h" for="ch" forName="sibTransNodeCircle" refType="h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if>
            <dgm:else name="allOtherNodes">
              <dgm:constrLst>
                <dgm:constr type="h"/>
                <dgm:constr type="h" for="ch" forName="lineNode" val="0.002"/>
                <dgm:constr type="w" for="ch" forName="lineNode" refType="w" fact="0.9"/>
                <dgm:constr type="w" for="ch" forName="lineArrowNode" refType="w" fact="0.046"/>
                <dgm:constr type="h" for="ch" forName="lineArrowNode" refType="h" fact="0.18"/>
                <dgm:constr type="l" for="ch" forName="lineArrowNode" refType="w" fact="0.924"/>
                <dgm:constr type="t" for="ch" forName="lineArrowNode" refType="h" fact="0.18"/>
                <dgm:constr type="ctrY" for="ch" forName="lineNode" refType="ctrY" refFor="ch" refForName="sibTransNodeCircle"/>
                <dgm:constr type="h" for="ch" forName="sibTransNodeCircle" refType="h" fact="0.9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else>
          </dgm:choose>
          <dgm:layoutNode name="lineNode" styleLbl="alignAccFollow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AccFollowNode1">
            <dgm:alg type="sp"/>
            <dgm:shape xmlns:r="http://schemas.openxmlformats.org/officeDocument/2006/relationships" type="chevron" r:blip="">
              <dgm:adjLst>
                <dgm:adj idx="1" val="0.9"/>
              </dgm:adjLst>
            </dgm:shape>
            <dgm:presOf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</dgm:forEach>
          <dgm:presOf/>
          <dgm:ruleLst/>
        </dgm:layoutNode>
        <dgm:layoutNode name="nodeText" styleLbl="alignAccFollowNode1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upArrowCallout" r:blip="">
            <dgm:adjLst>
              <dgm:adj idx="1" val="0.5"/>
              <dgm:adj idx="2" val="0.2"/>
              <dgm:adj idx="3" val="0.2"/>
              <dgm:adj idx="4" val="1"/>
            </dgm:adjLst>
          </dgm:shape>
          <dgm:presOf axis="desOrSelf" ptType="node"/>
          <dgm:constrLst>
            <dgm:constr type="secFontSz" val="16"/>
            <dgm:constr type="primFontSz" val="26"/>
            <dgm:constr type="h"/>
            <dgm:constr type="tMarg" val="13"/>
            <dgm:constr type="lMarg" refType="w" fact="0.2236"/>
            <dgm:constr type="rMarg" refType="w" fact="0.2236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11/10/25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40334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11/10/25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71594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11/10/25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03253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11/10/25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60998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11/10/25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1421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11/10/25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94250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11/10/25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52058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11/10/25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56535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11/10/25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53977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11/10/25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51674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11/10/25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264490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11/10/25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11075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11/10/25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122211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11/10/25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10696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11/10/25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58981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11/10/25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50838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smtClean="0"/>
              <a:t>11/10/25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7494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</p:sldLayoutIdLst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179DE42-5613-4B35-A1E6-6CCBAA13C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B898B32-3891-4C3A-8F58-C5969D2E90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143375" y="0"/>
            <a:ext cx="9144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E4806D-B8F9-4679-A68A-9BD21C01A3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20950" y="3681413"/>
            <a:ext cx="357266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ectangle 23">
            <a:extLst>
              <a:ext uri="{FF2B5EF4-FFF2-40B4-BE49-F238E27FC236}">
                <a16:creationId xmlns:a16="http://schemas.microsoft.com/office/drawing/2014/main" id="{52FB45E9-914E-4471-AC87-E475CD517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944415" y="-8467"/>
            <a:ext cx="2255512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" name="Rectangle 25">
            <a:extLst>
              <a:ext uri="{FF2B5EF4-FFF2-40B4-BE49-F238E27FC236}">
                <a16:creationId xmlns:a16="http://schemas.microsoft.com/office/drawing/2014/main" id="{C310626D-5743-49D4-8F7D-88C4F8F05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942034" y="-8467"/>
            <a:ext cx="194141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3C195FC1-B568-4C72-9902-34CB35DDD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942034" y="3048000"/>
            <a:ext cx="2444750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0" name="Rectangle 27">
            <a:extLst>
              <a:ext uri="{FF2B5EF4-FFF2-40B4-BE49-F238E27FC236}">
                <a16:creationId xmlns:a16="http://schemas.microsoft.com/office/drawing/2014/main" id="{EF2BDF77-362C-43F0-8CBB-A969EC2AE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944414" y="-8467"/>
            <a:ext cx="2140745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4BE96B01-3929-432D-B8C2-ADBCB74C2E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944415" y="3589867"/>
            <a:ext cx="136286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2A6FCDE6-CDE2-4C51-B18E-A95CFB6797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8467"/>
            <a:ext cx="6881784" cy="6866467"/>
          </a:xfrm>
          <a:custGeom>
            <a:avLst/>
            <a:gdLst>
              <a:gd name="connsiteX0" fmla="*/ 0 w 9175713"/>
              <a:gd name="connsiteY0" fmla="*/ 0 h 6866467"/>
              <a:gd name="connsiteX1" fmla="*/ 1249825 w 9175713"/>
              <a:gd name="connsiteY1" fmla="*/ 0 h 6866467"/>
              <a:gd name="connsiteX2" fmla="*/ 1249825 w 9175713"/>
              <a:gd name="connsiteY2" fmla="*/ 8467 h 6866467"/>
              <a:gd name="connsiteX3" fmla="*/ 9175713 w 9175713"/>
              <a:gd name="connsiteY3" fmla="*/ 8467 h 6866467"/>
              <a:gd name="connsiteX4" fmla="*/ 9175713 w 9175713"/>
              <a:gd name="connsiteY4" fmla="*/ 6866467 h 6866467"/>
              <a:gd name="connsiteX5" fmla="*/ 1249825 w 9175713"/>
              <a:gd name="connsiteY5" fmla="*/ 6866467 h 6866467"/>
              <a:gd name="connsiteX6" fmla="*/ 1109382 w 9175713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75713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9175713" y="8467"/>
                </a:lnTo>
                <a:lnTo>
                  <a:pt x="9175713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65590" y="1020871"/>
            <a:ext cx="5220569" cy="2849671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  <a:defRPr>
                <a:solidFill>
                  <a:srgbClr val="669966"/>
                </a:solidFill>
              </a:defRPr>
            </a:pPr>
            <a:r>
              <a:rPr lang="en-GB" sz="4800">
                <a:solidFill>
                  <a:srgbClr val="FFFFFF"/>
                </a:solidFill>
              </a:rPr>
              <a:t>Green Haven Florists: Problem Solving and Decision Making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2316" y="3962088"/>
            <a:ext cx="4584057" cy="1186108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1400">
                <a:solidFill>
                  <a:srgbClr val="FFFFFF">
                    <a:alpha val="70000"/>
                  </a:srgbClr>
                </a:solidFill>
              </a:rPr>
              <a:t>Yusuf Osman | Student Number: 2412354</a:t>
            </a:r>
          </a:p>
          <a:p>
            <a:pPr algn="l">
              <a:lnSpc>
                <a:spcPct val="90000"/>
              </a:lnSpc>
            </a:pPr>
            <a:r>
              <a:rPr lang="en-GB" sz="1400">
                <a:solidFill>
                  <a:srgbClr val="FFFFFF">
                    <a:alpha val="70000"/>
                  </a:srgbClr>
                </a:solidFill>
              </a:rPr>
              <a:t>Module Code: LCLM4004</a:t>
            </a:r>
          </a:p>
          <a:p>
            <a:pPr algn="l">
              <a:lnSpc>
                <a:spcPct val="90000"/>
              </a:lnSpc>
            </a:pPr>
            <a:r>
              <a:rPr lang="en-GB" sz="1400">
                <a:solidFill>
                  <a:srgbClr val="FFFFFF">
                    <a:alpha val="70000"/>
                  </a:srgbClr>
                </a:solidFill>
              </a:rPr>
              <a:t>Certificate of Higher Education in Business Skills for the Workplace</a:t>
            </a:r>
          </a:p>
        </p:txBody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9D2E8756-2465-473A-BA2A-2DB1D6224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16527" y="3294792"/>
            <a:ext cx="220660" cy="139829"/>
          </a:xfrm>
          <a:prstGeom prst="triangle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5199" y="609600"/>
            <a:ext cx="7648121" cy="1099457"/>
          </a:xfrm>
        </p:spPr>
        <p:txBody>
          <a:bodyPr>
            <a:normAutofit/>
          </a:bodyPr>
          <a:lstStyle/>
          <a:p>
            <a:pPr>
              <a:defRPr>
                <a:solidFill>
                  <a:srgbClr val="669966"/>
                </a:solidFill>
              </a:defRPr>
            </a:pPr>
            <a:r>
              <a:rPr lang="en-GB"/>
              <a:t>Introduction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807450" y="4013200"/>
            <a:ext cx="336550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2988825-AE24-2285-3B30-C7CF21F6C188}"/>
              </a:ext>
            </a:extLst>
          </p:cNvPr>
          <p:cNvGrpSpPr/>
          <p:nvPr/>
        </p:nvGrpSpPr>
        <p:grpSpPr>
          <a:xfrm>
            <a:off x="968790" y="3195633"/>
            <a:ext cx="7206416" cy="1599300"/>
            <a:chOff x="968790" y="3195633"/>
            <a:chExt cx="7206416" cy="1599300"/>
          </a:xfrm>
        </p:grpSpPr>
        <p:sp>
          <p:nvSpPr>
            <p:cNvPr id="6" name="Rectangle 5" descr="Butterfly">
              <a:extLst>
                <a:ext uri="{FF2B5EF4-FFF2-40B4-BE49-F238E27FC236}">
                  <a16:creationId xmlns:a16="http://schemas.microsoft.com/office/drawing/2014/main" id="{E67CB601-EFF5-E902-3858-D7653446F437}"/>
                </a:ext>
              </a:extLst>
            </p:cNvPr>
            <p:cNvSpPr/>
            <p:nvPr/>
          </p:nvSpPr>
          <p:spPr>
            <a:xfrm>
              <a:off x="1406749" y="3195633"/>
              <a:ext cx="716660" cy="716660"/>
            </a:xfrm>
            <a:prstGeom prst="rect">
              <a:avLst/>
            </a:prstGeom>
            <a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DBBC3224-422A-94D2-5257-6ECE2A4BE1BD}"/>
                </a:ext>
              </a:extLst>
            </p:cNvPr>
            <p:cNvSpPr/>
            <p:nvPr/>
          </p:nvSpPr>
          <p:spPr>
            <a:xfrm>
              <a:off x="968790" y="4157902"/>
              <a:ext cx="1592578" cy="637031"/>
            </a:xfrm>
            <a:custGeom>
              <a:avLst/>
              <a:gdLst>
                <a:gd name="connsiteX0" fmla="*/ 0 w 1592578"/>
                <a:gd name="connsiteY0" fmla="*/ 0 h 637031"/>
                <a:gd name="connsiteX1" fmla="*/ 1592578 w 1592578"/>
                <a:gd name="connsiteY1" fmla="*/ 0 h 637031"/>
                <a:gd name="connsiteX2" fmla="*/ 1592578 w 1592578"/>
                <a:gd name="connsiteY2" fmla="*/ 637031 h 637031"/>
                <a:gd name="connsiteX3" fmla="*/ 0 w 1592578"/>
                <a:gd name="connsiteY3" fmla="*/ 637031 h 637031"/>
                <a:gd name="connsiteX4" fmla="*/ 0 w 1592578"/>
                <a:gd name="connsiteY4" fmla="*/ 0 h 637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92578" h="637031">
                  <a:moveTo>
                    <a:pt x="0" y="0"/>
                  </a:moveTo>
                  <a:lnTo>
                    <a:pt x="1592578" y="0"/>
                  </a:lnTo>
                  <a:lnTo>
                    <a:pt x="1592578" y="637031"/>
                  </a:lnTo>
                  <a:lnTo>
                    <a:pt x="0" y="637031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1100" kern="1200"/>
                <a:t>Green Haven Florists is a small, eco-friendly flower shop in Norwich founded in 2016.</a:t>
              </a:r>
            </a:p>
          </p:txBody>
        </p:sp>
        <p:sp>
          <p:nvSpPr>
            <p:cNvPr id="8" name="Rectangle 7" descr="Flower">
              <a:extLst>
                <a:ext uri="{FF2B5EF4-FFF2-40B4-BE49-F238E27FC236}">
                  <a16:creationId xmlns:a16="http://schemas.microsoft.com/office/drawing/2014/main" id="{36D61D72-3D06-B67B-AD5E-D34100BA8427}"/>
                </a:ext>
              </a:extLst>
            </p:cNvPr>
            <p:cNvSpPr/>
            <p:nvPr/>
          </p:nvSpPr>
          <p:spPr>
            <a:xfrm>
              <a:off x="3278029" y="3195633"/>
              <a:ext cx="716660" cy="716660"/>
            </a:xfrm>
            <a:prstGeom prst="rect">
              <a:avLst/>
            </a:prstGeom>
            <a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71962E39-EC42-12A5-0417-AD6848867221}"/>
                </a:ext>
              </a:extLst>
            </p:cNvPr>
            <p:cNvSpPr/>
            <p:nvPr/>
          </p:nvSpPr>
          <p:spPr>
            <a:xfrm>
              <a:off x="2840070" y="4157902"/>
              <a:ext cx="1592578" cy="637031"/>
            </a:xfrm>
            <a:custGeom>
              <a:avLst/>
              <a:gdLst>
                <a:gd name="connsiteX0" fmla="*/ 0 w 1592578"/>
                <a:gd name="connsiteY0" fmla="*/ 0 h 637031"/>
                <a:gd name="connsiteX1" fmla="*/ 1592578 w 1592578"/>
                <a:gd name="connsiteY1" fmla="*/ 0 h 637031"/>
                <a:gd name="connsiteX2" fmla="*/ 1592578 w 1592578"/>
                <a:gd name="connsiteY2" fmla="*/ 637031 h 637031"/>
                <a:gd name="connsiteX3" fmla="*/ 0 w 1592578"/>
                <a:gd name="connsiteY3" fmla="*/ 637031 h 637031"/>
                <a:gd name="connsiteX4" fmla="*/ 0 w 1592578"/>
                <a:gd name="connsiteY4" fmla="*/ 0 h 637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92578" h="637031">
                  <a:moveTo>
                    <a:pt x="0" y="0"/>
                  </a:moveTo>
                  <a:lnTo>
                    <a:pt x="1592578" y="0"/>
                  </a:lnTo>
                  <a:lnTo>
                    <a:pt x="1592578" y="637031"/>
                  </a:lnTo>
                  <a:lnTo>
                    <a:pt x="0" y="637031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1100" kern="1200"/>
                <a:t>Known for sustainable packaging and bespoke floral arrangements.</a:t>
              </a:r>
            </a:p>
          </p:txBody>
        </p:sp>
        <p:sp>
          <p:nvSpPr>
            <p:cNvPr id="12" name="Rectangle 11" descr="Store">
              <a:extLst>
                <a:ext uri="{FF2B5EF4-FFF2-40B4-BE49-F238E27FC236}">
                  <a16:creationId xmlns:a16="http://schemas.microsoft.com/office/drawing/2014/main" id="{5B8233F0-3489-1115-2D1C-1355DCCB7527}"/>
                </a:ext>
              </a:extLst>
            </p:cNvPr>
            <p:cNvSpPr/>
            <p:nvPr/>
          </p:nvSpPr>
          <p:spPr>
            <a:xfrm>
              <a:off x="5149308" y="3195633"/>
              <a:ext cx="716660" cy="716660"/>
            </a:xfrm>
            <a:prstGeom prst="rect">
              <a:avLst/>
            </a:prstGeom>
            <a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F2C3707C-FCE0-8599-FA31-5AD46DEBC46F}"/>
                </a:ext>
              </a:extLst>
            </p:cNvPr>
            <p:cNvSpPr/>
            <p:nvPr/>
          </p:nvSpPr>
          <p:spPr>
            <a:xfrm>
              <a:off x="4711349" y="4157902"/>
              <a:ext cx="1592578" cy="637031"/>
            </a:xfrm>
            <a:custGeom>
              <a:avLst/>
              <a:gdLst>
                <a:gd name="connsiteX0" fmla="*/ 0 w 1592578"/>
                <a:gd name="connsiteY0" fmla="*/ 0 h 637031"/>
                <a:gd name="connsiteX1" fmla="*/ 1592578 w 1592578"/>
                <a:gd name="connsiteY1" fmla="*/ 0 h 637031"/>
                <a:gd name="connsiteX2" fmla="*/ 1592578 w 1592578"/>
                <a:gd name="connsiteY2" fmla="*/ 637031 h 637031"/>
                <a:gd name="connsiteX3" fmla="*/ 0 w 1592578"/>
                <a:gd name="connsiteY3" fmla="*/ 637031 h 637031"/>
                <a:gd name="connsiteX4" fmla="*/ 0 w 1592578"/>
                <a:gd name="connsiteY4" fmla="*/ 0 h 637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92578" h="637031">
                  <a:moveTo>
                    <a:pt x="0" y="0"/>
                  </a:moveTo>
                  <a:lnTo>
                    <a:pt x="1592578" y="0"/>
                  </a:lnTo>
                  <a:lnTo>
                    <a:pt x="1592578" y="637031"/>
                  </a:lnTo>
                  <a:lnTo>
                    <a:pt x="0" y="637031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1100" kern="1200"/>
                <a:t>Facing declining sales and increased competition from online retailers.</a:t>
              </a:r>
            </a:p>
          </p:txBody>
        </p:sp>
        <p:sp>
          <p:nvSpPr>
            <p:cNvPr id="15" name="Rectangle 14" descr="Marketing">
              <a:extLst>
                <a:ext uri="{FF2B5EF4-FFF2-40B4-BE49-F238E27FC236}">
                  <a16:creationId xmlns:a16="http://schemas.microsoft.com/office/drawing/2014/main" id="{924A4DDC-B0C5-DA63-D95C-A0526527E8CF}"/>
                </a:ext>
              </a:extLst>
            </p:cNvPr>
            <p:cNvSpPr/>
            <p:nvPr/>
          </p:nvSpPr>
          <p:spPr>
            <a:xfrm>
              <a:off x="7020587" y="3195633"/>
              <a:ext cx="716660" cy="716660"/>
            </a:xfrm>
            <a:prstGeom prst="rect">
              <a:avLst/>
            </a:prstGeom>
            <a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799C90A1-4725-7F6F-6AE1-46718F7DED79}"/>
                </a:ext>
              </a:extLst>
            </p:cNvPr>
            <p:cNvSpPr/>
            <p:nvPr/>
          </p:nvSpPr>
          <p:spPr>
            <a:xfrm>
              <a:off x="6582628" y="4157902"/>
              <a:ext cx="1592578" cy="637031"/>
            </a:xfrm>
            <a:custGeom>
              <a:avLst/>
              <a:gdLst>
                <a:gd name="connsiteX0" fmla="*/ 0 w 1592578"/>
                <a:gd name="connsiteY0" fmla="*/ 0 h 637031"/>
                <a:gd name="connsiteX1" fmla="*/ 1592578 w 1592578"/>
                <a:gd name="connsiteY1" fmla="*/ 0 h 637031"/>
                <a:gd name="connsiteX2" fmla="*/ 1592578 w 1592578"/>
                <a:gd name="connsiteY2" fmla="*/ 637031 h 637031"/>
                <a:gd name="connsiteX3" fmla="*/ 0 w 1592578"/>
                <a:gd name="connsiteY3" fmla="*/ 637031 h 637031"/>
                <a:gd name="connsiteX4" fmla="*/ 0 w 1592578"/>
                <a:gd name="connsiteY4" fmla="*/ 0 h 637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92578" h="637031">
                  <a:moveTo>
                    <a:pt x="0" y="0"/>
                  </a:moveTo>
                  <a:lnTo>
                    <a:pt x="1592578" y="0"/>
                  </a:lnTo>
                  <a:lnTo>
                    <a:pt x="1592578" y="637031"/>
                  </a:lnTo>
                  <a:lnTo>
                    <a:pt x="0" y="637031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1100" kern="1200"/>
                <a:t>(Source: Local Floristry Market Trends Report, 2024)</a:t>
              </a:r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325564"/>
          </a:xfrm>
          <a:solidFill>
            <a:schemeClr val="tx2">
              <a:lumMod val="50000"/>
              <a:lumOff val="50000"/>
            </a:schemeClr>
          </a:solidFill>
        </p:spPr>
        <p:txBody>
          <a:bodyPr/>
          <a:lstStyle/>
          <a:p>
            <a:pPr>
              <a:defRPr>
                <a:solidFill>
                  <a:srgbClr val="669966"/>
                </a:solidFill>
              </a:defRPr>
            </a:pPr>
            <a:r>
              <a:rPr dirty="0">
                <a:solidFill>
                  <a:schemeClr val="bg1">
                    <a:lumMod val="10000"/>
                  </a:schemeClr>
                </a:solidFill>
              </a:rPr>
              <a:t>Identifying the Problem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(Source: Slack et al., 2022; Kotler &amp; Armstrong, 2020)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6577272"/>
              </p:ext>
            </p:extLst>
          </p:nvPr>
        </p:nvGraphicFramePr>
        <p:xfrm>
          <a:off x="0" y="1343819"/>
          <a:ext cx="9144000" cy="551418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72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572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21261">
                <a:tc>
                  <a:txBody>
                    <a:bodyPr/>
                    <a:lstStyle/>
                    <a:p>
                      <a:r>
                        <a:t>What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30% decline in in-store sales and rising operational costs.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21261">
                <a:tc>
                  <a:txBody>
                    <a:bodyPr/>
                    <a:lstStyle/>
                    <a:p>
                      <a:r>
                        <a:t>Why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Increased competition and shift to online shopping.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21261">
                <a:tc>
                  <a:txBody>
                    <a:bodyPr/>
                    <a:lstStyle/>
                    <a:p>
                      <a:r>
                        <a:t>Where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Norwich high street and online market.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86615">
                <a:tc>
                  <a:txBody>
                    <a:bodyPr/>
                    <a:lstStyle/>
                    <a:p>
                      <a:r>
                        <a:t>When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Over the past 12 months.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21261">
                <a:tc>
                  <a:txBody>
                    <a:bodyPr/>
                    <a:lstStyle/>
                    <a:p>
                      <a:r>
                        <a:t>Who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Owners, staff, and local customers.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21261">
                <a:tc>
                  <a:txBody>
                    <a:bodyPr/>
                    <a:lstStyle/>
                    <a:p>
                      <a:r>
                        <a:t>How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Reduced footfall, limited marketing, higher supplier costs.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821261">
                <a:tc>
                  <a:txBody>
                    <a:bodyPr/>
                    <a:lstStyle/>
                    <a:p>
                      <a:r>
                        <a:t>How Much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dirty="0"/>
                        <a:t>30% sales drop and increased flower import costs.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5199" y="609600"/>
            <a:ext cx="7648121" cy="1099457"/>
          </a:xfrm>
        </p:spPr>
        <p:txBody>
          <a:bodyPr>
            <a:normAutofit/>
          </a:bodyPr>
          <a:lstStyle/>
          <a:p>
            <a:pPr>
              <a:defRPr>
                <a:solidFill>
                  <a:srgbClr val="669966"/>
                </a:solidFill>
              </a:defRPr>
            </a:pPr>
            <a:r>
              <a:rPr lang="en-GB" dirty="0"/>
              <a:t>Impact on Business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807450" y="4013200"/>
            <a:ext cx="336550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09BDCCD-6351-CC84-4DDF-F596B05B20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9755949"/>
              </p:ext>
            </p:extLst>
          </p:nvPr>
        </p:nvGraphicFramePr>
        <p:xfrm>
          <a:off x="965199" y="1948543"/>
          <a:ext cx="7213600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" y="0"/>
            <a:ext cx="9329615" cy="1825625"/>
          </a:xfrm>
          <a:solidFill>
            <a:schemeClr val="tx2">
              <a:lumMod val="50000"/>
              <a:lumOff val="50000"/>
            </a:schemeClr>
          </a:solidFill>
        </p:spPr>
        <p:txBody>
          <a:bodyPr/>
          <a:lstStyle/>
          <a:p>
            <a:pPr>
              <a:defRPr>
                <a:solidFill>
                  <a:srgbClr val="669966"/>
                </a:solidFill>
              </a:defRPr>
            </a:pPr>
            <a:r>
              <a:rPr lang="en-GB">
                <a:solidFill>
                  <a:schemeClr val="bg1">
                    <a:lumMod val="10000"/>
                  </a:schemeClr>
                </a:solidFill>
              </a:rPr>
              <a:t>PESTEL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(Source: GOV.UK, 2024; Local Floristry Market Trends Report, 2024)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1361353"/>
              </p:ext>
            </p:extLst>
          </p:nvPr>
        </p:nvGraphicFramePr>
        <p:xfrm>
          <a:off x="-1" y="1825624"/>
          <a:ext cx="9329614" cy="50323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648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66480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38729">
                <a:tc>
                  <a:txBody>
                    <a:bodyPr/>
                    <a:lstStyle/>
                    <a:p>
                      <a:r>
                        <a:rPr dirty="0"/>
                        <a:t>Political</a:t>
                      </a:r>
                      <a:r>
                        <a:rPr lang="en-GB" dirty="0"/>
                        <a:t> 👨🏻‍💼</a:t>
                      </a:r>
                      <a:endParaRPr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dirty="0"/>
                        <a:t>Import and trade policies affecting flower prices (post-Brexit).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38729">
                <a:tc>
                  <a:txBody>
                    <a:bodyPr/>
                    <a:lstStyle/>
                    <a:p>
                      <a:r>
                        <a:rPr dirty="0"/>
                        <a:t>Economic</a:t>
                      </a:r>
                      <a:r>
                        <a:rPr lang="en-GB" dirty="0"/>
                        <a:t> 💷</a:t>
                      </a:r>
                      <a:endParaRPr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dirty="0"/>
                        <a:t>Inflation increasing operational and material costs.</a:t>
                      </a:r>
                      <a:r>
                        <a:rPr lang="en-GB" dirty="0"/>
                        <a:t>❌</a:t>
                      </a:r>
                      <a:endParaRPr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38729">
                <a:tc>
                  <a:txBody>
                    <a:bodyPr/>
                    <a:lstStyle/>
                    <a:p>
                      <a:r>
                        <a:rPr dirty="0"/>
                        <a:t>Social</a:t>
                      </a:r>
                      <a:r>
                        <a:rPr lang="en-GB" dirty="0"/>
                        <a:t> 🗣️</a:t>
                      </a:r>
                      <a:endParaRPr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dirty="0"/>
                        <a:t>Consumers prefer convenience and sustainability</a:t>
                      </a:r>
                      <a:r>
                        <a:rPr lang="en-GB" dirty="0"/>
                        <a:t>❌</a:t>
                      </a:r>
                      <a:endParaRPr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38729">
                <a:tc>
                  <a:txBody>
                    <a:bodyPr/>
                    <a:lstStyle/>
                    <a:p>
                      <a:r>
                        <a:rPr dirty="0"/>
                        <a:t>Technological</a:t>
                      </a:r>
                      <a:r>
                        <a:rPr lang="en-GB" dirty="0"/>
                        <a:t> 💻</a:t>
                      </a:r>
                      <a:endParaRPr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dirty="0"/>
                        <a:t>Outdated website and lack of digital marketing</a:t>
                      </a:r>
                      <a:r>
                        <a:rPr lang="en-GB" dirty="0"/>
                        <a:t> ❌</a:t>
                      </a:r>
                      <a:endParaRPr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38729">
                <a:tc>
                  <a:txBody>
                    <a:bodyPr/>
                    <a:lstStyle/>
                    <a:p>
                      <a:r>
                        <a:rPr dirty="0"/>
                        <a:t>Environmental</a:t>
                      </a:r>
                      <a:r>
                        <a:rPr lang="en-GB" dirty="0"/>
                        <a:t> 🪾</a:t>
                      </a:r>
                      <a:endParaRPr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dirty="0"/>
                        <a:t>High cost of sustainable packaging materials</a:t>
                      </a:r>
                      <a:r>
                        <a:rPr lang="en-GB" dirty="0"/>
                        <a:t> ❌</a:t>
                      </a:r>
                      <a:endParaRPr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38729">
                <a:tc>
                  <a:txBody>
                    <a:bodyPr/>
                    <a:lstStyle/>
                    <a:p>
                      <a:r>
                        <a:rPr dirty="0"/>
                        <a:t>Legal</a:t>
                      </a:r>
                      <a:r>
                        <a:rPr lang="en-GB" dirty="0"/>
                        <a:t> 👨🏽‍⚖️</a:t>
                      </a:r>
                      <a:endParaRPr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dirty="0"/>
                        <a:t>Environmental regulations impacting packaging choices</a:t>
                      </a:r>
                      <a:r>
                        <a:rPr lang="en-GB" dirty="0"/>
                        <a:t> ❌</a:t>
                      </a:r>
                      <a:endParaRPr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What you can learn from an Unhappy Customer – tawk.to">
            <a:extLst>
              <a:ext uri="{FF2B5EF4-FFF2-40B4-BE49-F238E27FC236}">
                <a16:creationId xmlns:a16="http://schemas.microsoft.com/office/drawing/2014/main" id="{99CB837D-532D-7798-40BA-616B0FC211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223" r="19782"/>
          <a:stretch>
            <a:fillRect/>
          </a:stretch>
        </p:blipFill>
        <p:spPr bwMode="auto">
          <a:xfrm>
            <a:off x="241536" y="-1"/>
            <a:ext cx="3413478" cy="3429000"/>
          </a:xfrm>
          <a:custGeom>
            <a:avLst/>
            <a:gdLst/>
            <a:ahLst/>
            <a:cxnLst/>
            <a:rect l="l" t="t" r="r" b="b"/>
            <a:pathLst>
              <a:path w="4551305" h="3429000">
                <a:moveTo>
                  <a:pt x="509916" y="0"/>
                </a:moveTo>
                <a:lnTo>
                  <a:pt x="4551305" y="0"/>
                </a:lnTo>
                <a:lnTo>
                  <a:pt x="4551305" y="1"/>
                </a:lnTo>
                <a:lnTo>
                  <a:pt x="3693885" y="1"/>
                </a:lnTo>
                <a:lnTo>
                  <a:pt x="3181696" y="3429000"/>
                </a:lnTo>
                <a:lnTo>
                  <a:pt x="0" y="3429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19418" y="609600"/>
            <a:ext cx="3836082" cy="1320800"/>
          </a:xfrm>
        </p:spPr>
        <p:txBody>
          <a:bodyPr>
            <a:normAutofit/>
          </a:bodyPr>
          <a:lstStyle/>
          <a:p>
            <a:pPr>
              <a:defRPr>
                <a:solidFill>
                  <a:srgbClr val="669966"/>
                </a:solidFill>
              </a:defRPr>
            </a:pPr>
            <a:r>
              <a:rPr lang="en-GB"/>
              <a:t>Cause and Effect Analysis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7859827-36CF-32F6-59EA-4581D2CED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19" r="15747" b="6"/>
          <a:stretch>
            <a:fillRect/>
          </a:stretch>
        </p:blipFill>
        <p:spPr>
          <a:xfrm flipH="1">
            <a:off x="-7974" y="3428999"/>
            <a:ext cx="2635781" cy="3429001"/>
          </a:xfrm>
          <a:custGeom>
            <a:avLst/>
            <a:gdLst/>
            <a:ahLst/>
            <a:cxnLst/>
            <a:rect l="l" t="t" r="r" b="b"/>
            <a:pathLst>
              <a:path w="3514376" h="3429001">
                <a:moveTo>
                  <a:pt x="332680" y="0"/>
                </a:moveTo>
                <a:lnTo>
                  <a:pt x="3514376" y="0"/>
                </a:lnTo>
                <a:lnTo>
                  <a:pt x="3002186" y="3429001"/>
                </a:lnTo>
                <a:lnTo>
                  <a:pt x="0" y="3429001"/>
                </a:lnTo>
                <a:lnTo>
                  <a:pt x="0" y="2237155"/>
                </a:lnTo>
                <a:close/>
              </a:path>
            </a:pathLst>
          </a:custGeom>
        </p:spPr>
      </p:pic>
      <p:cxnSp>
        <p:nvCxnSpPr>
          <p:cNvPr id="2055" name="Straight Connector 2054">
            <a:extLst>
              <a:ext uri="{FF2B5EF4-FFF2-40B4-BE49-F238E27FC236}">
                <a16:creationId xmlns:a16="http://schemas.microsoft.com/office/drawing/2014/main" id="{B31FD3CE-CE0A-4FD9-967C-4D340CA378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9009" y="3428999"/>
            <a:ext cx="243837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57" name="Isosceles Triangle 30">
            <a:extLst>
              <a:ext uri="{FF2B5EF4-FFF2-40B4-BE49-F238E27FC236}">
                <a16:creationId xmlns:a16="http://schemas.microsoft.com/office/drawing/2014/main" id="{0663EB55-934F-42EF-80DE-098647DE7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19418" y="2160589"/>
            <a:ext cx="3836082" cy="3880773"/>
          </a:xfrm>
        </p:spPr>
        <p:txBody>
          <a:bodyPr vert="horz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/>
              <a:t>- Root causes identified:</a:t>
            </a:r>
          </a:p>
          <a:p>
            <a:pPr>
              <a:lnSpc>
                <a:spcPct val="90000"/>
              </a:lnSpc>
            </a:pPr>
            <a:r>
              <a:rPr lang="en-GB" sz="1500"/>
              <a:t>  • People: Limited digital skills.</a:t>
            </a:r>
          </a:p>
          <a:p>
            <a:pPr>
              <a:lnSpc>
                <a:spcPct val="90000"/>
              </a:lnSpc>
            </a:pPr>
            <a:r>
              <a:rPr lang="en-GB" sz="1500"/>
              <a:t>  • Processes: Outdated ordering system.</a:t>
            </a:r>
          </a:p>
          <a:p>
            <a:pPr>
              <a:lnSpc>
                <a:spcPct val="90000"/>
              </a:lnSpc>
            </a:pPr>
            <a:r>
              <a:rPr lang="en-GB" sz="1500"/>
              <a:t>  • Technology: Poor website design.</a:t>
            </a:r>
          </a:p>
          <a:p>
            <a:pPr>
              <a:lnSpc>
                <a:spcPct val="90000"/>
              </a:lnSpc>
            </a:pPr>
            <a:r>
              <a:rPr lang="en-GB" sz="1500"/>
              <a:t>  • Market: New competition.</a:t>
            </a:r>
          </a:p>
          <a:p>
            <a:pPr>
              <a:lnSpc>
                <a:spcPct val="90000"/>
              </a:lnSpc>
            </a:pPr>
            <a:r>
              <a:rPr lang="en-GB" sz="1500"/>
              <a:t>  • Materials: Rising costs of sustainable supplies.</a:t>
            </a:r>
            <a:endParaRPr lang="en-GB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500"/>
              <a:t>These collectively reduce sales and competitiveness.</a:t>
            </a:r>
          </a:p>
          <a:p>
            <a:pPr>
              <a:lnSpc>
                <a:spcPct val="90000"/>
              </a:lnSpc>
            </a:pPr>
            <a:r>
              <a:rPr lang="en-GB" sz="1500"/>
              <a:t>(Source: </a:t>
            </a:r>
            <a:r>
              <a:rPr lang="en-GB" sz="1500" err="1"/>
              <a:t>Kotler</a:t>
            </a:r>
            <a:r>
              <a:rPr lang="en-GB" sz="1500"/>
              <a:t> &amp; Armstrong, 2020; Slack et al., 2022)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5199" y="609600"/>
            <a:ext cx="7648121" cy="1099457"/>
          </a:xfrm>
        </p:spPr>
        <p:txBody>
          <a:bodyPr>
            <a:normAutofit/>
          </a:bodyPr>
          <a:lstStyle/>
          <a:p>
            <a:pPr>
              <a:defRPr>
                <a:solidFill>
                  <a:srgbClr val="669966"/>
                </a:solidFill>
              </a:defRPr>
            </a:pPr>
            <a:r>
              <a:rPr lang="en-GB"/>
              <a:t>Summary</a:t>
            </a:r>
            <a:r>
              <a:rPr dirty="0"/>
              <a:t> </a:t>
            </a:r>
            <a:r>
              <a:rPr lang="en-GB"/>
              <a:t>&amp; Next </a:t>
            </a:r>
            <a:r>
              <a:rPr dirty="0"/>
              <a:t> </a:t>
            </a:r>
            <a:r>
              <a:rPr lang="en-GB"/>
              <a:t>Steps</a:t>
            </a:r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807450" y="4013200"/>
            <a:ext cx="336550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B353D8F-90BA-75BA-031F-6944DBB3C6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2315542"/>
              </p:ext>
            </p:extLst>
          </p:nvPr>
        </p:nvGraphicFramePr>
        <p:xfrm>
          <a:off x="965199" y="1948543"/>
          <a:ext cx="7213600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5199" y="609600"/>
            <a:ext cx="7648121" cy="1099457"/>
          </a:xfrm>
        </p:spPr>
        <p:txBody>
          <a:bodyPr>
            <a:normAutofit/>
          </a:bodyPr>
          <a:lstStyle/>
          <a:p>
            <a:r>
              <a:rPr dirty="0"/>
              <a:t>Conclusion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807450" y="4013200"/>
            <a:ext cx="336550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57A0AC3-F11E-BFA3-DC59-A4FF85C4F9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6598450"/>
              </p:ext>
            </p:extLst>
          </p:nvPr>
        </p:nvGraphicFramePr>
        <p:xfrm>
          <a:off x="965199" y="1948543"/>
          <a:ext cx="7213600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81353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600" y="816638"/>
            <a:ext cx="2525519" cy="5224724"/>
          </a:xfrm>
        </p:spPr>
        <p:txBody>
          <a:bodyPr anchor="ctr">
            <a:normAutofit/>
          </a:bodyPr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90721" y="816638"/>
            <a:ext cx="3464779" cy="5224724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Kotler, P. &amp; Armstrong, G., 2020. Principles of Marketing. 18th ed. Harlow: Pearson.</a:t>
            </a:r>
          </a:p>
          <a:p>
            <a:pPr>
              <a:lnSpc>
                <a:spcPct val="9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Slack, N., Brandon-Jones, A. &amp; Johnston, R., 2022. Operations Management. 10th ed. Harlow: Pearson.</a:t>
            </a:r>
          </a:p>
          <a:p>
            <a:pPr>
              <a:lnSpc>
                <a:spcPct val="9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GOV.UK, 2024. UK Inflation and Import Data. [online] Available at: &lt;https://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www.gov.uk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/government/statistics&gt; [Accessed 10 November 2025].</a:t>
            </a:r>
            <a:endParaRPr lang="en-GB" sz="13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British Florist Association, 2024. Sustainable Packaging in Floristry. [online] Available at: &lt;https://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britishfloristassociation.org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/sustainability&gt; [Accessed 10 November 2025].</a:t>
            </a:r>
          </a:p>
          <a:p>
            <a:pPr>
              <a:lnSpc>
                <a:spcPct val="9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Local Floristry Market Trends Report, 2024. Norwich Flower Retail Analysis. Norwich: Local Business Insights.</a:t>
            </a:r>
          </a:p>
          <a:p>
            <a:pPr>
              <a:lnSpc>
                <a:spcPct val="9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Interflora, 2024. Online Flower Delivery Market Overview. [online] Available at: &lt;h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98</TotalTime>
  <Words>690</Words>
  <Application>Microsoft Macintosh PowerPoint</Application>
  <PresentationFormat>On-screen Show (4:3)</PresentationFormat>
  <Paragraphs>83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Trebuchet MS</vt:lpstr>
      <vt:lpstr>Wingdings 3</vt:lpstr>
      <vt:lpstr>Facet</vt:lpstr>
      <vt:lpstr>Green Haven Florists: Problem Solving and Decision Making</vt:lpstr>
      <vt:lpstr>Introduction</vt:lpstr>
      <vt:lpstr>Identifying the Problem </vt:lpstr>
      <vt:lpstr>Impact on Business</vt:lpstr>
      <vt:lpstr>PESTEL Analysis</vt:lpstr>
      <vt:lpstr>Cause and Effect Analysis</vt:lpstr>
      <vt:lpstr>Summary &amp; Next  Steps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Green Haven Florists: Problem Solving and Decision Making</dc:title>
  <dc:subject/>
  <dc:creator/>
  <cp:keywords/>
  <dc:description>generated using python-pptx</dc:description>
  <cp:lastModifiedBy>Aisha Carpenter</cp:lastModifiedBy>
  <cp:revision>9</cp:revision>
  <dcterms:created xsi:type="dcterms:W3CDTF">2013-01-27T09:14:16Z</dcterms:created>
  <dcterms:modified xsi:type="dcterms:W3CDTF">2025-11-10T08:40:27Z</dcterms:modified>
  <cp:category/>
</cp:coreProperties>
</file>