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58" r:id="rId4"/>
    <p:sldId id="259" r:id="rId5"/>
    <p:sldId id="260" r:id="rId6"/>
    <p:sldId id="276" r:id="rId7"/>
    <p:sldId id="261" r:id="rId8"/>
    <p:sldId id="262" r:id="rId9"/>
    <p:sldId id="263" r:id="rId10"/>
    <p:sldId id="264" r:id="rId11"/>
    <p:sldId id="265" r:id="rId12"/>
    <p:sldId id="266" r:id="rId13"/>
    <p:sldId id="257" r:id="rId14"/>
    <p:sldId id="267" r:id="rId15"/>
    <p:sldId id="268" r:id="rId16"/>
    <p:sldId id="269" r:id="rId17"/>
    <p:sldId id="270" r:id="rId18"/>
    <p:sldId id="271" r:id="rId19"/>
    <p:sldId id="272" r:id="rId20"/>
    <p:sldId id="275" r:id="rId21"/>
    <p:sldId id="273" r:id="rId22"/>
    <p:sldId id="27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2274" y="10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73826-D1F0-4EFA-8DDD-41B56C36CE7F}" type="datetimeFigureOut">
              <a:rPr lang="en-GB" smtClean="0"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63E8-8DE2-4CF0-845A-6F17B38D7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527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73826-D1F0-4EFA-8DDD-41B56C36CE7F}" type="datetimeFigureOut">
              <a:rPr lang="en-GB" smtClean="0"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63E8-8DE2-4CF0-845A-6F17B38D7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410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73826-D1F0-4EFA-8DDD-41B56C36CE7F}" type="datetimeFigureOut">
              <a:rPr lang="en-GB" smtClean="0"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63E8-8DE2-4CF0-845A-6F17B38D7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744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73826-D1F0-4EFA-8DDD-41B56C36CE7F}" type="datetimeFigureOut">
              <a:rPr lang="en-GB" smtClean="0"/>
              <a:t>10/11/2016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63E8-8DE2-4CF0-845A-6F17B38D7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648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73826-D1F0-4EFA-8DDD-41B56C36CE7F}" type="datetimeFigureOut">
              <a:rPr lang="en-GB" smtClean="0"/>
              <a:t>10/11/2016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63E8-8DE2-4CF0-845A-6F17B38D7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84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73826-D1F0-4EFA-8DDD-41B56C36CE7F}" type="datetimeFigureOut">
              <a:rPr lang="en-GB" smtClean="0"/>
              <a:t>10/11/2016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63E8-8DE2-4CF0-845A-6F17B38D7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474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73826-D1F0-4EFA-8DDD-41B56C36CE7F}" type="datetimeFigureOut">
              <a:rPr lang="en-GB" smtClean="0"/>
              <a:t>10/11/2016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63E8-8DE2-4CF0-845A-6F17B38D7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798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73826-D1F0-4EFA-8DDD-41B56C36CE7F}" type="datetimeFigureOut">
              <a:rPr lang="en-GB" smtClean="0"/>
              <a:t>10/11/2016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63E8-8DE2-4CF0-845A-6F17B38D7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231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73826-D1F0-4EFA-8DDD-41B56C36CE7F}" type="datetimeFigureOut">
              <a:rPr lang="en-GB" smtClean="0"/>
              <a:t>10/11/2016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63E8-8DE2-4CF0-845A-6F17B38D7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26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73826-D1F0-4EFA-8DDD-41B56C36CE7F}" type="datetimeFigureOut">
              <a:rPr lang="en-GB" smtClean="0"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63E8-8DE2-4CF0-845A-6F17B38D7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679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73826-D1F0-4EFA-8DDD-41B56C36CE7F}" type="datetimeFigureOut">
              <a:rPr lang="en-GB" smtClean="0"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63E8-8DE2-4CF0-845A-6F17B38D7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138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E73826-D1F0-4EFA-8DDD-41B56C36CE7F}" type="datetimeFigureOut">
              <a:rPr lang="en-GB" smtClean="0"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7F63E8-8DE2-4CF0-845A-6F17B38D7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740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/>
        </p:nvSpPr>
        <p:spPr>
          <a:xfrm>
            <a:off x="1792705" y="2909992"/>
            <a:ext cx="8746958" cy="2929334"/>
          </a:xfrm>
          <a:prstGeom prst="rect">
            <a:avLst/>
          </a:prstGeom>
        </p:spPr>
        <p:txBody>
          <a:bodyPr vert="horz" anchor="b">
            <a:no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48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en-GB" sz="8000" dirty="0" smtClean="0">
                <a:solidFill>
                  <a:schemeClr val="bg1"/>
                </a:solidFill>
              </a:rPr>
              <a:t>Critical Reflection for Academics, Professionals and Employees</a:t>
            </a:r>
            <a:endParaRPr lang="en-GB" sz="8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98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>
            <a:spLocks noGrp="1"/>
          </p:cNvSpPr>
          <p:nvPr/>
        </p:nvSpPr>
        <p:spPr>
          <a:xfrm>
            <a:off x="280737" y="0"/>
            <a:ext cx="8229600" cy="1143000"/>
          </a:xfrm>
          <a:prstGeom prst="rect">
            <a:avLst/>
          </a:prstGeom>
        </p:spPr>
        <p:txBody>
          <a:bodyPr vert="horz" rtlCol="0" anchor="ctr">
            <a:normAutofit fontScale="97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Today we will Cover:-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Content Placeholder 1"/>
          <p:cNvSpPr>
            <a:spLocks noGrp="1"/>
          </p:cNvSpPr>
          <p:nvPr/>
        </p:nvSpPr>
        <p:spPr>
          <a:xfrm>
            <a:off x="280737" y="1143000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sz="3600" dirty="0" smtClean="0">
                <a:solidFill>
                  <a:schemeClr val="bg1"/>
                </a:solidFill>
              </a:rPr>
              <a:t>Critical Reflection</a:t>
            </a:r>
            <a:endParaRPr lang="en-GB" sz="3600" dirty="0" smtClean="0">
              <a:solidFill>
                <a:schemeClr val="bg1"/>
              </a:solidFill>
            </a:endParaRPr>
          </a:p>
          <a:p>
            <a:r>
              <a:rPr lang="en-GB" sz="3600" dirty="0" smtClean="0">
                <a:solidFill>
                  <a:schemeClr val="bg1"/>
                </a:solidFill>
              </a:rPr>
              <a:t>Critical Thinking</a:t>
            </a:r>
            <a:endParaRPr lang="en-GB" sz="3600" dirty="0" smtClean="0">
              <a:solidFill>
                <a:schemeClr val="bg1"/>
              </a:solidFill>
            </a:endParaRPr>
          </a:p>
          <a:p>
            <a:r>
              <a:rPr lang="en-GB" sz="3600" dirty="0" smtClean="0">
                <a:solidFill>
                  <a:schemeClr val="bg1"/>
                </a:solidFill>
              </a:rPr>
              <a:t>Models of reflection:</a:t>
            </a:r>
          </a:p>
          <a:p>
            <a:pPr lvl="1"/>
            <a:r>
              <a:rPr lang="en-GB" sz="3200" b="1" dirty="0" smtClean="0">
                <a:solidFill>
                  <a:schemeClr val="bg1"/>
                </a:solidFill>
              </a:rPr>
              <a:t>Driscoll Three Staged Model</a:t>
            </a:r>
          </a:p>
          <a:p>
            <a:pPr lvl="1"/>
            <a:r>
              <a:rPr lang="en-GB" sz="3200" b="1" dirty="0" smtClean="0">
                <a:solidFill>
                  <a:schemeClr val="bg1"/>
                </a:solidFill>
              </a:rPr>
              <a:t>Gibbs Multi Stage Model</a:t>
            </a:r>
          </a:p>
          <a:p>
            <a:pPr lvl="1"/>
            <a:r>
              <a:rPr lang="en-GB" sz="3200" b="1" dirty="0" smtClean="0">
                <a:solidFill>
                  <a:schemeClr val="bg1"/>
                </a:solidFill>
              </a:rPr>
              <a:t>Cottrell Core Prompt Model</a:t>
            </a:r>
          </a:p>
          <a:p>
            <a:pPr lvl="1"/>
            <a:r>
              <a:rPr lang="en-GB" sz="3200" b="1" dirty="0" smtClean="0">
                <a:solidFill>
                  <a:schemeClr val="bg1"/>
                </a:solidFill>
              </a:rPr>
              <a:t>Kolb Experimental </a:t>
            </a:r>
            <a:r>
              <a:rPr lang="en-GB" sz="3200" b="1" dirty="0">
                <a:solidFill>
                  <a:schemeClr val="bg1"/>
                </a:solidFill>
              </a:rPr>
              <a:t>L</a:t>
            </a:r>
            <a:r>
              <a:rPr lang="en-GB" sz="3200" b="1" dirty="0" smtClean="0">
                <a:solidFill>
                  <a:schemeClr val="bg1"/>
                </a:solidFill>
              </a:rPr>
              <a:t>earning Model</a:t>
            </a:r>
            <a:endParaRPr lang="en-GB" sz="3200" b="1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007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>
            <a:spLocks noGrp="1"/>
          </p:cNvSpPr>
          <p:nvPr/>
        </p:nvSpPr>
        <p:spPr>
          <a:xfrm>
            <a:off x="280737" y="0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u="sng" dirty="0" smtClean="0">
                <a:solidFill>
                  <a:schemeClr val="bg1"/>
                </a:solidFill>
              </a:rPr>
              <a:t>Critical Reflection</a:t>
            </a:r>
            <a:endParaRPr lang="en-GB" u="sng" dirty="0">
              <a:solidFill>
                <a:schemeClr val="bg1"/>
              </a:solidFill>
            </a:endParaRPr>
          </a:p>
        </p:txBody>
      </p:sp>
      <p:sp>
        <p:nvSpPr>
          <p:cNvPr id="5" name="Content Placeholder 1"/>
          <p:cNvSpPr>
            <a:spLocks noGrp="1"/>
          </p:cNvSpPr>
          <p:nvPr/>
        </p:nvSpPr>
        <p:spPr>
          <a:xfrm>
            <a:off x="280737" y="90513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b="1" u="sng" dirty="0" smtClean="0">
                <a:solidFill>
                  <a:schemeClr val="bg1"/>
                </a:solidFill>
              </a:rPr>
              <a:t>Definition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‘As a means of focussing our attention back onto our own experience’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					Cottrell (2011, p207)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1507" y="2274165"/>
            <a:ext cx="4510493" cy="458383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2897743"/>
            <a:ext cx="4985430" cy="3960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593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/>
        </p:nvSpPr>
        <p:spPr>
          <a:xfrm>
            <a:off x="280737" y="1448521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Clarifies our thinking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Deepens our understanding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Reinforces learning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It is designed to instigate ways that lead to possible transformation and change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itle 2"/>
          <p:cNvSpPr>
            <a:spLocks noGrp="1"/>
          </p:cNvSpPr>
          <p:nvPr/>
        </p:nvSpPr>
        <p:spPr>
          <a:xfrm>
            <a:off x="280737" y="241831"/>
            <a:ext cx="8229600" cy="1143000"/>
          </a:xfrm>
          <a:prstGeom prst="rect">
            <a:avLst/>
          </a:prstGeom>
        </p:spPr>
        <p:txBody>
          <a:bodyPr vert="horz" rtlCol="0" anchor="ctr">
            <a:normAutofit fontScale="900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Critical Reflection Promotes a concept which:-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3593" y="2234184"/>
            <a:ext cx="4128407" cy="462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85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/>
        </p:nvSpPr>
        <p:spPr>
          <a:xfrm>
            <a:off x="296779" y="1320184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Reflection is used loosely to refer to:-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Being engaged in thought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Day dreaming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Going back over an event in our minds critical reflection for academic and professional purposes is different from this it is:-</a:t>
            </a:r>
          </a:p>
          <a:p>
            <a:r>
              <a:rPr lang="en-GB" sz="2800" b="1" u="sng" dirty="0" smtClean="0">
                <a:solidFill>
                  <a:schemeClr val="bg1"/>
                </a:solidFill>
              </a:rPr>
              <a:t>Structured, focussed with an end purpose of developing our understanding</a:t>
            </a:r>
          </a:p>
          <a:p>
            <a:pPr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itle 2"/>
          <p:cNvSpPr>
            <a:spLocks noGrp="1"/>
          </p:cNvSpPr>
          <p:nvPr/>
        </p:nvSpPr>
        <p:spPr>
          <a:xfrm>
            <a:off x="296779" y="113494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More Than Just “Thinking”.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467728" y="1256494"/>
            <a:ext cx="4724272" cy="560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5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5 tips to improve your critical thinking - Samantha Agoo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887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9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/>
        </p:nvSpPr>
        <p:spPr>
          <a:xfrm>
            <a:off x="312821" y="1384353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Selection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Changing perspective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Returning to experience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Analysis of own role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Drawing on received wisdom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Deepening our understanding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Using insights to effect change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itle 2"/>
          <p:cNvSpPr>
            <a:spLocks noGrp="1"/>
          </p:cNvSpPr>
          <p:nvPr/>
        </p:nvSpPr>
        <p:spPr>
          <a:xfrm>
            <a:off x="312821" y="177663"/>
            <a:ext cx="8229600" cy="1143000"/>
          </a:xfrm>
          <a:prstGeom prst="rect">
            <a:avLst/>
          </a:prstGeom>
        </p:spPr>
        <p:txBody>
          <a:bodyPr vert="horz" rtlCol="0" anchor="ctr">
            <a:normAutofit fontScale="900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Critical Reflection – Involves the following Activities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630037" y="1451429"/>
            <a:ext cx="7563448" cy="5406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23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/>
        </p:nvSpPr>
        <p:spPr>
          <a:xfrm>
            <a:off x="232611" y="1206690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624078" indent="-514350" algn="just">
              <a:buFont typeface="+mj-lt"/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Selection</a:t>
            </a:r>
            <a:r>
              <a:rPr lang="en-GB" dirty="0" smtClean="0">
                <a:solidFill>
                  <a:schemeClr val="bg1"/>
                </a:solidFill>
              </a:rPr>
              <a:t> – Select one or two areas where your critical reflection is justified –it is often a time consuming, mentally energetic and demanding process.</a:t>
            </a:r>
          </a:p>
          <a:p>
            <a:pPr marL="624078" indent="-514350" algn="just">
              <a:buFont typeface="+mj-lt"/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Changing perspective </a:t>
            </a:r>
            <a:r>
              <a:rPr lang="en-GB" dirty="0" smtClean="0">
                <a:solidFill>
                  <a:schemeClr val="bg1"/>
                </a:solidFill>
              </a:rPr>
              <a:t>– We look to develop understanding through changing our focus, using different lenses.</a:t>
            </a:r>
          </a:p>
          <a:p>
            <a:pPr marL="624078" indent="-514350" algn="just">
              <a:buFont typeface="+mj-lt"/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Returning to experience </a:t>
            </a:r>
            <a:r>
              <a:rPr lang="en-GB" dirty="0" smtClean="0">
                <a:solidFill>
                  <a:schemeClr val="bg1"/>
                </a:solidFill>
              </a:rPr>
              <a:t>– To  analyse in detail a one- off situation; a recurrent situation or particular project or challenge.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itle 2"/>
          <p:cNvSpPr>
            <a:spLocks noGrp="1"/>
          </p:cNvSpPr>
          <p:nvPr/>
        </p:nvSpPr>
        <p:spPr>
          <a:xfrm>
            <a:off x="232611" y="0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Activities In Detail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931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/>
        </p:nvSpPr>
        <p:spPr>
          <a:xfrm>
            <a:off x="264694" y="1143000"/>
            <a:ext cx="8229600" cy="5112568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624078" indent="-514350" algn="just">
              <a:buAutoNum type="arabicPlain" startAt="4"/>
            </a:pPr>
            <a:r>
              <a:rPr lang="en-GB" b="1" dirty="0" smtClean="0">
                <a:solidFill>
                  <a:schemeClr val="bg1"/>
                </a:solidFill>
              </a:rPr>
              <a:t>Analysis of own role </a:t>
            </a:r>
            <a:r>
              <a:rPr lang="en-GB" dirty="0" smtClean="0">
                <a:solidFill>
                  <a:schemeClr val="bg1"/>
                </a:solidFill>
              </a:rPr>
              <a:t>– the impact or consequences of what you did or did not do and why?</a:t>
            </a:r>
          </a:p>
          <a:p>
            <a:pPr marL="624078" indent="-514350" algn="just">
              <a:buFont typeface="Wingdings 3"/>
              <a:buAutoNum type="arabicPlain" startAt="4"/>
            </a:pPr>
            <a:r>
              <a:rPr lang="en-GB" b="1" dirty="0" smtClean="0">
                <a:solidFill>
                  <a:schemeClr val="bg1"/>
                </a:solidFill>
              </a:rPr>
              <a:t>Drawing on received wisdom </a:t>
            </a:r>
            <a:r>
              <a:rPr lang="en-GB" dirty="0" smtClean="0">
                <a:solidFill>
                  <a:schemeClr val="bg1"/>
                </a:solidFill>
              </a:rPr>
              <a:t>–relate your own experience to theory?</a:t>
            </a:r>
          </a:p>
          <a:p>
            <a:pPr marL="624078" indent="-514350" algn="just">
              <a:buFont typeface="Wingdings 3"/>
              <a:buAutoNum type="arabicPlain" startAt="4"/>
            </a:pPr>
            <a:r>
              <a:rPr lang="en-GB" b="1" dirty="0" smtClean="0">
                <a:solidFill>
                  <a:schemeClr val="bg1"/>
                </a:solidFill>
              </a:rPr>
              <a:t>Deepening your understanding </a:t>
            </a:r>
            <a:r>
              <a:rPr lang="en-GB" dirty="0" smtClean="0">
                <a:solidFill>
                  <a:schemeClr val="bg1"/>
                </a:solidFill>
              </a:rPr>
              <a:t>–It involves active working with the raw material of your experience so as to make sense of situations, events their dynamics and your own role.</a:t>
            </a:r>
          </a:p>
          <a:p>
            <a:pPr marL="624078" indent="-514350" algn="just">
              <a:buFont typeface="Wingdings 3"/>
              <a:buAutoNum type="arabicPlain" startAt="4"/>
            </a:pPr>
            <a:r>
              <a:rPr lang="en-GB" b="1" dirty="0" smtClean="0">
                <a:solidFill>
                  <a:schemeClr val="bg1"/>
                </a:solidFill>
              </a:rPr>
              <a:t>Using insights to effect change </a:t>
            </a:r>
            <a:r>
              <a:rPr lang="en-GB" dirty="0" smtClean="0">
                <a:solidFill>
                  <a:schemeClr val="bg1"/>
                </a:solidFill>
              </a:rPr>
              <a:t>– critical reflection can have a transformative quality, with a profound effect on your being and sense of self, others and the world around you.</a:t>
            </a:r>
          </a:p>
          <a:p>
            <a:pPr marL="624078" indent="-514350">
              <a:buFont typeface="Wingdings 3"/>
              <a:buAutoNum type="arabicPlain" startAt="4"/>
            </a:pPr>
            <a:endParaRPr lang="en-GB" dirty="0" smtClean="0">
              <a:solidFill>
                <a:schemeClr val="bg1"/>
              </a:solidFill>
            </a:endParaRPr>
          </a:p>
          <a:p>
            <a:pPr marL="624078" indent="-514350">
              <a:buFont typeface="Wingdings 3"/>
              <a:buAutoNum type="arabicPlain" startAt="4"/>
            </a:pPr>
            <a:endParaRPr lang="en-GB" dirty="0" smtClean="0">
              <a:solidFill>
                <a:schemeClr val="bg1"/>
              </a:solidFill>
            </a:endParaRPr>
          </a:p>
          <a:p>
            <a:pPr marL="624078" indent="-514350">
              <a:buAutoNum type="arabicPlain" startAt="4"/>
            </a:pPr>
            <a:endParaRPr lang="en-GB" dirty="0" smtClean="0">
              <a:solidFill>
                <a:schemeClr val="bg1"/>
              </a:solidFill>
            </a:endParaRPr>
          </a:p>
          <a:p>
            <a:pPr marL="624078" indent="-514350">
              <a:buAutoNum type="arabicPlain" startAt="4"/>
            </a:pPr>
            <a:endParaRPr lang="en-GB" dirty="0" smtClean="0">
              <a:solidFill>
                <a:schemeClr val="bg1"/>
              </a:solidFill>
            </a:endParaRPr>
          </a:p>
          <a:p>
            <a:pPr marL="624078" indent="-514350">
              <a:buAutoNum type="arabicPlain" startAt="4"/>
            </a:pPr>
            <a:endParaRPr lang="en-GB" dirty="0" smtClean="0">
              <a:solidFill>
                <a:schemeClr val="bg1"/>
              </a:solidFill>
            </a:endParaRPr>
          </a:p>
          <a:p>
            <a:pPr marL="624078" indent="-514350">
              <a:buNone/>
            </a:pPr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itle 2"/>
          <p:cNvSpPr>
            <a:spLocks noGrp="1"/>
          </p:cNvSpPr>
          <p:nvPr/>
        </p:nvSpPr>
        <p:spPr>
          <a:xfrm>
            <a:off x="264694" y="0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Continued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44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/>
        </p:nvSpPr>
        <p:spPr>
          <a:xfrm>
            <a:off x="168442" y="1206690"/>
            <a:ext cx="7335443" cy="5411824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just"/>
            <a:r>
              <a:rPr lang="en-GB" dirty="0" smtClean="0">
                <a:solidFill>
                  <a:schemeClr val="bg1"/>
                </a:solidFill>
              </a:rPr>
              <a:t>Critical reflection takes commitment and discipline.</a:t>
            </a:r>
          </a:p>
          <a:p>
            <a:pPr algn="just"/>
            <a:r>
              <a:rPr lang="en-GB" dirty="0" smtClean="0">
                <a:solidFill>
                  <a:schemeClr val="bg1"/>
                </a:solidFill>
              </a:rPr>
              <a:t>Distractions – there are usually plenty of </a:t>
            </a:r>
            <a:r>
              <a:rPr lang="en-GB" dirty="0" smtClean="0">
                <a:solidFill>
                  <a:schemeClr val="bg1"/>
                </a:solidFill>
              </a:rPr>
              <a:t>these</a:t>
            </a:r>
            <a:endParaRPr lang="en-GB" dirty="0" smtClean="0">
              <a:solidFill>
                <a:schemeClr val="bg1"/>
              </a:solidFill>
            </a:endParaRPr>
          </a:p>
          <a:p>
            <a:pPr algn="just"/>
            <a:r>
              <a:rPr lang="en-GB" dirty="0" smtClean="0">
                <a:solidFill>
                  <a:schemeClr val="bg1"/>
                </a:solidFill>
              </a:rPr>
              <a:t>Confusion – we may confuse everyday “thoughtfulness” with a structured critical reflection.</a:t>
            </a:r>
          </a:p>
          <a:p>
            <a:pPr algn="just"/>
            <a:r>
              <a:rPr lang="en-GB" dirty="0" smtClean="0">
                <a:solidFill>
                  <a:schemeClr val="bg1"/>
                </a:solidFill>
              </a:rPr>
              <a:t>Feelings – Some projects or tasks may expose our uncomfortable feelings, unexpected emotional responses or unwanted conclusions about our own role!</a:t>
            </a:r>
          </a:p>
          <a:p>
            <a:pPr algn="just"/>
            <a:r>
              <a:rPr lang="en-GB" dirty="0" smtClean="0">
                <a:solidFill>
                  <a:schemeClr val="bg1"/>
                </a:solidFill>
              </a:rPr>
              <a:t>Skills – it takes skill to balance a critique of experience with the requirements of academic writing for example?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itle 2"/>
          <p:cNvSpPr>
            <a:spLocks noGrp="1"/>
          </p:cNvSpPr>
          <p:nvPr/>
        </p:nvSpPr>
        <p:spPr>
          <a:xfrm>
            <a:off x="168443" y="0"/>
            <a:ext cx="8229600" cy="1143000"/>
          </a:xfrm>
          <a:prstGeom prst="rect">
            <a:avLst/>
          </a:prstGeom>
        </p:spPr>
        <p:txBody>
          <a:bodyPr vert="horz" rtlCol="0" anchor="ctr">
            <a:normAutofit fontScale="97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Challenges of Critical Reflection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155544" y="2945259"/>
            <a:ext cx="5762171" cy="3912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748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/>
        </p:nvSpPr>
        <p:spPr>
          <a:xfrm>
            <a:off x="216569" y="1206690"/>
            <a:ext cx="10799774" cy="513605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A helpful mental discipline – the more we create a routine for critical reflection, the more we gain in terms of self management.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Space and time for development – It enables us to organise our time and different types of thinking.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More effective study and learning – stepping back from the study, you can benefit from reflecting on your attitudes to learning, your strategies and their effectiveness on your overall performance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To support professional practice  - enriches professional practice by developing your understanding of what you are doing, why and the consequences of your actions.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itle 2"/>
          <p:cNvSpPr>
            <a:spLocks noGrp="1"/>
          </p:cNvSpPr>
          <p:nvPr/>
        </p:nvSpPr>
        <p:spPr>
          <a:xfrm>
            <a:off x="216569" y="0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Benefits of Critical Reflection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439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/>
        </p:nvSpPr>
        <p:spPr>
          <a:xfrm>
            <a:off x="264695" y="1206690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1- What is the purpose?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2 – What is the type of desired outcome?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3 - What and where is the focus?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4 – What model of reflection do you employ?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 – What is your methodology?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6 – Who are your audience?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7 –How are you going to relate experience 	with theory?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itle 2"/>
          <p:cNvSpPr>
            <a:spLocks noGrp="1"/>
          </p:cNvSpPr>
          <p:nvPr/>
        </p:nvSpPr>
        <p:spPr>
          <a:xfrm>
            <a:off x="264695" y="0"/>
            <a:ext cx="8229600" cy="1143000"/>
          </a:xfrm>
          <a:prstGeom prst="rect">
            <a:avLst/>
          </a:prstGeom>
        </p:spPr>
        <p:txBody>
          <a:bodyPr vert="horz" rtlCol="0" anchor="ctr">
            <a:normAutofit fontScale="97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Approaches To Critical Reflection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7263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/>
        </p:nvSpPr>
        <p:spPr>
          <a:xfrm>
            <a:off x="200526" y="1320184"/>
            <a:ext cx="10264273" cy="526930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1) Identify your purpose – what do you want to achieve in terms of knowledge, understanding or performance?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2) Decide on type of outcome – this will help you to decide the form that you want your conclusion to take. e.g. Guidelines for future action; a recommendation?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3) Select a focus – something that is relatively challenging to provide sustenance to your reflection?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itle 2"/>
          <p:cNvSpPr>
            <a:spLocks noGrp="1"/>
          </p:cNvSpPr>
          <p:nvPr/>
        </p:nvSpPr>
        <p:spPr>
          <a:xfrm>
            <a:off x="200527" y="113494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Approaches In Detail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677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/>
        </p:nvSpPr>
        <p:spPr>
          <a:xfrm>
            <a:off x="152399" y="1206690"/>
            <a:ext cx="10646229" cy="5092510"/>
          </a:xfrm>
          <a:prstGeom prst="rect">
            <a:avLst/>
          </a:prstGeom>
          <a:noFill/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4) Choose a model of reflection –from a basic staged model which follows a nominal order to more complex prompt based model.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5) Method – recording your reflection, with whom, frequency, first steps, working the material and end – point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6) Audience for your own purposes  or for a presentation to peers, tutors or managers etc 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7) Relating theory and practice – check the research first, update yourself on any issues, do your experiences support the theory? Do theories support your findings? learn from the experts!!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/>
        </p:nvSpPr>
        <p:spPr>
          <a:xfrm>
            <a:off x="152400" y="0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Cont. Approach - detail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0848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/>
        </p:nvSpPr>
        <p:spPr>
          <a:xfrm>
            <a:off x="280736" y="1206690"/>
            <a:ext cx="10198577" cy="5121539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b="1" dirty="0" smtClean="0">
                <a:solidFill>
                  <a:schemeClr val="bg1"/>
                </a:solidFill>
              </a:rPr>
              <a:t>Phase 1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Generating ideas and raw content –jotting down reflections when the details are, thoughts and emotions are still fresh. – notebook, voice recorder (smart phone), blog, social network discussion, collaborative working IT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Immediate – written whilst still fresh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Chronological order - as it happens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Emotional – provides chance to explore feelings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Detailed – relevant at the time but may be less significant as time goes by?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Fragmented – different things will appear to be significant at different times.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/>
        </p:nvSpPr>
        <p:spPr>
          <a:xfrm>
            <a:off x="280737" y="0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There Are Two Phases:-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1523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/>
        </p:nvSpPr>
        <p:spPr>
          <a:xfrm>
            <a:off x="200525" y="994122"/>
            <a:ext cx="9596617" cy="552279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b="1" dirty="0" smtClean="0">
                <a:solidFill>
                  <a:schemeClr val="bg1"/>
                </a:solidFill>
              </a:rPr>
              <a:t>Phase 2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This stage is all about depth to your thinking and learning.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Holistic – looking at the event or project as a whole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Distance – stand back to gain experience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Analytical – you analyse your reflections critically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Synthesis – bring together all the component parts to form a more rounded judgement or conclusion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Extrapolation – you are engaged in a process of teasing out meaning, insights and significance.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>
              <a:solidFill>
                <a:schemeClr val="bg1"/>
              </a:solidFill>
            </a:endParaRPr>
          </a:p>
          <a:p>
            <a:pPr marL="624078" indent="-514350">
              <a:buFont typeface="+mj-lt"/>
              <a:buAutoNum type="arabicPeriod"/>
            </a:pPr>
            <a:endParaRPr lang="en-GB" dirty="0" smtClean="0">
              <a:solidFill>
                <a:schemeClr val="bg1"/>
              </a:solidFill>
            </a:endParaRPr>
          </a:p>
          <a:p>
            <a:pPr marL="624078" indent="-514350">
              <a:buFont typeface="+mj-lt"/>
              <a:buAutoNum type="arabicPeriod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/>
        </p:nvSpPr>
        <p:spPr>
          <a:xfrm>
            <a:off x="200526" y="0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Continued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87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/>
        </p:nvSpPr>
        <p:spPr>
          <a:xfrm>
            <a:off x="163270" y="1220680"/>
            <a:ext cx="8229600" cy="4525963"/>
          </a:xfrm>
          <a:prstGeom prst="rect">
            <a:avLst/>
          </a:prstGeom>
          <a:noFill/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b="1" dirty="0" smtClean="0">
                <a:solidFill>
                  <a:schemeClr val="bg1"/>
                </a:solidFill>
              </a:rPr>
              <a:t>Staged models </a:t>
            </a:r>
            <a:r>
              <a:rPr lang="en-GB" dirty="0" smtClean="0">
                <a:solidFill>
                  <a:schemeClr val="bg1"/>
                </a:solidFill>
              </a:rPr>
              <a:t>– stages present a nominal order for considering different aspects of the experience.</a:t>
            </a:r>
          </a:p>
          <a:p>
            <a:r>
              <a:rPr lang="en-GB" b="1" dirty="0" smtClean="0">
                <a:solidFill>
                  <a:schemeClr val="bg1"/>
                </a:solidFill>
              </a:rPr>
              <a:t>Three stage model </a:t>
            </a:r>
            <a:r>
              <a:rPr lang="en-GB" dirty="0" smtClean="0">
                <a:solidFill>
                  <a:schemeClr val="bg1"/>
                </a:solidFill>
              </a:rPr>
              <a:t>– There are various three-stage models, such as Borton (1970) and Driscoll (1994). They all simplify the reflective process to:-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What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So what?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Now what?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/>
        </p:nvSpPr>
        <p:spPr>
          <a:xfrm>
            <a:off x="173614" y="0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Models of Reflection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050" name="Picture 2" descr="Image result for what so what now wha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429" y="2445658"/>
            <a:ext cx="64008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575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/>
        </p:nvSpPr>
        <p:spPr>
          <a:xfrm>
            <a:off x="232609" y="1206690"/>
            <a:ext cx="5703733" cy="5266179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b="1" dirty="0" smtClean="0">
                <a:solidFill>
                  <a:schemeClr val="bg1"/>
                </a:solidFill>
              </a:rPr>
              <a:t>Multi-stage models</a:t>
            </a:r>
            <a:r>
              <a:rPr lang="en-GB" dirty="0" smtClean="0">
                <a:solidFill>
                  <a:schemeClr val="bg1"/>
                </a:solidFill>
              </a:rPr>
              <a:t> as advocated by Gibbs.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Gibbs (1988) lists stages which include:-</a:t>
            </a:r>
          </a:p>
          <a:p>
            <a:pPr marL="624078" indent="-514350">
              <a:buFont typeface="+mj-lt"/>
              <a:buAutoNum type="alphaLcParenR"/>
            </a:pPr>
            <a:r>
              <a:rPr lang="en-GB" dirty="0" smtClean="0">
                <a:solidFill>
                  <a:schemeClr val="bg1"/>
                </a:solidFill>
              </a:rPr>
              <a:t>Description</a:t>
            </a:r>
            <a:endParaRPr lang="en-GB" dirty="0" smtClean="0">
              <a:solidFill>
                <a:schemeClr val="bg1"/>
              </a:solidFill>
            </a:endParaRPr>
          </a:p>
          <a:p>
            <a:pPr marL="624078" indent="-514350">
              <a:buFont typeface="+mj-lt"/>
              <a:buAutoNum type="alphaLcParenR"/>
            </a:pPr>
            <a:r>
              <a:rPr lang="en-GB" dirty="0" smtClean="0">
                <a:solidFill>
                  <a:schemeClr val="bg1"/>
                </a:solidFill>
              </a:rPr>
              <a:t>Exploring personal feelings</a:t>
            </a:r>
          </a:p>
          <a:p>
            <a:pPr marL="624078" indent="-514350">
              <a:buFont typeface="+mj-lt"/>
              <a:buAutoNum type="alphaLcParenR"/>
            </a:pPr>
            <a:r>
              <a:rPr lang="en-GB" dirty="0" smtClean="0">
                <a:solidFill>
                  <a:schemeClr val="bg1"/>
                </a:solidFill>
              </a:rPr>
              <a:t>Evaluation</a:t>
            </a:r>
            <a:endParaRPr lang="en-GB" dirty="0" smtClean="0">
              <a:solidFill>
                <a:schemeClr val="bg1"/>
              </a:solidFill>
            </a:endParaRPr>
          </a:p>
          <a:p>
            <a:pPr marL="624078" indent="-514350">
              <a:buFont typeface="+mj-lt"/>
              <a:buAutoNum type="alphaLcParenR"/>
            </a:pPr>
            <a:r>
              <a:rPr lang="en-GB" dirty="0" smtClean="0">
                <a:solidFill>
                  <a:schemeClr val="bg1"/>
                </a:solidFill>
              </a:rPr>
              <a:t>Analysis</a:t>
            </a:r>
            <a:endParaRPr lang="en-GB" dirty="0" smtClean="0">
              <a:solidFill>
                <a:schemeClr val="bg1"/>
              </a:solidFill>
            </a:endParaRPr>
          </a:p>
          <a:p>
            <a:pPr marL="624078" indent="-514350">
              <a:buFont typeface="+mj-lt"/>
              <a:buAutoNum type="alphaLcParenR"/>
            </a:pPr>
            <a:r>
              <a:rPr lang="en-GB" dirty="0" smtClean="0">
                <a:solidFill>
                  <a:schemeClr val="bg1"/>
                </a:solidFill>
              </a:rPr>
              <a:t>Conclusion</a:t>
            </a:r>
          </a:p>
          <a:p>
            <a:pPr marL="624078" indent="-514350">
              <a:buFont typeface="+mj-lt"/>
              <a:buAutoNum type="alphaLcParenR"/>
            </a:pPr>
            <a:r>
              <a:rPr lang="en-GB" dirty="0" smtClean="0">
                <a:solidFill>
                  <a:schemeClr val="bg1"/>
                </a:solidFill>
              </a:rPr>
              <a:t>Action Plan</a:t>
            </a:r>
            <a:endParaRPr lang="en-GB" dirty="0" smtClean="0">
              <a:solidFill>
                <a:schemeClr val="bg1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/>
        </p:nvSpPr>
        <p:spPr>
          <a:xfrm>
            <a:off x="232610" y="0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More Models of Reflection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074" name="Picture 2" descr="Image result for Multi-stage model Gibb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656690"/>
            <a:ext cx="6599918" cy="5816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351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/>
        </p:nvSpPr>
        <p:spPr>
          <a:xfrm>
            <a:off x="1811524" y="258825"/>
            <a:ext cx="8229600" cy="1143000"/>
          </a:xfrm>
          <a:prstGeom prst="rect">
            <a:avLst/>
          </a:prstGeom>
        </p:spPr>
        <p:txBody>
          <a:bodyPr vert="horz" rtlCol="0" anchor="ctr">
            <a:normAutofit fontScale="900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en-GB" dirty="0" smtClean="0">
                <a:solidFill>
                  <a:schemeClr val="bg1"/>
                </a:solidFill>
              </a:rPr>
              <a:t>The Core Prompt Model for Critical Reflection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610" y="1401825"/>
            <a:ext cx="8496300" cy="530542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90285" y="1401825"/>
            <a:ext cx="391885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800" b="1" dirty="0" smtClean="0">
                <a:solidFill>
                  <a:schemeClr val="bg1"/>
                </a:solidFill>
              </a:rPr>
              <a:t>Prompt based core model  </a:t>
            </a:r>
            <a:r>
              <a:rPr lang="en-GB" sz="2800" dirty="0" smtClean="0">
                <a:solidFill>
                  <a:schemeClr val="bg1"/>
                </a:solidFill>
              </a:rPr>
              <a:t>- </a:t>
            </a:r>
          </a:p>
          <a:p>
            <a:pPr algn="just"/>
            <a:r>
              <a:rPr lang="en-GB" sz="2800" dirty="0" smtClean="0">
                <a:solidFill>
                  <a:schemeClr val="bg1"/>
                </a:solidFill>
              </a:rPr>
              <a:t>Cottrell (2010) developed a model that is popular for both academic and professional practice. (next slide) This model is designed to prompt questions which relate broadly to a complex, deeper set of criteria.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030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41527" y="0"/>
            <a:ext cx="9905998" cy="1905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100" b="1" dirty="0">
                <a:solidFill>
                  <a:schemeClr val="bg1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Experimental learning model (1984)</a:t>
            </a:r>
          </a:p>
          <a:p>
            <a:endParaRPr lang="en-GB" dirty="0" smtClean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41527" y="722085"/>
            <a:ext cx="9905998" cy="9325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Kolb, D. A. (1984) Experimental Learning: Experience as a source of learning and development. Pearson Education.</a:t>
            </a:r>
            <a:endParaRPr lang="en-US" dirty="0" smtClean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3031" y="1654628"/>
            <a:ext cx="2686050" cy="14954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4737" y="2235653"/>
            <a:ext cx="1000125" cy="9144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7999" y="3426731"/>
            <a:ext cx="3133725" cy="15906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8428" y="5294084"/>
            <a:ext cx="1343025" cy="79057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78755" y="5255984"/>
            <a:ext cx="1019175" cy="82867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9462" y="4927371"/>
            <a:ext cx="3638550" cy="1524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771" y="3388630"/>
            <a:ext cx="3990975" cy="166687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16855" y="2284638"/>
            <a:ext cx="981075" cy="866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069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/>
        </p:nvSpPr>
        <p:spPr>
          <a:xfrm>
            <a:off x="232610" y="1063511"/>
            <a:ext cx="8809790" cy="549694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just"/>
            <a:r>
              <a:rPr lang="en-GB" dirty="0" smtClean="0">
                <a:solidFill>
                  <a:schemeClr val="bg1"/>
                </a:solidFill>
              </a:rPr>
              <a:t>Critical reflection is challenging, requiring you to analyse your own behaviours and assumptions, relating these to broader perspectives from theory and research. </a:t>
            </a:r>
            <a:r>
              <a:rPr lang="en-GB" b="1" i="1" dirty="0" smtClean="0">
                <a:solidFill>
                  <a:schemeClr val="bg1"/>
                </a:solidFill>
              </a:rPr>
              <a:t>This discipline may be taxing and reveal your actions in a less than favourable light.</a:t>
            </a:r>
          </a:p>
          <a:p>
            <a:pPr algn="just"/>
            <a:r>
              <a:rPr lang="en-GB" dirty="0" smtClean="0">
                <a:solidFill>
                  <a:schemeClr val="bg1"/>
                </a:solidFill>
              </a:rPr>
              <a:t>The key lessons extracted and related back to theory and practice, all this presented to others using the convention of academic writing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endParaRPr lang="en-GB" dirty="0" smtClean="0">
              <a:solidFill>
                <a:schemeClr val="bg1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/>
        </p:nvSpPr>
        <p:spPr>
          <a:xfrm>
            <a:off x="232610" y="-143179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>
                <a:solidFill>
                  <a:schemeClr val="bg1"/>
                </a:solidFill>
              </a:rPr>
              <a:t>Summary of Critical Reflection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625" y="4448175"/>
            <a:ext cx="5667375" cy="240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064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467544" y="1412776"/>
            <a:ext cx="8229600" cy="45259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mtClean="0">
                <a:solidFill>
                  <a:schemeClr val="bg1"/>
                </a:solidFill>
              </a:rPr>
              <a:t>Evaluate your answer written for the first student activity in the context of this lecture.</a:t>
            </a:r>
          </a:p>
          <a:p>
            <a:pPr marL="624078" indent="-514350">
              <a:buFont typeface="+mj-lt"/>
              <a:buAutoNum type="arabicPeriod"/>
            </a:pPr>
            <a:r>
              <a:rPr lang="en-GB" smtClean="0">
                <a:solidFill>
                  <a:schemeClr val="bg1"/>
                </a:solidFill>
              </a:rPr>
              <a:t>Does it have any resemblance to what Critical Reflection is?</a:t>
            </a:r>
          </a:p>
          <a:p>
            <a:pPr marL="624078" indent="-514350">
              <a:buFont typeface="+mj-lt"/>
              <a:buAutoNum type="arabicPeriod"/>
            </a:pPr>
            <a:r>
              <a:rPr lang="en-GB" smtClean="0">
                <a:solidFill>
                  <a:schemeClr val="bg1"/>
                </a:solidFill>
              </a:rPr>
              <a:t>If the answer is no, then write down in your own words your reconsidered definition of Critical Reflection?</a:t>
            </a:r>
          </a:p>
          <a:p>
            <a:pPr marL="624078" indent="-514350">
              <a:buFont typeface="+mj-lt"/>
              <a:buAutoNum type="arabicPeriod"/>
            </a:pPr>
            <a:endParaRPr lang="en-GB" smtClean="0">
              <a:solidFill>
                <a:schemeClr val="bg1"/>
              </a:solidFill>
            </a:endParaRPr>
          </a:p>
          <a:p>
            <a:pPr marL="624078" indent="-514350">
              <a:buFont typeface="+mj-lt"/>
              <a:buAutoNum type="arabicPeriod"/>
            </a:pPr>
            <a:r>
              <a:rPr lang="en-GB" smtClean="0">
                <a:solidFill>
                  <a:schemeClr val="bg1"/>
                </a:solidFill>
              </a:rPr>
              <a:t>Thank you and any questions?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>
                <a:solidFill>
                  <a:schemeClr val="bg1"/>
                </a:solidFill>
              </a:rPr>
              <a:t>Finally -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87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1216</Words>
  <Application>Microsoft Office PowerPoint</Application>
  <PresentationFormat>Widescreen</PresentationFormat>
  <Paragraphs>123</Paragraphs>
  <Slides>22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Calibri Light</vt:lpstr>
      <vt:lpstr>Verdana</vt:lpstr>
      <vt:lpstr>Wingdings 3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Hughes</dc:creator>
  <cp:lastModifiedBy>Gareth Hughes</cp:lastModifiedBy>
  <cp:revision>11</cp:revision>
  <dcterms:created xsi:type="dcterms:W3CDTF">2016-11-10T10:24:29Z</dcterms:created>
  <dcterms:modified xsi:type="dcterms:W3CDTF">2016-11-10T12:53:46Z</dcterms:modified>
</cp:coreProperties>
</file>