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37"/>
  </p:notesMasterIdLst>
  <p:sldIdLst>
    <p:sldId id="275" r:id="rId2"/>
    <p:sldId id="323" r:id="rId3"/>
    <p:sldId id="273" r:id="rId4"/>
    <p:sldId id="298" r:id="rId5"/>
    <p:sldId id="291" r:id="rId6"/>
    <p:sldId id="299" r:id="rId7"/>
    <p:sldId id="292" r:id="rId8"/>
    <p:sldId id="271" r:id="rId9"/>
    <p:sldId id="300" r:id="rId10"/>
    <p:sldId id="306" r:id="rId11"/>
    <p:sldId id="307" r:id="rId12"/>
    <p:sldId id="309" r:id="rId13"/>
    <p:sldId id="310" r:id="rId14"/>
    <p:sldId id="311" r:id="rId15"/>
    <p:sldId id="322" r:id="rId16"/>
    <p:sldId id="293" r:id="rId17"/>
    <p:sldId id="301" r:id="rId18"/>
    <p:sldId id="290" r:id="rId19"/>
    <p:sldId id="296" r:id="rId20"/>
    <p:sldId id="302" r:id="rId21"/>
    <p:sldId id="257" r:id="rId22"/>
    <p:sldId id="314" r:id="rId23"/>
    <p:sldId id="303" r:id="rId24"/>
    <p:sldId id="315" r:id="rId25"/>
    <p:sldId id="316" r:id="rId26"/>
    <p:sldId id="305" r:id="rId27"/>
    <p:sldId id="313" r:id="rId28"/>
    <p:sldId id="320" r:id="rId29"/>
    <p:sldId id="321" r:id="rId30"/>
    <p:sldId id="317" r:id="rId31"/>
    <p:sldId id="318" r:id="rId32"/>
    <p:sldId id="319" r:id="rId33"/>
    <p:sldId id="308" r:id="rId34"/>
    <p:sldId id="295" r:id="rId35"/>
    <p:sldId id="312" r:id="rId36"/>
  </p:sldIdLst>
  <p:sldSz cx="9144000" cy="6858000" type="screen4x3"/>
  <p:notesSz cx="6889750" cy="10015538"/>
  <p:defaultTextStyle>
    <a:defPPr>
      <a:defRPr lang="en-US"/>
    </a:defPPr>
    <a:lvl1pPr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kern="1200">
        <a:solidFill>
          <a:schemeClr val="tx1"/>
        </a:solidFill>
        <a:latin typeface="Times New Roman" panose="02020603050405020304" pitchFamily="18" charset="0"/>
        <a:ea typeface="+mn-ea"/>
        <a:cs typeface="+mn-cs"/>
      </a:defRPr>
    </a:lvl5pPr>
    <a:lvl6pPr marL="2286000" algn="l" defTabSz="914400" rtl="0" eaLnBrk="1" latinLnBrk="0" hangingPunct="1">
      <a:defRPr kern="1200">
        <a:solidFill>
          <a:schemeClr val="tx1"/>
        </a:solidFill>
        <a:latin typeface="Times New Roman" panose="02020603050405020304" pitchFamily="18" charset="0"/>
        <a:ea typeface="+mn-ea"/>
        <a:cs typeface="+mn-cs"/>
      </a:defRPr>
    </a:lvl6pPr>
    <a:lvl7pPr marL="2743200" algn="l" defTabSz="914400" rtl="0" eaLnBrk="1" latinLnBrk="0" hangingPunct="1">
      <a:defRPr kern="1200">
        <a:solidFill>
          <a:schemeClr val="tx1"/>
        </a:solidFill>
        <a:latin typeface="Times New Roman" panose="02020603050405020304" pitchFamily="18" charset="0"/>
        <a:ea typeface="+mn-ea"/>
        <a:cs typeface="+mn-cs"/>
      </a:defRPr>
    </a:lvl7pPr>
    <a:lvl8pPr marL="3200400" algn="l" defTabSz="914400" rtl="0" eaLnBrk="1" latinLnBrk="0" hangingPunct="1">
      <a:defRPr kern="1200">
        <a:solidFill>
          <a:schemeClr val="tx1"/>
        </a:solidFill>
        <a:latin typeface="Times New Roman" panose="02020603050405020304" pitchFamily="18" charset="0"/>
        <a:ea typeface="+mn-ea"/>
        <a:cs typeface="+mn-cs"/>
      </a:defRPr>
    </a:lvl8pPr>
    <a:lvl9pPr marL="3657600" algn="l" defTabSz="914400" rtl="0" eaLnBrk="1" latinLnBrk="0" hangingPunct="1">
      <a:defRPr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015" autoAdjust="0"/>
    <p:restoredTop sz="83986" autoAdjust="0"/>
  </p:normalViewPr>
  <p:slideViewPr>
    <p:cSldViewPr>
      <p:cViewPr varScale="1">
        <p:scale>
          <a:sx n="61" d="100"/>
          <a:sy n="61" d="100"/>
        </p:scale>
        <p:origin x="114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96"/>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EA4D0F8-6F40-4D6E-A2FE-6D9ED6DAE688}"/>
              </a:ext>
            </a:extLst>
          </p:cNvPr>
          <p:cNvSpPr>
            <a:spLocks noGrp="1"/>
          </p:cNvSpPr>
          <p:nvPr>
            <p:ph type="hdr" sz="quarter"/>
          </p:nvPr>
        </p:nvSpPr>
        <p:spPr>
          <a:xfrm>
            <a:off x="0" y="0"/>
            <a:ext cx="2985558" cy="500777"/>
          </a:xfrm>
          <a:prstGeom prst="rect">
            <a:avLst/>
          </a:prstGeom>
        </p:spPr>
        <p:txBody>
          <a:bodyPr vert="horz" lIns="96597" tIns="48299" rIns="96597" bIns="48299" rtlCol="0"/>
          <a:lstStyle>
            <a:lvl1pPr algn="l">
              <a:defRPr sz="1300"/>
            </a:lvl1pPr>
          </a:lstStyle>
          <a:p>
            <a:pPr>
              <a:defRPr/>
            </a:pPr>
            <a:endParaRPr lang="en-US"/>
          </a:p>
        </p:txBody>
      </p:sp>
      <p:sp>
        <p:nvSpPr>
          <p:cNvPr id="3" name="Date Placeholder 2">
            <a:extLst>
              <a:ext uri="{FF2B5EF4-FFF2-40B4-BE49-F238E27FC236}">
                <a16:creationId xmlns:a16="http://schemas.microsoft.com/office/drawing/2014/main" id="{1D4AACE5-FD73-4D0D-892E-D4ACF75BDAA2}"/>
              </a:ext>
            </a:extLst>
          </p:cNvPr>
          <p:cNvSpPr>
            <a:spLocks noGrp="1"/>
          </p:cNvSpPr>
          <p:nvPr>
            <p:ph type="dt" idx="1"/>
          </p:nvPr>
        </p:nvSpPr>
        <p:spPr>
          <a:xfrm>
            <a:off x="3902597" y="0"/>
            <a:ext cx="2985558" cy="500777"/>
          </a:xfrm>
          <a:prstGeom prst="rect">
            <a:avLst/>
          </a:prstGeom>
        </p:spPr>
        <p:txBody>
          <a:bodyPr vert="horz" lIns="96597" tIns="48299" rIns="96597" bIns="48299" rtlCol="0"/>
          <a:lstStyle>
            <a:lvl1pPr algn="r">
              <a:defRPr sz="1300"/>
            </a:lvl1pPr>
          </a:lstStyle>
          <a:p>
            <a:pPr>
              <a:defRPr/>
            </a:pPr>
            <a:fld id="{A53406A3-8020-4643-920E-CD4977A52971}" type="datetimeFigureOut">
              <a:rPr lang="en-US"/>
              <a:pPr>
                <a:defRPr/>
              </a:pPr>
              <a:t>2/26/2019</a:t>
            </a:fld>
            <a:endParaRPr lang="en-US"/>
          </a:p>
        </p:txBody>
      </p:sp>
      <p:sp>
        <p:nvSpPr>
          <p:cNvPr id="4" name="Slide Image Placeholder 3">
            <a:extLst>
              <a:ext uri="{FF2B5EF4-FFF2-40B4-BE49-F238E27FC236}">
                <a16:creationId xmlns:a16="http://schemas.microsoft.com/office/drawing/2014/main" id="{74A1C0FC-D67A-4A24-944E-37386E0AD22E}"/>
              </a:ext>
            </a:extLst>
          </p:cNvPr>
          <p:cNvSpPr>
            <a:spLocks noGrp="1" noRot="1" noChangeAspect="1"/>
          </p:cNvSpPr>
          <p:nvPr>
            <p:ph type="sldImg" idx="2"/>
          </p:nvPr>
        </p:nvSpPr>
        <p:spPr>
          <a:xfrm>
            <a:off x="941388" y="750888"/>
            <a:ext cx="5006975" cy="3756025"/>
          </a:xfrm>
          <a:prstGeom prst="rect">
            <a:avLst/>
          </a:prstGeom>
          <a:noFill/>
          <a:ln w="12700">
            <a:solidFill>
              <a:prstClr val="black"/>
            </a:solidFill>
          </a:ln>
        </p:spPr>
        <p:txBody>
          <a:bodyPr vert="horz" lIns="96597" tIns="48299" rIns="96597" bIns="48299" rtlCol="0" anchor="ctr"/>
          <a:lstStyle/>
          <a:p>
            <a:pPr lvl="0"/>
            <a:endParaRPr lang="en-US" noProof="0"/>
          </a:p>
        </p:txBody>
      </p:sp>
      <p:sp>
        <p:nvSpPr>
          <p:cNvPr id="5" name="Notes Placeholder 4">
            <a:extLst>
              <a:ext uri="{FF2B5EF4-FFF2-40B4-BE49-F238E27FC236}">
                <a16:creationId xmlns:a16="http://schemas.microsoft.com/office/drawing/2014/main" id="{C7CAD60B-A1D5-4062-A045-0AF8B62D883A}"/>
              </a:ext>
            </a:extLst>
          </p:cNvPr>
          <p:cNvSpPr>
            <a:spLocks noGrp="1"/>
          </p:cNvSpPr>
          <p:nvPr>
            <p:ph type="body" sz="quarter" idx="3"/>
          </p:nvPr>
        </p:nvSpPr>
        <p:spPr>
          <a:xfrm>
            <a:off x="688975" y="4757381"/>
            <a:ext cx="5511800" cy="4506992"/>
          </a:xfrm>
          <a:prstGeom prst="rect">
            <a:avLst/>
          </a:prstGeom>
        </p:spPr>
        <p:txBody>
          <a:bodyPr vert="horz" lIns="96597" tIns="48299" rIns="96597" bIns="48299"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E560BC26-9B0D-4E5D-93EA-33775C52415D}"/>
              </a:ext>
            </a:extLst>
          </p:cNvPr>
          <p:cNvSpPr>
            <a:spLocks noGrp="1"/>
          </p:cNvSpPr>
          <p:nvPr>
            <p:ph type="ftr" sz="quarter" idx="4"/>
          </p:nvPr>
        </p:nvSpPr>
        <p:spPr>
          <a:xfrm>
            <a:off x="0" y="9513023"/>
            <a:ext cx="2985558" cy="500777"/>
          </a:xfrm>
          <a:prstGeom prst="rect">
            <a:avLst/>
          </a:prstGeom>
        </p:spPr>
        <p:txBody>
          <a:bodyPr vert="horz" lIns="96597" tIns="48299" rIns="96597" bIns="48299" rtlCol="0" anchor="b"/>
          <a:lstStyle>
            <a:lvl1pPr algn="l">
              <a:defRPr sz="1300"/>
            </a:lvl1pPr>
          </a:lstStyle>
          <a:p>
            <a:pPr>
              <a:defRPr/>
            </a:pPr>
            <a:endParaRPr lang="en-US"/>
          </a:p>
        </p:txBody>
      </p:sp>
      <p:sp>
        <p:nvSpPr>
          <p:cNvPr id="7" name="Slide Number Placeholder 6">
            <a:extLst>
              <a:ext uri="{FF2B5EF4-FFF2-40B4-BE49-F238E27FC236}">
                <a16:creationId xmlns:a16="http://schemas.microsoft.com/office/drawing/2014/main" id="{3B39C705-F4F0-401F-992A-0613531CD36A}"/>
              </a:ext>
            </a:extLst>
          </p:cNvPr>
          <p:cNvSpPr>
            <a:spLocks noGrp="1"/>
          </p:cNvSpPr>
          <p:nvPr>
            <p:ph type="sldNum" sz="quarter" idx="5"/>
          </p:nvPr>
        </p:nvSpPr>
        <p:spPr>
          <a:xfrm>
            <a:off x="3902597" y="9513023"/>
            <a:ext cx="2985558" cy="500777"/>
          </a:xfrm>
          <a:prstGeom prst="rect">
            <a:avLst/>
          </a:prstGeom>
        </p:spPr>
        <p:txBody>
          <a:bodyPr vert="horz" wrap="square" lIns="96597" tIns="48299" rIns="96597" bIns="48299" numCol="1" anchor="b" anchorCtr="0" compatLnSpc="1">
            <a:prstTxWarp prst="textNoShape">
              <a:avLst/>
            </a:prstTxWarp>
          </a:bodyPr>
          <a:lstStyle>
            <a:lvl1pPr algn="r">
              <a:defRPr sz="1300"/>
            </a:lvl1pPr>
          </a:lstStyle>
          <a:p>
            <a:pPr>
              <a:defRPr/>
            </a:pPr>
            <a:fld id="{EC86AD98-7797-4D78-97A2-3AEEDF5A149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a:t>
            </a:fld>
            <a:endParaRPr lang="en-US"/>
          </a:p>
        </p:txBody>
      </p:sp>
    </p:spTree>
    <p:extLst>
      <p:ext uri="{BB962C8B-B14F-4D97-AF65-F5344CB8AC3E}">
        <p14:creationId xmlns:p14="http://schemas.microsoft.com/office/powerpoint/2010/main" val="3560941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BFB292D8-343F-4DAD-842C-A9BBF8FE0F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5D038A3F-36EE-4202-9422-837861B72F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buClr>
                <a:schemeClr val="tx1"/>
              </a:buClr>
              <a:buFont typeface="Wingdings" panose="05000000000000000000" pitchFamily="2" charset="2"/>
              <a:buNone/>
            </a:pPr>
            <a:r>
              <a:rPr lang="en-US" altLang="en-US" sz="800" dirty="0"/>
              <a:t>Customer Relationship Management (CRM) refers to an approach used to manage a company’s interaction with its existing and potential customers </a:t>
            </a:r>
            <a:r>
              <a:rPr lang="en-US" altLang="en-US" dirty="0"/>
              <a:t>(</a:t>
            </a:r>
            <a:r>
              <a:rPr lang="en-US" altLang="en-US" dirty="0" err="1"/>
              <a:t>Ambrosini</a:t>
            </a:r>
            <a:r>
              <a:rPr lang="en-US" altLang="en-US" dirty="0"/>
              <a:t>, Jenkins, &amp; Mowbray, 2015)</a:t>
            </a:r>
            <a:r>
              <a:rPr lang="en-US" altLang="en-US" sz="800" dirty="0"/>
              <a:t>. The approach is used by companies so that they can interact objectively with their customers. It mainly entails practices and techniques aimed at improving company-customer relationship by ensuring that they can interact well and without disruption. It is mainly aimed at retaining customers in the long term so that the company can engage them well, while looking forward to understanding the needs and working towards achieving full satisfaction </a:t>
            </a:r>
            <a:r>
              <a:rPr lang="en-US" altLang="en-US" dirty="0"/>
              <a:t>(Stead, 2014)</a:t>
            </a:r>
            <a:r>
              <a:rPr lang="en-US" altLang="en-US" sz="800" dirty="0"/>
              <a:t>. It also works towards achieving sustainable sales growth, especially through the resultant retention of customers. </a:t>
            </a:r>
          </a:p>
        </p:txBody>
      </p:sp>
      <p:sp>
        <p:nvSpPr>
          <p:cNvPr id="6148" name="Slide Number Placeholder 3">
            <a:extLst>
              <a:ext uri="{FF2B5EF4-FFF2-40B4-BE49-F238E27FC236}">
                <a16:creationId xmlns:a16="http://schemas.microsoft.com/office/drawing/2014/main" id="{44EB9683-B499-476C-ABA9-F76F23B3EAE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CBFC90C9-0E98-4ECA-94C8-ACD168B5744F}" type="slidenum">
              <a:rPr lang="en-US" altLang="en-US" smtClean="0"/>
              <a:pPr/>
              <a:t>3</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4</a:t>
            </a:fld>
            <a:endParaRPr lang="en-US"/>
          </a:p>
        </p:txBody>
      </p:sp>
    </p:spTree>
    <p:extLst>
      <p:ext uri="{BB962C8B-B14F-4D97-AF65-F5344CB8AC3E}">
        <p14:creationId xmlns:p14="http://schemas.microsoft.com/office/powerpoint/2010/main" val="1164173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7F4B9A57-A007-40F9-9DD1-FBD2690B38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5D90E5CC-84CB-4864-A2DD-43C9D7F386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buClr>
                <a:schemeClr val="tx1"/>
              </a:buClr>
              <a:buFont typeface="Wingdings" panose="05000000000000000000" pitchFamily="2" charset="2"/>
              <a:buNone/>
            </a:pPr>
            <a:r>
              <a:rPr lang="en-US" altLang="en-US" sz="800" dirty="0"/>
              <a:t>There are a variety of benefits associated with CRM. On the one hand, it helps in achieving better customer service, especially by way of facilitating a better relationship between the customers and the firm. As a result, it helps in ensuring that the firm can serve the customers well given that it is able to understand the needs of such customers </a:t>
            </a:r>
            <a:r>
              <a:rPr lang="en-US" altLang="en-US" dirty="0"/>
              <a:t>(Stead, 2014)</a:t>
            </a:r>
            <a:r>
              <a:rPr lang="en-US" altLang="en-US" sz="800" dirty="0"/>
              <a:t>. As the company engages the customers better there is a high chance of discovering new customers </a:t>
            </a:r>
            <a:r>
              <a:rPr lang="en-US" altLang="en-US" dirty="0"/>
              <a:t>(Godfrey, 2016)</a:t>
            </a:r>
            <a:r>
              <a:rPr lang="en-US" altLang="en-US" sz="800" dirty="0"/>
              <a:t>. In addition, CRM helps in increasing the firm’s revenues, especially by winning more new customers and retaining existing ones. Furthermore, CRM helps in facilitating effective sales and marketing, especially given that it is able to engage the customers in a better way. Also, CRM acts as a way of achieving customer loyalty towards the firm and its products because of the effective customer service and satisfaction of their needs. As the company retains more customers by serving them well, CRM also helps in the achievement of consistent sales.  </a:t>
            </a:r>
          </a:p>
        </p:txBody>
      </p:sp>
      <p:sp>
        <p:nvSpPr>
          <p:cNvPr id="8196" name="Slide Number Placeholder 3">
            <a:extLst>
              <a:ext uri="{FF2B5EF4-FFF2-40B4-BE49-F238E27FC236}">
                <a16:creationId xmlns:a16="http://schemas.microsoft.com/office/drawing/2014/main" id="{53BCF5D3-7A1F-463A-BA02-422E71348E7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820EE5B5-8525-4BF1-BADE-DC35B49214EB}" type="slidenum">
              <a:rPr lang="en-US" altLang="en-US" smtClean="0"/>
              <a:pPr/>
              <a:t>5</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6</a:t>
            </a:fld>
            <a:endParaRPr lang="en-US"/>
          </a:p>
        </p:txBody>
      </p:sp>
    </p:spTree>
    <p:extLst>
      <p:ext uri="{BB962C8B-B14F-4D97-AF65-F5344CB8AC3E}">
        <p14:creationId xmlns:p14="http://schemas.microsoft.com/office/powerpoint/2010/main" val="2275516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67862A2-DF36-4449-8FB0-DBAC6038A9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9C860E19-59C3-403A-BD12-74F135805A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buClr>
                <a:schemeClr val="tx1"/>
              </a:buClr>
              <a:buFont typeface="Wingdings" panose="05000000000000000000" pitchFamily="2" charset="2"/>
              <a:buNone/>
            </a:pPr>
            <a:r>
              <a:rPr lang="en-US" altLang="en-US" sz="800"/>
              <a:t>Developing a CRM system might also have some drawbacks to the stakeholders. Such include the high chances of hidden costs. Such is given that it is difficult to determine the actual costs of developing the system. Such costs might include migration and maintenance costs. In addition, resistance to cultural change might lead to reduced commitment to the development of the system. The system might break down if the stakeholders are not committed </a:t>
            </a:r>
            <a:r>
              <a:rPr lang="en-US" altLang="en-US"/>
              <a:t>(Hitt, Ireland, &amp; Hoskisson, 2016)</a:t>
            </a:r>
            <a:r>
              <a:rPr lang="en-US" altLang="en-US" sz="800"/>
              <a:t>. To make the decision about the system all the stakeholders need to get involved and the success of the CRM system might be challenged by poor communication. Such might in turn lead to long and inadequate decision-making and problem-solving processes in the system and ultimately organization </a:t>
            </a:r>
            <a:r>
              <a:rPr lang="en-US" altLang="en-US"/>
              <a:t>(Lasserre, 2017)</a:t>
            </a:r>
            <a:r>
              <a:rPr lang="en-US" altLang="en-US" sz="800"/>
              <a:t>. </a:t>
            </a:r>
          </a:p>
        </p:txBody>
      </p:sp>
      <p:sp>
        <p:nvSpPr>
          <p:cNvPr id="10244" name="Slide Number Placeholder 3">
            <a:extLst>
              <a:ext uri="{FF2B5EF4-FFF2-40B4-BE49-F238E27FC236}">
                <a16:creationId xmlns:a16="http://schemas.microsoft.com/office/drawing/2014/main" id="{9C1CCB92-6817-48A3-9C0D-343DA1335D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86B74645-F6D9-42DF-8763-DC684B622436}" type="slidenum">
              <a:rPr lang="en-US" altLang="en-US" smtClean="0"/>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3877D463-1426-4C63-ACF1-2961FFF462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128414D8-194B-48F6-A23E-E6F7569D5D6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buClr>
                <a:schemeClr val="tx1"/>
              </a:buClr>
              <a:buFont typeface="Wingdings" panose="05000000000000000000" pitchFamily="2" charset="2"/>
              <a:buNone/>
            </a:pPr>
            <a:endParaRPr lang="en-US" altLang="en-US" dirty="0"/>
          </a:p>
        </p:txBody>
      </p:sp>
      <p:sp>
        <p:nvSpPr>
          <p:cNvPr id="12292" name="Slide Number Placeholder 3">
            <a:extLst>
              <a:ext uri="{FF2B5EF4-FFF2-40B4-BE49-F238E27FC236}">
                <a16:creationId xmlns:a16="http://schemas.microsoft.com/office/drawing/2014/main" id="{E10547E5-9896-4FE6-805F-4501AB4E88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52953661-2B9C-4EBF-9E72-D713F4BC3271}" type="slidenum">
              <a:rPr lang="en-US" altLang="en-US" smtClean="0"/>
              <a:pPr/>
              <a:t>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9</a:t>
            </a:fld>
            <a:endParaRPr lang="en-US"/>
          </a:p>
        </p:txBody>
      </p:sp>
    </p:spTree>
    <p:extLst>
      <p:ext uri="{BB962C8B-B14F-4D97-AF65-F5344CB8AC3E}">
        <p14:creationId xmlns:p14="http://schemas.microsoft.com/office/powerpoint/2010/main" val="2229970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10</a:t>
            </a:fld>
            <a:endParaRPr lang="en-US"/>
          </a:p>
        </p:txBody>
      </p:sp>
    </p:spTree>
    <p:extLst>
      <p:ext uri="{BB962C8B-B14F-4D97-AF65-F5344CB8AC3E}">
        <p14:creationId xmlns:p14="http://schemas.microsoft.com/office/powerpoint/2010/main" val="34609590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12</a:t>
            </a:fld>
            <a:endParaRPr lang="en-US"/>
          </a:p>
        </p:txBody>
      </p:sp>
    </p:spTree>
    <p:extLst>
      <p:ext uri="{BB962C8B-B14F-4D97-AF65-F5344CB8AC3E}">
        <p14:creationId xmlns:p14="http://schemas.microsoft.com/office/powerpoint/2010/main" val="719356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13</a:t>
            </a:fld>
            <a:endParaRPr lang="en-US"/>
          </a:p>
        </p:txBody>
      </p:sp>
    </p:spTree>
    <p:extLst>
      <p:ext uri="{BB962C8B-B14F-4D97-AF65-F5344CB8AC3E}">
        <p14:creationId xmlns:p14="http://schemas.microsoft.com/office/powerpoint/2010/main" val="31822181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15</a:t>
            </a:fld>
            <a:endParaRPr lang="en-US"/>
          </a:p>
        </p:txBody>
      </p:sp>
    </p:spTree>
    <p:extLst>
      <p:ext uri="{BB962C8B-B14F-4D97-AF65-F5344CB8AC3E}">
        <p14:creationId xmlns:p14="http://schemas.microsoft.com/office/powerpoint/2010/main" val="1409850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1569EA3-CDC3-4068-BFDF-CAAB1AD19C4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2CF32612-E8F2-4FB2-B0C3-4BC8AEFC8A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buClr>
                <a:schemeClr val="tx1"/>
              </a:buClr>
              <a:buFont typeface="Wingdings" panose="05000000000000000000" pitchFamily="2" charset="2"/>
              <a:buNone/>
            </a:pPr>
            <a:endParaRPr lang="en-US" altLang="en-US" dirty="0"/>
          </a:p>
        </p:txBody>
      </p:sp>
      <p:sp>
        <p:nvSpPr>
          <p:cNvPr id="14340" name="Slide Number Placeholder 3">
            <a:extLst>
              <a:ext uri="{FF2B5EF4-FFF2-40B4-BE49-F238E27FC236}">
                <a16:creationId xmlns:a16="http://schemas.microsoft.com/office/drawing/2014/main" id="{596849E3-6FB1-4C6A-92B7-44BE3DC1BEA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D06215FC-7A32-4B24-A4C6-978AE473F7D3}" type="slidenum">
              <a:rPr lang="en-US" altLang="en-US" smtClean="0"/>
              <a:pPr/>
              <a:t>16</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17</a:t>
            </a:fld>
            <a:endParaRPr lang="en-US"/>
          </a:p>
        </p:txBody>
      </p:sp>
    </p:spTree>
    <p:extLst>
      <p:ext uri="{BB962C8B-B14F-4D97-AF65-F5344CB8AC3E}">
        <p14:creationId xmlns:p14="http://schemas.microsoft.com/office/powerpoint/2010/main" val="2982341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D89E448A-5072-4A3E-9607-E6B8108D56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E234516A-7F7C-4923-AECB-2107C0325E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buClr>
                <a:schemeClr val="tx1"/>
              </a:buClr>
              <a:buFont typeface="Wingdings" panose="05000000000000000000" pitchFamily="2" charset="2"/>
              <a:buNone/>
            </a:pPr>
            <a:r>
              <a:rPr lang="en-US" altLang="en-US"/>
              <a:t>The process will involve ranking the production costs as either fixed or variable costs. The fixed costs will then be assigned to the units produced. In this case, the fixed costs will not change even after increasing the production after accepting the Super Deals’ offer. As such, the fixed cost that will be allocated to each unit of production will be lower. The variable costs can then be assigned to cost objects such as machine hours or departments. </a:t>
            </a:r>
          </a:p>
        </p:txBody>
      </p:sp>
      <p:sp>
        <p:nvSpPr>
          <p:cNvPr id="16388" name="Slide Number Placeholder 3">
            <a:extLst>
              <a:ext uri="{FF2B5EF4-FFF2-40B4-BE49-F238E27FC236}">
                <a16:creationId xmlns:a16="http://schemas.microsoft.com/office/drawing/2014/main" id="{70449EC9-ABC7-4F4B-80A3-8285E9D5C8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79FD5F30-6C37-4816-AE3E-6393824B59A2}" type="slidenum">
              <a:rPr lang="en-US" altLang="en-US" smtClean="0"/>
              <a:pPr/>
              <a:t>18</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B6BBF49-5372-4E68-81D1-0B7BC70C67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B0687893-34B9-48C5-8F91-D76B84721E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r>
              <a:rPr lang="en-US" sz="1200" kern="1200" dirty="0">
                <a:solidFill>
                  <a:srgbClr val="000000"/>
                </a:solidFill>
                <a:effectLst/>
                <a:latin typeface="Calibri" panose="020F0502020204030204" pitchFamily="34" charset="0"/>
                <a:ea typeface="+mn-ea"/>
                <a:cs typeface="Calibri" panose="020F0502020204030204" pitchFamily="34" charset="0"/>
              </a:rPr>
              <a:t>On the one hand, the company engages in close interaction with customers and stakeholders.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fontAlgn="base">
              <a:spcBef>
                <a:spcPts val="430"/>
              </a:spcBef>
              <a:spcAft>
                <a:spcPts val="0"/>
              </a:spcAft>
            </a:pPr>
            <a:r>
              <a:rPr lang="en-US" sz="1200" kern="1200" dirty="0">
                <a:solidFill>
                  <a:srgbClr val="000000"/>
                </a:solidFill>
                <a:effectLst/>
                <a:latin typeface="Calibri" panose="020F0502020204030204" pitchFamily="34" charset="0"/>
                <a:ea typeface="+mn-ea"/>
              </a:rPr>
              <a:t>This helps accomplish better customer satisfaction as the company can advise customers on products and services, while solving any queries they may have on the products and services. </a:t>
            </a:r>
            <a:endParaRPr lang="en-GB" sz="1400" dirty="0">
              <a:effectLst/>
              <a:latin typeface="Times New Roman" panose="02020603050405020304" pitchFamily="18" charset="0"/>
              <a:ea typeface="Times New Roman" panose="02020603050405020304" pitchFamily="18" charset="0"/>
            </a:endParaRPr>
          </a:p>
        </p:txBody>
      </p:sp>
      <p:sp>
        <p:nvSpPr>
          <p:cNvPr id="18436" name="Slide Number Placeholder 3">
            <a:extLst>
              <a:ext uri="{FF2B5EF4-FFF2-40B4-BE49-F238E27FC236}">
                <a16:creationId xmlns:a16="http://schemas.microsoft.com/office/drawing/2014/main" id="{6CD11706-E396-45AA-841A-0A981A23F00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D879301A-3F7E-4B1C-B504-0B7A6FD874A4}" type="slidenum">
              <a:rPr lang="en-US" altLang="en-US" smtClean="0"/>
              <a:pPr/>
              <a:t>19</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rgbClr val="000000"/>
                </a:solidFill>
                <a:effectLst/>
                <a:latin typeface="Calibri" panose="020F0502020204030204" pitchFamily="34" charset="0"/>
                <a:ea typeface="+mn-ea"/>
              </a:rPr>
              <a:t>From another point of view, the digital system ensures a global market coverage and can win more customers for the firm. Mainly by covering the market via social media.</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20</a:t>
            </a:fld>
            <a:endParaRPr lang="en-US"/>
          </a:p>
        </p:txBody>
      </p:sp>
    </p:spTree>
    <p:extLst>
      <p:ext uri="{BB962C8B-B14F-4D97-AF65-F5344CB8AC3E}">
        <p14:creationId xmlns:p14="http://schemas.microsoft.com/office/powerpoint/2010/main" val="29231682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F1E35D20-FBA4-4318-B77F-072D956AD0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D4905D2-A551-4216-8C1A-DAF5E141DB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fontAlgn="base">
              <a:spcBef>
                <a:spcPts val="430"/>
              </a:spcBef>
              <a:spcAft>
                <a:spcPts val="0"/>
              </a:spcAft>
            </a:pPr>
            <a:r>
              <a:rPr lang="en-US" sz="1200" kern="1200" dirty="0">
                <a:solidFill>
                  <a:srgbClr val="000000"/>
                </a:solidFill>
                <a:effectLst/>
                <a:latin typeface="Calibri" panose="020F0502020204030204" pitchFamily="34" charset="0"/>
                <a:ea typeface="+mn-ea"/>
              </a:rPr>
              <a:t>Ultimately, the company engages with customers closely and supports convenient shopping, it can satisfy customer needs. This may in turn lead to customer loyalty and therefore, better competitive advantage for the company in the long term. </a:t>
            </a:r>
            <a:endParaRPr lang="en-GB" sz="1400" dirty="0">
              <a:effectLst/>
              <a:latin typeface="Times New Roman" panose="02020603050405020304" pitchFamily="18" charset="0"/>
              <a:ea typeface="Times New Roman" panose="02020603050405020304" pitchFamily="18" charset="0"/>
            </a:endParaRPr>
          </a:p>
        </p:txBody>
      </p:sp>
      <p:sp>
        <p:nvSpPr>
          <p:cNvPr id="20484" name="Slide Number Placeholder 3">
            <a:extLst>
              <a:ext uri="{FF2B5EF4-FFF2-40B4-BE49-F238E27FC236}">
                <a16:creationId xmlns:a16="http://schemas.microsoft.com/office/drawing/2014/main" id="{FC3B1A21-D13F-41E1-8786-D62F3A75D22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49EC14A1-16A1-472F-9E62-09C7ECA0C1C3}" type="slidenum">
              <a:rPr lang="en-US" altLang="en-US" smtClean="0"/>
              <a:pPr/>
              <a:t>21</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The customers at Mark and Spencer are ranked in the following levels (bottom to top):</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The prospect entails the potential consumer who may not have bought the company’s brands, have heard about them.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The customer entails the one who have been persuaded and have bought the product.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The client is a repeat customer who have established a relationship with the company and brand (</a:t>
            </a:r>
            <a:r>
              <a:rPr kumimoji="0" lang="en-US" sz="12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Ambrosini</a:t>
            </a: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Jenkins, &amp; Mowbray, 2015).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The supporter is a customer who might not be willing to switch the brand, while an advocate is one who is happy with the brand and spreads word about its appealing features. The partner is a long-term, customer who takes part in supporting the company. All these levels of customers are loyal to the brand in their own way.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22</a:t>
            </a:fld>
            <a:endParaRPr lang="en-US"/>
          </a:p>
        </p:txBody>
      </p:sp>
    </p:spTree>
    <p:extLst>
      <p:ext uri="{BB962C8B-B14F-4D97-AF65-F5344CB8AC3E}">
        <p14:creationId xmlns:p14="http://schemas.microsoft.com/office/powerpoint/2010/main" val="199756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One of the strengths is that it is innovative and modern. It is based on digital platforms that are popular among today’s generation. Such leads to the high chance that it will lead to a wider coverage of the customers in the market.</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0" fontAlgn="base" latinLnBrk="0" hangingPunct="0">
              <a:lnSpc>
                <a:spcPct val="100000"/>
              </a:lnSpc>
              <a:spcBef>
                <a:spcPts val="430"/>
              </a:spcBef>
              <a:spcAft>
                <a:spcPts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Additionally, it gives customers real-time feedback on their enquiries, which helps in achieving better customer service and ultimately satisfaction. In addition, the company is thriving and, on its way, to be a market leader. Such gives way to a higher level of competitive advantage.  </a:t>
            </a:r>
            <a:endPar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fontAlgn="base">
              <a:spcBef>
                <a:spcPts val="430"/>
              </a:spcBef>
              <a:spcAft>
                <a:spcPts val="0"/>
              </a:spcAft>
            </a:pPr>
            <a:endParaRPr lang="en-US" sz="1200" kern="1200" dirty="0">
              <a:solidFill>
                <a:srgbClr val="000000"/>
              </a:solidFill>
              <a:effectLst/>
              <a:latin typeface="Calibri" panose="020F0502020204030204" pitchFamily="34" charset="0"/>
              <a:ea typeface="+mn-ea"/>
            </a:endParaRPr>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23</a:t>
            </a:fld>
            <a:endParaRPr lang="en-US"/>
          </a:p>
        </p:txBody>
      </p:sp>
    </p:spTree>
    <p:extLst>
      <p:ext uri="{BB962C8B-B14F-4D97-AF65-F5344CB8AC3E}">
        <p14:creationId xmlns:p14="http://schemas.microsoft.com/office/powerpoint/2010/main" val="37430526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54F70780-9613-43A3-B155-7627BC4EA56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7861DC6B-6A12-41D9-B5DA-18ED23B0A38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fontAlgn="base">
              <a:spcBef>
                <a:spcPts val="430"/>
              </a:spcBef>
              <a:spcAft>
                <a:spcPts val="0"/>
              </a:spcAft>
            </a:pPr>
            <a:r>
              <a:rPr lang="en-US" sz="1200" kern="1200" dirty="0">
                <a:solidFill>
                  <a:srgbClr val="000000"/>
                </a:solidFill>
                <a:effectLst/>
                <a:latin typeface="Calibri" panose="020F0502020204030204" pitchFamily="34" charset="0"/>
                <a:ea typeface="+mn-ea"/>
              </a:rPr>
              <a:t>However, it has the weakness that it is purely digital and therefore, prone to system failure. In case there is a system failure such as to cyber-attacks and threats. The company would suffer losses due to stoppage of some of its CRM processes. </a:t>
            </a:r>
            <a:endParaRPr lang="en-GB" sz="14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US" sz="1200" kern="1200" dirty="0">
                <a:solidFill>
                  <a:srgbClr val="000000"/>
                </a:solidFill>
                <a:effectLst/>
                <a:latin typeface="Calibri" panose="020F0502020204030204" pitchFamily="34" charset="0"/>
                <a:ea typeface="+mn-ea"/>
              </a:rPr>
              <a:t> </a:t>
            </a:r>
            <a:endParaRPr lang="en-GB" sz="14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US" sz="1200" kern="1200" dirty="0">
                <a:solidFill>
                  <a:srgbClr val="000000"/>
                </a:solidFill>
                <a:effectLst/>
                <a:latin typeface="Calibri" panose="020F0502020204030204" pitchFamily="34" charset="0"/>
                <a:ea typeface="+mn-ea"/>
              </a:rPr>
              <a:t>In addition, the CRM strategy employed by the company is undifferentiated and has the risk of imitation (Godfrey, 2016). It is likely to expose the company to increasing competition from new entrants, as well as existing companies such as John Lewis and Debenhams.  </a:t>
            </a:r>
            <a:endParaRPr lang="en-GB" sz="1400" dirty="0">
              <a:effectLst/>
              <a:latin typeface="Times New Roman" panose="02020603050405020304" pitchFamily="18" charset="0"/>
              <a:ea typeface="Times New Roman" panose="02020603050405020304" pitchFamily="18" charset="0"/>
            </a:endParaRPr>
          </a:p>
          <a:p>
            <a:pPr eaLnBrk="1" hangingPunct="1">
              <a:buClr>
                <a:schemeClr val="tx1"/>
              </a:buClr>
              <a:buFont typeface="Wingdings" panose="05000000000000000000" pitchFamily="2" charset="2"/>
              <a:buNone/>
            </a:pPr>
            <a:endParaRPr lang="en-US" altLang="en-US" dirty="0">
              <a:latin typeface="Times New Roman" panose="02020603050405020304" pitchFamily="18" charset="0"/>
            </a:endParaRPr>
          </a:p>
        </p:txBody>
      </p:sp>
      <p:sp>
        <p:nvSpPr>
          <p:cNvPr id="24580" name="Slide Number Placeholder 3">
            <a:extLst>
              <a:ext uri="{FF2B5EF4-FFF2-40B4-BE49-F238E27FC236}">
                <a16:creationId xmlns:a16="http://schemas.microsoft.com/office/drawing/2014/main" id="{EEB20E55-0F84-4839-BC99-C8679888A8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fld id="{75BF4494-A432-433B-88D4-88D5A9BA0AB5}" type="slidenum">
              <a:rPr lang="en-US" altLang="en-US" smtClean="0"/>
              <a:pPr/>
              <a:t>24</a:t>
            </a:fld>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200" kern="1200" dirty="0">
                <a:solidFill>
                  <a:srgbClr val="000000"/>
                </a:solidFill>
                <a:effectLst/>
                <a:latin typeface="Calibri" panose="020F0502020204030204" pitchFamily="34" charset="0"/>
                <a:ea typeface="+mn-ea"/>
              </a:rPr>
              <a:t>One of the opportunities created by the CRM system is that it has the chance to achieve global coverage. The system will give the company a chance to cover the global market, especially through the social media and other internet-based means. </a:t>
            </a:r>
            <a:endParaRPr lang="en-GB" sz="14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US" sz="1200" kern="1200" dirty="0">
                <a:solidFill>
                  <a:srgbClr val="000000"/>
                </a:solidFill>
                <a:effectLst/>
                <a:latin typeface="Calibri" panose="020F0502020204030204" pitchFamily="34" charset="0"/>
                <a:ea typeface="+mn-ea"/>
              </a:rPr>
              <a:t>Another opportunity is that it enhances the company’s competitive advantage (Stead, 2014).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25</a:t>
            </a:fld>
            <a:endParaRPr lang="en-US"/>
          </a:p>
        </p:txBody>
      </p:sp>
    </p:spTree>
    <p:extLst>
      <p:ext uri="{BB962C8B-B14F-4D97-AF65-F5344CB8AC3E}">
        <p14:creationId xmlns:p14="http://schemas.microsoft.com/office/powerpoint/2010/main" val="42298806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400" kern="1200" dirty="0">
                <a:solidFill>
                  <a:srgbClr val="000000"/>
                </a:solidFill>
                <a:effectLst/>
                <a:latin typeface="Calibri" panose="020F0502020204030204" pitchFamily="34" charset="0"/>
                <a:ea typeface="+mn-ea"/>
              </a:rPr>
              <a:t> </a:t>
            </a:r>
            <a:endParaRPr lang="en-GB" sz="16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US" sz="1400" kern="1200" dirty="0">
                <a:solidFill>
                  <a:srgbClr val="000000"/>
                </a:solidFill>
                <a:effectLst/>
                <a:latin typeface="Calibri" panose="020F0502020204030204" pitchFamily="34" charset="0"/>
                <a:ea typeface="+mn-ea"/>
              </a:rPr>
              <a:t>The threat are that it is prone to becoming obsolete, especially given that it is technology-based and thus, new technologies could come up making the system obsolete. It also has the threat that it might face competition from other innovative means of interacting with customers. </a:t>
            </a:r>
            <a:endParaRPr lang="en-GB" sz="16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26</a:t>
            </a:fld>
            <a:endParaRPr lang="en-US"/>
          </a:p>
        </p:txBody>
      </p:sp>
    </p:spTree>
    <p:extLst>
      <p:ext uri="{BB962C8B-B14F-4D97-AF65-F5344CB8AC3E}">
        <p14:creationId xmlns:p14="http://schemas.microsoft.com/office/powerpoint/2010/main" val="10090786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200" kern="1200" dirty="0">
                <a:solidFill>
                  <a:srgbClr val="000000"/>
                </a:solidFill>
                <a:effectLst/>
                <a:latin typeface="Calibri" panose="020F0502020204030204" pitchFamily="34" charset="0"/>
                <a:ea typeface="+mn-ea"/>
              </a:rPr>
              <a:t>The Porter’s generic model can be used to assess the company through a consideration of the five main forces as described below:</a:t>
            </a:r>
            <a:endParaRPr lang="en-GB" sz="14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GB" sz="1200" dirty="0">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fontAlgn="base">
              <a:spcBef>
                <a:spcPts val="430"/>
              </a:spcBef>
              <a:spcAft>
                <a:spcPts val="0"/>
              </a:spcAft>
            </a:pPr>
            <a:r>
              <a:rPr lang="en-US" sz="1200" u="sng" kern="1200" dirty="0">
                <a:solidFill>
                  <a:srgbClr val="000000"/>
                </a:solidFill>
                <a:effectLst/>
                <a:latin typeface="Calibri" panose="020F0502020204030204" pitchFamily="34" charset="0"/>
                <a:ea typeface="+mn-ea"/>
              </a:rPr>
              <a:t>Threat of New Entrants</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New entrants into the market will require more innovation at the company.</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 company will need to spend more on research and development to develop its CRM strategy.</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30</a:t>
            </a:fld>
            <a:endParaRPr lang="en-US"/>
          </a:p>
        </p:txBody>
      </p:sp>
    </p:spTree>
    <p:extLst>
      <p:ext uri="{BB962C8B-B14F-4D97-AF65-F5344CB8AC3E}">
        <p14:creationId xmlns:p14="http://schemas.microsoft.com/office/powerpoint/2010/main" val="25036252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200" u="sng" kern="1200" dirty="0">
                <a:solidFill>
                  <a:srgbClr val="000000"/>
                </a:solidFill>
                <a:effectLst/>
                <a:latin typeface="Calibri" panose="020F0502020204030204" pitchFamily="34" charset="0"/>
                <a:ea typeface="+mn-ea"/>
              </a:rPr>
              <a:t>Bargaining Power of Suppliers</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There is a numerous number of suppliers in the retail industry. As such, the company might not need to develop its strategy further in the future because of any fears of suppliers taking over its CRM strategy</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 company’s system will have power over the suppliers. </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31</a:t>
            </a:fld>
            <a:endParaRPr lang="en-US"/>
          </a:p>
        </p:txBody>
      </p:sp>
    </p:spTree>
    <p:extLst>
      <p:ext uri="{BB962C8B-B14F-4D97-AF65-F5344CB8AC3E}">
        <p14:creationId xmlns:p14="http://schemas.microsoft.com/office/powerpoint/2010/main" val="28375604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200" u="sng" kern="1200" dirty="0">
                <a:solidFill>
                  <a:srgbClr val="000000"/>
                </a:solidFill>
                <a:effectLst/>
                <a:latin typeface="Calibri" panose="020F0502020204030204" pitchFamily="34" charset="0"/>
                <a:ea typeface="+mn-ea"/>
              </a:rPr>
              <a:t>Bargaining Power of Buyers</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 company has many buyers who have more power because of the large number of retailers.</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 company has built a large customer base.</a:t>
            </a:r>
            <a:endParaRPr lang="en-GB" sz="14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32</a:t>
            </a:fld>
            <a:endParaRPr lang="en-US"/>
          </a:p>
        </p:txBody>
      </p:sp>
    </p:spTree>
    <p:extLst>
      <p:ext uri="{BB962C8B-B14F-4D97-AF65-F5344CB8AC3E}">
        <p14:creationId xmlns:p14="http://schemas.microsoft.com/office/powerpoint/2010/main" val="26824484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spcBef>
                <a:spcPts val="430"/>
              </a:spcBef>
              <a:spcAft>
                <a:spcPts val="0"/>
              </a:spcAft>
            </a:pPr>
            <a:r>
              <a:rPr lang="en-US" sz="1200" u="sng" kern="1200" dirty="0">
                <a:solidFill>
                  <a:srgbClr val="000000"/>
                </a:solidFill>
                <a:effectLst/>
                <a:latin typeface="Calibri" panose="020F0502020204030204" pitchFamily="34" charset="0"/>
                <a:ea typeface="+mn-ea"/>
              </a:rPr>
              <a:t>Threat of Substitutes</a:t>
            </a:r>
            <a:endParaRPr lang="en-GB" sz="1400" dirty="0">
              <a:effectLst/>
              <a:latin typeface="Times New Roman" panose="02020603050405020304" pitchFamily="18" charset="0"/>
              <a:ea typeface="Times New Roman" panose="02020603050405020304" pitchFamily="18" charset="0"/>
            </a:endParaRPr>
          </a:p>
          <a:p>
            <a:pPr marL="342900" lvl="0" indent="-342900" fontAlgn="base">
              <a:spcAft>
                <a:spcPts val="0"/>
              </a:spcAft>
              <a:buFont typeface="Wingdings" panose="05000000000000000000" pitchFamily="2" charset="2"/>
              <a:buChar char=""/>
              <a:tabLst>
                <a:tab pos="457200" algn="l"/>
              </a:tabLst>
            </a:pPr>
            <a:r>
              <a:rPr lang="en-US" sz="1200" kern="1200" dirty="0">
                <a:solidFill>
                  <a:srgbClr val="000000"/>
                </a:solidFill>
                <a:effectLst/>
                <a:latin typeface="Calibri" panose="020F0502020204030204" pitchFamily="34" charset="0"/>
                <a:ea typeface="+mn-ea"/>
              </a:rPr>
              <a:t>The threat of substitutes is high to the CRM strategy.</a:t>
            </a:r>
            <a:endParaRPr lang="en-GB" sz="14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US" sz="1200" kern="1200" dirty="0">
                <a:solidFill>
                  <a:srgbClr val="000000"/>
                </a:solidFill>
                <a:effectLst/>
                <a:latin typeface="Calibri" panose="020F0502020204030204" pitchFamily="34" charset="0"/>
                <a:ea typeface="+mn-ea"/>
                <a:cs typeface="Calibri" panose="020F0502020204030204" pitchFamily="34" charset="0"/>
              </a:rPr>
              <a:t>There is intense rivalry with competitors such as Debenhams and John Lewis.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a:defRPr/>
            </a:pPr>
            <a:fld id="{EC86AD98-7797-4D78-97A2-3AEEDF5A1499}" type="slidenum">
              <a:rPr lang="en-US" smtClean="0"/>
              <a:pPr>
                <a:defRPr/>
              </a:pPr>
              <a:t>33</a:t>
            </a:fld>
            <a:endParaRPr lang="en-US"/>
          </a:p>
        </p:txBody>
      </p:sp>
    </p:spTree>
    <p:extLst>
      <p:ext uri="{BB962C8B-B14F-4D97-AF65-F5344CB8AC3E}">
        <p14:creationId xmlns:p14="http://schemas.microsoft.com/office/powerpoint/2010/main" val="38288014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0BA9C7C-EC2B-4105-A530-BC48ED9E95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8ADF295-8F98-46AE-8181-AD4F899F87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6628" name="Slide Number Placeholder 3">
            <a:extLst>
              <a:ext uri="{FF2B5EF4-FFF2-40B4-BE49-F238E27FC236}">
                <a16:creationId xmlns:a16="http://schemas.microsoft.com/office/drawing/2014/main" id="{7E12FC27-2B50-4C34-8814-34CEFB1A78E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1CB72805-ECF7-40E7-B932-79179AAA5AD1}" type="slidenum">
              <a:rPr lang="en-US" altLang="en-US" smtClean="0"/>
              <a:pPr/>
              <a:t>34</a:t>
            </a:fld>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20BA9C7C-EC2B-4105-A530-BC48ED9E95A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18ADF295-8F98-46AE-8181-AD4F899F87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26628" name="Slide Number Placeholder 3">
            <a:extLst>
              <a:ext uri="{FF2B5EF4-FFF2-40B4-BE49-F238E27FC236}">
                <a16:creationId xmlns:a16="http://schemas.microsoft.com/office/drawing/2014/main" id="{7E12FC27-2B50-4C34-8814-34CEFB1A78E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imes New Roman" panose="02020603050405020304" pitchFamily="18" charset="0"/>
              </a:defRPr>
            </a:lvl1pPr>
            <a:lvl2pPr marL="784852" indent="-301866">
              <a:defRPr>
                <a:solidFill>
                  <a:schemeClr val="tx1"/>
                </a:solidFill>
                <a:latin typeface="Times New Roman" panose="02020603050405020304" pitchFamily="18" charset="0"/>
              </a:defRPr>
            </a:lvl2pPr>
            <a:lvl3pPr marL="1207465" indent="-241493">
              <a:defRPr>
                <a:solidFill>
                  <a:schemeClr val="tx1"/>
                </a:solidFill>
                <a:latin typeface="Times New Roman" panose="02020603050405020304" pitchFamily="18" charset="0"/>
              </a:defRPr>
            </a:lvl3pPr>
            <a:lvl4pPr marL="1690451" indent="-241493">
              <a:defRPr>
                <a:solidFill>
                  <a:schemeClr val="tx1"/>
                </a:solidFill>
                <a:latin typeface="Times New Roman" panose="02020603050405020304" pitchFamily="18" charset="0"/>
              </a:defRPr>
            </a:lvl4pPr>
            <a:lvl5pPr marL="2173437" indent="-241493">
              <a:defRPr>
                <a:solidFill>
                  <a:schemeClr val="tx1"/>
                </a:solidFill>
                <a:latin typeface="Times New Roman" panose="02020603050405020304" pitchFamily="18" charset="0"/>
              </a:defRPr>
            </a:lvl5pPr>
            <a:lvl6pPr marL="2656423" indent="-241493" eaLnBrk="0" fontAlgn="base" hangingPunct="0">
              <a:spcBef>
                <a:spcPct val="0"/>
              </a:spcBef>
              <a:spcAft>
                <a:spcPct val="0"/>
              </a:spcAft>
              <a:defRPr>
                <a:solidFill>
                  <a:schemeClr val="tx1"/>
                </a:solidFill>
                <a:latin typeface="Times New Roman" panose="02020603050405020304" pitchFamily="18" charset="0"/>
              </a:defRPr>
            </a:lvl6pPr>
            <a:lvl7pPr marL="3139410" indent="-241493" eaLnBrk="0" fontAlgn="base" hangingPunct="0">
              <a:spcBef>
                <a:spcPct val="0"/>
              </a:spcBef>
              <a:spcAft>
                <a:spcPct val="0"/>
              </a:spcAft>
              <a:defRPr>
                <a:solidFill>
                  <a:schemeClr val="tx1"/>
                </a:solidFill>
                <a:latin typeface="Times New Roman" panose="02020603050405020304" pitchFamily="18" charset="0"/>
              </a:defRPr>
            </a:lvl7pPr>
            <a:lvl8pPr marL="3622396" indent="-241493" eaLnBrk="0" fontAlgn="base" hangingPunct="0">
              <a:spcBef>
                <a:spcPct val="0"/>
              </a:spcBef>
              <a:spcAft>
                <a:spcPct val="0"/>
              </a:spcAft>
              <a:defRPr>
                <a:solidFill>
                  <a:schemeClr val="tx1"/>
                </a:solidFill>
                <a:latin typeface="Times New Roman" panose="02020603050405020304" pitchFamily="18" charset="0"/>
              </a:defRPr>
            </a:lvl8pPr>
            <a:lvl9pPr marL="4105382" indent="-241493" eaLnBrk="0" fontAlgn="base" hangingPunct="0">
              <a:spcBef>
                <a:spcPct val="0"/>
              </a:spcBef>
              <a:spcAft>
                <a:spcPct val="0"/>
              </a:spcAft>
              <a:defRPr>
                <a:solidFill>
                  <a:schemeClr val="tx1"/>
                </a:solidFill>
                <a:latin typeface="Times New Roman" panose="02020603050405020304" pitchFamily="18" charset="0"/>
              </a:defRPr>
            </a:lvl9pPr>
          </a:lstStyle>
          <a:p>
            <a:fld id="{1CB72805-ECF7-40E7-B932-79179AAA5AD1}" type="slidenum">
              <a:rPr lang="en-US" altLang="en-US" smtClean="0"/>
              <a:pPr/>
              <a:t>35</a:t>
            </a:fld>
            <a:endParaRPr lang="en-US" altLang="en-US"/>
          </a:p>
        </p:txBody>
      </p:sp>
    </p:spTree>
    <p:extLst>
      <p:ext uri="{BB962C8B-B14F-4D97-AF65-F5344CB8AC3E}">
        <p14:creationId xmlns:p14="http://schemas.microsoft.com/office/powerpoint/2010/main" val="2807687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a:extLst>
              <a:ext uri="{FF2B5EF4-FFF2-40B4-BE49-F238E27FC236}">
                <a16:creationId xmlns:a16="http://schemas.microsoft.com/office/drawing/2014/main" id="{D0F5E186-8B83-49D7-9B35-FA7D7E6B6068}"/>
              </a:ext>
            </a:extLst>
          </p:cNvPr>
          <p:cNvGrpSpPr>
            <a:grpSpLocks/>
          </p:cNvGrpSpPr>
          <p:nvPr/>
        </p:nvGrpSpPr>
        <p:grpSpPr bwMode="auto">
          <a:xfrm>
            <a:off x="0" y="0"/>
            <a:ext cx="9140825" cy="6850063"/>
            <a:chOff x="0" y="0"/>
            <a:chExt cx="5758" cy="4315"/>
          </a:xfrm>
        </p:grpSpPr>
        <p:grpSp>
          <p:nvGrpSpPr>
            <p:cNvPr id="5" name="Group 3">
              <a:extLst>
                <a:ext uri="{FF2B5EF4-FFF2-40B4-BE49-F238E27FC236}">
                  <a16:creationId xmlns:a16="http://schemas.microsoft.com/office/drawing/2014/main" id="{B8111511-5FBF-4799-81D6-425259ABEA51}"/>
                </a:ext>
              </a:extLst>
            </p:cNvPr>
            <p:cNvGrpSpPr>
              <a:grpSpLocks/>
            </p:cNvGrpSpPr>
            <p:nvPr userDrawn="1"/>
          </p:nvGrpSpPr>
          <p:grpSpPr bwMode="auto">
            <a:xfrm>
              <a:off x="1728" y="2230"/>
              <a:ext cx="4027" cy="2085"/>
              <a:chOff x="1728" y="2230"/>
              <a:chExt cx="4027" cy="2085"/>
            </a:xfrm>
          </p:grpSpPr>
          <p:sp>
            <p:nvSpPr>
              <p:cNvPr id="8" name="Freeform 4">
                <a:extLst>
                  <a:ext uri="{FF2B5EF4-FFF2-40B4-BE49-F238E27FC236}">
                    <a16:creationId xmlns:a16="http://schemas.microsoft.com/office/drawing/2014/main" id="{D7B58F4D-2290-405B-966A-B67AC13BB85C}"/>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p:spPr>
            <p:txBody>
              <a:bodyPr/>
              <a:lstStyle/>
              <a:p>
                <a:pPr>
                  <a:defRPr/>
                </a:pPr>
                <a:endParaRPr lang="en-US"/>
              </a:p>
            </p:txBody>
          </p:sp>
          <p:sp>
            <p:nvSpPr>
              <p:cNvPr id="9" name="Freeform 5">
                <a:extLst>
                  <a:ext uri="{FF2B5EF4-FFF2-40B4-BE49-F238E27FC236}">
                    <a16:creationId xmlns:a16="http://schemas.microsoft.com/office/drawing/2014/main" id="{50CE329A-39E0-4230-97FB-824F9599B3CB}"/>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p:spPr>
            <p:txBody>
              <a:bodyPr/>
              <a:lstStyle/>
              <a:p>
                <a:pPr>
                  <a:defRPr/>
                </a:pPr>
                <a:endParaRPr lang="en-US"/>
              </a:p>
            </p:txBody>
          </p:sp>
          <p:sp>
            <p:nvSpPr>
              <p:cNvPr id="10" name="Freeform 6">
                <a:extLst>
                  <a:ext uri="{FF2B5EF4-FFF2-40B4-BE49-F238E27FC236}">
                    <a16:creationId xmlns:a16="http://schemas.microsoft.com/office/drawing/2014/main" id="{B27EBEA0-241A-42FE-A638-468088D1E056}"/>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p:spPr>
            <p:txBody>
              <a:bodyPr/>
              <a:lstStyle/>
              <a:p>
                <a:pPr>
                  <a:defRPr/>
                </a:pPr>
                <a:endParaRPr lang="en-US"/>
              </a:p>
            </p:txBody>
          </p:sp>
          <p:sp>
            <p:nvSpPr>
              <p:cNvPr id="11" name="Freeform 7">
                <a:extLst>
                  <a:ext uri="{FF2B5EF4-FFF2-40B4-BE49-F238E27FC236}">
                    <a16:creationId xmlns:a16="http://schemas.microsoft.com/office/drawing/2014/main" id="{F4EA0FA7-C550-40CC-ABB3-F66C84C0EC7B}"/>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8">
                <a:extLst>
                  <a:ext uri="{FF2B5EF4-FFF2-40B4-BE49-F238E27FC236}">
                    <a16:creationId xmlns:a16="http://schemas.microsoft.com/office/drawing/2014/main" id="{B9AFC305-06E8-4297-921A-E93F000DAB82}"/>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p:spPr>
            <p:txBody>
              <a:bodyPr/>
              <a:lstStyle/>
              <a:p>
                <a:pPr>
                  <a:defRPr/>
                </a:pPr>
                <a:endParaRPr lang="en-US"/>
              </a:p>
            </p:txBody>
          </p:sp>
        </p:grpSp>
        <p:sp>
          <p:nvSpPr>
            <p:cNvPr id="6" name="Freeform 9">
              <a:extLst>
                <a:ext uri="{FF2B5EF4-FFF2-40B4-BE49-F238E27FC236}">
                  <a16:creationId xmlns:a16="http://schemas.microsoft.com/office/drawing/2014/main" id="{5E40E0E6-3486-4758-9B17-8063EEC81DAC}"/>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p:spPr>
          <p:txBody>
            <a:bodyPr/>
            <a:lstStyle/>
            <a:p>
              <a:pPr>
                <a:defRPr/>
              </a:pPr>
              <a:endParaRPr lang="en-US"/>
            </a:p>
          </p:txBody>
        </p:sp>
        <p:sp>
          <p:nvSpPr>
            <p:cNvPr id="7" name="Freeform 10">
              <a:extLst>
                <a:ext uri="{FF2B5EF4-FFF2-40B4-BE49-F238E27FC236}">
                  <a16:creationId xmlns:a16="http://schemas.microsoft.com/office/drawing/2014/main" id="{39CA3A14-0643-4D80-91E4-C41BAC4A77DF}"/>
                </a:ext>
              </a:extLst>
            </p:cNvPr>
            <p:cNvSpPr>
              <a:spLocks/>
            </p:cNvSpPr>
            <p:nvPr/>
          </p:nvSpPr>
          <p:spPr bwMode="hidden">
            <a:xfrm>
              <a:off x="0" y="0"/>
              <a:ext cx="5758" cy="1776"/>
            </a:xfrm>
            <a:custGeom>
              <a:avLst/>
              <a:gdLst>
                <a:gd name="T0" fmla="*/ 0 w 5740"/>
                <a:gd name="T1" fmla="*/ 0 h 1906"/>
                <a:gd name="T2" fmla="*/ 0 w 5740"/>
                <a:gd name="T3" fmla="*/ 661 h 1906"/>
                <a:gd name="T4" fmla="*/ 6016 w 5740"/>
                <a:gd name="T5" fmla="*/ 661 h 1906"/>
                <a:gd name="T6" fmla="*/ 6016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76811" name="Rectangle 11"/>
          <p:cNvSpPr>
            <a:spLocks noGrp="1" noChangeArrowheads="1"/>
          </p:cNvSpPr>
          <p:nvPr>
            <p:ph type="ctrTitle" sz="quarter"/>
          </p:nvPr>
        </p:nvSpPr>
        <p:spPr>
          <a:xfrm>
            <a:off x="685800" y="1736725"/>
            <a:ext cx="7772400" cy="1920875"/>
          </a:xfrm>
        </p:spPr>
        <p:txBody>
          <a:bodyPr/>
          <a:lstStyle>
            <a:lvl1pPr>
              <a:defRPr sz="6000"/>
            </a:lvl1pPr>
          </a:lstStyle>
          <a:p>
            <a:pPr lvl="0"/>
            <a:r>
              <a:rPr lang="en-US" noProof="0"/>
              <a:t>Click to edit Master title style</a:t>
            </a:r>
          </a:p>
        </p:txBody>
      </p:sp>
      <p:sp>
        <p:nvSpPr>
          <p:cNvPr id="76812"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US" noProof="0"/>
              <a:t>Click to edit Master subtitle style</a:t>
            </a:r>
          </a:p>
        </p:txBody>
      </p:sp>
      <p:sp>
        <p:nvSpPr>
          <p:cNvPr id="13" name="Rectangle 13">
            <a:extLst>
              <a:ext uri="{FF2B5EF4-FFF2-40B4-BE49-F238E27FC236}">
                <a16:creationId xmlns:a16="http://schemas.microsoft.com/office/drawing/2014/main" id="{322F4799-D71A-465E-B37C-5EB8FF88121F}"/>
              </a:ext>
            </a:extLst>
          </p:cNvPr>
          <p:cNvSpPr>
            <a:spLocks noGrp="1" noChangeArrowheads="1"/>
          </p:cNvSpPr>
          <p:nvPr>
            <p:ph type="dt" sz="quarter" idx="10"/>
          </p:nvPr>
        </p:nvSpPr>
        <p:spPr>
          <a:xfrm>
            <a:off x="457200" y="6248400"/>
            <a:ext cx="2133600" cy="476250"/>
          </a:xfrm>
        </p:spPr>
        <p:txBody>
          <a:bodyPr/>
          <a:lstStyle>
            <a:lvl1pPr>
              <a:defRPr/>
            </a:lvl1pPr>
          </a:lstStyle>
          <a:p>
            <a:pPr>
              <a:defRPr/>
            </a:pPr>
            <a:endParaRPr lang="en-US"/>
          </a:p>
        </p:txBody>
      </p:sp>
      <p:sp>
        <p:nvSpPr>
          <p:cNvPr id="14" name="Rectangle 14">
            <a:extLst>
              <a:ext uri="{FF2B5EF4-FFF2-40B4-BE49-F238E27FC236}">
                <a16:creationId xmlns:a16="http://schemas.microsoft.com/office/drawing/2014/main" id="{D5A554FA-3BCD-42F4-A9AC-A7B6CF8FA2C0}"/>
              </a:ext>
            </a:extLst>
          </p:cNvPr>
          <p:cNvSpPr>
            <a:spLocks noGrp="1" noChangeArrowheads="1"/>
          </p:cNvSpPr>
          <p:nvPr>
            <p:ph type="ftr" sz="quarter" idx="11"/>
          </p:nvPr>
        </p:nvSpPr>
        <p:spPr>
          <a:xfrm>
            <a:off x="3124200" y="6251575"/>
            <a:ext cx="2895600" cy="476250"/>
          </a:xfrm>
        </p:spPr>
        <p:txBody>
          <a:bodyPr/>
          <a:lstStyle>
            <a:lvl1pPr>
              <a:defRPr/>
            </a:lvl1pPr>
          </a:lstStyle>
          <a:p>
            <a:pPr>
              <a:defRPr/>
            </a:pPr>
            <a:endParaRPr lang="en-US"/>
          </a:p>
        </p:txBody>
      </p:sp>
      <p:sp>
        <p:nvSpPr>
          <p:cNvPr id="15" name="Rectangle 15">
            <a:extLst>
              <a:ext uri="{FF2B5EF4-FFF2-40B4-BE49-F238E27FC236}">
                <a16:creationId xmlns:a16="http://schemas.microsoft.com/office/drawing/2014/main" id="{002A26CC-7126-4A79-8640-ABD503916C75}"/>
              </a:ext>
            </a:extLst>
          </p:cNvPr>
          <p:cNvSpPr>
            <a:spLocks noGrp="1" noChangeArrowheads="1"/>
          </p:cNvSpPr>
          <p:nvPr>
            <p:ph type="sldNum" sz="quarter" idx="12"/>
          </p:nvPr>
        </p:nvSpPr>
        <p:spPr>
          <a:xfrm>
            <a:off x="6553200" y="6254750"/>
            <a:ext cx="2133600" cy="476250"/>
          </a:xfrm>
        </p:spPr>
        <p:txBody>
          <a:bodyPr/>
          <a:lstStyle>
            <a:lvl1pPr>
              <a:defRPr/>
            </a:lvl1pPr>
          </a:lstStyle>
          <a:p>
            <a:pPr>
              <a:defRPr/>
            </a:pPr>
            <a:fld id="{D8F51B34-AB2C-4998-B4A7-7C9E3E10F1E1}" type="slidenum">
              <a:rPr lang="en-US"/>
              <a:pPr>
                <a:defRPr/>
              </a:pPr>
              <a:t>‹#›</a:t>
            </a:fld>
            <a:endParaRPr lang="en-US"/>
          </a:p>
        </p:txBody>
      </p:sp>
    </p:spTree>
    <p:extLst>
      <p:ext uri="{BB962C8B-B14F-4D97-AF65-F5344CB8AC3E}">
        <p14:creationId xmlns:p14="http://schemas.microsoft.com/office/powerpoint/2010/main" val="4146735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a16="http://schemas.microsoft.com/office/drawing/2014/main" id="{8410D5C4-64A9-4AAB-9E1F-62E9CEA5D90B}"/>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a16="http://schemas.microsoft.com/office/drawing/2014/main" id="{F37097DB-1C42-4699-8304-A14CCC6DAD0D}"/>
              </a:ext>
            </a:extLst>
          </p:cNvPr>
          <p:cNvSpPr>
            <a:spLocks noGrp="1" noChangeArrowheads="1"/>
          </p:cNvSpPr>
          <p:nvPr>
            <p:ph type="sldNum" sz="quarter" idx="11"/>
          </p:nvPr>
        </p:nvSpPr>
        <p:spPr>
          <a:ln/>
        </p:spPr>
        <p:txBody>
          <a:bodyPr/>
          <a:lstStyle>
            <a:lvl1pPr>
              <a:defRPr/>
            </a:lvl1pPr>
          </a:lstStyle>
          <a:p>
            <a:pPr>
              <a:defRPr/>
            </a:pPr>
            <a:fld id="{00109D41-9F8F-4230-AD96-53CDD5A4A23C}" type="slidenum">
              <a:rPr lang="en-US"/>
              <a:pPr>
                <a:defRPr/>
              </a:pPr>
              <a:t>‹#›</a:t>
            </a:fld>
            <a:endParaRPr lang="en-US"/>
          </a:p>
        </p:txBody>
      </p:sp>
      <p:sp>
        <p:nvSpPr>
          <p:cNvPr id="6" name="Rectangle 14">
            <a:extLst>
              <a:ext uri="{FF2B5EF4-FFF2-40B4-BE49-F238E27FC236}">
                <a16:creationId xmlns:a16="http://schemas.microsoft.com/office/drawing/2014/main" id="{FCC1471A-FE8C-41F7-B0B1-3F2DA84C3FA2}"/>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93309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a:extLst>
              <a:ext uri="{FF2B5EF4-FFF2-40B4-BE49-F238E27FC236}">
                <a16:creationId xmlns:a16="http://schemas.microsoft.com/office/drawing/2014/main" id="{2CDF604E-A7E6-40A2-9B86-00A5B0815681}"/>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a16="http://schemas.microsoft.com/office/drawing/2014/main" id="{03912EB2-3B3E-477F-AB65-923FFEB9C1E1}"/>
              </a:ext>
            </a:extLst>
          </p:cNvPr>
          <p:cNvSpPr>
            <a:spLocks noGrp="1" noChangeArrowheads="1"/>
          </p:cNvSpPr>
          <p:nvPr>
            <p:ph type="sldNum" sz="quarter" idx="11"/>
          </p:nvPr>
        </p:nvSpPr>
        <p:spPr>
          <a:ln/>
        </p:spPr>
        <p:txBody>
          <a:bodyPr/>
          <a:lstStyle>
            <a:lvl1pPr>
              <a:defRPr/>
            </a:lvl1pPr>
          </a:lstStyle>
          <a:p>
            <a:pPr>
              <a:defRPr/>
            </a:pPr>
            <a:fld id="{3866F9E2-483F-4219-A755-9E9B7279771A}" type="slidenum">
              <a:rPr lang="en-US"/>
              <a:pPr>
                <a:defRPr/>
              </a:pPr>
              <a:t>‹#›</a:t>
            </a:fld>
            <a:endParaRPr lang="en-US"/>
          </a:p>
        </p:txBody>
      </p:sp>
      <p:sp>
        <p:nvSpPr>
          <p:cNvPr id="6" name="Rectangle 14">
            <a:extLst>
              <a:ext uri="{FF2B5EF4-FFF2-40B4-BE49-F238E27FC236}">
                <a16:creationId xmlns:a16="http://schemas.microsoft.com/office/drawing/2014/main" id="{CA94251A-52E6-4A05-A9A0-03088AA50BF9}"/>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190625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2">
            <a:extLst>
              <a:ext uri="{FF2B5EF4-FFF2-40B4-BE49-F238E27FC236}">
                <a16:creationId xmlns:a16="http://schemas.microsoft.com/office/drawing/2014/main" id="{4A649AAC-FFB5-454D-8F58-4C3F2DFF4010}"/>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a16="http://schemas.microsoft.com/office/drawing/2014/main" id="{BB3F008A-A086-49B7-98BB-B89FBBDD3D31}"/>
              </a:ext>
            </a:extLst>
          </p:cNvPr>
          <p:cNvSpPr>
            <a:spLocks noGrp="1" noChangeArrowheads="1"/>
          </p:cNvSpPr>
          <p:nvPr>
            <p:ph type="sldNum" sz="quarter" idx="11"/>
          </p:nvPr>
        </p:nvSpPr>
        <p:spPr>
          <a:ln/>
        </p:spPr>
        <p:txBody>
          <a:bodyPr/>
          <a:lstStyle>
            <a:lvl1pPr>
              <a:defRPr/>
            </a:lvl1pPr>
          </a:lstStyle>
          <a:p>
            <a:pPr>
              <a:defRPr/>
            </a:pPr>
            <a:fld id="{DF4B219D-629F-4105-8B61-295C0E9AB366}" type="slidenum">
              <a:rPr lang="en-US"/>
              <a:pPr>
                <a:defRPr/>
              </a:pPr>
              <a:t>‹#›</a:t>
            </a:fld>
            <a:endParaRPr lang="en-US"/>
          </a:p>
        </p:txBody>
      </p:sp>
      <p:sp>
        <p:nvSpPr>
          <p:cNvPr id="7" name="Rectangle 14">
            <a:extLst>
              <a:ext uri="{FF2B5EF4-FFF2-40B4-BE49-F238E27FC236}">
                <a16:creationId xmlns:a16="http://schemas.microsoft.com/office/drawing/2014/main" id="{EF077371-CEB5-4617-BB55-6E223121FDBF}"/>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66250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2">
            <a:extLst>
              <a:ext uri="{FF2B5EF4-FFF2-40B4-BE49-F238E27FC236}">
                <a16:creationId xmlns:a16="http://schemas.microsoft.com/office/drawing/2014/main" id="{F365EEAE-69C0-4D34-B709-019AF06C036F}"/>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3">
            <a:extLst>
              <a:ext uri="{FF2B5EF4-FFF2-40B4-BE49-F238E27FC236}">
                <a16:creationId xmlns:a16="http://schemas.microsoft.com/office/drawing/2014/main" id="{EA3E1880-CF1C-4D7F-ABEA-80D3068F1F53}"/>
              </a:ext>
            </a:extLst>
          </p:cNvPr>
          <p:cNvSpPr>
            <a:spLocks noGrp="1" noChangeArrowheads="1"/>
          </p:cNvSpPr>
          <p:nvPr>
            <p:ph type="sldNum" sz="quarter" idx="11"/>
          </p:nvPr>
        </p:nvSpPr>
        <p:spPr>
          <a:ln/>
        </p:spPr>
        <p:txBody>
          <a:bodyPr/>
          <a:lstStyle>
            <a:lvl1pPr>
              <a:defRPr/>
            </a:lvl1pPr>
          </a:lstStyle>
          <a:p>
            <a:pPr>
              <a:defRPr/>
            </a:pPr>
            <a:fld id="{93646F8B-72F7-480C-866F-484B9043E7FB}" type="slidenum">
              <a:rPr lang="en-US"/>
              <a:pPr>
                <a:defRPr/>
              </a:pPr>
              <a:t>‹#›</a:t>
            </a:fld>
            <a:endParaRPr lang="en-US"/>
          </a:p>
        </p:txBody>
      </p:sp>
      <p:sp>
        <p:nvSpPr>
          <p:cNvPr id="9" name="Rectangle 14">
            <a:extLst>
              <a:ext uri="{FF2B5EF4-FFF2-40B4-BE49-F238E27FC236}">
                <a16:creationId xmlns:a16="http://schemas.microsoft.com/office/drawing/2014/main" id="{DF10833D-1040-42A7-BBEB-AC54F9737FCA}"/>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88383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2">
            <a:extLst>
              <a:ext uri="{FF2B5EF4-FFF2-40B4-BE49-F238E27FC236}">
                <a16:creationId xmlns:a16="http://schemas.microsoft.com/office/drawing/2014/main" id="{5368B507-EE88-4B2C-8D01-9AEC12E37A1A}"/>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3">
            <a:extLst>
              <a:ext uri="{FF2B5EF4-FFF2-40B4-BE49-F238E27FC236}">
                <a16:creationId xmlns:a16="http://schemas.microsoft.com/office/drawing/2014/main" id="{01FB25FA-62A2-4D1C-902F-01F179D388DE}"/>
              </a:ext>
            </a:extLst>
          </p:cNvPr>
          <p:cNvSpPr>
            <a:spLocks noGrp="1" noChangeArrowheads="1"/>
          </p:cNvSpPr>
          <p:nvPr>
            <p:ph type="sldNum" sz="quarter" idx="11"/>
          </p:nvPr>
        </p:nvSpPr>
        <p:spPr>
          <a:ln/>
        </p:spPr>
        <p:txBody>
          <a:bodyPr/>
          <a:lstStyle>
            <a:lvl1pPr>
              <a:defRPr/>
            </a:lvl1pPr>
          </a:lstStyle>
          <a:p>
            <a:pPr>
              <a:defRPr/>
            </a:pPr>
            <a:fld id="{21F85D6F-D15C-406F-A88A-CDCAD93D1CC6}" type="slidenum">
              <a:rPr lang="en-US"/>
              <a:pPr>
                <a:defRPr/>
              </a:pPr>
              <a:t>‹#›</a:t>
            </a:fld>
            <a:endParaRPr lang="en-US"/>
          </a:p>
        </p:txBody>
      </p:sp>
      <p:sp>
        <p:nvSpPr>
          <p:cNvPr id="5" name="Rectangle 14">
            <a:extLst>
              <a:ext uri="{FF2B5EF4-FFF2-40B4-BE49-F238E27FC236}">
                <a16:creationId xmlns:a16="http://schemas.microsoft.com/office/drawing/2014/main" id="{C7B5A920-52FE-491A-B0EA-B1F8500FFBC8}"/>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608704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3DE1B92B-8A8C-41C4-A1B2-E569326D30FD}"/>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3">
            <a:extLst>
              <a:ext uri="{FF2B5EF4-FFF2-40B4-BE49-F238E27FC236}">
                <a16:creationId xmlns:a16="http://schemas.microsoft.com/office/drawing/2014/main" id="{4EA0F0BA-7222-4057-9D1E-7BDB63DC7276}"/>
              </a:ext>
            </a:extLst>
          </p:cNvPr>
          <p:cNvSpPr>
            <a:spLocks noGrp="1" noChangeArrowheads="1"/>
          </p:cNvSpPr>
          <p:nvPr>
            <p:ph type="sldNum" sz="quarter" idx="11"/>
          </p:nvPr>
        </p:nvSpPr>
        <p:spPr>
          <a:ln/>
        </p:spPr>
        <p:txBody>
          <a:bodyPr/>
          <a:lstStyle>
            <a:lvl1pPr>
              <a:defRPr/>
            </a:lvl1pPr>
          </a:lstStyle>
          <a:p>
            <a:pPr>
              <a:defRPr/>
            </a:pPr>
            <a:fld id="{630DD6D4-F6C1-48B7-8513-E094C92E8C68}" type="slidenum">
              <a:rPr lang="en-US"/>
              <a:pPr>
                <a:defRPr/>
              </a:pPr>
              <a:t>‹#›</a:t>
            </a:fld>
            <a:endParaRPr lang="en-US"/>
          </a:p>
        </p:txBody>
      </p:sp>
      <p:sp>
        <p:nvSpPr>
          <p:cNvPr id="4" name="Rectangle 14">
            <a:extLst>
              <a:ext uri="{FF2B5EF4-FFF2-40B4-BE49-F238E27FC236}">
                <a16:creationId xmlns:a16="http://schemas.microsoft.com/office/drawing/2014/main" id="{99E76F17-57C2-46B5-A09B-FAE0B72B3112}"/>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21415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a:extLst>
              <a:ext uri="{FF2B5EF4-FFF2-40B4-BE49-F238E27FC236}">
                <a16:creationId xmlns:a16="http://schemas.microsoft.com/office/drawing/2014/main" id="{351D2F2D-3CA5-4B62-BCE4-EB8608603E14}"/>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a16="http://schemas.microsoft.com/office/drawing/2014/main" id="{CD71F8A1-E772-47DD-B933-178F30DC50F6}"/>
              </a:ext>
            </a:extLst>
          </p:cNvPr>
          <p:cNvSpPr>
            <a:spLocks noGrp="1" noChangeArrowheads="1"/>
          </p:cNvSpPr>
          <p:nvPr>
            <p:ph type="sldNum" sz="quarter" idx="11"/>
          </p:nvPr>
        </p:nvSpPr>
        <p:spPr>
          <a:ln/>
        </p:spPr>
        <p:txBody>
          <a:bodyPr/>
          <a:lstStyle>
            <a:lvl1pPr>
              <a:defRPr/>
            </a:lvl1pPr>
          </a:lstStyle>
          <a:p>
            <a:pPr>
              <a:defRPr/>
            </a:pPr>
            <a:fld id="{F8A92725-1DFE-4A2B-AFC3-B7409CEEA0E8}" type="slidenum">
              <a:rPr lang="en-US"/>
              <a:pPr>
                <a:defRPr/>
              </a:pPr>
              <a:t>‹#›</a:t>
            </a:fld>
            <a:endParaRPr lang="en-US"/>
          </a:p>
        </p:txBody>
      </p:sp>
      <p:sp>
        <p:nvSpPr>
          <p:cNvPr id="7" name="Rectangle 14">
            <a:extLst>
              <a:ext uri="{FF2B5EF4-FFF2-40B4-BE49-F238E27FC236}">
                <a16:creationId xmlns:a16="http://schemas.microsoft.com/office/drawing/2014/main" id="{3007931C-35F6-4E43-B2B9-CBB425DE165A}"/>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136100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a:extLst>
              <a:ext uri="{FF2B5EF4-FFF2-40B4-BE49-F238E27FC236}">
                <a16:creationId xmlns:a16="http://schemas.microsoft.com/office/drawing/2014/main" id="{E3E834FA-AE11-47BE-87FC-C03FEB8B342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3">
            <a:extLst>
              <a:ext uri="{FF2B5EF4-FFF2-40B4-BE49-F238E27FC236}">
                <a16:creationId xmlns:a16="http://schemas.microsoft.com/office/drawing/2014/main" id="{4B068EB9-98B8-4A1D-A943-D10185E9ACEB}"/>
              </a:ext>
            </a:extLst>
          </p:cNvPr>
          <p:cNvSpPr>
            <a:spLocks noGrp="1" noChangeArrowheads="1"/>
          </p:cNvSpPr>
          <p:nvPr>
            <p:ph type="sldNum" sz="quarter" idx="11"/>
          </p:nvPr>
        </p:nvSpPr>
        <p:spPr>
          <a:ln/>
        </p:spPr>
        <p:txBody>
          <a:bodyPr/>
          <a:lstStyle>
            <a:lvl1pPr>
              <a:defRPr/>
            </a:lvl1pPr>
          </a:lstStyle>
          <a:p>
            <a:pPr>
              <a:defRPr/>
            </a:pPr>
            <a:fld id="{0BE0F0B8-B0E9-4BD1-BCBE-C356A52E54BD}" type="slidenum">
              <a:rPr lang="en-US"/>
              <a:pPr>
                <a:defRPr/>
              </a:pPr>
              <a:t>‹#›</a:t>
            </a:fld>
            <a:endParaRPr lang="en-US"/>
          </a:p>
        </p:txBody>
      </p:sp>
      <p:sp>
        <p:nvSpPr>
          <p:cNvPr id="7" name="Rectangle 14">
            <a:extLst>
              <a:ext uri="{FF2B5EF4-FFF2-40B4-BE49-F238E27FC236}">
                <a16:creationId xmlns:a16="http://schemas.microsoft.com/office/drawing/2014/main" id="{D4E504A3-80ED-45AF-BBB0-ED60F5153FF0}"/>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2390491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a16="http://schemas.microsoft.com/office/drawing/2014/main" id="{ED3D197A-AB11-484D-9DE3-872D8822A7B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a16="http://schemas.microsoft.com/office/drawing/2014/main" id="{EF5D9CEF-BB2A-411E-903A-86DCB0F4F0CB}"/>
              </a:ext>
            </a:extLst>
          </p:cNvPr>
          <p:cNvSpPr>
            <a:spLocks noGrp="1" noChangeArrowheads="1"/>
          </p:cNvSpPr>
          <p:nvPr>
            <p:ph type="sldNum" sz="quarter" idx="11"/>
          </p:nvPr>
        </p:nvSpPr>
        <p:spPr>
          <a:ln/>
        </p:spPr>
        <p:txBody>
          <a:bodyPr/>
          <a:lstStyle>
            <a:lvl1pPr>
              <a:defRPr/>
            </a:lvl1pPr>
          </a:lstStyle>
          <a:p>
            <a:pPr>
              <a:defRPr/>
            </a:pPr>
            <a:fld id="{17D2757F-89CE-4F15-8D56-537E1429A780}" type="slidenum">
              <a:rPr lang="en-US"/>
              <a:pPr>
                <a:defRPr/>
              </a:pPr>
              <a:t>‹#›</a:t>
            </a:fld>
            <a:endParaRPr lang="en-US"/>
          </a:p>
        </p:txBody>
      </p:sp>
      <p:sp>
        <p:nvSpPr>
          <p:cNvPr id="6" name="Rectangle 14">
            <a:extLst>
              <a:ext uri="{FF2B5EF4-FFF2-40B4-BE49-F238E27FC236}">
                <a16:creationId xmlns:a16="http://schemas.microsoft.com/office/drawing/2014/main" id="{9D8E3DC5-99C0-4867-9E32-EF6C34F72523}"/>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4261360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2">
            <a:extLst>
              <a:ext uri="{FF2B5EF4-FFF2-40B4-BE49-F238E27FC236}">
                <a16:creationId xmlns:a16="http://schemas.microsoft.com/office/drawing/2014/main" id="{655E72BD-4B64-45C6-B007-95C14F3A6582}"/>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3">
            <a:extLst>
              <a:ext uri="{FF2B5EF4-FFF2-40B4-BE49-F238E27FC236}">
                <a16:creationId xmlns:a16="http://schemas.microsoft.com/office/drawing/2014/main" id="{A54F4BB7-09E1-4E98-9F63-3E87D13501D1}"/>
              </a:ext>
            </a:extLst>
          </p:cNvPr>
          <p:cNvSpPr>
            <a:spLocks noGrp="1" noChangeArrowheads="1"/>
          </p:cNvSpPr>
          <p:nvPr>
            <p:ph type="sldNum" sz="quarter" idx="11"/>
          </p:nvPr>
        </p:nvSpPr>
        <p:spPr>
          <a:ln/>
        </p:spPr>
        <p:txBody>
          <a:bodyPr/>
          <a:lstStyle>
            <a:lvl1pPr>
              <a:defRPr/>
            </a:lvl1pPr>
          </a:lstStyle>
          <a:p>
            <a:pPr>
              <a:defRPr/>
            </a:pPr>
            <a:fld id="{AB1844BF-85DD-402A-B630-2ECDD75F646E}" type="slidenum">
              <a:rPr lang="en-US"/>
              <a:pPr>
                <a:defRPr/>
              </a:pPr>
              <a:t>‹#›</a:t>
            </a:fld>
            <a:endParaRPr lang="en-US"/>
          </a:p>
        </p:txBody>
      </p:sp>
      <p:sp>
        <p:nvSpPr>
          <p:cNvPr id="6" name="Rectangle 14">
            <a:extLst>
              <a:ext uri="{FF2B5EF4-FFF2-40B4-BE49-F238E27FC236}">
                <a16:creationId xmlns:a16="http://schemas.microsoft.com/office/drawing/2014/main" id="{296F2F0A-B8B1-466B-9862-A180C2F6F713}"/>
              </a:ext>
            </a:extLst>
          </p:cNvPr>
          <p:cNvSpPr>
            <a:spLocks noGrp="1" noChangeArrowheads="1"/>
          </p:cNvSpPr>
          <p:nvPr>
            <p:ph type="ftr" sz="quarter" idx="12"/>
          </p:nvPr>
        </p:nvSpPr>
        <p:spPr>
          <a:ln/>
        </p:spPr>
        <p:txBody>
          <a:bodyPr/>
          <a:lstStyle>
            <a:lvl1pPr>
              <a:defRPr/>
            </a:lvl1pPr>
          </a:lstStyle>
          <a:p>
            <a:pPr>
              <a:defRPr/>
            </a:pPr>
            <a:endParaRPr lang="en-US"/>
          </a:p>
        </p:txBody>
      </p:sp>
    </p:spTree>
    <p:extLst>
      <p:ext uri="{BB962C8B-B14F-4D97-AF65-F5344CB8AC3E}">
        <p14:creationId xmlns:p14="http://schemas.microsoft.com/office/powerpoint/2010/main" val="178837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2F179576-146E-45AD-A724-DEDDCC46620D}"/>
              </a:ext>
            </a:extLst>
          </p:cNvPr>
          <p:cNvSpPr>
            <a:spLocks noGrp="1" noChangeArrowheads="1"/>
          </p:cNvSpPr>
          <p:nvPr>
            <p:ph type="dt" sz="half" idx="2"/>
          </p:nvPr>
        </p:nvSpPr>
        <p:spPr bwMode="auto">
          <a:xfrm>
            <a:off x="457200" y="6251575"/>
            <a:ext cx="2133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75779" name="Rectangle 3">
            <a:extLst>
              <a:ext uri="{FF2B5EF4-FFF2-40B4-BE49-F238E27FC236}">
                <a16:creationId xmlns:a16="http://schemas.microsoft.com/office/drawing/2014/main" id="{768A75DD-2D77-41D4-8E8F-6513599BD731}"/>
              </a:ext>
            </a:extLst>
          </p:cNvPr>
          <p:cNvSpPr>
            <a:spLocks noGrp="1" noChangeArrowheads="1"/>
          </p:cNvSpPr>
          <p:nvPr>
            <p:ph type="sldNum" sz="quarter" idx="4"/>
          </p:nvPr>
        </p:nvSpPr>
        <p:spPr bwMode="auto">
          <a:xfrm>
            <a:off x="6553200" y="6248400"/>
            <a:ext cx="2133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074B21D9-021D-483C-9FCD-2CF66DD2ECBB}" type="slidenum">
              <a:rPr lang="en-US"/>
              <a:pPr>
                <a:defRPr/>
              </a:pPr>
              <a:t>‹#›</a:t>
            </a:fld>
            <a:endParaRPr lang="en-US"/>
          </a:p>
        </p:txBody>
      </p:sp>
      <p:grpSp>
        <p:nvGrpSpPr>
          <p:cNvPr id="1028" name="Group 4">
            <a:extLst>
              <a:ext uri="{FF2B5EF4-FFF2-40B4-BE49-F238E27FC236}">
                <a16:creationId xmlns:a16="http://schemas.microsoft.com/office/drawing/2014/main" id="{307C3570-2EE5-4C05-98C1-D3F349CD7C4D}"/>
              </a:ext>
            </a:extLst>
          </p:cNvPr>
          <p:cNvGrpSpPr>
            <a:grpSpLocks/>
          </p:cNvGrpSpPr>
          <p:nvPr/>
        </p:nvGrpSpPr>
        <p:grpSpPr bwMode="auto">
          <a:xfrm>
            <a:off x="0" y="0"/>
            <a:ext cx="9140825" cy="6850063"/>
            <a:chOff x="0" y="0"/>
            <a:chExt cx="5758" cy="4315"/>
          </a:xfrm>
        </p:grpSpPr>
        <p:grpSp>
          <p:nvGrpSpPr>
            <p:cNvPr id="1032" name="Group 5">
              <a:extLst>
                <a:ext uri="{FF2B5EF4-FFF2-40B4-BE49-F238E27FC236}">
                  <a16:creationId xmlns:a16="http://schemas.microsoft.com/office/drawing/2014/main" id="{25D58C00-28BB-4633-ACBE-F7D134DD8A57}"/>
                </a:ext>
              </a:extLst>
            </p:cNvPr>
            <p:cNvGrpSpPr>
              <a:grpSpLocks/>
            </p:cNvGrpSpPr>
            <p:nvPr userDrawn="1"/>
          </p:nvGrpSpPr>
          <p:grpSpPr bwMode="auto">
            <a:xfrm>
              <a:off x="1728" y="2230"/>
              <a:ext cx="4027" cy="2085"/>
              <a:chOff x="1728" y="2230"/>
              <a:chExt cx="4027" cy="2085"/>
            </a:xfrm>
          </p:grpSpPr>
          <p:sp>
            <p:nvSpPr>
              <p:cNvPr id="75782" name="Freeform 6">
                <a:extLst>
                  <a:ext uri="{FF2B5EF4-FFF2-40B4-BE49-F238E27FC236}">
                    <a16:creationId xmlns:a16="http://schemas.microsoft.com/office/drawing/2014/main" id="{D1FA43A0-7801-46F1-B261-986433F35C45}"/>
                  </a:ext>
                </a:extLst>
              </p:cNvPr>
              <p:cNvSpPr>
                <a:spLocks/>
              </p:cNvSpPr>
              <p:nvPr/>
            </p:nvSpPr>
            <p:spPr bwMode="hidden">
              <a:xfrm>
                <a:off x="1728" y="2644"/>
                <a:ext cx="2882" cy="1671"/>
              </a:xfrm>
              <a:custGeom>
                <a:avLst/>
                <a:gdLst>
                  <a:gd name="T0" fmla="*/ 2740 w 2882"/>
                  <a:gd name="T1" fmla="*/ 528 h 1671"/>
                  <a:gd name="T2" fmla="*/ 2632 w 2882"/>
                  <a:gd name="T3" fmla="*/ 484 h 1671"/>
                  <a:gd name="T4" fmla="*/ 2480 w 2882"/>
                  <a:gd name="T5" fmla="*/ 424 h 1671"/>
                  <a:gd name="T6" fmla="*/ 2203 w 2882"/>
                  <a:gd name="T7" fmla="*/ 343 h 1671"/>
                  <a:gd name="T8" fmla="*/ 1970 w 2882"/>
                  <a:gd name="T9" fmla="*/ 277 h 1671"/>
                  <a:gd name="T10" fmla="*/ 1807 w 2882"/>
                  <a:gd name="T11" fmla="*/ 212 h 1671"/>
                  <a:gd name="T12" fmla="*/ 1693 w 2882"/>
                  <a:gd name="T13" fmla="*/ 152 h 1671"/>
                  <a:gd name="T14" fmla="*/ 1628 w 2882"/>
                  <a:gd name="T15" fmla="*/ 103 h 1671"/>
                  <a:gd name="T16" fmla="*/ 1590 w 2882"/>
                  <a:gd name="T17" fmla="*/ 60 h 1671"/>
                  <a:gd name="T18" fmla="*/ 1579 w 2882"/>
                  <a:gd name="T19" fmla="*/ 27 h 1671"/>
                  <a:gd name="T20" fmla="*/ 1585 w 2882"/>
                  <a:gd name="T21" fmla="*/ 0 h 1671"/>
                  <a:gd name="T22" fmla="*/ 1557 w 2882"/>
                  <a:gd name="T23" fmla="*/ 49 h 1671"/>
                  <a:gd name="T24" fmla="*/ 1568 w 2882"/>
                  <a:gd name="T25" fmla="*/ 98 h 1671"/>
                  <a:gd name="T26" fmla="*/ 1617 w 2882"/>
                  <a:gd name="T27" fmla="*/ 141 h 1671"/>
                  <a:gd name="T28" fmla="*/ 1688 w 2882"/>
                  <a:gd name="T29" fmla="*/ 185 h 1671"/>
                  <a:gd name="T30" fmla="*/ 1791 w 2882"/>
                  <a:gd name="T31" fmla="*/ 228 h 1671"/>
                  <a:gd name="T32" fmla="*/ 2040 w 2882"/>
                  <a:gd name="T33" fmla="*/ 310 h 1671"/>
                  <a:gd name="T34" fmla="*/ 2285 w 2882"/>
                  <a:gd name="T35" fmla="*/ 381 h 1671"/>
                  <a:gd name="T36" fmla="*/ 2464 w 2882"/>
                  <a:gd name="T37" fmla="*/ 435 h 1671"/>
                  <a:gd name="T38" fmla="*/ 2605 w 2882"/>
                  <a:gd name="T39" fmla="*/ 484 h 1671"/>
                  <a:gd name="T40" fmla="*/ 2708 w 2882"/>
                  <a:gd name="T41" fmla="*/ 528 h 1671"/>
                  <a:gd name="T42" fmla="*/ 2768 w 2882"/>
                  <a:gd name="T43" fmla="*/ 560 h 1671"/>
                  <a:gd name="T44" fmla="*/ 2795 w 2882"/>
                  <a:gd name="T45" fmla="*/ 593 h 1671"/>
                  <a:gd name="T46" fmla="*/ 2795 w 2882"/>
                  <a:gd name="T47" fmla="*/ 642 h 1671"/>
                  <a:gd name="T48" fmla="*/ 2762 w 2882"/>
                  <a:gd name="T49" fmla="*/ 691 h 1671"/>
                  <a:gd name="T50" fmla="*/ 2692 w 2882"/>
                  <a:gd name="T51" fmla="*/ 735 h 1671"/>
                  <a:gd name="T52" fmla="*/ 2589 w 2882"/>
                  <a:gd name="T53" fmla="*/ 778 h 1671"/>
                  <a:gd name="T54" fmla="*/ 2458 w 2882"/>
                  <a:gd name="T55" fmla="*/ 822 h 1671"/>
                  <a:gd name="T56" fmla="*/ 2301 w 2882"/>
                  <a:gd name="T57" fmla="*/ 865 h 1671"/>
                  <a:gd name="T58" fmla="*/ 2030 w 2882"/>
                  <a:gd name="T59" fmla="*/ 930 h 1671"/>
                  <a:gd name="T60" fmla="*/ 1606 w 2882"/>
                  <a:gd name="T61" fmla="*/ 1034 h 1671"/>
                  <a:gd name="T62" fmla="*/ 1145 w 2882"/>
                  <a:gd name="T63" fmla="*/ 1164 h 1671"/>
                  <a:gd name="T64" fmla="*/ 673 w 2882"/>
                  <a:gd name="T65" fmla="*/ 1328 h 1671"/>
                  <a:gd name="T66" fmla="*/ 217 w 2882"/>
                  <a:gd name="T67" fmla="*/ 1545 h 1671"/>
                  <a:gd name="T68" fmla="*/ 353 w 2882"/>
                  <a:gd name="T69" fmla="*/ 1671 h 1671"/>
                  <a:gd name="T70" fmla="*/ 754 w 2882"/>
                  <a:gd name="T71" fmla="*/ 1469 h 1671"/>
                  <a:gd name="T72" fmla="*/ 1145 w 2882"/>
                  <a:gd name="T73" fmla="*/ 1311 h 1671"/>
                  <a:gd name="T74" fmla="*/ 1519 w 2882"/>
                  <a:gd name="T75" fmla="*/ 1186 h 1671"/>
                  <a:gd name="T76" fmla="*/ 1861 w 2882"/>
                  <a:gd name="T77" fmla="*/ 1083 h 1671"/>
                  <a:gd name="T78" fmla="*/ 2165 w 2882"/>
                  <a:gd name="T79" fmla="*/ 1007 h 1671"/>
                  <a:gd name="T80" fmla="*/ 2426 w 2882"/>
                  <a:gd name="T81" fmla="*/ 947 h 1671"/>
                  <a:gd name="T82" fmla="*/ 2626 w 2882"/>
                  <a:gd name="T83" fmla="*/ 892 h 1671"/>
                  <a:gd name="T84" fmla="*/ 2762 w 2882"/>
                  <a:gd name="T85" fmla="*/ 838 h 1671"/>
                  <a:gd name="T86" fmla="*/ 2827 w 2882"/>
                  <a:gd name="T87" fmla="*/ 794 h 1671"/>
                  <a:gd name="T88" fmla="*/ 2865 w 2882"/>
                  <a:gd name="T89" fmla="*/ 745 h 1671"/>
                  <a:gd name="T90" fmla="*/ 2882 w 2882"/>
                  <a:gd name="T91" fmla="*/ 702 h 1671"/>
                  <a:gd name="T92" fmla="*/ 2854 w 2882"/>
                  <a:gd name="T93" fmla="*/ 620 h 1671"/>
                  <a:gd name="T94" fmla="*/ 2800 w 2882"/>
                  <a:gd name="T95" fmla="*/ 560 h 1671"/>
                  <a:gd name="T96" fmla="*/ 2773 w 2882"/>
                  <a:gd name="T97" fmla="*/ 544 h 16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a:noFill/>
              </a:ln>
              <a:extLst/>
            </p:spPr>
            <p:txBody>
              <a:bodyPr/>
              <a:lstStyle/>
              <a:p>
                <a:pPr>
                  <a:defRPr/>
                </a:pPr>
                <a:endParaRPr lang="en-US"/>
              </a:p>
            </p:txBody>
          </p:sp>
          <p:sp>
            <p:nvSpPr>
              <p:cNvPr id="75783" name="Freeform 7">
                <a:extLst>
                  <a:ext uri="{FF2B5EF4-FFF2-40B4-BE49-F238E27FC236}">
                    <a16:creationId xmlns:a16="http://schemas.microsoft.com/office/drawing/2014/main" id="{499A3E42-7FF8-496E-8E77-21F2A197121C}"/>
                  </a:ext>
                </a:extLst>
              </p:cNvPr>
              <p:cNvSpPr>
                <a:spLocks/>
              </p:cNvSpPr>
              <p:nvPr/>
            </p:nvSpPr>
            <p:spPr bwMode="hidden">
              <a:xfrm>
                <a:off x="4170" y="2671"/>
                <a:ext cx="1259" cy="811"/>
              </a:xfrm>
              <a:custGeom>
                <a:avLst/>
                <a:gdLst>
                  <a:gd name="T0" fmla="*/ 1259 w 1259"/>
                  <a:gd name="T1" fmla="*/ 615 h 811"/>
                  <a:gd name="T2" fmla="*/ 1248 w 1259"/>
                  <a:gd name="T3" fmla="*/ 588 h 811"/>
                  <a:gd name="T4" fmla="*/ 1237 w 1259"/>
                  <a:gd name="T5" fmla="*/ 566 h 811"/>
                  <a:gd name="T6" fmla="*/ 1216 w 1259"/>
                  <a:gd name="T7" fmla="*/ 539 h 811"/>
                  <a:gd name="T8" fmla="*/ 1188 w 1259"/>
                  <a:gd name="T9" fmla="*/ 517 h 811"/>
                  <a:gd name="T10" fmla="*/ 1123 w 1259"/>
                  <a:gd name="T11" fmla="*/ 479 h 811"/>
                  <a:gd name="T12" fmla="*/ 1042 w 1259"/>
                  <a:gd name="T13" fmla="*/ 441 h 811"/>
                  <a:gd name="T14" fmla="*/ 944 w 1259"/>
                  <a:gd name="T15" fmla="*/ 408 h 811"/>
                  <a:gd name="T16" fmla="*/ 841 w 1259"/>
                  <a:gd name="T17" fmla="*/ 381 h 811"/>
                  <a:gd name="T18" fmla="*/ 727 w 1259"/>
                  <a:gd name="T19" fmla="*/ 348 h 811"/>
                  <a:gd name="T20" fmla="*/ 613 w 1259"/>
                  <a:gd name="T21" fmla="*/ 321 h 811"/>
                  <a:gd name="T22" fmla="*/ 499 w 1259"/>
                  <a:gd name="T23" fmla="*/ 294 h 811"/>
                  <a:gd name="T24" fmla="*/ 391 w 1259"/>
                  <a:gd name="T25" fmla="*/ 261 h 811"/>
                  <a:gd name="T26" fmla="*/ 288 w 1259"/>
                  <a:gd name="T27" fmla="*/ 229 h 811"/>
                  <a:gd name="T28" fmla="*/ 195 w 1259"/>
                  <a:gd name="T29" fmla="*/ 196 h 811"/>
                  <a:gd name="T30" fmla="*/ 119 w 1259"/>
                  <a:gd name="T31" fmla="*/ 152 h 811"/>
                  <a:gd name="T32" fmla="*/ 54 w 1259"/>
                  <a:gd name="T33" fmla="*/ 109 h 811"/>
                  <a:gd name="T34" fmla="*/ 33 w 1259"/>
                  <a:gd name="T35" fmla="*/ 87 h 811"/>
                  <a:gd name="T36" fmla="*/ 16 w 1259"/>
                  <a:gd name="T37" fmla="*/ 60 h 811"/>
                  <a:gd name="T38" fmla="*/ 5 w 1259"/>
                  <a:gd name="T39" fmla="*/ 33 h 811"/>
                  <a:gd name="T40" fmla="*/ 0 w 1259"/>
                  <a:gd name="T41" fmla="*/ 0 h 811"/>
                  <a:gd name="T42" fmla="*/ 0 w 1259"/>
                  <a:gd name="T43" fmla="*/ 6 h 811"/>
                  <a:gd name="T44" fmla="*/ 0 w 1259"/>
                  <a:gd name="T45" fmla="*/ 11 h 811"/>
                  <a:gd name="T46" fmla="*/ 0 w 1259"/>
                  <a:gd name="T47" fmla="*/ 38 h 811"/>
                  <a:gd name="T48" fmla="*/ 5 w 1259"/>
                  <a:gd name="T49" fmla="*/ 60 h 811"/>
                  <a:gd name="T50" fmla="*/ 16 w 1259"/>
                  <a:gd name="T51" fmla="*/ 87 h 811"/>
                  <a:gd name="T52" fmla="*/ 33 w 1259"/>
                  <a:gd name="T53" fmla="*/ 114 h 811"/>
                  <a:gd name="T54" fmla="*/ 54 w 1259"/>
                  <a:gd name="T55" fmla="*/ 142 h 811"/>
                  <a:gd name="T56" fmla="*/ 87 w 1259"/>
                  <a:gd name="T57" fmla="*/ 174 h 811"/>
                  <a:gd name="T58" fmla="*/ 125 w 1259"/>
                  <a:gd name="T59" fmla="*/ 207 h 811"/>
                  <a:gd name="T60" fmla="*/ 179 w 1259"/>
                  <a:gd name="T61" fmla="*/ 240 h 811"/>
                  <a:gd name="T62" fmla="*/ 244 w 1259"/>
                  <a:gd name="T63" fmla="*/ 278 h 811"/>
                  <a:gd name="T64" fmla="*/ 326 w 1259"/>
                  <a:gd name="T65" fmla="*/ 310 h 811"/>
                  <a:gd name="T66" fmla="*/ 418 w 1259"/>
                  <a:gd name="T67" fmla="*/ 348 h 811"/>
                  <a:gd name="T68" fmla="*/ 526 w 1259"/>
                  <a:gd name="T69" fmla="*/ 381 h 811"/>
                  <a:gd name="T70" fmla="*/ 657 w 1259"/>
                  <a:gd name="T71" fmla="*/ 414 h 811"/>
                  <a:gd name="T72" fmla="*/ 749 w 1259"/>
                  <a:gd name="T73" fmla="*/ 435 h 811"/>
                  <a:gd name="T74" fmla="*/ 830 w 1259"/>
                  <a:gd name="T75" fmla="*/ 463 h 811"/>
                  <a:gd name="T76" fmla="*/ 901 w 1259"/>
                  <a:gd name="T77" fmla="*/ 490 h 811"/>
                  <a:gd name="T78" fmla="*/ 966 w 1259"/>
                  <a:gd name="T79" fmla="*/ 512 h 811"/>
                  <a:gd name="T80" fmla="*/ 1015 w 1259"/>
                  <a:gd name="T81" fmla="*/ 539 h 811"/>
                  <a:gd name="T82" fmla="*/ 1053 w 1259"/>
                  <a:gd name="T83" fmla="*/ 566 h 811"/>
                  <a:gd name="T84" fmla="*/ 1080 w 1259"/>
                  <a:gd name="T85" fmla="*/ 593 h 811"/>
                  <a:gd name="T86" fmla="*/ 1102 w 1259"/>
                  <a:gd name="T87" fmla="*/ 620 h 811"/>
                  <a:gd name="T88" fmla="*/ 1112 w 1259"/>
                  <a:gd name="T89" fmla="*/ 648 h 811"/>
                  <a:gd name="T90" fmla="*/ 1118 w 1259"/>
                  <a:gd name="T91" fmla="*/ 675 h 811"/>
                  <a:gd name="T92" fmla="*/ 1112 w 1259"/>
                  <a:gd name="T93" fmla="*/ 697 h 811"/>
                  <a:gd name="T94" fmla="*/ 1096 w 1259"/>
                  <a:gd name="T95" fmla="*/ 724 h 811"/>
                  <a:gd name="T96" fmla="*/ 1080 w 1259"/>
                  <a:gd name="T97" fmla="*/ 746 h 811"/>
                  <a:gd name="T98" fmla="*/ 1053 w 1259"/>
                  <a:gd name="T99" fmla="*/ 767 h 811"/>
                  <a:gd name="T100" fmla="*/ 1015 w 1259"/>
                  <a:gd name="T101" fmla="*/ 789 h 811"/>
                  <a:gd name="T102" fmla="*/ 977 w 1259"/>
                  <a:gd name="T103" fmla="*/ 811 h 811"/>
                  <a:gd name="T104" fmla="*/ 1047 w 1259"/>
                  <a:gd name="T105" fmla="*/ 789 h 811"/>
                  <a:gd name="T106" fmla="*/ 1107 w 1259"/>
                  <a:gd name="T107" fmla="*/ 767 h 811"/>
                  <a:gd name="T108" fmla="*/ 1156 w 1259"/>
                  <a:gd name="T109" fmla="*/ 746 h 811"/>
                  <a:gd name="T110" fmla="*/ 1199 w 1259"/>
                  <a:gd name="T111" fmla="*/ 724 h 811"/>
                  <a:gd name="T112" fmla="*/ 1226 w 1259"/>
                  <a:gd name="T113" fmla="*/ 702 h 811"/>
                  <a:gd name="T114" fmla="*/ 1248 w 1259"/>
                  <a:gd name="T115" fmla="*/ 675 h 811"/>
                  <a:gd name="T116" fmla="*/ 1259 w 1259"/>
                  <a:gd name="T117" fmla="*/ 648 h 811"/>
                  <a:gd name="T118" fmla="*/ 1259 w 1259"/>
                  <a:gd name="T119" fmla="*/ 615 h 811"/>
                  <a:gd name="T120" fmla="*/ 1259 w 1259"/>
                  <a:gd name="T121" fmla="*/ 615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a:noFill/>
              </a:ln>
              <a:extLst/>
            </p:spPr>
            <p:txBody>
              <a:bodyPr/>
              <a:lstStyle/>
              <a:p>
                <a:pPr>
                  <a:defRPr/>
                </a:pPr>
                <a:endParaRPr lang="en-US"/>
              </a:p>
            </p:txBody>
          </p:sp>
          <p:sp>
            <p:nvSpPr>
              <p:cNvPr id="75784" name="Freeform 8">
                <a:extLst>
                  <a:ext uri="{FF2B5EF4-FFF2-40B4-BE49-F238E27FC236}">
                    <a16:creationId xmlns:a16="http://schemas.microsoft.com/office/drawing/2014/main" id="{0C77D136-DD08-47AD-98DC-AF0610F4B8F0}"/>
                  </a:ext>
                </a:extLst>
              </p:cNvPr>
              <p:cNvSpPr>
                <a:spLocks/>
              </p:cNvSpPr>
              <p:nvPr/>
            </p:nvSpPr>
            <p:spPr bwMode="hidden">
              <a:xfrm>
                <a:off x="2900" y="3346"/>
                <a:ext cx="2849" cy="969"/>
              </a:xfrm>
              <a:custGeom>
                <a:avLst/>
                <a:gdLst>
                  <a:gd name="T0" fmla="*/ 92 w 2849"/>
                  <a:gd name="T1" fmla="*/ 958 h 969"/>
                  <a:gd name="T2" fmla="*/ 0 w 2849"/>
                  <a:gd name="T3" fmla="*/ 969 h 969"/>
                  <a:gd name="T4" fmla="*/ 391 w 2849"/>
                  <a:gd name="T5" fmla="*/ 969 h 969"/>
                  <a:gd name="T6" fmla="*/ 434 w 2849"/>
                  <a:gd name="T7" fmla="*/ 947 h 969"/>
                  <a:gd name="T8" fmla="*/ 483 w 2849"/>
                  <a:gd name="T9" fmla="*/ 914 h 969"/>
                  <a:gd name="T10" fmla="*/ 554 w 2849"/>
                  <a:gd name="T11" fmla="*/ 876 h 969"/>
                  <a:gd name="T12" fmla="*/ 635 w 2849"/>
                  <a:gd name="T13" fmla="*/ 838 h 969"/>
                  <a:gd name="T14" fmla="*/ 727 w 2849"/>
                  <a:gd name="T15" fmla="*/ 794 h 969"/>
                  <a:gd name="T16" fmla="*/ 836 w 2849"/>
                  <a:gd name="T17" fmla="*/ 745 h 969"/>
                  <a:gd name="T18" fmla="*/ 961 w 2849"/>
                  <a:gd name="T19" fmla="*/ 696 h 969"/>
                  <a:gd name="T20" fmla="*/ 1102 w 2849"/>
                  <a:gd name="T21" fmla="*/ 642 h 969"/>
                  <a:gd name="T22" fmla="*/ 1259 w 2849"/>
                  <a:gd name="T23" fmla="*/ 582 h 969"/>
                  <a:gd name="T24" fmla="*/ 1433 w 2849"/>
                  <a:gd name="T25" fmla="*/ 522 h 969"/>
                  <a:gd name="T26" fmla="*/ 1623 w 2849"/>
                  <a:gd name="T27" fmla="*/ 462 h 969"/>
                  <a:gd name="T28" fmla="*/ 1829 w 2849"/>
                  <a:gd name="T29" fmla="*/ 403 h 969"/>
                  <a:gd name="T30" fmla="*/ 2057 w 2849"/>
                  <a:gd name="T31" fmla="*/ 343 h 969"/>
                  <a:gd name="T32" fmla="*/ 2301 w 2849"/>
                  <a:gd name="T33" fmla="*/ 283 h 969"/>
                  <a:gd name="T34" fmla="*/ 2567 w 2849"/>
                  <a:gd name="T35" fmla="*/ 223 h 969"/>
                  <a:gd name="T36" fmla="*/ 2849 w 2849"/>
                  <a:gd name="T37" fmla="*/ 163 h 969"/>
                  <a:gd name="T38" fmla="*/ 2849 w 2849"/>
                  <a:gd name="T39" fmla="*/ 0 h 969"/>
                  <a:gd name="T40" fmla="*/ 2817 w 2849"/>
                  <a:gd name="T41" fmla="*/ 16 h 969"/>
                  <a:gd name="T42" fmla="*/ 2773 w 2849"/>
                  <a:gd name="T43" fmla="*/ 33 h 969"/>
                  <a:gd name="T44" fmla="*/ 2719 w 2849"/>
                  <a:gd name="T45" fmla="*/ 54 h 969"/>
                  <a:gd name="T46" fmla="*/ 2648 w 2849"/>
                  <a:gd name="T47" fmla="*/ 76 h 969"/>
                  <a:gd name="T48" fmla="*/ 2572 w 2849"/>
                  <a:gd name="T49" fmla="*/ 98 h 969"/>
                  <a:gd name="T50" fmla="*/ 2491 w 2849"/>
                  <a:gd name="T51" fmla="*/ 120 h 969"/>
                  <a:gd name="T52" fmla="*/ 2399 w 2849"/>
                  <a:gd name="T53" fmla="*/ 147 h 969"/>
                  <a:gd name="T54" fmla="*/ 2301 w 2849"/>
                  <a:gd name="T55" fmla="*/ 169 h 969"/>
                  <a:gd name="T56" fmla="*/ 2095 w 2849"/>
                  <a:gd name="T57" fmla="*/ 223 h 969"/>
                  <a:gd name="T58" fmla="*/ 1889 w 2849"/>
                  <a:gd name="T59" fmla="*/ 277 h 969"/>
                  <a:gd name="T60" fmla="*/ 1688 w 2849"/>
                  <a:gd name="T61" fmla="*/ 326 h 969"/>
                  <a:gd name="T62" fmla="*/ 1590 w 2849"/>
                  <a:gd name="T63" fmla="*/ 354 h 969"/>
                  <a:gd name="T64" fmla="*/ 1503 w 2849"/>
                  <a:gd name="T65" fmla="*/ 381 h 969"/>
                  <a:gd name="T66" fmla="*/ 1107 w 2849"/>
                  <a:gd name="T67" fmla="*/ 506 h 969"/>
                  <a:gd name="T68" fmla="*/ 912 w 2849"/>
                  <a:gd name="T69" fmla="*/ 577 h 969"/>
                  <a:gd name="T70" fmla="*/ 727 w 2849"/>
                  <a:gd name="T71" fmla="*/ 647 h 969"/>
                  <a:gd name="T72" fmla="*/ 548 w 2849"/>
                  <a:gd name="T73" fmla="*/ 718 h 969"/>
                  <a:gd name="T74" fmla="*/ 380 w 2849"/>
                  <a:gd name="T75" fmla="*/ 794 h 969"/>
                  <a:gd name="T76" fmla="*/ 228 w 2849"/>
                  <a:gd name="T77" fmla="*/ 876 h 969"/>
                  <a:gd name="T78" fmla="*/ 92 w 2849"/>
                  <a:gd name="T79" fmla="*/ 958 h 969"/>
                  <a:gd name="T80" fmla="*/ 92 w 2849"/>
                  <a:gd name="T81" fmla="*/ 958 h 9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a:noFill/>
              </a:ln>
              <a:extLst/>
            </p:spPr>
            <p:txBody>
              <a:bodyPr/>
              <a:lstStyle/>
              <a:p>
                <a:pPr>
                  <a:defRPr/>
                </a:pPr>
                <a:endParaRPr lang="en-US"/>
              </a:p>
            </p:txBody>
          </p:sp>
          <p:sp>
            <p:nvSpPr>
              <p:cNvPr id="1038" name="Freeform 9">
                <a:extLst>
                  <a:ext uri="{FF2B5EF4-FFF2-40B4-BE49-F238E27FC236}">
                    <a16:creationId xmlns:a16="http://schemas.microsoft.com/office/drawing/2014/main" id="{24118BE8-5076-49BC-BC15-43A7AFF0BEC4}"/>
                  </a:ext>
                </a:extLst>
              </p:cNvPr>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786" name="Freeform 10">
                <a:extLst>
                  <a:ext uri="{FF2B5EF4-FFF2-40B4-BE49-F238E27FC236}">
                    <a16:creationId xmlns:a16="http://schemas.microsoft.com/office/drawing/2014/main" id="{B04802B8-FF30-4516-A665-A6B87DDB6D20}"/>
                  </a:ext>
                </a:extLst>
              </p:cNvPr>
              <p:cNvSpPr>
                <a:spLocks/>
              </p:cNvSpPr>
              <p:nvPr/>
            </p:nvSpPr>
            <p:spPr bwMode="hidden">
              <a:xfrm>
                <a:off x="4501" y="2317"/>
                <a:ext cx="1248" cy="539"/>
              </a:xfrm>
              <a:custGeom>
                <a:avLst/>
                <a:gdLst>
                  <a:gd name="T0" fmla="*/ 0 w 1248"/>
                  <a:gd name="T1" fmla="*/ 332 h 539"/>
                  <a:gd name="T2" fmla="*/ 0 w 1248"/>
                  <a:gd name="T3" fmla="*/ 360 h 539"/>
                  <a:gd name="T4" fmla="*/ 5 w 1248"/>
                  <a:gd name="T5" fmla="*/ 387 h 539"/>
                  <a:gd name="T6" fmla="*/ 27 w 1248"/>
                  <a:gd name="T7" fmla="*/ 414 h 539"/>
                  <a:gd name="T8" fmla="*/ 54 w 1248"/>
                  <a:gd name="T9" fmla="*/ 436 h 539"/>
                  <a:gd name="T10" fmla="*/ 92 w 1248"/>
                  <a:gd name="T11" fmla="*/ 463 h 539"/>
                  <a:gd name="T12" fmla="*/ 141 w 1248"/>
                  <a:gd name="T13" fmla="*/ 490 h 539"/>
                  <a:gd name="T14" fmla="*/ 195 w 1248"/>
                  <a:gd name="T15" fmla="*/ 512 h 539"/>
                  <a:gd name="T16" fmla="*/ 255 w 1248"/>
                  <a:gd name="T17" fmla="*/ 539 h 539"/>
                  <a:gd name="T18" fmla="*/ 212 w 1248"/>
                  <a:gd name="T19" fmla="*/ 517 h 539"/>
                  <a:gd name="T20" fmla="*/ 179 w 1248"/>
                  <a:gd name="T21" fmla="*/ 490 h 539"/>
                  <a:gd name="T22" fmla="*/ 157 w 1248"/>
                  <a:gd name="T23" fmla="*/ 468 h 539"/>
                  <a:gd name="T24" fmla="*/ 141 w 1248"/>
                  <a:gd name="T25" fmla="*/ 447 h 539"/>
                  <a:gd name="T26" fmla="*/ 136 w 1248"/>
                  <a:gd name="T27" fmla="*/ 425 h 539"/>
                  <a:gd name="T28" fmla="*/ 136 w 1248"/>
                  <a:gd name="T29" fmla="*/ 403 h 539"/>
                  <a:gd name="T30" fmla="*/ 141 w 1248"/>
                  <a:gd name="T31" fmla="*/ 381 h 539"/>
                  <a:gd name="T32" fmla="*/ 157 w 1248"/>
                  <a:gd name="T33" fmla="*/ 365 h 539"/>
                  <a:gd name="T34" fmla="*/ 179 w 1248"/>
                  <a:gd name="T35" fmla="*/ 343 h 539"/>
                  <a:gd name="T36" fmla="*/ 201 w 1248"/>
                  <a:gd name="T37" fmla="*/ 327 h 539"/>
                  <a:gd name="T38" fmla="*/ 266 w 1248"/>
                  <a:gd name="T39" fmla="*/ 294 h 539"/>
                  <a:gd name="T40" fmla="*/ 353 w 1248"/>
                  <a:gd name="T41" fmla="*/ 262 h 539"/>
                  <a:gd name="T42" fmla="*/ 445 w 1248"/>
                  <a:gd name="T43" fmla="*/ 234 h 539"/>
                  <a:gd name="T44" fmla="*/ 554 w 1248"/>
                  <a:gd name="T45" fmla="*/ 213 h 539"/>
                  <a:gd name="T46" fmla="*/ 662 w 1248"/>
                  <a:gd name="T47" fmla="*/ 191 h 539"/>
                  <a:gd name="T48" fmla="*/ 890 w 1248"/>
                  <a:gd name="T49" fmla="*/ 153 h 539"/>
                  <a:gd name="T50" fmla="*/ 993 w 1248"/>
                  <a:gd name="T51" fmla="*/ 136 h 539"/>
                  <a:gd name="T52" fmla="*/ 1091 w 1248"/>
                  <a:gd name="T53" fmla="*/ 120 h 539"/>
                  <a:gd name="T54" fmla="*/ 1178 w 1248"/>
                  <a:gd name="T55" fmla="*/ 115 h 539"/>
                  <a:gd name="T56" fmla="*/ 1248 w 1248"/>
                  <a:gd name="T57" fmla="*/ 104 h 539"/>
                  <a:gd name="T58" fmla="*/ 1248 w 1248"/>
                  <a:gd name="T59" fmla="*/ 0 h 539"/>
                  <a:gd name="T60" fmla="*/ 1161 w 1248"/>
                  <a:gd name="T61" fmla="*/ 22 h 539"/>
                  <a:gd name="T62" fmla="*/ 1069 w 1248"/>
                  <a:gd name="T63" fmla="*/ 38 h 539"/>
                  <a:gd name="T64" fmla="*/ 874 w 1248"/>
                  <a:gd name="T65" fmla="*/ 71 h 539"/>
                  <a:gd name="T66" fmla="*/ 673 w 1248"/>
                  <a:gd name="T67" fmla="*/ 93 h 539"/>
                  <a:gd name="T68" fmla="*/ 483 w 1248"/>
                  <a:gd name="T69" fmla="*/ 126 h 539"/>
                  <a:gd name="T70" fmla="*/ 391 w 1248"/>
                  <a:gd name="T71" fmla="*/ 142 h 539"/>
                  <a:gd name="T72" fmla="*/ 309 w 1248"/>
                  <a:gd name="T73" fmla="*/ 158 h 539"/>
                  <a:gd name="T74" fmla="*/ 228 w 1248"/>
                  <a:gd name="T75" fmla="*/ 180 h 539"/>
                  <a:gd name="T76" fmla="*/ 163 w 1248"/>
                  <a:gd name="T77" fmla="*/ 202 h 539"/>
                  <a:gd name="T78" fmla="*/ 103 w 1248"/>
                  <a:gd name="T79" fmla="*/ 229 h 539"/>
                  <a:gd name="T80" fmla="*/ 54 w 1248"/>
                  <a:gd name="T81" fmla="*/ 256 h 539"/>
                  <a:gd name="T82" fmla="*/ 22 w 1248"/>
                  <a:gd name="T83" fmla="*/ 294 h 539"/>
                  <a:gd name="T84" fmla="*/ 0 w 1248"/>
                  <a:gd name="T85" fmla="*/ 332 h 539"/>
                  <a:gd name="T86" fmla="*/ 0 w 1248"/>
                  <a:gd name="T87" fmla="*/ 332 h 5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a:noFill/>
              </a:ln>
              <a:extLst/>
            </p:spPr>
            <p:txBody>
              <a:bodyPr/>
              <a:lstStyle/>
              <a:p>
                <a:pPr>
                  <a:defRPr/>
                </a:pPr>
                <a:endParaRPr lang="en-US"/>
              </a:p>
            </p:txBody>
          </p:sp>
        </p:grpSp>
        <p:sp>
          <p:nvSpPr>
            <p:cNvPr id="75787" name="Freeform 11">
              <a:extLst>
                <a:ext uri="{FF2B5EF4-FFF2-40B4-BE49-F238E27FC236}">
                  <a16:creationId xmlns:a16="http://schemas.microsoft.com/office/drawing/2014/main" id="{B306832F-3454-4203-8286-4C59A1A7F682}"/>
                </a:ext>
              </a:extLst>
            </p:cNvPr>
            <p:cNvSpPr>
              <a:spLocks/>
            </p:cNvSpPr>
            <p:nvPr/>
          </p:nvSpPr>
          <p:spPr bwMode="hidden">
            <a:xfrm>
              <a:off x="3322" y="1341"/>
              <a:ext cx="1825" cy="1537"/>
            </a:xfrm>
            <a:custGeom>
              <a:avLst/>
              <a:gdLst>
                <a:gd name="T0" fmla="*/ 982 w 2296"/>
                <a:gd name="T1" fmla="*/ 1061 h 1469"/>
                <a:gd name="T2" fmla="*/ 1357 w 2296"/>
                <a:gd name="T3" fmla="*/ 1012 h 1469"/>
                <a:gd name="T4" fmla="*/ 1666 w 2296"/>
                <a:gd name="T5" fmla="*/ 957 h 1469"/>
                <a:gd name="T6" fmla="*/ 1916 w 2296"/>
                <a:gd name="T7" fmla="*/ 897 h 1469"/>
                <a:gd name="T8" fmla="*/ 2100 w 2296"/>
                <a:gd name="T9" fmla="*/ 832 h 1469"/>
                <a:gd name="T10" fmla="*/ 2220 w 2296"/>
                <a:gd name="T11" fmla="*/ 756 h 1469"/>
                <a:gd name="T12" fmla="*/ 2285 w 2296"/>
                <a:gd name="T13" fmla="*/ 669 h 1469"/>
                <a:gd name="T14" fmla="*/ 2290 w 2296"/>
                <a:gd name="T15" fmla="*/ 560 h 1469"/>
                <a:gd name="T16" fmla="*/ 2241 w 2296"/>
                <a:gd name="T17" fmla="*/ 457 h 1469"/>
                <a:gd name="T18" fmla="*/ 2144 w 2296"/>
                <a:gd name="T19" fmla="*/ 364 h 1469"/>
                <a:gd name="T20" fmla="*/ 2008 w 2296"/>
                <a:gd name="T21" fmla="*/ 277 h 1469"/>
                <a:gd name="T22" fmla="*/ 1769 w 2296"/>
                <a:gd name="T23" fmla="*/ 157 h 1469"/>
                <a:gd name="T24" fmla="*/ 1612 w 2296"/>
                <a:gd name="T25" fmla="*/ 92 h 1469"/>
                <a:gd name="T26" fmla="*/ 1476 w 2296"/>
                <a:gd name="T27" fmla="*/ 43 h 1469"/>
                <a:gd name="T28" fmla="*/ 1384 w 2296"/>
                <a:gd name="T29" fmla="*/ 10 h 1469"/>
                <a:gd name="T30" fmla="*/ 1346 w 2296"/>
                <a:gd name="T31" fmla="*/ 0 h 1469"/>
                <a:gd name="T32" fmla="*/ 1655 w 2296"/>
                <a:gd name="T33" fmla="*/ 119 h 1469"/>
                <a:gd name="T34" fmla="*/ 1948 w 2296"/>
                <a:gd name="T35" fmla="*/ 255 h 1469"/>
                <a:gd name="T36" fmla="*/ 2068 w 2296"/>
                <a:gd name="T37" fmla="*/ 326 h 1469"/>
                <a:gd name="T38" fmla="*/ 2171 w 2296"/>
                <a:gd name="T39" fmla="*/ 402 h 1469"/>
                <a:gd name="T40" fmla="*/ 2236 w 2296"/>
                <a:gd name="T41" fmla="*/ 478 h 1469"/>
                <a:gd name="T42" fmla="*/ 2263 w 2296"/>
                <a:gd name="T43" fmla="*/ 560 h 1469"/>
                <a:gd name="T44" fmla="*/ 2241 w 2296"/>
                <a:gd name="T45" fmla="*/ 636 h 1469"/>
                <a:gd name="T46" fmla="*/ 2171 w 2296"/>
                <a:gd name="T47" fmla="*/ 702 h 1469"/>
                <a:gd name="T48" fmla="*/ 2062 w 2296"/>
                <a:gd name="T49" fmla="*/ 756 h 1469"/>
                <a:gd name="T50" fmla="*/ 1921 w 2296"/>
                <a:gd name="T51" fmla="*/ 800 h 1469"/>
                <a:gd name="T52" fmla="*/ 1748 w 2296"/>
                <a:gd name="T53" fmla="*/ 843 h 1469"/>
                <a:gd name="T54" fmla="*/ 1351 w 2296"/>
                <a:gd name="T55" fmla="*/ 908 h 1469"/>
                <a:gd name="T56" fmla="*/ 923 w 2296"/>
                <a:gd name="T57" fmla="*/ 968 h 1469"/>
                <a:gd name="T58" fmla="*/ 521 w 2296"/>
                <a:gd name="T59" fmla="*/ 1028 h 1469"/>
                <a:gd name="T60" fmla="*/ 353 w 2296"/>
                <a:gd name="T61" fmla="*/ 1066 h 1469"/>
                <a:gd name="T62" fmla="*/ 206 w 2296"/>
                <a:gd name="T63" fmla="*/ 1104 h 1469"/>
                <a:gd name="T64" fmla="*/ 92 w 2296"/>
                <a:gd name="T65" fmla="*/ 1148 h 1469"/>
                <a:gd name="T66" fmla="*/ 22 w 2296"/>
                <a:gd name="T67" fmla="*/ 1202 h 1469"/>
                <a:gd name="T68" fmla="*/ 0 w 2296"/>
                <a:gd name="T69" fmla="*/ 1262 h 1469"/>
                <a:gd name="T70" fmla="*/ 27 w 2296"/>
                <a:gd name="T71" fmla="*/ 1327 h 1469"/>
                <a:gd name="T72" fmla="*/ 98 w 2296"/>
                <a:gd name="T73" fmla="*/ 1382 h 1469"/>
                <a:gd name="T74" fmla="*/ 196 w 2296"/>
                <a:gd name="T75" fmla="*/ 1425 h 1469"/>
                <a:gd name="T76" fmla="*/ 326 w 2296"/>
                <a:gd name="T77" fmla="*/ 1469 h 1469"/>
                <a:gd name="T78" fmla="*/ 217 w 2296"/>
                <a:gd name="T79" fmla="*/ 1414 h 1469"/>
                <a:gd name="T80" fmla="*/ 147 w 2296"/>
                <a:gd name="T81" fmla="*/ 1360 h 1469"/>
                <a:gd name="T82" fmla="*/ 120 w 2296"/>
                <a:gd name="T83" fmla="*/ 1306 h 1469"/>
                <a:gd name="T84" fmla="*/ 141 w 2296"/>
                <a:gd name="T85" fmla="*/ 1257 h 1469"/>
                <a:gd name="T86" fmla="*/ 212 w 2296"/>
                <a:gd name="T87" fmla="*/ 1208 h 1469"/>
                <a:gd name="T88" fmla="*/ 342 w 2296"/>
                <a:gd name="T89" fmla="*/ 1164 h 1469"/>
                <a:gd name="T90" fmla="*/ 527 w 2296"/>
                <a:gd name="T91" fmla="*/ 1121 h 1469"/>
                <a:gd name="T92" fmla="*/ 771 w 2296"/>
                <a:gd name="T93" fmla="*/ 1088 h 1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a:noFill/>
            </a:ln>
            <a:extLst/>
          </p:spPr>
          <p:txBody>
            <a:bodyPr/>
            <a:lstStyle/>
            <a:p>
              <a:pPr>
                <a:defRPr/>
              </a:pPr>
              <a:endParaRPr lang="en-US"/>
            </a:p>
          </p:txBody>
        </p:sp>
        <p:sp>
          <p:nvSpPr>
            <p:cNvPr id="1034" name="Freeform 12">
              <a:extLst>
                <a:ext uri="{FF2B5EF4-FFF2-40B4-BE49-F238E27FC236}">
                  <a16:creationId xmlns:a16="http://schemas.microsoft.com/office/drawing/2014/main" id="{D33A86D7-2E3C-464F-9E7F-1330E189AD23}"/>
                </a:ext>
              </a:extLst>
            </p:cNvPr>
            <p:cNvSpPr>
              <a:spLocks/>
            </p:cNvSpPr>
            <p:nvPr/>
          </p:nvSpPr>
          <p:spPr bwMode="hidden">
            <a:xfrm>
              <a:off x="0" y="0"/>
              <a:ext cx="5758" cy="1776"/>
            </a:xfrm>
            <a:custGeom>
              <a:avLst/>
              <a:gdLst>
                <a:gd name="T0" fmla="*/ 0 w 5740"/>
                <a:gd name="T1" fmla="*/ 0 h 1906"/>
                <a:gd name="T2" fmla="*/ 0 w 5740"/>
                <a:gd name="T3" fmla="*/ 661 h 1906"/>
                <a:gd name="T4" fmla="*/ 6016 w 5740"/>
                <a:gd name="T5" fmla="*/ 661 h 1906"/>
                <a:gd name="T6" fmla="*/ 6016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75789" name="Rectangle 13">
            <a:extLst>
              <a:ext uri="{FF2B5EF4-FFF2-40B4-BE49-F238E27FC236}">
                <a16:creationId xmlns:a16="http://schemas.microsoft.com/office/drawing/2014/main" id="{1669AA37-83F3-417D-BA68-295A7FE2A308}"/>
              </a:ext>
            </a:extLst>
          </p:cNvPr>
          <p:cNvSpPr>
            <a:spLocks noGrp="1" noRot="1" noChangeArrowheads="1"/>
          </p:cNvSpPr>
          <p:nvPr>
            <p:ph type="title"/>
          </p:nvPr>
        </p:nvSpPr>
        <p:spPr bwMode="auto">
          <a:xfrm>
            <a:off x="457200" y="274638"/>
            <a:ext cx="8229600" cy="1143000"/>
          </a:xfrm>
          <a:prstGeom prst="rect">
            <a:avLst/>
          </a:prstGeom>
          <a:noFill/>
          <a:ln>
            <a:noFill/>
          </a:ln>
          <a:effectLs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75790" name="Rectangle 14">
            <a:extLst>
              <a:ext uri="{FF2B5EF4-FFF2-40B4-BE49-F238E27FC236}">
                <a16:creationId xmlns:a16="http://schemas.microsoft.com/office/drawing/2014/main" id="{66C5935C-DB97-4D08-9A6B-A18ADA9F010E}"/>
              </a:ext>
            </a:extLst>
          </p:cNvPr>
          <p:cNvSpPr>
            <a:spLocks noGrp="1" noChangeArrowheads="1"/>
          </p:cNvSpPr>
          <p:nvPr>
            <p:ph type="ftr" sz="quarter" idx="3"/>
          </p:nvPr>
        </p:nvSpPr>
        <p:spPr bwMode="auto">
          <a:xfrm>
            <a:off x="3124200" y="6248400"/>
            <a:ext cx="2895600" cy="47625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ctr" eaLnBrk="1" hangingPunct="1">
              <a:defRPr sz="1200">
                <a:latin typeface="Arial" charset="0"/>
              </a:defRPr>
            </a:lvl1pPr>
          </a:lstStyle>
          <a:p>
            <a:pPr>
              <a:defRPr/>
            </a:pPr>
            <a:endParaRPr lang="en-US"/>
          </a:p>
        </p:txBody>
      </p:sp>
      <p:sp>
        <p:nvSpPr>
          <p:cNvPr id="75791" name="Rectangle 15">
            <a:extLst>
              <a:ext uri="{FF2B5EF4-FFF2-40B4-BE49-F238E27FC236}">
                <a16:creationId xmlns:a16="http://schemas.microsoft.com/office/drawing/2014/main" id="{9F94E35E-96C7-494D-84FA-DC3F56ADD69B}"/>
              </a:ext>
            </a:extLst>
          </p:cNvPr>
          <p:cNvSpPr>
            <a:spLocks noGrp="1" noChangeArrowheads="1"/>
          </p:cNvSpPr>
          <p:nvPr>
            <p:ph type="body" idx="1"/>
          </p:nvPr>
        </p:nvSpPr>
        <p:spPr bwMode="auto">
          <a:xfrm>
            <a:off x="457200" y="1600200"/>
            <a:ext cx="8229600" cy="4525963"/>
          </a:xfrm>
          <a:prstGeom prst="rect">
            <a:avLst/>
          </a:prstGeom>
          <a:noFill/>
          <a:ln>
            <a:noFill/>
          </a:ln>
          <a:effectLs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dk2" tx1="lt1" bg2="dk1" tx2="lt2" accent1="accent1" accent2="accent2" accent3="accent3" accent4="accent4" accent5="accent5" accent6="accent6" hlink="hlink" folHlink="folHlink"/>
  <p:sldLayoutIdLst>
    <p:sldLayoutId id="2147483928"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Lst>
  <p:hf hdr="0" ftr="0" dt="0"/>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anose="05000000000000000000"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campaignlive.co.uk/article/m-s-guarantee-success-its-game-changing-loyalty-scheme/1368728"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www.econsultancy.com/five-reasons-for-m-s-woes-from-loyalty-to-innovation/" TargetMode="External"/><Relationship Id="rId4" Type="http://schemas.openxmlformats.org/officeDocument/2006/relationships/hyperlink" Target="http://www.cmo.com.au/article/633573/what-marks-spencer-did-boost-customer-satisfaction-globally/"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strategy-business.com/article/10-Principles-of-Customer-Strategy?gko=083a5"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www.marketingweek.com/2017/05/24/ms-getting-bang-marketing-mix-buck/" TargetMode="External"/><Relationship Id="rId4" Type="http://schemas.openxmlformats.org/officeDocument/2006/relationships/hyperlink" Target="https://www.marketingweek.com/2017/06/14/ms-customers-lens-br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BCB4CE9-9350-4582-9188-73766234B0BA}"/>
              </a:ext>
            </a:extLst>
          </p:cNvPr>
          <p:cNvSpPr>
            <a:spLocks noGrp="1" noRot="1" noChangeArrowheads="1"/>
          </p:cNvSpPr>
          <p:nvPr>
            <p:ph type="title"/>
          </p:nvPr>
        </p:nvSpPr>
        <p:spPr>
          <a:xfrm>
            <a:off x="457199" y="289143"/>
            <a:ext cx="8229600" cy="1466850"/>
          </a:xfrm>
        </p:spPr>
        <p:txBody>
          <a:bodyPr/>
          <a:lstStyle/>
          <a:p>
            <a:r>
              <a:rPr lang="en-US" altLang="en-US" sz="3600" dirty="0">
                <a:effectLst/>
                <a:latin typeface="Bahnschrift SemiBold" panose="020B0502040204020203" pitchFamily="34" charset="0"/>
                <a:cs typeface="Aparajita" panose="020B0502040204020203" pitchFamily="18" charset="0"/>
              </a:rPr>
              <a:t>Customer Relationship Management (CRM) System </a:t>
            </a:r>
          </a:p>
        </p:txBody>
      </p:sp>
      <p:sp>
        <p:nvSpPr>
          <p:cNvPr id="23555" name="Rectangle 3">
            <a:extLst>
              <a:ext uri="{FF2B5EF4-FFF2-40B4-BE49-F238E27FC236}">
                <a16:creationId xmlns:a16="http://schemas.microsoft.com/office/drawing/2014/main" id="{BF58E7DE-50AB-47DA-9E7C-A6C41F273DDF}"/>
              </a:ext>
            </a:extLst>
          </p:cNvPr>
          <p:cNvSpPr>
            <a:spLocks noGrp="1" noChangeArrowheads="1"/>
          </p:cNvSpPr>
          <p:nvPr>
            <p:ph type="body" idx="1"/>
          </p:nvPr>
        </p:nvSpPr>
        <p:spPr>
          <a:xfrm>
            <a:off x="517633" y="5175580"/>
            <a:ext cx="8229600" cy="2087563"/>
          </a:xfrm>
        </p:spPr>
        <p:txBody>
          <a:bodyPr/>
          <a:lstStyle/>
          <a:p>
            <a:pPr marL="0" indent="0" algn="ctr" eaLnBrk="1" hangingPunct="1">
              <a:lnSpc>
                <a:spcPct val="80000"/>
              </a:lnSpc>
              <a:buClr>
                <a:schemeClr val="tx1"/>
              </a:buClr>
              <a:buFont typeface="Wingdings" panose="05000000000000000000" pitchFamily="2" charset="2"/>
              <a:buNone/>
              <a:defRPr/>
            </a:pPr>
            <a:r>
              <a:rPr lang="en-US" sz="3600" b="1" dirty="0">
                <a:latin typeface="Bahnschrift SemiBold" panose="020B0502040204020203" pitchFamily="34" charset="0"/>
              </a:rPr>
              <a:t>Presented by: </a:t>
            </a:r>
          </a:p>
          <a:p>
            <a:pPr marL="0" indent="0" algn="ctr" eaLnBrk="1" hangingPunct="1">
              <a:lnSpc>
                <a:spcPct val="80000"/>
              </a:lnSpc>
              <a:buClr>
                <a:schemeClr val="tx1"/>
              </a:buClr>
              <a:buFont typeface="Wingdings" panose="05000000000000000000" pitchFamily="2" charset="2"/>
              <a:buNone/>
              <a:defRPr/>
            </a:pPr>
            <a:r>
              <a:rPr lang="en-US" b="1" dirty="0">
                <a:latin typeface="Bahnschrift SemiBold" panose="020B0502040204020203" pitchFamily="34" charset="0"/>
              </a:rPr>
              <a:t>Saniya Karim, Shelina Begum, Khalil Miah and </a:t>
            </a:r>
            <a:r>
              <a:rPr lang="en-US" b="1" dirty="0" err="1">
                <a:latin typeface="Bahnschrift SemiBold" panose="020B0502040204020203" pitchFamily="34" charset="0"/>
              </a:rPr>
              <a:t>Morom</a:t>
            </a:r>
            <a:r>
              <a:rPr lang="en-US" b="1" dirty="0">
                <a:latin typeface="Bahnschrift SemiBold" panose="020B0502040204020203" pitchFamily="34" charset="0"/>
              </a:rPr>
              <a:t> Ali</a:t>
            </a:r>
          </a:p>
          <a:p>
            <a:pPr marL="0" indent="0" algn="ctr" eaLnBrk="1" hangingPunct="1">
              <a:lnSpc>
                <a:spcPct val="80000"/>
              </a:lnSpc>
              <a:buClr>
                <a:schemeClr val="tx1"/>
              </a:buClr>
              <a:buFont typeface="Wingdings" panose="05000000000000000000" pitchFamily="2" charset="2"/>
              <a:buNone/>
              <a:defRPr/>
            </a:pPr>
            <a:endParaRPr lang="en-US" sz="4400" b="1" dirty="0">
              <a:latin typeface="Times New Roman" pitchFamily="18" charset="0"/>
            </a:endParaRPr>
          </a:p>
        </p:txBody>
      </p:sp>
      <p:pic>
        <p:nvPicPr>
          <p:cNvPr id="3" name="Picture 2">
            <a:extLst>
              <a:ext uri="{FF2B5EF4-FFF2-40B4-BE49-F238E27FC236}">
                <a16:creationId xmlns:a16="http://schemas.microsoft.com/office/drawing/2014/main" id="{BCC383B6-DC3A-4AAD-ACC5-6349B65A99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9770" y="1750738"/>
            <a:ext cx="4505325" cy="3009900"/>
          </a:xfrm>
          <a:prstGeom prst="rect">
            <a:avLst/>
          </a:prstGeom>
        </p:spPr>
      </p:pic>
      <p:sp>
        <p:nvSpPr>
          <p:cNvPr id="2" name="Slide Number Placeholder 1">
            <a:extLst>
              <a:ext uri="{FF2B5EF4-FFF2-40B4-BE49-F238E27FC236}">
                <a16:creationId xmlns:a16="http://schemas.microsoft.com/office/drawing/2014/main" id="{97D96CB6-1476-4DBE-A9DD-673680C67BA5}"/>
              </a:ext>
            </a:extLst>
          </p:cNvPr>
          <p:cNvSpPr>
            <a:spLocks noGrp="1"/>
          </p:cNvSpPr>
          <p:nvPr>
            <p:ph type="sldNum" sz="quarter" idx="11"/>
          </p:nvPr>
        </p:nvSpPr>
        <p:spPr/>
        <p:txBody>
          <a:bodyPr/>
          <a:lstStyle/>
          <a:p>
            <a:pPr>
              <a:defRPr/>
            </a:pPr>
            <a:fld id="{00109D41-9F8F-4230-AD96-53CDD5A4A23C}" type="slidenum">
              <a:rPr lang="en-US" smtClean="0"/>
              <a:pPr>
                <a:defRPr/>
              </a:pPr>
              <a:t>1</a:t>
            </a:fld>
            <a:endParaRPr lang="en-US"/>
          </a:p>
        </p:txBody>
      </p:sp>
    </p:spTree>
  </p:cSld>
  <p:clrMapOvr>
    <a:masterClrMapping/>
  </p:clrMapOvr>
  <p:transition spd="slow">
    <p:circl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1CBC-2B77-49C5-8469-E2C294C3949F}"/>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C8A3E20-4D24-43B8-A290-FA72936BD7A3}"/>
              </a:ext>
            </a:extLst>
          </p:cNvPr>
          <p:cNvSpPr>
            <a:spLocks noGrp="1"/>
          </p:cNvSpPr>
          <p:nvPr>
            <p:ph idx="1"/>
          </p:nvPr>
        </p:nvSpPr>
        <p:spPr/>
        <p:txBody>
          <a:bodyPr/>
          <a:lstStyle/>
          <a:p>
            <a:pPr marL="0" indent="0">
              <a:buNone/>
            </a:pPr>
            <a:r>
              <a:rPr lang="en-GB" b="1" dirty="0">
                <a:effectLst/>
                <a:latin typeface="Times New Roman" panose="02020603050405020304" pitchFamily="18" charset="0"/>
                <a:cs typeface="Times New Roman" panose="02020603050405020304" pitchFamily="18" charset="0"/>
              </a:rPr>
              <a:t>Marks and Spencer is a well known organisation which lasted over 100 years. They trade food, clothing &amp; home and other retail businesses using the M&amp;S own-brand model</a:t>
            </a: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0C4F22B4-419F-40C1-877B-84129EC167A0}"/>
              </a:ext>
            </a:extLst>
          </p:cNvPr>
          <p:cNvSpPr>
            <a:spLocks noGrp="1"/>
          </p:cNvSpPr>
          <p:nvPr>
            <p:ph type="sldNum" sz="quarter" idx="11"/>
          </p:nvPr>
        </p:nvSpPr>
        <p:spPr/>
        <p:txBody>
          <a:bodyPr/>
          <a:lstStyle/>
          <a:p>
            <a:pPr>
              <a:defRPr/>
            </a:pPr>
            <a:fld id="{00109D41-9F8F-4230-AD96-53CDD5A4A23C}" type="slidenum">
              <a:rPr lang="en-US" smtClean="0"/>
              <a:pPr>
                <a:defRPr/>
              </a:pPr>
              <a:t>2</a:t>
            </a:fld>
            <a:endParaRPr lang="en-US"/>
          </a:p>
        </p:txBody>
      </p:sp>
    </p:spTree>
    <p:extLst>
      <p:ext uri="{BB962C8B-B14F-4D97-AF65-F5344CB8AC3E}">
        <p14:creationId xmlns:p14="http://schemas.microsoft.com/office/powerpoint/2010/main" val="636425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636982D3-5152-4783-8066-D612A63BFAE2}"/>
              </a:ext>
            </a:extLst>
          </p:cNvPr>
          <p:cNvSpPr>
            <a:spLocks noGrp="1" noRot="1" noChangeArrowheads="1"/>
          </p:cNvSpPr>
          <p:nvPr>
            <p:ph type="title"/>
          </p:nvPr>
        </p:nvSpPr>
        <p:spPr/>
        <p:txBody>
          <a:bodyPr/>
          <a:lstStyle/>
          <a:p>
            <a:pPr eaLnBrk="1" hangingPunct="1">
              <a:defRPr/>
            </a:pPr>
            <a:r>
              <a:rPr lang="en-US" dirty="0">
                <a:latin typeface="Times New Roman" pitchFamily="18" charset="0"/>
              </a:rPr>
              <a:t>Task 1</a:t>
            </a:r>
          </a:p>
        </p:txBody>
      </p:sp>
      <p:sp>
        <p:nvSpPr>
          <p:cNvPr id="21507" name="Rectangle 3">
            <a:extLst>
              <a:ext uri="{FF2B5EF4-FFF2-40B4-BE49-F238E27FC236}">
                <a16:creationId xmlns:a16="http://schemas.microsoft.com/office/drawing/2014/main" id="{7D520A92-B8CA-4720-B09C-2BCFFDF6BE35}"/>
              </a:ext>
            </a:extLst>
          </p:cNvPr>
          <p:cNvSpPr>
            <a:spLocks noGrp="1" noChangeArrowheads="1"/>
          </p:cNvSpPr>
          <p:nvPr>
            <p:ph type="body" idx="1"/>
          </p:nvPr>
        </p:nvSpPr>
        <p:spPr>
          <a:xfrm>
            <a:off x="457200" y="1426105"/>
            <a:ext cx="8229600" cy="5029200"/>
          </a:xfrm>
        </p:spPr>
        <p:txBody>
          <a:bodyPr/>
          <a:lstStyle/>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Customer Relationship Management (CRM) refers to an approach used to manage a company’s interaction with its existing and potential customers </a:t>
            </a:r>
            <a:r>
              <a:rPr lang="en-US" altLang="en-US" sz="2800" dirty="0">
                <a:latin typeface="Times New Roman" panose="02020603050405020304" pitchFamily="18" charset="0"/>
                <a:cs typeface="Times New Roman" panose="02020603050405020304" pitchFamily="18" charset="0"/>
              </a:rPr>
              <a:t>(</a:t>
            </a:r>
            <a:r>
              <a:rPr lang="en-US" altLang="en-US" sz="2800" dirty="0" err="1">
                <a:latin typeface="Times New Roman" panose="02020603050405020304" pitchFamily="18" charset="0"/>
                <a:cs typeface="Times New Roman" panose="02020603050405020304" pitchFamily="18" charset="0"/>
              </a:rPr>
              <a:t>Ambrosini</a:t>
            </a:r>
            <a:r>
              <a:rPr lang="en-US" altLang="en-US" sz="2800" dirty="0">
                <a:latin typeface="Times New Roman" panose="02020603050405020304" pitchFamily="18" charset="0"/>
                <a:cs typeface="Times New Roman" panose="02020603050405020304" pitchFamily="18" charset="0"/>
              </a:rPr>
              <a:t>, Jenkins, &amp; Mowbray, 2015)</a:t>
            </a:r>
            <a:r>
              <a:rPr lang="en-US" dirty="0">
                <a:latin typeface="Times New Roman" panose="02020603050405020304" pitchFamily="18" charset="0"/>
                <a:cs typeface="Times New Roman" panose="02020603050405020304" pitchFamily="18" charset="0"/>
              </a:rPr>
              <a:t>.</a:t>
            </a:r>
          </a:p>
          <a:p>
            <a:pPr marL="0" indent="0" eaLnBrk="1" hangingPunct="1">
              <a:buClr>
                <a:schemeClr val="tx1"/>
              </a:buClr>
              <a:buNone/>
              <a:defRPr/>
            </a:pPr>
            <a:endParaRPr lang="en-US" dirty="0">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mainly entails practices and techniques aimed at improving company-customer relationship. </a:t>
            </a:r>
          </a:p>
          <a:p>
            <a:pPr eaLnBrk="1" hangingPunct="1">
              <a:buClr>
                <a:schemeClr val="tx1"/>
              </a:buClr>
              <a:buFont typeface="Wingdings" panose="05000000000000000000" pitchFamily="2" charset="2"/>
              <a:buChar char="Ø"/>
              <a:defRPr/>
            </a:pPr>
            <a:endParaRPr lang="en-US" dirty="0">
              <a:latin typeface="+mj-lt"/>
            </a:endParaRPr>
          </a:p>
          <a:p>
            <a:pPr marL="0" indent="0" eaLnBrk="1" hangingPunct="1">
              <a:buClr>
                <a:schemeClr val="tx1"/>
              </a:buClr>
              <a:buNone/>
              <a:defRPr/>
            </a:pPr>
            <a:endParaRPr lang="en-US" dirty="0">
              <a:latin typeface="+mj-lt"/>
            </a:endParaRPr>
          </a:p>
          <a:p>
            <a:pPr marL="0" indent="0" eaLnBrk="1" hangingPunct="1">
              <a:buClr>
                <a:schemeClr val="tx1"/>
              </a:buClr>
              <a:buNone/>
              <a:defRPr/>
            </a:pPr>
            <a:endParaRPr lang="en-US" dirty="0">
              <a:latin typeface="+mj-lt"/>
            </a:endParaRPr>
          </a:p>
        </p:txBody>
      </p:sp>
      <p:sp>
        <p:nvSpPr>
          <p:cNvPr id="2" name="Slide Number Placeholder 1">
            <a:extLst>
              <a:ext uri="{FF2B5EF4-FFF2-40B4-BE49-F238E27FC236}">
                <a16:creationId xmlns:a16="http://schemas.microsoft.com/office/drawing/2014/main" id="{49FF6726-A5D5-4F3A-8306-A468B3BA60F1}"/>
              </a:ext>
            </a:extLst>
          </p:cNvPr>
          <p:cNvSpPr>
            <a:spLocks noGrp="1"/>
          </p:cNvSpPr>
          <p:nvPr>
            <p:ph type="sldNum" sz="quarter" idx="11"/>
          </p:nvPr>
        </p:nvSpPr>
        <p:spPr/>
        <p:txBody>
          <a:bodyPr/>
          <a:lstStyle/>
          <a:p>
            <a:pPr>
              <a:defRPr/>
            </a:pPr>
            <a:fld id="{00109D41-9F8F-4230-AD96-53CDD5A4A23C}" type="slidenum">
              <a:rPr lang="en-US" smtClean="0"/>
              <a:pPr>
                <a:defRPr/>
              </a:pPr>
              <a:t>3</a:t>
            </a:fld>
            <a:endParaRPr lang="en-US"/>
          </a:p>
        </p:txBody>
      </p:sp>
    </p:spTree>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CA266E-B111-4505-AFCF-1A931C38EFF4}"/>
              </a:ext>
            </a:extLst>
          </p:cNvPr>
          <p:cNvSpPr>
            <a:spLocks noGrp="1"/>
          </p:cNvSpPr>
          <p:nvPr>
            <p:ph idx="1"/>
          </p:nvPr>
        </p:nvSpPr>
        <p:spPr>
          <a:xfrm>
            <a:off x="304800" y="457200"/>
            <a:ext cx="8229600" cy="4525963"/>
          </a:xfrm>
        </p:spPr>
        <p:txBody>
          <a:bodyPr/>
          <a:lstStyle/>
          <a:p>
            <a:pPr marL="0" lvl="0" indent="0" eaLnBrk="1" hangingPunct="1">
              <a:buClr>
                <a:srgbClr val="FFFFFF"/>
              </a:buClr>
              <a:buNone/>
              <a:defRPr/>
            </a:pPr>
            <a:endParaRPr lang="en-US" dirty="0">
              <a:solidFill>
                <a:srgbClr val="FFFFFF"/>
              </a:solidFill>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is mainly aimed at retaining customers.</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also works towards achieving sustainable sales growth </a:t>
            </a:r>
            <a:r>
              <a:rPr lang="en-US" altLang="en-US" sz="2800" dirty="0">
                <a:latin typeface="Times New Roman" panose="02020603050405020304" pitchFamily="18" charset="0"/>
                <a:cs typeface="Times New Roman" panose="02020603050405020304" pitchFamily="18" charset="0"/>
              </a:rPr>
              <a:t>(Stead, 2014)</a:t>
            </a:r>
            <a:r>
              <a:rPr lang="en-US" sz="2800" dirty="0">
                <a:solidFill>
                  <a:srgbClr val="FFFFFF"/>
                </a:solidFill>
                <a:latin typeface="Times New Roman" panose="02020603050405020304" pitchFamily="18" charset="0"/>
                <a:cs typeface="Times New Roman" panose="02020603050405020304" pitchFamily="18" charset="0"/>
              </a:rPr>
              <a:t>. </a:t>
            </a:r>
            <a:endParaRPr lang="en-US" dirty="0">
              <a:solidFill>
                <a:srgbClr val="FFFFFF"/>
              </a:solidFill>
              <a:latin typeface="Times New Roman" panose="02020603050405020304" pitchFamily="18"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8706F9B2-D3F5-4FF5-A0F4-65E7BE987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81600" y="3584120"/>
            <a:ext cx="3505200" cy="28166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Slide Number Placeholder 1">
            <a:extLst>
              <a:ext uri="{FF2B5EF4-FFF2-40B4-BE49-F238E27FC236}">
                <a16:creationId xmlns:a16="http://schemas.microsoft.com/office/drawing/2014/main" id="{DA71D253-4967-427C-8A6D-295588204C90}"/>
              </a:ext>
            </a:extLst>
          </p:cNvPr>
          <p:cNvSpPr>
            <a:spLocks noGrp="1"/>
          </p:cNvSpPr>
          <p:nvPr>
            <p:ph type="sldNum" sz="quarter" idx="11"/>
          </p:nvPr>
        </p:nvSpPr>
        <p:spPr/>
        <p:txBody>
          <a:bodyPr/>
          <a:lstStyle/>
          <a:p>
            <a:pPr>
              <a:defRPr/>
            </a:pPr>
            <a:fld id="{00109D41-9F8F-4230-AD96-53CDD5A4A23C}" type="slidenum">
              <a:rPr lang="en-US" smtClean="0"/>
              <a:pPr>
                <a:defRPr/>
              </a:pPr>
              <a:t>4</a:t>
            </a:fld>
            <a:endParaRPr lang="en-US"/>
          </a:p>
        </p:txBody>
      </p:sp>
    </p:spTree>
    <p:extLst>
      <p:ext uri="{BB962C8B-B14F-4D97-AF65-F5344CB8AC3E}">
        <p14:creationId xmlns:p14="http://schemas.microsoft.com/office/powerpoint/2010/main" val="186112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F6BB6C3-A7C7-4405-9B88-0EB200CF70EB}"/>
              </a:ext>
            </a:extLst>
          </p:cNvPr>
          <p:cNvSpPr>
            <a:spLocks noGrp="1" noRot="1" noChangeArrowheads="1"/>
          </p:cNvSpPr>
          <p:nvPr>
            <p:ph type="title"/>
          </p:nvPr>
        </p:nvSpPr>
        <p:spPr/>
        <p:txBody>
          <a:bodyPr/>
          <a:lstStyle/>
          <a:p>
            <a:pPr eaLnBrk="1" hangingPunct="1">
              <a:defRPr/>
            </a:pPr>
            <a:r>
              <a:rPr lang="en-US" dirty="0">
                <a:latin typeface="Times New Roman" pitchFamily="18" charset="0"/>
              </a:rPr>
              <a:t>Task 2</a:t>
            </a:r>
          </a:p>
        </p:txBody>
      </p:sp>
      <p:sp>
        <p:nvSpPr>
          <p:cNvPr id="21507" name="Rectangle 3">
            <a:extLst>
              <a:ext uri="{FF2B5EF4-FFF2-40B4-BE49-F238E27FC236}">
                <a16:creationId xmlns:a16="http://schemas.microsoft.com/office/drawing/2014/main" id="{5D51FEB0-BD3A-49D5-8E21-60E39AA9C4CB}"/>
              </a:ext>
            </a:extLst>
          </p:cNvPr>
          <p:cNvSpPr>
            <a:spLocks noGrp="1" noChangeArrowheads="1"/>
          </p:cNvSpPr>
          <p:nvPr>
            <p:ph type="body" idx="1"/>
          </p:nvPr>
        </p:nvSpPr>
        <p:spPr>
          <a:xfrm>
            <a:off x="457200" y="1676400"/>
            <a:ext cx="8229600" cy="5410200"/>
          </a:xfrm>
        </p:spPr>
        <p:txBody>
          <a:bodyPr/>
          <a:lstStyle/>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There are a wide variety of benefits of developing a CRM system.</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It enhances better customer service.</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Helps in discovering new customers.</a:t>
            </a:r>
          </a:p>
        </p:txBody>
      </p:sp>
      <p:sp>
        <p:nvSpPr>
          <p:cNvPr id="2" name="Slide Number Placeholder 1">
            <a:extLst>
              <a:ext uri="{FF2B5EF4-FFF2-40B4-BE49-F238E27FC236}">
                <a16:creationId xmlns:a16="http://schemas.microsoft.com/office/drawing/2014/main" id="{A664A08F-911D-4203-8321-397A0A6D4AA5}"/>
              </a:ext>
            </a:extLst>
          </p:cNvPr>
          <p:cNvSpPr>
            <a:spLocks noGrp="1"/>
          </p:cNvSpPr>
          <p:nvPr>
            <p:ph type="sldNum" sz="quarter" idx="11"/>
          </p:nvPr>
        </p:nvSpPr>
        <p:spPr/>
        <p:txBody>
          <a:bodyPr/>
          <a:lstStyle/>
          <a:p>
            <a:pPr>
              <a:defRPr/>
            </a:pPr>
            <a:fld id="{00109D41-9F8F-4230-AD96-53CDD5A4A23C}" type="slidenum">
              <a:rPr lang="en-US" smtClean="0"/>
              <a:pPr>
                <a:defRPr/>
              </a:pPr>
              <a:t>5</a:t>
            </a:fld>
            <a:endParaRPr lang="en-US"/>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D33C9D-A677-423C-BA47-D00E19BFCC4B}"/>
              </a:ext>
            </a:extLst>
          </p:cNvPr>
          <p:cNvSpPr>
            <a:spLocks noGrp="1"/>
          </p:cNvSpPr>
          <p:nvPr>
            <p:ph idx="1"/>
          </p:nvPr>
        </p:nvSpPr>
        <p:spPr>
          <a:xfrm>
            <a:off x="457200" y="1166018"/>
            <a:ext cx="8229600" cy="4525963"/>
          </a:xfrm>
        </p:spPr>
        <p:txBody>
          <a:bodyPr/>
          <a:lstStyle/>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increases the firm’s revenues.</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facilitates effective sales and marketing.</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acts as a way of achieving customer loyalty towards the firm and its products. </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CRM also helps in achieving consistent sales.</a:t>
            </a:r>
          </a:p>
          <a:p>
            <a:pPr marL="0" indent="0">
              <a:buNone/>
            </a:pPr>
            <a:endParaRPr lang="en-GB" dirty="0"/>
          </a:p>
        </p:txBody>
      </p:sp>
      <p:sp>
        <p:nvSpPr>
          <p:cNvPr id="2" name="Slide Number Placeholder 1">
            <a:extLst>
              <a:ext uri="{FF2B5EF4-FFF2-40B4-BE49-F238E27FC236}">
                <a16:creationId xmlns:a16="http://schemas.microsoft.com/office/drawing/2014/main" id="{E90976AD-CDA4-485C-B222-F1BBA2DCD751}"/>
              </a:ext>
            </a:extLst>
          </p:cNvPr>
          <p:cNvSpPr>
            <a:spLocks noGrp="1"/>
          </p:cNvSpPr>
          <p:nvPr>
            <p:ph type="sldNum" sz="quarter" idx="11"/>
          </p:nvPr>
        </p:nvSpPr>
        <p:spPr/>
        <p:txBody>
          <a:bodyPr/>
          <a:lstStyle/>
          <a:p>
            <a:pPr>
              <a:defRPr/>
            </a:pPr>
            <a:fld id="{00109D41-9F8F-4230-AD96-53CDD5A4A23C}" type="slidenum">
              <a:rPr lang="en-US" smtClean="0"/>
              <a:pPr>
                <a:defRPr/>
              </a:pPr>
              <a:t>6</a:t>
            </a:fld>
            <a:endParaRPr lang="en-US"/>
          </a:p>
        </p:txBody>
      </p:sp>
    </p:spTree>
    <p:extLst>
      <p:ext uri="{BB962C8B-B14F-4D97-AF65-F5344CB8AC3E}">
        <p14:creationId xmlns:p14="http://schemas.microsoft.com/office/powerpoint/2010/main" val="276191222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a:extLst>
              <a:ext uri="{FF2B5EF4-FFF2-40B4-BE49-F238E27FC236}">
                <a16:creationId xmlns:a16="http://schemas.microsoft.com/office/drawing/2014/main" id="{8CAAEF63-FFD2-431E-83D1-1824F9934671}"/>
              </a:ext>
            </a:extLst>
          </p:cNvPr>
          <p:cNvSpPr>
            <a:spLocks noGrp="1" noChangeArrowheads="1"/>
          </p:cNvSpPr>
          <p:nvPr>
            <p:ph type="body" idx="1"/>
          </p:nvPr>
        </p:nvSpPr>
        <p:spPr>
          <a:xfrm>
            <a:off x="152400" y="533400"/>
            <a:ext cx="8839200" cy="5791200"/>
          </a:xfrm>
        </p:spPr>
        <p:txBody>
          <a:bodyPr/>
          <a:lstStyle/>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Developing a CRM system also has some drawbacks. </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One of them is the high chances of hidden costs.</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Additionally, it faced with the challenge of resistance to cultural change. </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Poor communication might also make it difficult to consult about the system’s dynamics. </a:t>
            </a:r>
          </a:p>
          <a:p>
            <a:pPr eaLnBrk="1" hangingPunct="1">
              <a:buClr>
                <a:schemeClr val="tx1"/>
              </a:buClr>
              <a:buFont typeface="Wingdings" panose="05000000000000000000" pitchFamily="2" charset="2"/>
              <a:buChar char="Ø"/>
              <a:defRPr/>
            </a:pPr>
            <a:endParaRPr lang="en-US" dirty="0">
              <a:latin typeface="+mj-lt"/>
            </a:endParaRPr>
          </a:p>
          <a:p>
            <a:pPr marL="0" indent="0" eaLnBrk="1" hangingPunct="1">
              <a:buClr>
                <a:schemeClr val="tx1"/>
              </a:buClr>
              <a:buNone/>
              <a:defRPr/>
            </a:pPr>
            <a:endParaRPr lang="en-US" dirty="0">
              <a:latin typeface="+mj-lt"/>
            </a:endParaRPr>
          </a:p>
          <a:p>
            <a:pPr marL="0" indent="0" eaLnBrk="1" hangingPunct="1">
              <a:buClr>
                <a:schemeClr val="tx1"/>
              </a:buClr>
              <a:buNone/>
              <a:defRPr/>
            </a:pPr>
            <a:endParaRPr lang="en-US" dirty="0">
              <a:latin typeface="+mj-lt"/>
            </a:endParaRPr>
          </a:p>
        </p:txBody>
      </p:sp>
      <p:sp>
        <p:nvSpPr>
          <p:cNvPr id="2" name="Slide Number Placeholder 1">
            <a:extLst>
              <a:ext uri="{FF2B5EF4-FFF2-40B4-BE49-F238E27FC236}">
                <a16:creationId xmlns:a16="http://schemas.microsoft.com/office/drawing/2014/main" id="{D48911F3-556E-4FB9-ACE0-A914789BBA59}"/>
              </a:ext>
            </a:extLst>
          </p:cNvPr>
          <p:cNvSpPr>
            <a:spLocks noGrp="1"/>
          </p:cNvSpPr>
          <p:nvPr>
            <p:ph type="sldNum" sz="quarter" idx="11"/>
          </p:nvPr>
        </p:nvSpPr>
        <p:spPr/>
        <p:txBody>
          <a:bodyPr/>
          <a:lstStyle/>
          <a:p>
            <a:pPr>
              <a:defRPr/>
            </a:pPr>
            <a:fld id="{00109D41-9F8F-4230-AD96-53CDD5A4A23C}" type="slidenum">
              <a:rPr lang="en-US" smtClean="0"/>
              <a:pPr>
                <a:defRPr/>
              </a:pPr>
              <a:t>7</a:t>
            </a:fld>
            <a:endParaRPr lang="en-US"/>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309F724C-0FB6-4E2E-AB05-4E7B23137B1A}"/>
              </a:ext>
            </a:extLst>
          </p:cNvPr>
          <p:cNvSpPr>
            <a:spLocks noGrp="1" noRot="1" noChangeArrowheads="1"/>
          </p:cNvSpPr>
          <p:nvPr>
            <p:ph type="title"/>
          </p:nvPr>
        </p:nvSpPr>
        <p:spPr>
          <a:xfrm>
            <a:off x="2324100" y="289719"/>
            <a:ext cx="4495800" cy="639762"/>
          </a:xfrm>
        </p:spPr>
        <p:txBody>
          <a:bodyPr/>
          <a:lstStyle/>
          <a:p>
            <a:pPr eaLnBrk="1" hangingPunct="1">
              <a:defRPr/>
            </a:pPr>
            <a:r>
              <a:rPr lang="en-US" dirty="0">
                <a:latin typeface="Times New Roman" panose="02020603050405020304" pitchFamily="18" charset="0"/>
                <a:cs typeface="Times New Roman" panose="02020603050405020304" pitchFamily="18" charset="0"/>
              </a:rPr>
              <a:t>Task 3</a:t>
            </a:r>
            <a:endParaRPr lang="en-US" b="0" dirty="0">
              <a:latin typeface="Times New Roman" panose="02020603050405020304" pitchFamily="18" charset="0"/>
              <a:cs typeface="Times New Roman" panose="02020603050405020304" pitchFamily="18" charset="0"/>
            </a:endParaRPr>
          </a:p>
        </p:txBody>
      </p:sp>
      <p:sp>
        <p:nvSpPr>
          <p:cNvPr id="19459" name="Rectangle 3">
            <a:extLst>
              <a:ext uri="{FF2B5EF4-FFF2-40B4-BE49-F238E27FC236}">
                <a16:creationId xmlns:a16="http://schemas.microsoft.com/office/drawing/2014/main" id="{AEC224A9-1ED8-41FD-BEFB-6EA80F874315}"/>
              </a:ext>
            </a:extLst>
          </p:cNvPr>
          <p:cNvSpPr>
            <a:spLocks noGrp="1" noChangeArrowheads="1"/>
          </p:cNvSpPr>
          <p:nvPr>
            <p:ph type="body" idx="1"/>
          </p:nvPr>
        </p:nvSpPr>
        <p:spPr>
          <a:xfrm>
            <a:off x="228600" y="1676400"/>
            <a:ext cx="8686800" cy="4572000"/>
          </a:xfrm>
        </p:spPr>
        <p:txBody>
          <a:bodyPr/>
          <a:lstStyle/>
          <a:p>
            <a:pPr marL="0" indent="0" eaLnBrk="1" hangingPunct="1">
              <a:buClr>
                <a:schemeClr val="tx1"/>
              </a:buClr>
              <a:buNone/>
              <a:defRPr/>
            </a:pPr>
            <a:r>
              <a:rPr lang="en-US" b="1" dirty="0">
                <a:latin typeface="Times New Roman" panose="02020603050405020304" pitchFamily="18" charset="0"/>
                <a:cs typeface="Times New Roman" panose="02020603050405020304" pitchFamily="18" charset="0"/>
              </a:rPr>
              <a:t>CRM Systems developed by M&amp;S</a:t>
            </a:r>
          </a:p>
          <a:p>
            <a:pPr eaLnBrk="1" hangingPunct="1">
              <a:buClr>
                <a:schemeClr val="tx1"/>
              </a:buClr>
              <a:buFont typeface="Wingdings" panose="05000000000000000000" pitchFamily="2" charset="2"/>
              <a:buChar char="Ø"/>
              <a:defRPr/>
            </a:pP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Sparks Loyalty </a:t>
            </a:r>
            <a:r>
              <a:rPr lang="en-US" sz="28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Programme</a:t>
            </a: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(Loyalty Scheme)</a:t>
            </a:r>
          </a:p>
          <a:p>
            <a:pPr eaLnBrk="1" hangingPunct="1">
              <a:buClr>
                <a:schemeClr val="tx1"/>
              </a:buClr>
              <a:buFont typeface="Wingdings" panose="05000000000000000000" pitchFamily="2" charset="2"/>
              <a:buChar char="Ø"/>
              <a:defRPr/>
            </a:pP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Global Customer Service Listening and Insights Program</a:t>
            </a:r>
          </a:p>
          <a:p>
            <a:pPr eaLnBrk="1" hangingPunct="1">
              <a:buClr>
                <a:schemeClr val="tx1"/>
              </a:buClr>
              <a:buFont typeface="Wingdings" panose="05000000000000000000" pitchFamily="2" charset="2"/>
              <a:buChar char="Ø"/>
              <a:defRPr/>
            </a:pP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Technology Transformation </a:t>
            </a:r>
            <a:r>
              <a:rPr lang="en-US" sz="28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Programme</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International Voice of Customer </a:t>
            </a:r>
            <a:r>
              <a:rPr lang="en-US" sz="2800" dirty="0" err="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Programme</a:t>
            </a:r>
            <a:endPar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sz="2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‘Love it for Less’ Marketing Campaign</a:t>
            </a:r>
          </a:p>
          <a:p>
            <a:pPr eaLnBrk="1" hangingPunct="1">
              <a:buClr>
                <a:schemeClr val="tx1"/>
              </a:buClr>
              <a:buFont typeface="Wingdings" panose="05000000000000000000" pitchFamily="2" charset="2"/>
              <a:buChar char="Ø"/>
              <a:defRPr/>
            </a:pPr>
            <a:endParaRPr lang="en-US" sz="2800" dirty="0">
              <a:effectLst>
                <a:outerShdw blurRad="38100" dist="38100" dir="2700000" algn="tl">
                  <a:srgbClr val="000000">
                    <a:alpha val="43137"/>
                  </a:srgbClr>
                </a:outerShdw>
              </a:effectLst>
            </a:endParaRPr>
          </a:p>
        </p:txBody>
      </p:sp>
      <p:sp>
        <p:nvSpPr>
          <p:cNvPr id="2" name="Slide Number Placeholder 1">
            <a:extLst>
              <a:ext uri="{FF2B5EF4-FFF2-40B4-BE49-F238E27FC236}">
                <a16:creationId xmlns:a16="http://schemas.microsoft.com/office/drawing/2014/main" id="{BB161465-AAFC-4343-94A8-9FC1772AB1B2}"/>
              </a:ext>
            </a:extLst>
          </p:cNvPr>
          <p:cNvSpPr>
            <a:spLocks noGrp="1"/>
          </p:cNvSpPr>
          <p:nvPr>
            <p:ph type="sldNum" sz="quarter" idx="11"/>
          </p:nvPr>
        </p:nvSpPr>
        <p:spPr/>
        <p:txBody>
          <a:bodyPr/>
          <a:lstStyle/>
          <a:p>
            <a:pPr>
              <a:defRPr/>
            </a:pPr>
            <a:fld id="{00109D41-9F8F-4230-AD96-53CDD5A4A23C}" type="slidenum">
              <a:rPr lang="en-US" smtClean="0"/>
              <a:pPr>
                <a:defRPr/>
              </a:pPr>
              <a:t>8</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2" end="2"/>
                                            </p:txEl>
                                          </p:spTgt>
                                        </p:tgtEl>
                                        <p:attrNameLst>
                                          <p:attrName>style.visibility</p:attrName>
                                        </p:attrNameLst>
                                      </p:cBhvr>
                                      <p:to>
                                        <p:strVal val="visible"/>
                                      </p:to>
                                    </p:set>
                                    <p:animEffect transition="in" filter="fade">
                                      <p:cBhvr>
                                        <p:cTn id="7" dur="500"/>
                                        <p:tgtEl>
                                          <p:spTgt spid="1945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5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59">
                                            <p:txEl>
                                              <p:pRg st="4" end="4"/>
                                            </p:txEl>
                                          </p:spTgt>
                                        </p:tgtEl>
                                        <p:attrNameLst>
                                          <p:attrName>style.visibility</p:attrName>
                                        </p:attrNameLst>
                                      </p:cBhvr>
                                      <p:to>
                                        <p:strVal val="visible"/>
                                      </p:to>
                                    </p:set>
                                    <p:animEffect transition="in" filter="fade">
                                      <p:cBhvr>
                                        <p:cTn id="17" dur="500"/>
                                        <p:tgtEl>
                                          <p:spTgt spid="1945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459">
                                            <p:txEl>
                                              <p:pRg st="5" end="5"/>
                                            </p:txEl>
                                          </p:spTgt>
                                        </p:tgtEl>
                                        <p:attrNameLst>
                                          <p:attrName>style.visibility</p:attrName>
                                        </p:attrNameLst>
                                      </p:cBhvr>
                                      <p:to>
                                        <p:strVal val="visible"/>
                                      </p:to>
                                    </p:set>
                                    <p:animEffect transition="in" filter="fade">
                                      <p:cBhvr>
                                        <p:cTn id="22" dur="500"/>
                                        <p:tgtEl>
                                          <p:spTgt spid="1945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459">
                                            <p:txEl>
                                              <p:pRg st="6" end="6"/>
                                            </p:txEl>
                                          </p:spTgt>
                                        </p:tgtEl>
                                        <p:attrNameLst>
                                          <p:attrName>style.visibility</p:attrName>
                                        </p:attrNameLst>
                                      </p:cBhvr>
                                      <p:to>
                                        <p:strVal val="visible"/>
                                      </p:to>
                                    </p:set>
                                    <p:animEffect transition="in" filter="fade">
                                      <p:cBhvr>
                                        <p:cTn id="27" dur="500"/>
                                        <p:tgtEl>
                                          <p:spTgt spid="1945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8AEDF-641A-4092-B802-ECC87C9CF6D3}"/>
              </a:ext>
            </a:extLst>
          </p:cNvPr>
          <p:cNvSpPr>
            <a:spLocks noGrp="1"/>
          </p:cNvSpPr>
          <p:nvPr>
            <p:ph idx="1"/>
          </p:nvPr>
        </p:nvSpPr>
        <p:spPr>
          <a:xfrm>
            <a:off x="266700" y="641866"/>
            <a:ext cx="8610600" cy="5410200"/>
          </a:xfrm>
        </p:spPr>
        <p:txBody>
          <a:bodyPr/>
          <a:lstStyle/>
          <a:p>
            <a:pPr marL="0" lvl="0" indent="0" eaLnBrk="1" hangingPunct="1">
              <a:buClr>
                <a:srgbClr val="FFFFFF"/>
              </a:buClr>
              <a:buNone/>
              <a:defRPr/>
            </a:pPr>
            <a:r>
              <a:rPr lang="en-US" sz="2800" u="sng" dirty="0">
                <a:solidFill>
                  <a:srgbClr val="FFFFFF"/>
                </a:solidFill>
                <a:latin typeface="Times New Roman" panose="02020603050405020304" pitchFamily="18" charset="0"/>
                <a:cs typeface="Times New Roman" panose="02020603050405020304" pitchFamily="18" charset="0"/>
              </a:rPr>
              <a:t>Developed</a:t>
            </a:r>
            <a:r>
              <a:rPr lang="en-US" sz="2800" dirty="0">
                <a:solidFill>
                  <a:srgbClr val="FFFFFF"/>
                </a:solidFill>
                <a:latin typeface="Times New Roman" panose="02020603050405020304" pitchFamily="18" charset="0"/>
                <a:cs typeface="Times New Roman" panose="02020603050405020304" pitchFamily="18" charset="0"/>
              </a:rPr>
              <a:t>: </a:t>
            </a:r>
          </a:p>
          <a:p>
            <a:pPr marL="0" lvl="0" indent="0" algn="ctr" eaLnBrk="1" hangingPunct="1">
              <a:buClr>
                <a:srgbClr val="FFFFFF"/>
              </a:buClr>
              <a:buNone/>
              <a:defRPr/>
            </a:pPr>
            <a:r>
              <a:rPr lang="en-US" dirty="0">
                <a:solidFill>
                  <a:srgbClr val="FFFFFF"/>
                </a:solidFill>
                <a:latin typeface="Times New Roman" panose="02020603050405020304" pitchFamily="18" charset="0"/>
                <a:cs typeface="Times New Roman" panose="02020603050405020304" pitchFamily="18" charset="0"/>
              </a:rPr>
              <a:t>Global Customer Service Listening and Insights Program</a:t>
            </a:r>
          </a:p>
          <a:p>
            <a:pPr marL="0" lvl="0" indent="0" algn="ctr" eaLnBrk="1" hangingPunct="1">
              <a:buClr>
                <a:srgbClr val="FFFFFF"/>
              </a:buClr>
              <a:buNone/>
              <a:defRPr/>
            </a:pPr>
            <a:endParaRPr lang="en-US" b="1" dirty="0">
              <a:solidFill>
                <a:srgbClr val="FFFFFF"/>
              </a:solidFill>
            </a:endParaRPr>
          </a:p>
          <a:p>
            <a:pPr marL="0" lvl="0" indent="0" eaLnBrk="1" hangingPunct="1">
              <a:buClr>
                <a:srgbClr val="FFFFFF"/>
              </a:buClr>
              <a:buNone/>
              <a:defRPr/>
            </a:pPr>
            <a:r>
              <a:rPr lang="en-US" sz="2800" u="sng" dirty="0">
                <a:solidFill>
                  <a:srgbClr val="FFFFFF"/>
                </a:solidFill>
                <a:latin typeface="Times New Roman" panose="02020603050405020304" pitchFamily="18" charset="0"/>
                <a:cs typeface="Times New Roman" panose="02020603050405020304" pitchFamily="18" charset="0"/>
              </a:rPr>
              <a:t>Operated</a:t>
            </a:r>
            <a:r>
              <a:rPr lang="en-US" sz="2800" dirty="0">
                <a:solidFill>
                  <a:srgbClr val="FFFFFF"/>
                </a:solidFill>
                <a:latin typeface="Times New Roman" panose="02020603050405020304" pitchFamily="18" charset="0"/>
                <a:cs typeface="Times New Roman" panose="02020603050405020304" pitchFamily="18" charset="0"/>
              </a:rPr>
              <a:t>: </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Customer satisfaction questions and messages onto customer receipts instore.</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Keeping all data and capability in the cloud and “outside of M&amp;S’s internal I.T. systems.”</a:t>
            </a:r>
          </a:p>
        </p:txBody>
      </p:sp>
      <p:sp>
        <p:nvSpPr>
          <p:cNvPr id="2" name="Rectangle 1">
            <a:extLst>
              <a:ext uri="{FF2B5EF4-FFF2-40B4-BE49-F238E27FC236}">
                <a16:creationId xmlns:a16="http://schemas.microsoft.com/office/drawing/2014/main" id="{6459603E-80B2-4B47-AE1F-EF2812CDCC55}"/>
              </a:ext>
            </a:extLst>
          </p:cNvPr>
          <p:cNvSpPr/>
          <p:nvPr/>
        </p:nvSpPr>
        <p:spPr>
          <a:xfrm>
            <a:off x="5857979" y="5029200"/>
            <a:ext cx="1762021" cy="369332"/>
          </a:xfrm>
          <a:prstGeom prst="rect">
            <a:avLst/>
          </a:prstGeom>
        </p:spPr>
        <p:txBody>
          <a:bodyPr wrap="none">
            <a:spAutoFit/>
          </a:bodyPr>
          <a:lstStyle/>
          <a:p>
            <a:r>
              <a:rPr lang="en-GB" dirty="0"/>
              <a:t>(Cameron, 2018)</a:t>
            </a:r>
          </a:p>
        </p:txBody>
      </p:sp>
      <p:sp>
        <p:nvSpPr>
          <p:cNvPr id="4" name="Slide Number Placeholder 3">
            <a:extLst>
              <a:ext uri="{FF2B5EF4-FFF2-40B4-BE49-F238E27FC236}">
                <a16:creationId xmlns:a16="http://schemas.microsoft.com/office/drawing/2014/main" id="{D5832AF5-6423-4EA5-84F6-2464655B07C3}"/>
              </a:ext>
            </a:extLst>
          </p:cNvPr>
          <p:cNvSpPr>
            <a:spLocks noGrp="1"/>
          </p:cNvSpPr>
          <p:nvPr>
            <p:ph type="sldNum" sz="quarter" idx="11"/>
          </p:nvPr>
        </p:nvSpPr>
        <p:spPr/>
        <p:txBody>
          <a:bodyPr/>
          <a:lstStyle/>
          <a:p>
            <a:pPr>
              <a:defRPr/>
            </a:pPr>
            <a:fld id="{00109D41-9F8F-4230-AD96-53CDD5A4A23C}" type="slidenum">
              <a:rPr lang="en-US" smtClean="0"/>
              <a:pPr>
                <a:defRPr/>
              </a:pPr>
              <a:t>9</a:t>
            </a:fld>
            <a:endParaRPr lang="en-US"/>
          </a:p>
        </p:txBody>
      </p:sp>
    </p:spTree>
    <p:extLst>
      <p:ext uri="{BB962C8B-B14F-4D97-AF65-F5344CB8AC3E}">
        <p14:creationId xmlns:p14="http://schemas.microsoft.com/office/powerpoint/2010/main" val="1405948385"/>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B8CE5-2E9B-44DE-97FC-DCB2C8715F01}"/>
              </a:ext>
            </a:extLst>
          </p:cNvPr>
          <p:cNvSpPr>
            <a:spLocks noGrp="1"/>
          </p:cNvSpPr>
          <p:nvPr>
            <p:ph idx="1"/>
          </p:nvPr>
        </p:nvSpPr>
        <p:spPr>
          <a:xfrm>
            <a:off x="304800" y="228600"/>
            <a:ext cx="8610600" cy="6096000"/>
          </a:xfrm>
        </p:spPr>
        <p:txBody>
          <a:bodyPr/>
          <a:lstStyle/>
          <a:p>
            <a:pPr marL="0" indent="0">
              <a:buNone/>
            </a:pPr>
            <a:r>
              <a:rPr lang="en-GB" u="sng" dirty="0">
                <a:latin typeface="Times New Roman" panose="02020603050405020304" pitchFamily="18" charset="0"/>
                <a:cs typeface="Times New Roman" panose="02020603050405020304" pitchFamily="18" charset="0"/>
              </a:rPr>
              <a:t>Why they decided they need this system</a:t>
            </a:r>
            <a:r>
              <a:rPr lang="en-GB" dirty="0">
                <a:latin typeface="Times New Roman" panose="02020603050405020304" pitchFamily="18" charset="0"/>
                <a:cs typeface="Times New Roman" panose="02020603050405020304" pitchFamily="18" charset="0"/>
              </a:rPr>
              <a:t>:</a:t>
            </a:r>
          </a:p>
          <a:p>
            <a:pPr marL="0" indent="0">
              <a:buNone/>
            </a:pPr>
            <a:endParaRPr lang="en-GB" sz="2800" b="1"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To get customers insights quicker</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Sales falling</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Increased competition</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Lost sight of ‘who their core customers are’</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Less profitable – need data to identify customer needs/ shopping habits</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System would allow M&amp;S to segment/ target customers against products</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Cut down on waste – not being over supplied with products</a:t>
            </a:r>
          </a:p>
          <a:p>
            <a:pPr>
              <a:buClr>
                <a:schemeClr val="tx1"/>
              </a:buClr>
              <a:buFont typeface="Wingdings" panose="05000000000000000000" pitchFamily="2" charset="2"/>
              <a:buChar char="Ø"/>
            </a:pPr>
            <a:endParaRPr lang="en-GB" sz="2800" b="1" dirty="0"/>
          </a:p>
          <a:p>
            <a:pPr marL="0" indent="0">
              <a:buNone/>
            </a:pPr>
            <a:endParaRPr lang="en-GB" sz="2800" b="1" u="sng" dirty="0"/>
          </a:p>
          <a:p>
            <a:pPr marL="0" indent="0">
              <a:buNone/>
            </a:pPr>
            <a:endParaRPr lang="en-GB" dirty="0"/>
          </a:p>
        </p:txBody>
      </p:sp>
      <p:sp>
        <p:nvSpPr>
          <p:cNvPr id="2" name="Slide Number Placeholder 1">
            <a:extLst>
              <a:ext uri="{FF2B5EF4-FFF2-40B4-BE49-F238E27FC236}">
                <a16:creationId xmlns:a16="http://schemas.microsoft.com/office/drawing/2014/main" id="{0E93974E-2A2A-4D5A-BEC5-6F1E4F042CE3}"/>
              </a:ext>
            </a:extLst>
          </p:cNvPr>
          <p:cNvSpPr>
            <a:spLocks noGrp="1"/>
          </p:cNvSpPr>
          <p:nvPr>
            <p:ph type="sldNum" sz="quarter" idx="11"/>
          </p:nvPr>
        </p:nvSpPr>
        <p:spPr/>
        <p:txBody>
          <a:bodyPr/>
          <a:lstStyle/>
          <a:p>
            <a:pPr>
              <a:defRPr/>
            </a:pPr>
            <a:fld id="{00109D41-9F8F-4230-AD96-53CDD5A4A23C}" type="slidenum">
              <a:rPr lang="en-US" smtClean="0"/>
              <a:pPr>
                <a:defRPr/>
              </a:pPr>
              <a:t>10</a:t>
            </a:fld>
            <a:endParaRPr lang="en-US"/>
          </a:p>
        </p:txBody>
      </p:sp>
    </p:spTree>
    <p:extLst>
      <p:ext uri="{BB962C8B-B14F-4D97-AF65-F5344CB8AC3E}">
        <p14:creationId xmlns:p14="http://schemas.microsoft.com/office/powerpoint/2010/main" val="372587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1186BC-763C-4786-8AA8-7A135E5E6655}"/>
              </a:ext>
            </a:extLst>
          </p:cNvPr>
          <p:cNvSpPr>
            <a:spLocks noGrp="1"/>
          </p:cNvSpPr>
          <p:nvPr>
            <p:ph idx="1"/>
          </p:nvPr>
        </p:nvSpPr>
        <p:spPr>
          <a:xfrm>
            <a:off x="457200" y="304800"/>
            <a:ext cx="8229600" cy="5821363"/>
          </a:xfrm>
        </p:spPr>
        <p:txBody>
          <a:bodyPr/>
          <a:lstStyle/>
          <a:p>
            <a:pPr marL="0" indent="0">
              <a:buNone/>
            </a:pPr>
            <a:endParaRPr lang="en-GB" sz="3600" b="1" u="sng" dirty="0"/>
          </a:p>
          <a:p>
            <a:pPr marL="0" indent="0">
              <a:buNone/>
            </a:pPr>
            <a:r>
              <a:rPr lang="en-GB" u="sng" dirty="0">
                <a:latin typeface="Times New Roman" panose="02020603050405020304" pitchFamily="18" charset="0"/>
                <a:cs typeface="Times New Roman" panose="02020603050405020304" pitchFamily="18" charset="0"/>
              </a:rPr>
              <a:t>Has it been Successful or Failure?</a:t>
            </a:r>
          </a:p>
          <a:p>
            <a:pPr marL="0" indent="0">
              <a:buNone/>
            </a:pPr>
            <a:endParaRPr lang="en-GB" b="1" u="sng"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It has been a success</a:t>
            </a:r>
          </a:p>
          <a:p>
            <a:pPr>
              <a:buClr>
                <a:schemeClr val="tx1"/>
              </a:buCl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An average of 23% increase across its stores</a:t>
            </a:r>
          </a:p>
          <a:p>
            <a:pPr>
              <a:buClr>
                <a:schemeClr val="tx1"/>
              </a:buCl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First year – more than 300,000 feedback.</a:t>
            </a:r>
            <a:endParaRPr lang="en-GB"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C6EA89E-6B8F-49E6-B78D-BC63AB9462CF}"/>
              </a:ext>
            </a:extLst>
          </p:cNvPr>
          <p:cNvSpPr txBox="1"/>
          <p:nvPr/>
        </p:nvSpPr>
        <p:spPr>
          <a:xfrm>
            <a:off x="7010400" y="5105400"/>
            <a:ext cx="1828800" cy="369332"/>
          </a:xfrm>
          <a:prstGeom prst="rect">
            <a:avLst/>
          </a:prstGeom>
          <a:noFill/>
        </p:spPr>
        <p:txBody>
          <a:bodyPr wrap="square" rtlCol="0">
            <a:spAutoFit/>
          </a:bodyPr>
          <a:lstStyle/>
          <a:p>
            <a:r>
              <a:rPr lang="en-GB" dirty="0">
                <a:latin typeface="+mn-lt"/>
              </a:rPr>
              <a:t>(Cameron, 2018)</a:t>
            </a:r>
          </a:p>
        </p:txBody>
      </p:sp>
      <p:sp>
        <p:nvSpPr>
          <p:cNvPr id="2" name="Slide Number Placeholder 1">
            <a:extLst>
              <a:ext uri="{FF2B5EF4-FFF2-40B4-BE49-F238E27FC236}">
                <a16:creationId xmlns:a16="http://schemas.microsoft.com/office/drawing/2014/main" id="{4A593AFC-4026-4EDA-AE2E-64D80C469F17}"/>
              </a:ext>
            </a:extLst>
          </p:cNvPr>
          <p:cNvSpPr>
            <a:spLocks noGrp="1"/>
          </p:cNvSpPr>
          <p:nvPr>
            <p:ph type="sldNum" sz="quarter" idx="11"/>
          </p:nvPr>
        </p:nvSpPr>
        <p:spPr/>
        <p:txBody>
          <a:bodyPr/>
          <a:lstStyle/>
          <a:p>
            <a:pPr>
              <a:defRPr/>
            </a:pPr>
            <a:fld id="{00109D41-9F8F-4230-AD96-53CDD5A4A23C}" type="slidenum">
              <a:rPr lang="en-US" smtClean="0"/>
              <a:pPr>
                <a:defRPr/>
              </a:pPr>
              <a:t>11</a:t>
            </a:fld>
            <a:endParaRPr lang="en-US"/>
          </a:p>
        </p:txBody>
      </p:sp>
    </p:spTree>
    <p:extLst>
      <p:ext uri="{BB962C8B-B14F-4D97-AF65-F5344CB8AC3E}">
        <p14:creationId xmlns:p14="http://schemas.microsoft.com/office/powerpoint/2010/main" val="48341171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8AEDF-641A-4092-B802-ECC87C9CF6D3}"/>
              </a:ext>
            </a:extLst>
          </p:cNvPr>
          <p:cNvSpPr>
            <a:spLocks noGrp="1"/>
          </p:cNvSpPr>
          <p:nvPr>
            <p:ph idx="1"/>
          </p:nvPr>
        </p:nvSpPr>
        <p:spPr>
          <a:xfrm>
            <a:off x="304800" y="304800"/>
            <a:ext cx="8610600" cy="6248400"/>
          </a:xfrm>
        </p:spPr>
        <p:txBody>
          <a:bodyPr/>
          <a:lstStyle/>
          <a:p>
            <a:pPr marL="0" lvl="0" indent="0" eaLnBrk="1" hangingPunct="1">
              <a:buClr>
                <a:srgbClr val="FFFFFF"/>
              </a:buClr>
              <a:buNone/>
              <a:defRPr/>
            </a:pPr>
            <a:r>
              <a:rPr lang="en-US" sz="2800" u="sng" dirty="0">
                <a:solidFill>
                  <a:srgbClr val="FFFFFF"/>
                </a:solidFill>
                <a:latin typeface="Times New Roman" panose="02020603050405020304" pitchFamily="18" charset="0"/>
                <a:cs typeface="Times New Roman" panose="02020603050405020304" pitchFamily="18" charset="0"/>
              </a:rPr>
              <a:t>Developed</a:t>
            </a:r>
            <a:r>
              <a:rPr lang="en-US" sz="2800" dirty="0">
                <a:solidFill>
                  <a:srgbClr val="FFFFFF"/>
                </a:solidFill>
                <a:latin typeface="Times New Roman" panose="02020603050405020304" pitchFamily="18" charset="0"/>
                <a:cs typeface="Times New Roman" panose="02020603050405020304" pitchFamily="18" charset="0"/>
              </a:rPr>
              <a:t>: </a:t>
            </a:r>
          </a:p>
          <a:p>
            <a:pPr marL="0" lvl="0" indent="0" algn="ctr" eaLnBrk="1" hangingPunct="1">
              <a:buClr>
                <a:srgbClr val="FFFFFF"/>
              </a:buClr>
              <a:buNone/>
              <a:defRPr/>
            </a:pPr>
            <a:r>
              <a:rPr lang="en-US" dirty="0">
                <a:solidFill>
                  <a:srgbClr val="FFFFFF"/>
                </a:solidFill>
                <a:latin typeface="Times New Roman" panose="02020603050405020304" pitchFamily="18" charset="0"/>
                <a:cs typeface="Times New Roman" panose="02020603050405020304" pitchFamily="18" charset="0"/>
              </a:rPr>
              <a:t>Loyalty Scheme (Sparks Card)</a:t>
            </a:r>
          </a:p>
          <a:p>
            <a:pPr marL="0" lvl="0" indent="0" algn="ctr" eaLnBrk="1" hangingPunct="1">
              <a:buClr>
                <a:srgbClr val="FFFFFF"/>
              </a:buClr>
              <a:buNone/>
              <a:defRPr/>
            </a:pPr>
            <a:endParaRPr lang="en-US" sz="3600" b="1" dirty="0">
              <a:solidFill>
                <a:srgbClr val="FFFFFF"/>
              </a:solidFill>
              <a:latin typeface="Times New Roman" panose="02020603050405020304" pitchFamily="18" charset="0"/>
              <a:cs typeface="Times New Roman" panose="02020603050405020304" pitchFamily="18" charset="0"/>
            </a:endParaRPr>
          </a:p>
          <a:p>
            <a:pPr marL="0" lvl="0" indent="0" eaLnBrk="1" hangingPunct="1">
              <a:buClr>
                <a:srgbClr val="FFFFFF"/>
              </a:buClr>
              <a:buNone/>
              <a:defRPr/>
            </a:pPr>
            <a:r>
              <a:rPr lang="en-US" sz="2800" u="sng" dirty="0">
                <a:solidFill>
                  <a:srgbClr val="FFFFFF"/>
                </a:solidFill>
                <a:latin typeface="Times New Roman" panose="02020603050405020304" pitchFamily="18" charset="0"/>
                <a:cs typeface="Times New Roman" panose="02020603050405020304" pitchFamily="18" charset="0"/>
              </a:rPr>
              <a:t>Operated</a:t>
            </a:r>
            <a:r>
              <a:rPr lang="en-US" sz="2800" dirty="0">
                <a:solidFill>
                  <a:srgbClr val="FFFFFF"/>
                </a:solidFill>
                <a:latin typeface="Times New Roman" panose="02020603050405020304" pitchFamily="18" charset="0"/>
                <a:cs typeface="Times New Roman" panose="02020603050405020304" pitchFamily="18" charset="0"/>
              </a:rPr>
              <a:t>: </a:t>
            </a:r>
          </a:p>
          <a:p>
            <a:pPr marL="0" lvl="0" indent="0" eaLnBrk="1" hangingPunct="1">
              <a:buClr>
                <a:srgbClr val="FFFFFF"/>
              </a:buClr>
              <a:buNone/>
              <a:defRPr/>
            </a:pPr>
            <a:r>
              <a:rPr lang="en-US" sz="2800" dirty="0">
                <a:solidFill>
                  <a:srgbClr val="FFFFFF"/>
                </a:solidFill>
                <a:latin typeface="Times New Roman" panose="02020603050405020304" pitchFamily="18" charset="0"/>
                <a:cs typeface="Times New Roman" panose="02020603050405020304" pitchFamily="18" charset="0"/>
              </a:rPr>
              <a:t>The scheme awards customer: </a:t>
            </a:r>
          </a:p>
          <a:p>
            <a:pPr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10 spark points for every £1 spent</a:t>
            </a:r>
          </a:p>
          <a:p>
            <a:pPr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25 points for a customer review</a:t>
            </a:r>
          </a:p>
          <a:p>
            <a:pPr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50 points for a </a:t>
            </a:r>
            <a:r>
              <a:rPr lang="en-US" sz="2800" dirty="0" err="1">
                <a:solidFill>
                  <a:srgbClr val="FFFFFF"/>
                </a:solidFill>
                <a:latin typeface="Times New Roman" panose="02020603050405020304" pitchFamily="18" charset="0"/>
                <a:cs typeface="Times New Roman" panose="02020603050405020304" pitchFamily="18" charset="0"/>
              </a:rPr>
              <a:t>Shwop</a:t>
            </a:r>
            <a:endParaRPr lang="en-US" sz="2800" dirty="0">
              <a:solidFill>
                <a:srgbClr val="FFFFFF"/>
              </a:solidFill>
              <a:latin typeface="Times New Roman" panose="02020603050405020304" pitchFamily="18" charset="0"/>
              <a:cs typeface="Times New Roman" panose="02020603050405020304" pitchFamily="18" charset="0"/>
            </a:endParaRPr>
          </a:p>
          <a:p>
            <a:pPr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cs typeface="Times New Roman" panose="02020603050405020304" pitchFamily="18" charset="0"/>
              </a:rPr>
              <a:t>Every £1 spent, 1p goes to the charity of customer’s choice</a:t>
            </a:r>
          </a:p>
        </p:txBody>
      </p:sp>
      <p:sp>
        <p:nvSpPr>
          <p:cNvPr id="2" name="Rectangle 1">
            <a:extLst>
              <a:ext uri="{FF2B5EF4-FFF2-40B4-BE49-F238E27FC236}">
                <a16:creationId xmlns:a16="http://schemas.microsoft.com/office/drawing/2014/main" id="{6459603E-80B2-4B47-AE1F-EF2812CDCC55}"/>
              </a:ext>
            </a:extLst>
          </p:cNvPr>
          <p:cNvSpPr/>
          <p:nvPr/>
        </p:nvSpPr>
        <p:spPr>
          <a:xfrm>
            <a:off x="4800600" y="5334000"/>
            <a:ext cx="2133600" cy="369332"/>
          </a:xfrm>
          <a:prstGeom prst="rect">
            <a:avLst/>
          </a:prstGeom>
        </p:spPr>
        <p:txBody>
          <a:bodyPr wrap="square">
            <a:spAutoFit/>
          </a:bodyPr>
          <a:lstStyle/>
          <a:p>
            <a:r>
              <a:rPr lang="en-GB" dirty="0"/>
              <a:t>(Anderson, 2015)</a:t>
            </a:r>
          </a:p>
        </p:txBody>
      </p:sp>
      <p:sp>
        <p:nvSpPr>
          <p:cNvPr id="4" name="Slide Number Placeholder 3">
            <a:extLst>
              <a:ext uri="{FF2B5EF4-FFF2-40B4-BE49-F238E27FC236}">
                <a16:creationId xmlns:a16="http://schemas.microsoft.com/office/drawing/2014/main" id="{A33B7101-3ABD-4641-8E99-F8C9EFC49CC4}"/>
              </a:ext>
            </a:extLst>
          </p:cNvPr>
          <p:cNvSpPr>
            <a:spLocks noGrp="1"/>
          </p:cNvSpPr>
          <p:nvPr>
            <p:ph type="sldNum" sz="quarter" idx="11"/>
          </p:nvPr>
        </p:nvSpPr>
        <p:spPr/>
        <p:txBody>
          <a:bodyPr/>
          <a:lstStyle/>
          <a:p>
            <a:pPr>
              <a:defRPr/>
            </a:pPr>
            <a:fld id="{00109D41-9F8F-4230-AD96-53CDD5A4A23C}" type="slidenum">
              <a:rPr lang="en-US" smtClean="0"/>
              <a:pPr>
                <a:defRPr/>
              </a:pPr>
              <a:t>12</a:t>
            </a:fld>
            <a:endParaRPr lang="en-US"/>
          </a:p>
        </p:txBody>
      </p:sp>
    </p:spTree>
    <p:extLst>
      <p:ext uri="{BB962C8B-B14F-4D97-AF65-F5344CB8AC3E}">
        <p14:creationId xmlns:p14="http://schemas.microsoft.com/office/powerpoint/2010/main" val="2998289347"/>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fade">
                                      <p:cBhvr>
                                        <p:cTn id="12" dur="500"/>
                                        <p:tgtEl>
                                          <p:spTgt spid="3">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7" end="7"/>
                                            </p:txEl>
                                          </p:spTgt>
                                        </p:tgtEl>
                                        <p:attrNameLst>
                                          <p:attrName>style.visibility</p:attrName>
                                        </p:attrNameLst>
                                      </p:cBhvr>
                                      <p:to>
                                        <p:strVal val="visible"/>
                                      </p:to>
                                    </p:set>
                                    <p:animEffect transition="in" filter="fade">
                                      <p:cBhvr>
                                        <p:cTn id="22" dur="500"/>
                                        <p:tgtEl>
                                          <p:spTgt spid="3">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B8CE5-2E9B-44DE-97FC-DCB2C8715F01}"/>
              </a:ext>
            </a:extLst>
          </p:cNvPr>
          <p:cNvSpPr>
            <a:spLocks noGrp="1"/>
          </p:cNvSpPr>
          <p:nvPr>
            <p:ph idx="1"/>
          </p:nvPr>
        </p:nvSpPr>
        <p:spPr>
          <a:xfrm>
            <a:off x="304800" y="685800"/>
            <a:ext cx="8229600" cy="5638800"/>
          </a:xfrm>
        </p:spPr>
        <p:txBody>
          <a:bodyPr/>
          <a:lstStyle/>
          <a:p>
            <a:pPr marL="0" indent="0">
              <a:buNone/>
            </a:pPr>
            <a:r>
              <a:rPr lang="en-GB" sz="2800" u="sng" dirty="0">
                <a:latin typeface="Times New Roman" panose="02020603050405020304" pitchFamily="18" charset="0"/>
                <a:cs typeface="Times New Roman" panose="02020603050405020304" pitchFamily="18" charset="0"/>
              </a:rPr>
              <a:t>Why they decided they need this system</a:t>
            </a:r>
            <a:r>
              <a:rPr lang="en-GB" sz="2800" dirty="0">
                <a:latin typeface="Times New Roman" panose="02020603050405020304" pitchFamily="18" charset="0"/>
                <a:cs typeface="Times New Roman" panose="02020603050405020304" pitchFamily="18" charset="0"/>
              </a:rPr>
              <a:t>:</a:t>
            </a:r>
          </a:p>
          <a:p>
            <a:pPr marL="0" indent="0">
              <a:buNone/>
            </a:pPr>
            <a:endParaRPr lang="en-GB" sz="2800" b="1"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As other competitors has loyalty/reward schemes</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Gave people the feeling of being valued as loyal customers </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Good way of collecting data for their CRM system</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To have a brighter idea of their different customer segments, their lifestyle, shopping and channel preferences (Anderson, 2015).</a:t>
            </a:r>
          </a:p>
          <a:p>
            <a:pPr>
              <a:buClr>
                <a:schemeClr val="tx1"/>
              </a:buClr>
              <a:buFont typeface="Wingdings" panose="05000000000000000000" pitchFamily="2" charset="2"/>
              <a:buChar char="Ø"/>
            </a:pPr>
            <a:endParaRPr lang="en-GB" sz="2800" dirty="0"/>
          </a:p>
          <a:p>
            <a:pPr>
              <a:buClr>
                <a:schemeClr val="tx1"/>
              </a:buClr>
              <a:buFont typeface="Wingdings" panose="05000000000000000000" pitchFamily="2" charset="2"/>
              <a:buChar char="Ø"/>
            </a:pPr>
            <a:endParaRPr lang="en-GB" sz="2800" b="1" dirty="0"/>
          </a:p>
          <a:p>
            <a:pPr marL="0" indent="0">
              <a:buNone/>
            </a:pPr>
            <a:endParaRPr lang="en-GB" sz="2800" b="1" u="sng" dirty="0"/>
          </a:p>
          <a:p>
            <a:pPr marL="0" indent="0">
              <a:buNone/>
            </a:pPr>
            <a:endParaRPr lang="en-GB" dirty="0"/>
          </a:p>
        </p:txBody>
      </p:sp>
      <p:sp>
        <p:nvSpPr>
          <p:cNvPr id="2" name="Slide Number Placeholder 1">
            <a:extLst>
              <a:ext uri="{FF2B5EF4-FFF2-40B4-BE49-F238E27FC236}">
                <a16:creationId xmlns:a16="http://schemas.microsoft.com/office/drawing/2014/main" id="{DAB608D2-197E-4BBB-8DEC-7A92E8601F82}"/>
              </a:ext>
            </a:extLst>
          </p:cNvPr>
          <p:cNvSpPr>
            <a:spLocks noGrp="1"/>
          </p:cNvSpPr>
          <p:nvPr>
            <p:ph type="sldNum" sz="quarter" idx="11"/>
          </p:nvPr>
        </p:nvSpPr>
        <p:spPr/>
        <p:txBody>
          <a:bodyPr/>
          <a:lstStyle/>
          <a:p>
            <a:pPr>
              <a:defRPr/>
            </a:pPr>
            <a:fld id="{00109D41-9F8F-4230-AD96-53CDD5A4A23C}" type="slidenum">
              <a:rPr lang="en-US" smtClean="0"/>
              <a:pPr>
                <a:defRPr/>
              </a:pPr>
              <a:t>13</a:t>
            </a:fld>
            <a:endParaRPr lang="en-US"/>
          </a:p>
        </p:txBody>
      </p:sp>
    </p:spTree>
    <p:extLst>
      <p:ext uri="{BB962C8B-B14F-4D97-AF65-F5344CB8AC3E}">
        <p14:creationId xmlns:p14="http://schemas.microsoft.com/office/powerpoint/2010/main" val="732757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1186BC-763C-4786-8AA8-7A135E5E6655}"/>
              </a:ext>
            </a:extLst>
          </p:cNvPr>
          <p:cNvSpPr>
            <a:spLocks noGrp="1"/>
          </p:cNvSpPr>
          <p:nvPr>
            <p:ph idx="1"/>
          </p:nvPr>
        </p:nvSpPr>
        <p:spPr>
          <a:xfrm>
            <a:off x="228600" y="609600"/>
            <a:ext cx="8686800" cy="6019800"/>
          </a:xfrm>
        </p:spPr>
        <p:txBody>
          <a:bodyPr/>
          <a:lstStyle/>
          <a:p>
            <a:pPr marL="0" indent="0">
              <a:buNone/>
            </a:pPr>
            <a:r>
              <a:rPr lang="en-GB" sz="2800" u="sng" dirty="0">
                <a:latin typeface="Times New Roman" panose="02020603050405020304" pitchFamily="18" charset="0"/>
                <a:cs typeface="Times New Roman" panose="02020603050405020304" pitchFamily="18" charset="0"/>
              </a:rPr>
              <a:t>Has it been Successful or Failure?</a:t>
            </a:r>
          </a:p>
          <a:p>
            <a:pPr marL="0" indent="0">
              <a:buNone/>
            </a:pPr>
            <a:endParaRPr lang="en-GB" sz="1800" b="1" u="sng"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It has been a success  - helped to communicate directly with customers and reduce waste.</a:t>
            </a:r>
          </a:p>
          <a:p>
            <a:pPr>
              <a:buClr>
                <a:schemeClr val="tx1"/>
              </a:buClr>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It helped M&amp;S to understand their customers and their shopping habits (Vizard, 2017).</a:t>
            </a:r>
          </a:p>
          <a:p>
            <a:pPr>
              <a:buClr>
                <a:schemeClr val="tx1"/>
              </a:buClr>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a:p>
            <a:pPr marL="0" indent="0">
              <a:buClr>
                <a:schemeClr val="tx1"/>
              </a:buClr>
              <a:buNone/>
            </a:pPr>
            <a:endParaRPr lang="en-GB" sz="2800"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But it has been criticised by customers (</a:t>
            </a:r>
            <a:r>
              <a:rPr lang="en-GB" sz="2800" dirty="0" err="1">
                <a:latin typeface="Times New Roman" panose="02020603050405020304" pitchFamily="18" charset="0"/>
                <a:cs typeface="Times New Roman" panose="02020603050405020304" pitchFamily="18" charset="0"/>
              </a:rPr>
              <a:t>Gilliand</a:t>
            </a:r>
            <a:r>
              <a:rPr lang="en-GB" sz="2800" dirty="0">
                <a:latin typeface="Times New Roman" panose="02020603050405020304" pitchFamily="18" charset="0"/>
                <a:cs typeface="Times New Roman" panose="02020603050405020304" pitchFamily="18" charset="0"/>
              </a:rPr>
              <a:t>, 2018).</a:t>
            </a:r>
          </a:p>
          <a:p>
            <a:pPr>
              <a:buClr>
                <a:schemeClr val="tx1"/>
              </a:buClr>
              <a:buFont typeface="Wingdings" panose="05000000000000000000" pitchFamily="2" charset="2"/>
              <a:buChar char="Ø"/>
            </a:pPr>
            <a:endParaRPr lang="en-GB" sz="3600" dirty="0"/>
          </a:p>
        </p:txBody>
      </p:sp>
      <p:sp>
        <p:nvSpPr>
          <p:cNvPr id="2" name="Slide Number Placeholder 1">
            <a:extLst>
              <a:ext uri="{FF2B5EF4-FFF2-40B4-BE49-F238E27FC236}">
                <a16:creationId xmlns:a16="http://schemas.microsoft.com/office/drawing/2014/main" id="{1E2F4B2B-3A91-4A28-ABE0-69ACC74578FB}"/>
              </a:ext>
            </a:extLst>
          </p:cNvPr>
          <p:cNvSpPr>
            <a:spLocks noGrp="1"/>
          </p:cNvSpPr>
          <p:nvPr>
            <p:ph type="sldNum" sz="quarter" idx="11"/>
          </p:nvPr>
        </p:nvSpPr>
        <p:spPr/>
        <p:txBody>
          <a:bodyPr/>
          <a:lstStyle/>
          <a:p>
            <a:pPr>
              <a:defRPr/>
            </a:pPr>
            <a:fld id="{00109D41-9F8F-4230-AD96-53CDD5A4A23C}" type="slidenum">
              <a:rPr lang="en-US" smtClean="0"/>
              <a:pPr>
                <a:defRPr/>
              </a:pPr>
              <a:t>14</a:t>
            </a:fld>
            <a:endParaRPr lang="en-US"/>
          </a:p>
        </p:txBody>
      </p:sp>
    </p:spTree>
    <p:extLst>
      <p:ext uri="{BB962C8B-B14F-4D97-AF65-F5344CB8AC3E}">
        <p14:creationId xmlns:p14="http://schemas.microsoft.com/office/powerpoint/2010/main" val="3664743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FA32-1CEF-4D03-B11C-6E5E61478BC7}"/>
              </a:ext>
            </a:extLst>
          </p:cNvPr>
          <p:cNvSpPr>
            <a:spLocks noGrp="1"/>
          </p:cNvSpPr>
          <p:nvPr>
            <p:ph type="title"/>
          </p:nvPr>
        </p:nvSpPr>
        <p:spPr>
          <a:xfrm>
            <a:off x="457200" y="274638"/>
            <a:ext cx="8229600" cy="487362"/>
          </a:xfrm>
        </p:spPr>
        <p:txBody>
          <a:bodyPr/>
          <a:lstStyle/>
          <a:p>
            <a:r>
              <a:rPr lang="en-GB" sz="3600" u="sng" dirty="0">
                <a:latin typeface="Times New Roman" panose="02020603050405020304" pitchFamily="18" charset="0"/>
                <a:cs typeface="Times New Roman" panose="02020603050405020304" pitchFamily="18" charset="0"/>
              </a:rPr>
              <a:t>Segmentation</a:t>
            </a:r>
          </a:p>
        </p:txBody>
      </p:sp>
      <p:sp>
        <p:nvSpPr>
          <p:cNvPr id="3" name="Content Placeholder 2">
            <a:extLst>
              <a:ext uri="{FF2B5EF4-FFF2-40B4-BE49-F238E27FC236}">
                <a16:creationId xmlns:a16="http://schemas.microsoft.com/office/drawing/2014/main" id="{01298307-3110-4A3F-91ED-A95B20C9604E}"/>
              </a:ext>
            </a:extLst>
          </p:cNvPr>
          <p:cNvSpPr>
            <a:spLocks noGrp="1"/>
          </p:cNvSpPr>
          <p:nvPr>
            <p:ph idx="1"/>
          </p:nvPr>
        </p:nvSpPr>
        <p:spPr>
          <a:xfrm>
            <a:off x="152400" y="941388"/>
            <a:ext cx="8515350" cy="5641974"/>
          </a:xfrm>
        </p:spPr>
        <p:txBody>
          <a:bodyPr/>
          <a:lstStyle/>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M&amp;S uses internal frequency for segmentation</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They focus on occasional customers and to encourage them to visit regularly</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By having regular one-to-one communication with customers in store</a:t>
            </a:r>
          </a:p>
          <a:p>
            <a:pPr>
              <a:buClr>
                <a:schemeClr val="tx1"/>
              </a:buClr>
              <a:buFont typeface="Wingdings" panose="05000000000000000000" pitchFamily="2" charset="2"/>
              <a:buChar char="Ø"/>
            </a:pPr>
            <a:r>
              <a:rPr lang="en-GB" sz="2800" dirty="0">
                <a:latin typeface="Times New Roman" panose="02020603050405020304" pitchFamily="18" charset="0"/>
                <a:cs typeface="Times New Roman" panose="02020603050405020304" pitchFamily="18" charset="0"/>
              </a:rPr>
              <a:t>Nathan Ansell stated segmentation will allow M&amp;S at a extremely comprehensive level advantageously to acquire on a one-to-one level and to comprehend customer needs accordingly to satisfy them than any other organisation and this will allow the business to expand (</a:t>
            </a:r>
            <a:r>
              <a:rPr lang="en-GB" sz="2800" dirty="0" err="1">
                <a:latin typeface="Times New Roman" panose="02020603050405020304" pitchFamily="18" charset="0"/>
                <a:cs typeface="Times New Roman" panose="02020603050405020304" pitchFamily="18" charset="0"/>
              </a:rPr>
              <a:t>Tesseras</a:t>
            </a:r>
            <a:r>
              <a:rPr lang="en-GB" sz="2800" dirty="0">
                <a:latin typeface="Times New Roman" panose="02020603050405020304" pitchFamily="18" charset="0"/>
                <a:cs typeface="Times New Roman" panose="02020603050405020304" pitchFamily="18" charset="0"/>
              </a:rPr>
              <a:t>, 2017).</a:t>
            </a:r>
          </a:p>
          <a:p>
            <a:pPr marL="0" indent="0">
              <a:buClr>
                <a:schemeClr val="tx1"/>
              </a:buClr>
              <a:buNone/>
            </a:pPr>
            <a:endParaRPr lang="en-GB" sz="2400"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endParaRPr lang="en-GB" sz="2800"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endParaRPr lang="en-GB"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FF4D436-70E7-4E95-B6B5-E07949CC77B7}"/>
              </a:ext>
            </a:extLst>
          </p:cNvPr>
          <p:cNvSpPr>
            <a:spLocks noGrp="1"/>
          </p:cNvSpPr>
          <p:nvPr>
            <p:ph type="sldNum" sz="quarter" idx="11"/>
          </p:nvPr>
        </p:nvSpPr>
        <p:spPr/>
        <p:txBody>
          <a:bodyPr/>
          <a:lstStyle/>
          <a:p>
            <a:pPr>
              <a:defRPr/>
            </a:pPr>
            <a:fld id="{00109D41-9F8F-4230-AD96-53CDD5A4A23C}" type="slidenum">
              <a:rPr lang="en-US" smtClean="0"/>
              <a:pPr>
                <a:defRPr/>
              </a:pPr>
              <a:t>15</a:t>
            </a:fld>
            <a:endParaRPr lang="en-US"/>
          </a:p>
        </p:txBody>
      </p:sp>
    </p:spTree>
    <p:extLst>
      <p:ext uri="{BB962C8B-B14F-4D97-AF65-F5344CB8AC3E}">
        <p14:creationId xmlns:p14="http://schemas.microsoft.com/office/powerpoint/2010/main" val="80838208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217E81C-7493-4D6F-8E7E-BF2F13A5333F}"/>
              </a:ext>
            </a:extLst>
          </p:cNvPr>
          <p:cNvSpPr>
            <a:spLocks noGrp="1" noRot="1" noChangeArrowheads="1"/>
          </p:cNvSpPr>
          <p:nvPr>
            <p:ph type="title"/>
          </p:nvPr>
        </p:nvSpPr>
        <p:spPr>
          <a:xfrm>
            <a:off x="457200" y="274638"/>
            <a:ext cx="8229600" cy="1020762"/>
          </a:xfrm>
        </p:spPr>
        <p:txBody>
          <a:bodyPr/>
          <a:lstStyle/>
          <a:p>
            <a:pPr eaLnBrk="1" hangingPunct="1">
              <a:defRPr/>
            </a:pPr>
            <a:r>
              <a:rPr lang="en-US" dirty="0">
                <a:latin typeface="Times New Roman" pitchFamily="18" charset="0"/>
              </a:rPr>
              <a:t>Task 4</a:t>
            </a:r>
          </a:p>
        </p:txBody>
      </p:sp>
      <p:sp>
        <p:nvSpPr>
          <p:cNvPr id="19459" name="Rectangle 3">
            <a:extLst>
              <a:ext uri="{FF2B5EF4-FFF2-40B4-BE49-F238E27FC236}">
                <a16:creationId xmlns:a16="http://schemas.microsoft.com/office/drawing/2014/main" id="{F0A86C50-970F-4032-82BF-7CC56351B3CD}"/>
              </a:ext>
            </a:extLst>
          </p:cNvPr>
          <p:cNvSpPr>
            <a:spLocks noGrp="1" noChangeArrowheads="1"/>
          </p:cNvSpPr>
          <p:nvPr>
            <p:ph type="body" idx="1"/>
          </p:nvPr>
        </p:nvSpPr>
        <p:spPr>
          <a:xfrm>
            <a:off x="457200" y="1447800"/>
            <a:ext cx="8229600" cy="5638800"/>
          </a:xfrm>
        </p:spPr>
        <p:txBody>
          <a:bodyPr/>
          <a:lstStyle/>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and its stakeholders engage with the CRM system in different ways.</a:t>
            </a:r>
          </a:p>
          <a:p>
            <a:pPr eaLnBrk="1" hangingPunct="1">
              <a:buClr>
                <a:schemeClr val="tx1"/>
              </a:buClr>
              <a:buFont typeface="Wingdings" panose="05000000000000000000" pitchFamily="2" charset="2"/>
              <a:buChar char="Ø"/>
              <a:defRPr/>
            </a:pPr>
            <a:endParaRPr lang="en-US" dirty="0">
              <a:latin typeface="Times New Roman" panose="02020603050405020304" pitchFamily="18" charset="0"/>
              <a:cs typeface="Times New Roman" panose="02020603050405020304" pitchFamily="18" charset="0"/>
            </a:endParaRPr>
          </a:p>
          <a:p>
            <a:pPr eaLnBrk="1" hangingPunct="1">
              <a:buClr>
                <a:schemeClr val="tx1"/>
              </a:buClr>
              <a:buFont typeface="Wingdings" panose="05000000000000000000" pitchFamily="2" charset="2"/>
              <a:buChar char="Ø"/>
              <a:defRPr/>
            </a:pPr>
            <a:r>
              <a:rPr lang="en-US" dirty="0">
                <a:latin typeface="Times New Roman" panose="02020603050405020304" pitchFamily="18" charset="0"/>
                <a:cs typeface="Times New Roman" panose="02020603050405020304" pitchFamily="18" charset="0"/>
              </a:rPr>
              <a:t>Such include through the company’s website where the company posts information on products and its operations.</a:t>
            </a:r>
          </a:p>
        </p:txBody>
      </p:sp>
      <p:sp>
        <p:nvSpPr>
          <p:cNvPr id="2" name="Slide Number Placeholder 1">
            <a:extLst>
              <a:ext uri="{FF2B5EF4-FFF2-40B4-BE49-F238E27FC236}">
                <a16:creationId xmlns:a16="http://schemas.microsoft.com/office/drawing/2014/main" id="{76D78B30-72C4-45EB-92E8-BB04B573BD28}"/>
              </a:ext>
            </a:extLst>
          </p:cNvPr>
          <p:cNvSpPr>
            <a:spLocks noGrp="1"/>
          </p:cNvSpPr>
          <p:nvPr>
            <p:ph type="sldNum" sz="quarter" idx="11"/>
          </p:nvPr>
        </p:nvSpPr>
        <p:spPr/>
        <p:txBody>
          <a:bodyPr/>
          <a:lstStyle/>
          <a:p>
            <a:pPr>
              <a:defRPr/>
            </a:pPr>
            <a:fld id="{00109D41-9F8F-4230-AD96-53CDD5A4A23C}" type="slidenum">
              <a:rPr lang="en-US" smtClean="0"/>
              <a:pPr>
                <a:defRPr/>
              </a:pPr>
              <a:t>16</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D255FB-14E8-43B8-B202-9C5567474A7A}"/>
              </a:ext>
            </a:extLst>
          </p:cNvPr>
          <p:cNvSpPr>
            <a:spLocks noGrp="1"/>
          </p:cNvSpPr>
          <p:nvPr>
            <p:ph idx="1"/>
          </p:nvPr>
        </p:nvSpPr>
        <p:spPr>
          <a:xfrm>
            <a:off x="457200" y="762000"/>
            <a:ext cx="8229600" cy="4525963"/>
          </a:xfrm>
        </p:spPr>
        <p:txBody>
          <a:bodyPr/>
          <a:lstStyle/>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Customers can also place queries via the website.</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Additionally, the company engages employees through social media sites, such as Facebook and Twitter.</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anose="02020603050405020304" pitchFamily="18" charset="0"/>
              <a:cs typeface="Times New Roman" panose="02020603050405020304"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anose="02020603050405020304" pitchFamily="18" charset="0"/>
                <a:cs typeface="Times New Roman" panose="02020603050405020304" pitchFamily="18" charset="0"/>
              </a:rPr>
              <a:t>It also provides real-time feedback to customers via these sites. </a:t>
            </a:r>
          </a:p>
          <a:p>
            <a:endParaRPr lang="en-GB" dirty="0"/>
          </a:p>
        </p:txBody>
      </p:sp>
      <p:sp>
        <p:nvSpPr>
          <p:cNvPr id="2" name="Slide Number Placeholder 1">
            <a:extLst>
              <a:ext uri="{FF2B5EF4-FFF2-40B4-BE49-F238E27FC236}">
                <a16:creationId xmlns:a16="http://schemas.microsoft.com/office/drawing/2014/main" id="{98CE0E1B-13B6-42EF-A37D-0CEF40E9A1AF}"/>
              </a:ext>
            </a:extLst>
          </p:cNvPr>
          <p:cNvSpPr>
            <a:spLocks noGrp="1"/>
          </p:cNvSpPr>
          <p:nvPr>
            <p:ph type="sldNum" sz="quarter" idx="11"/>
          </p:nvPr>
        </p:nvSpPr>
        <p:spPr/>
        <p:txBody>
          <a:bodyPr/>
          <a:lstStyle/>
          <a:p>
            <a:pPr>
              <a:defRPr/>
            </a:pPr>
            <a:fld id="{00109D41-9F8F-4230-AD96-53CDD5A4A23C}" type="slidenum">
              <a:rPr lang="en-US" smtClean="0"/>
              <a:pPr>
                <a:defRPr/>
              </a:pPr>
              <a:t>17</a:t>
            </a:fld>
            <a:endParaRPr lang="en-US"/>
          </a:p>
        </p:txBody>
      </p:sp>
    </p:spTree>
    <p:extLst>
      <p:ext uri="{BB962C8B-B14F-4D97-AF65-F5344CB8AC3E}">
        <p14:creationId xmlns:p14="http://schemas.microsoft.com/office/powerpoint/2010/main" val="810971330"/>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a:extLst>
              <a:ext uri="{FF2B5EF4-FFF2-40B4-BE49-F238E27FC236}">
                <a16:creationId xmlns:a16="http://schemas.microsoft.com/office/drawing/2014/main" id="{E586D8A8-3CBA-4DF1-BC96-4C41A5708F66}"/>
              </a:ext>
            </a:extLst>
          </p:cNvPr>
          <p:cNvSpPr>
            <a:spLocks noGrp="1" noChangeArrowheads="1"/>
          </p:cNvSpPr>
          <p:nvPr>
            <p:ph type="body" idx="1"/>
          </p:nvPr>
        </p:nvSpPr>
        <p:spPr>
          <a:xfrm>
            <a:off x="457200" y="762000"/>
            <a:ext cx="8229600" cy="5867400"/>
          </a:xfrm>
        </p:spPr>
        <p:txBody>
          <a:bodyPr/>
          <a:lstStyle/>
          <a:p>
            <a:pPr eaLnBrk="1" hangingPunct="1">
              <a:buClr>
                <a:schemeClr val="tx1"/>
              </a:buClr>
              <a:buFont typeface="Wingdings" panose="05000000000000000000" pitchFamily="2" charset="2"/>
              <a:buChar char="Ø"/>
              <a:defRPr/>
            </a:pPr>
            <a:r>
              <a:rPr lang="en-US" dirty="0"/>
              <a:t>The company’s website is the main tool for of the CRM system as is as depicted below. </a:t>
            </a:r>
          </a:p>
          <a:p>
            <a:pPr marL="0" indent="0" eaLnBrk="1" hangingPunct="1">
              <a:buClr>
                <a:schemeClr val="tx1"/>
              </a:buClr>
              <a:buFont typeface="Wingdings" panose="05000000000000000000" pitchFamily="2" charset="2"/>
              <a:buNone/>
              <a:defRPr/>
            </a:pPr>
            <a:endParaRPr lang="en-US" dirty="0"/>
          </a:p>
        </p:txBody>
      </p:sp>
      <p:pic>
        <p:nvPicPr>
          <p:cNvPr id="15364" name="Picture 1">
            <a:extLst>
              <a:ext uri="{FF2B5EF4-FFF2-40B4-BE49-F238E27FC236}">
                <a16:creationId xmlns:a16="http://schemas.microsoft.com/office/drawing/2014/main" id="{472F1789-63F8-45D0-A96D-432FBEAB3736}"/>
              </a:ext>
            </a:extLst>
          </p:cNvPr>
          <p:cNvPicPr>
            <a:picLocks noChangeAspect="1"/>
          </p:cNvPicPr>
          <p:nvPr/>
        </p:nvPicPr>
        <p:blipFill>
          <a:blip r:embed="rId3">
            <a:extLst>
              <a:ext uri="{28A0092B-C50C-407E-A947-70E740481C1C}">
                <a14:useLocalDpi xmlns:a14="http://schemas.microsoft.com/office/drawing/2010/main" val="0"/>
              </a:ext>
            </a:extLst>
          </a:blip>
          <a:srcRect l="24231" t="19792" r="25987" b="30208"/>
          <a:stretch>
            <a:fillRect/>
          </a:stretch>
        </p:blipFill>
        <p:spPr bwMode="auto">
          <a:xfrm>
            <a:off x="780256" y="2057400"/>
            <a:ext cx="7583488" cy="428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CC2BF547-5EFE-4A00-A3E1-40AEA7B36177}"/>
              </a:ext>
            </a:extLst>
          </p:cNvPr>
          <p:cNvSpPr>
            <a:spLocks noGrp="1"/>
          </p:cNvSpPr>
          <p:nvPr>
            <p:ph type="sldNum" sz="quarter" idx="11"/>
          </p:nvPr>
        </p:nvSpPr>
        <p:spPr/>
        <p:txBody>
          <a:bodyPr/>
          <a:lstStyle/>
          <a:p>
            <a:pPr>
              <a:defRPr/>
            </a:pPr>
            <a:fld id="{00109D41-9F8F-4230-AD96-53CDD5A4A23C}" type="slidenum">
              <a:rPr lang="en-US" smtClean="0"/>
              <a:pPr>
                <a:defRPr/>
              </a:pPr>
              <a:t>18</a:t>
            </a:fld>
            <a:endParaRPr lang="en-US"/>
          </a:p>
        </p:txBody>
      </p:sp>
    </p:spTree>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7FBD9BF-C50B-4E80-9773-BE940CA5486F}"/>
              </a:ext>
            </a:extLst>
          </p:cNvPr>
          <p:cNvSpPr>
            <a:spLocks noGrp="1" noRot="1" noChangeArrowheads="1"/>
          </p:cNvSpPr>
          <p:nvPr>
            <p:ph type="title"/>
          </p:nvPr>
        </p:nvSpPr>
        <p:spPr>
          <a:xfrm>
            <a:off x="457200" y="274638"/>
            <a:ext cx="8229600" cy="1020762"/>
          </a:xfrm>
        </p:spPr>
        <p:txBody>
          <a:bodyPr/>
          <a:lstStyle/>
          <a:p>
            <a:pPr eaLnBrk="1" hangingPunct="1">
              <a:defRPr/>
            </a:pPr>
            <a:r>
              <a:rPr lang="en-US" dirty="0">
                <a:latin typeface="Times New Roman" pitchFamily="18" charset="0"/>
              </a:rPr>
              <a:t>Task 5 </a:t>
            </a:r>
            <a:r>
              <a:rPr lang="en-US" sz="3200" dirty="0">
                <a:latin typeface="Times New Roman" pitchFamily="18" charset="0"/>
              </a:rPr>
              <a:t>(Saniya)</a:t>
            </a:r>
            <a:endParaRPr lang="en-US" dirty="0">
              <a:latin typeface="Times New Roman" pitchFamily="18" charset="0"/>
            </a:endParaRPr>
          </a:p>
        </p:txBody>
      </p:sp>
      <p:sp>
        <p:nvSpPr>
          <p:cNvPr id="19459" name="Rectangle 3">
            <a:extLst>
              <a:ext uri="{FF2B5EF4-FFF2-40B4-BE49-F238E27FC236}">
                <a16:creationId xmlns:a16="http://schemas.microsoft.com/office/drawing/2014/main" id="{63A9DD6C-33CA-44A3-A199-067D2C88BD4C}"/>
              </a:ext>
            </a:extLst>
          </p:cNvPr>
          <p:cNvSpPr>
            <a:spLocks noGrp="1" noChangeArrowheads="1"/>
          </p:cNvSpPr>
          <p:nvPr>
            <p:ph type="body" idx="1"/>
          </p:nvPr>
        </p:nvSpPr>
        <p:spPr>
          <a:xfrm>
            <a:off x="478221" y="1524000"/>
            <a:ext cx="8229600" cy="5334000"/>
          </a:xfrm>
        </p:spPr>
        <p:txBody>
          <a:bodyPr/>
          <a:lstStyle/>
          <a:p>
            <a:pPr eaLnBrk="1" hangingPunct="1">
              <a:buClr>
                <a:schemeClr val="tx1"/>
              </a:buClr>
              <a:buFont typeface="Wingdings" panose="05000000000000000000" pitchFamily="2" charset="2"/>
              <a:buChar char="Ø"/>
              <a:defRPr/>
            </a:pPr>
            <a:r>
              <a:rPr lang="en-US" dirty="0"/>
              <a:t>Mark and Spencer benefits in different ways by engaging in a CRM system.</a:t>
            </a:r>
          </a:p>
          <a:p>
            <a:pPr eaLnBrk="1" hangingPunct="1">
              <a:buClr>
                <a:schemeClr val="tx1"/>
              </a:buClr>
              <a:buFont typeface="Wingdings" panose="05000000000000000000" pitchFamily="2" charset="2"/>
              <a:buChar char="Ø"/>
              <a:defRPr/>
            </a:pPr>
            <a:endParaRPr lang="en-US" dirty="0"/>
          </a:p>
          <a:p>
            <a:pPr eaLnBrk="1" hangingPunct="1">
              <a:buClr>
                <a:schemeClr val="tx1"/>
              </a:buClr>
              <a:buFont typeface="Wingdings" panose="05000000000000000000" pitchFamily="2" charset="2"/>
              <a:buChar char="Ø"/>
              <a:defRPr/>
            </a:pPr>
            <a:r>
              <a:rPr lang="en-US" dirty="0"/>
              <a:t>The company engages in close interaction with the customers.</a:t>
            </a:r>
          </a:p>
          <a:p>
            <a:pPr eaLnBrk="1" hangingPunct="1">
              <a:buClr>
                <a:schemeClr val="tx1"/>
              </a:buClr>
              <a:buFont typeface="Wingdings" panose="05000000000000000000" pitchFamily="2" charset="2"/>
              <a:buChar char="Ø"/>
              <a:defRPr/>
            </a:pPr>
            <a:endParaRPr lang="en-US" dirty="0"/>
          </a:p>
          <a:p>
            <a:pPr eaLnBrk="1" hangingPunct="1">
              <a:buClr>
                <a:schemeClr val="tx1"/>
              </a:buClr>
              <a:buFont typeface="Wingdings" panose="05000000000000000000" pitchFamily="2" charset="2"/>
              <a:buChar char="Ø"/>
              <a:defRPr/>
            </a:pPr>
            <a:r>
              <a:rPr lang="en-US" dirty="0"/>
              <a:t>Such helps in achieving better customer satisfaction.</a:t>
            </a:r>
          </a:p>
        </p:txBody>
      </p:sp>
      <p:sp>
        <p:nvSpPr>
          <p:cNvPr id="2" name="Slide Number Placeholder 1">
            <a:extLst>
              <a:ext uri="{FF2B5EF4-FFF2-40B4-BE49-F238E27FC236}">
                <a16:creationId xmlns:a16="http://schemas.microsoft.com/office/drawing/2014/main" id="{CB5284C7-A013-4A3A-A38F-19B0633AC9D2}"/>
              </a:ext>
            </a:extLst>
          </p:cNvPr>
          <p:cNvSpPr>
            <a:spLocks noGrp="1"/>
          </p:cNvSpPr>
          <p:nvPr>
            <p:ph type="sldNum" sz="quarter" idx="11"/>
          </p:nvPr>
        </p:nvSpPr>
        <p:spPr/>
        <p:txBody>
          <a:bodyPr/>
          <a:lstStyle/>
          <a:p>
            <a:pPr>
              <a:defRPr/>
            </a:pPr>
            <a:fld id="{00109D41-9F8F-4230-AD96-53CDD5A4A23C}" type="slidenum">
              <a:rPr lang="en-US" smtClean="0"/>
              <a:pPr>
                <a:defRPr/>
              </a:pPr>
              <a:t>19</a:t>
            </a:fld>
            <a:endParaRPr lang="en-US"/>
          </a:p>
        </p:txBody>
      </p:sp>
    </p:spTree>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74B903-3400-4A9E-86A3-68245EB456DB}"/>
              </a:ext>
            </a:extLst>
          </p:cNvPr>
          <p:cNvSpPr>
            <a:spLocks noGrp="1"/>
          </p:cNvSpPr>
          <p:nvPr>
            <p:ph idx="1"/>
          </p:nvPr>
        </p:nvSpPr>
        <p:spPr>
          <a:xfrm>
            <a:off x="457200" y="914400"/>
            <a:ext cx="8229600" cy="4525963"/>
          </a:xfrm>
        </p:spPr>
        <p:txBody>
          <a:bodyPr/>
          <a:lstStyle/>
          <a:p>
            <a:pPr lvl="0" eaLnBrk="1" hangingPunct="1">
              <a:buClr>
                <a:srgbClr val="FFFFFF"/>
              </a:buClr>
              <a:buFont typeface="Wingdings" panose="05000000000000000000" pitchFamily="2" charset="2"/>
              <a:buChar char="Ø"/>
              <a:defRPr/>
            </a:pPr>
            <a:r>
              <a:rPr lang="en-US" dirty="0">
                <a:solidFill>
                  <a:srgbClr val="FFFFFF"/>
                </a:solidFill>
              </a:rPr>
              <a:t>The digital system ensures a wide and global market coverage and can win more customers for the firm.</a:t>
            </a:r>
          </a:p>
          <a:p>
            <a:pPr lvl="0" eaLnBrk="1" hangingPunct="1">
              <a:buClr>
                <a:srgbClr val="FFFFFF"/>
              </a:buClr>
              <a:buFont typeface="Wingdings" panose="05000000000000000000" pitchFamily="2" charset="2"/>
              <a:buChar char="Ø"/>
              <a:defRPr/>
            </a:pPr>
            <a:endParaRPr lang="en-US" dirty="0">
              <a:solidFill>
                <a:srgbClr val="FFFFFF"/>
              </a:solidFill>
            </a:endParaRPr>
          </a:p>
          <a:p>
            <a:pPr lvl="0" eaLnBrk="1" hangingPunct="1">
              <a:buClr>
                <a:srgbClr val="FFFFFF"/>
              </a:buClr>
              <a:buFont typeface="Wingdings" panose="05000000000000000000" pitchFamily="2" charset="2"/>
              <a:buChar char="Ø"/>
              <a:defRPr/>
            </a:pPr>
            <a:r>
              <a:rPr lang="en-US" dirty="0">
                <a:solidFill>
                  <a:srgbClr val="FFFFFF"/>
                </a:solidFill>
              </a:rPr>
              <a:t>It leads to customer loyalty. </a:t>
            </a:r>
          </a:p>
          <a:p>
            <a:pPr lvl="0" eaLnBrk="1" hangingPunct="1">
              <a:buClr>
                <a:srgbClr val="FFFFFF"/>
              </a:buClr>
              <a:buFont typeface="Wingdings" panose="05000000000000000000" pitchFamily="2" charset="2"/>
              <a:buChar char="Ø"/>
              <a:defRPr/>
            </a:pPr>
            <a:endParaRPr lang="en-US" dirty="0">
              <a:solidFill>
                <a:srgbClr val="FFFFFF"/>
              </a:solidFill>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On the other hand, the CRM system is faced by several drawbacks. </a:t>
            </a:r>
          </a:p>
          <a:p>
            <a:pPr lvl="0" eaLnBrk="1" hangingPunct="1">
              <a:buClr>
                <a:srgbClr val="FFFFFF"/>
              </a:buClr>
              <a:buFont typeface="Wingdings" panose="05000000000000000000" pitchFamily="2" charset="2"/>
              <a:buChar char="Ø"/>
              <a:defRPr/>
            </a:pPr>
            <a:endParaRPr lang="en-US" dirty="0">
              <a:solidFill>
                <a:srgbClr val="FFFFFF"/>
              </a:solidFill>
            </a:endParaRPr>
          </a:p>
          <a:p>
            <a:endParaRPr lang="en-GB" dirty="0"/>
          </a:p>
        </p:txBody>
      </p:sp>
      <p:sp>
        <p:nvSpPr>
          <p:cNvPr id="2" name="Slide Number Placeholder 1">
            <a:extLst>
              <a:ext uri="{FF2B5EF4-FFF2-40B4-BE49-F238E27FC236}">
                <a16:creationId xmlns:a16="http://schemas.microsoft.com/office/drawing/2014/main" id="{DCFCBD8B-4E90-4F45-888B-2089E067BC8D}"/>
              </a:ext>
            </a:extLst>
          </p:cNvPr>
          <p:cNvSpPr>
            <a:spLocks noGrp="1"/>
          </p:cNvSpPr>
          <p:nvPr>
            <p:ph type="sldNum" sz="quarter" idx="11"/>
          </p:nvPr>
        </p:nvSpPr>
        <p:spPr/>
        <p:txBody>
          <a:bodyPr/>
          <a:lstStyle/>
          <a:p>
            <a:pPr>
              <a:defRPr/>
            </a:pPr>
            <a:fld id="{00109D41-9F8F-4230-AD96-53CDD5A4A23C}" type="slidenum">
              <a:rPr lang="en-US" smtClean="0"/>
              <a:pPr>
                <a:defRPr/>
              </a:pPr>
              <a:t>20</a:t>
            </a:fld>
            <a:endParaRPr lang="en-US"/>
          </a:p>
        </p:txBody>
      </p:sp>
    </p:spTree>
    <p:extLst>
      <p:ext uri="{BB962C8B-B14F-4D97-AF65-F5344CB8AC3E}">
        <p14:creationId xmlns:p14="http://schemas.microsoft.com/office/powerpoint/2010/main" val="17678585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id="{13C437C3-7903-4E4E-A781-D7A2DC56FBD4}"/>
              </a:ext>
            </a:extLst>
          </p:cNvPr>
          <p:cNvSpPr>
            <a:spLocks noGrp="1" noChangeArrowheads="1"/>
          </p:cNvSpPr>
          <p:nvPr>
            <p:ph type="body" idx="1"/>
          </p:nvPr>
        </p:nvSpPr>
        <p:spPr>
          <a:xfrm>
            <a:off x="495300" y="838200"/>
            <a:ext cx="8153400" cy="5181600"/>
          </a:xfrm>
        </p:spPr>
        <p:txBody>
          <a:bodyPr/>
          <a:lstStyle/>
          <a:p>
            <a:pPr eaLnBrk="1" hangingPunct="1">
              <a:buClr>
                <a:schemeClr val="tx1"/>
              </a:buClr>
              <a:buFont typeface="Wingdings" panose="05000000000000000000" pitchFamily="2" charset="2"/>
              <a:buChar char="Ø"/>
              <a:defRPr/>
            </a:pPr>
            <a:r>
              <a:rPr lang="en-US" dirty="0">
                <a:latin typeface="Times New Roman" pitchFamily="18" charset="0"/>
              </a:rPr>
              <a:t>One of the drawbacks is the risk of resistance to change.</a:t>
            </a:r>
          </a:p>
          <a:p>
            <a:pPr eaLnBrk="1" hangingPunct="1">
              <a:buClr>
                <a:schemeClr val="tx1"/>
              </a:buClr>
              <a:buFont typeface="Wingdings" panose="05000000000000000000" pitchFamily="2" charset="2"/>
              <a:buChar char="Ø"/>
              <a:defRPr/>
            </a:pPr>
            <a:endParaRPr lang="en-US" dirty="0">
              <a:latin typeface="Times New Roman" pitchFamily="18" charset="0"/>
            </a:endParaRPr>
          </a:p>
          <a:p>
            <a:pPr eaLnBrk="1" hangingPunct="1">
              <a:buClr>
                <a:schemeClr val="tx1"/>
              </a:buClr>
              <a:buFont typeface="Wingdings" panose="05000000000000000000" pitchFamily="2" charset="2"/>
              <a:buChar char="Ø"/>
              <a:defRPr/>
            </a:pPr>
            <a:r>
              <a:rPr lang="en-US" dirty="0">
                <a:latin typeface="Times New Roman" pitchFamily="18" charset="0"/>
              </a:rPr>
              <a:t>In addition, the company could be faced with the drawback of additional and hidden costs related to the system.</a:t>
            </a:r>
          </a:p>
          <a:p>
            <a:pPr eaLnBrk="1" hangingPunct="1">
              <a:buClr>
                <a:schemeClr val="tx1"/>
              </a:buClr>
              <a:buFont typeface="Wingdings" panose="05000000000000000000" pitchFamily="2" charset="2"/>
              <a:buChar char="Ø"/>
              <a:defRPr/>
            </a:pPr>
            <a:endParaRPr lang="en-US" dirty="0">
              <a:latin typeface="Times New Roman" pitchFamily="18" charset="0"/>
            </a:endParaRPr>
          </a:p>
          <a:p>
            <a:pPr eaLnBrk="1" hangingPunct="1">
              <a:buClr>
                <a:schemeClr val="tx1"/>
              </a:buClr>
              <a:buFont typeface="Wingdings" panose="05000000000000000000" pitchFamily="2" charset="2"/>
              <a:buChar char="Ø"/>
              <a:defRPr/>
            </a:pPr>
            <a:r>
              <a:rPr lang="en-US" dirty="0">
                <a:latin typeface="Times New Roman" pitchFamily="18" charset="0"/>
              </a:rPr>
              <a:t>System failures also makes part of the drawbacks facing the company and its CRM system.</a:t>
            </a:r>
          </a:p>
        </p:txBody>
      </p:sp>
      <p:sp>
        <p:nvSpPr>
          <p:cNvPr id="2" name="Slide Number Placeholder 1">
            <a:extLst>
              <a:ext uri="{FF2B5EF4-FFF2-40B4-BE49-F238E27FC236}">
                <a16:creationId xmlns:a16="http://schemas.microsoft.com/office/drawing/2014/main" id="{786354FE-66C8-4C19-B269-5E3837FD4635}"/>
              </a:ext>
            </a:extLst>
          </p:cNvPr>
          <p:cNvSpPr>
            <a:spLocks noGrp="1"/>
          </p:cNvSpPr>
          <p:nvPr>
            <p:ph type="sldNum" sz="quarter" idx="11"/>
          </p:nvPr>
        </p:nvSpPr>
        <p:spPr/>
        <p:txBody>
          <a:bodyPr/>
          <a:lstStyle/>
          <a:p>
            <a:pPr>
              <a:defRPr/>
            </a:pPr>
            <a:fld id="{00109D41-9F8F-4230-AD96-53CDD5A4A23C}" type="slidenum">
              <a:rPr lang="en-US" smtClean="0"/>
              <a:pPr>
                <a:defRPr/>
              </a:pPr>
              <a:t>21</a:t>
            </a:fld>
            <a:endParaRPr lang="en-US"/>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1EB82C-860C-44E6-AF86-AC453577D115}"/>
              </a:ext>
            </a:extLst>
          </p:cNvPr>
          <p:cNvSpPr txBox="1"/>
          <p:nvPr/>
        </p:nvSpPr>
        <p:spPr>
          <a:xfrm>
            <a:off x="762000" y="1482531"/>
            <a:ext cx="7620000" cy="954107"/>
          </a:xfrm>
          <a:prstGeom prst="rect">
            <a:avLst/>
          </a:prstGeom>
          <a:noFill/>
        </p:spPr>
        <p:txBody>
          <a:bodyPr wrap="square" rtlCol="0">
            <a:spAutoFit/>
          </a:bodyPr>
          <a:lstStyle/>
          <a:p>
            <a:pPr marL="342900" lvl="0" indent="-342900" eaLnBrk="1" hangingPunct="1">
              <a:spcBef>
                <a:spcPct val="20000"/>
              </a:spcBef>
              <a:buClr>
                <a:srgbClr val="FFFFFF"/>
              </a:buClr>
              <a:buSzPct val="70000"/>
              <a:buFont typeface="Wingdings" panose="05000000000000000000" pitchFamily="2" charset="2"/>
              <a:buChar char="Ø"/>
              <a:defRPr/>
            </a:pPr>
            <a:r>
              <a:rPr lang="en-US" sz="2800" kern="0" dirty="0">
                <a:solidFill>
                  <a:srgbClr val="FFFFFF"/>
                </a:solidFill>
                <a:effectLst>
                  <a:outerShdw blurRad="38100" dist="38100" dir="2700000" algn="tl">
                    <a:srgbClr val="000000"/>
                  </a:outerShdw>
                </a:effectLst>
              </a:rPr>
              <a:t>Marks and Spencer CRM system has different strengths and weaknesses.</a:t>
            </a:r>
          </a:p>
        </p:txBody>
      </p:sp>
      <p:sp>
        <p:nvSpPr>
          <p:cNvPr id="5" name="Rectangle 4">
            <a:extLst>
              <a:ext uri="{FF2B5EF4-FFF2-40B4-BE49-F238E27FC236}">
                <a16:creationId xmlns:a16="http://schemas.microsoft.com/office/drawing/2014/main" id="{B9D518BF-4415-40D1-97B9-42E8C68AA365}"/>
              </a:ext>
            </a:extLst>
          </p:cNvPr>
          <p:cNvSpPr/>
          <p:nvPr/>
        </p:nvSpPr>
        <p:spPr>
          <a:xfrm>
            <a:off x="3671753" y="457200"/>
            <a:ext cx="3398687" cy="769441"/>
          </a:xfrm>
          <a:prstGeom prst="rect">
            <a:avLst/>
          </a:prstGeom>
        </p:spPr>
        <p:txBody>
          <a:bodyPr wrap="none">
            <a:spAutoFit/>
          </a:bodyPr>
          <a:lstStyle/>
          <a:p>
            <a:r>
              <a:rPr lang="en-US" sz="4400" b="1" kern="0" dirty="0">
                <a:solidFill>
                  <a:srgbClr val="E5E5FF"/>
                </a:solidFill>
                <a:effectLst>
                  <a:outerShdw blurRad="38100" dist="38100" dir="2700000" algn="tl">
                    <a:srgbClr val="000000"/>
                  </a:outerShdw>
                </a:effectLst>
                <a:ea typeface="+mj-ea"/>
                <a:cs typeface="+mj-cs"/>
              </a:rPr>
              <a:t>Task 6 </a:t>
            </a:r>
            <a:r>
              <a:rPr lang="en-US" sz="3200" b="1" kern="0" dirty="0">
                <a:solidFill>
                  <a:srgbClr val="E5E5FF"/>
                </a:solidFill>
                <a:effectLst>
                  <a:outerShdw blurRad="38100" dist="38100" dir="2700000" algn="tl">
                    <a:srgbClr val="000000"/>
                  </a:outerShdw>
                </a:effectLst>
                <a:ea typeface="+mj-ea"/>
                <a:cs typeface="+mj-cs"/>
              </a:rPr>
              <a:t>(Saniya)</a:t>
            </a:r>
            <a:endParaRPr lang="en-GB" dirty="0"/>
          </a:p>
        </p:txBody>
      </p:sp>
      <p:pic>
        <p:nvPicPr>
          <p:cNvPr id="2" name="Picture 1">
            <a:extLst>
              <a:ext uri="{FF2B5EF4-FFF2-40B4-BE49-F238E27FC236}">
                <a16:creationId xmlns:a16="http://schemas.microsoft.com/office/drawing/2014/main" id="{E8640F65-4C9B-4F87-8971-B1C1F74B6F6B}"/>
              </a:ext>
            </a:extLst>
          </p:cNvPr>
          <p:cNvPicPr>
            <a:picLocks noChangeAspect="1"/>
          </p:cNvPicPr>
          <p:nvPr/>
        </p:nvPicPr>
        <p:blipFill>
          <a:blip r:embed="rId3"/>
          <a:stretch>
            <a:fillRect/>
          </a:stretch>
        </p:blipFill>
        <p:spPr>
          <a:xfrm>
            <a:off x="5105400" y="2594293"/>
            <a:ext cx="3791696" cy="3806507"/>
          </a:xfrm>
          <a:prstGeom prst="rect">
            <a:avLst/>
          </a:prstGeom>
        </p:spPr>
      </p:pic>
      <p:sp>
        <p:nvSpPr>
          <p:cNvPr id="3" name="TextBox 2">
            <a:extLst>
              <a:ext uri="{FF2B5EF4-FFF2-40B4-BE49-F238E27FC236}">
                <a16:creationId xmlns:a16="http://schemas.microsoft.com/office/drawing/2014/main" id="{B50BD781-9EFE-4EDD-9406-2E64C912A3E0}"/>
              </a:ext>
            </a:extLst>
          </p:cNvPr>
          <p:cNvSpPr txBox="1"/>
          <p:nvPr/>
        </p:nvSpPr>
        <p:spPr>
          <a:xfrm>
            <a:off x="762000" y="2897869"/>
            <a:ext cx="4267200" cy="3046988"/>
          </a:xfrm>
          <a:prstGeom prst="rect">
            <a:avLst/>
          </a:prstGeom>
          <a:noFill/>
        </p:spPr>
        <p:txBody>
          <a:bodyPr wrap="square" rtlCol="0">
            <a:spAutoFit/>
          </a:bodyPr>
          <a:lstStyle/>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The customer loyalty ladder Of Mark and Spencer is developing with customers being ranked as depicted below.</a:t>
            </a:r>
          </a:p>
        </p:txBody>
      </p:sp>
    </p:spTree>
    <p:extLst>
      <p:ext uri="{BB962C8B-B14F-4D97-AF65-F5344CB8AC3E}">
        <p14:creationId xmlns:p14="http://schemas.microsoft.com/office/powerpoint/2010/main" val="178959739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4">
                                            <p:txEl>
                                              <p:pRg st="0" end="0"/>
                                            </p:txEl>
                                          </p:spTgt>
                                        </p:tgtEl>
                                      </p:cBhvr>
                                    </p:animEffect>
                                    <p:animScale>
                                      <p:cBhvr>
                                        <p:cTn id="7" dur="250" autoRev="1" fill="hold"/>
                                        <p:tgtEl>
                                          <p:spTgt spid="4">
                                            <p:txEl>
                                              <p:pRg st="0" end="0"/>
                                            </p:txEl>
                                          </p:spTgt>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832DD6-7707-4B77-AD46-8120F2D8707E}"/>
              </a:ext>
            </a:extLst>
          </p:cNvPr>
          <p:cNvSpPr>
            <a:spLocks noGrp="1"/>
          </p:cNvSpPr>
          <p:nvPr>
            <p:ph idx="1"/>
          </p:nvPr>
        </p:nvSpPr>
        <p:spPr>
          <a:xfrm>
            <a:off x="457200" y="2390536"/>
            <a:ext cx="8229600" cy="4724400"/>
          </a:xfrm>
        </p:spPr>
        <p:txBody>
          <a:bodyPr/>
          <a:lstStyle/>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endParaRPr lang="en-GB" dirty="0"/>
          </a:p>
        </p:txBody>
      </p:sp>
      <p:sp>
        <p:nvSpPr>
          <p:cNvPr id="4" name="Rectangle 3">
            <a:extLst>
              <a:ext uri="{FF2B5EF4-FFF2-40B4-BE49-F238E27FC236}">
                <a16:creationId xmlns:a16="http://schemas.microsoft.com/office/drawing/2014/main" id="{65B47262-3834-43F5-A521-9AD409C5A9AB}"/>
              </a:ext>
            </a:extLst>
          </p:cNvPr>
          <p:cNvSpPr/>
          <p:nvPr/>
        </p:nvSpPr>
        <p:spPr>
          <a:xfrm>
            <a:off x="1085850" y="315530"/>
            <a:ext cx="6972300" cy="1446550"/>
          </a:xfrm>
          <a:prstGeom prst="rect">
            <a:avLst/>
          </a:prstGeom>
        </p:spPr>
        <p:txBody>
          <a:bodyPr wrap="square">
            <a:spAutoFit/>
          </a:bodyPr>
          <a:lstStyle/>
          <a:p>
            <a:pPr lvl="0" algn="ctr"/>
            <a:r>
              <a:rPr lang="en-GB" sz="4400" b="1" dirty="0">
                <a:solidFill>
                  <a:srgbClr val="FFFFFF"/>
                </a:solidFill>
              </a:rPr>
              <a:t>Marks and Spencer SWOT Analysis</a:t>
            </a:r>
          </a:p>
        </p:txBody>
      </p:sp>
      <p:pic>
        <p:nvPicPr>
          <p:cNvPr id="1028" name="Picture 4" descr="Related image">
            <a:extLst>
              <a:ext uri="{FF2B5EF4-FFF2-40B4-BE49-F238E27FC236}">
                <a16:creationId xmlns:a16="http://schemas.microsoft.com/office/drawing/2014/main" id="{80724502-A08F-4D01-8826-D182B09F7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 y="1903750"/>
            <a:ext cx="6629400" cy="44196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5FB91B5-0EC3-4C80-8DFC-8669C20E2B68}"/>
              </a:ext>
            </a:extLst>
          </p:cNvPr>
          <p:cNvSpPr txBox="1"/>
          <p:nvPr/>
        </p:nvSpPr>
        <p:spPr>
          <a:xfrm>
            <a:off x="1371600" y="6465020"/>
            <a:ext cx="7600950" cy="369332"/>
          </a:xfrm>
          <a:prstGeom prst="rect">
            <a:avLst/>
          </a:prstGeom>
          <a:noFill/>
        </p:spPr>
        <p:txBody>
          <a:bodyPr wrap="square" rtlCol="0">
            <a:spAutoFit/>
          </a:bodyPr>
          <a:lstStyle/>
          <a:p>
            <a:r>
              <a:rPr lang="en-GB" sz="1400" dirty="0">
                <a:latin typeface="Open Sans"/>
              </a:rPr>
              <a:t>(Breaking Belize News-The Leading Online News Source of Belize, 2019</a:t>
            </a:r>
            <a:r>
              <a:rPr lang="en-GB" dirty="0">
                <a:latin typeface="Open Sans"/>
              </a:rPr>
              <a:t>)</a:t>
            </a:r>
            <a:endParaRPr lang="en-GB" dirty="0"/>
          </a:p>
        </p:txBody>
      </p:sp>
    </p:spTree>
    <p:extLst>
      <p:ext uri="{BB962C8B-B14F-4D97-AF65-F5344CB8AC3E}">
        <p14:creationId xmlns:p14="http://schemas.microsoft.com/office/powerpoint/2010/main" val="223175995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16"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plus(in)">
                                      <p:cBhvr>
                                        <p:cTn id="7" dur="2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id="{8FE7D052-000D-463D-AEA2-4DD63CBAEDBC}"/>
              </a:ext>
            </a:extLst>
          </p:cNvPr>
          <p:cNvSpPr>
            <a:spLocks noGrp="1" noChangeArrowheads="1"/>
          </p:cNvSpPr>
          <p:nvPr>
            <p:ph type="body" idx="1"/>
          </p:nvPr>
        </p:nvSpPr>
        <p:spPr>
          <a:xfrm>
            <a:off x="304800" y="670719"/>
            <a:ext cx="8229600" cy="5516562"/>
          </a:xfrm>
        </p:spPr>
        <p:txBody>
          <a:bodyPr/>
          <a:lstStyle/>
          <a:p>
            <a:pPr marL="0" lvl="0" indent="0" eaLnBrk="1" hangingPunct="1">
              <a:buClr>
                <a:srgbClr val="FFFFFF"/>
              </a:buClr>
              <a:buNone/>
              <a:defRPr/>
            </a:pPr>
            <a:r>
              <a:rPr lang="en-US" sz="2800" u="sng" dirty="0">
                <a:solidFill>
                  <a:srgbClr val="FFFFFF"/>
                </a:solidFill>
                <a:latin typeface="Times New Roman" panose="02020603050405020304" pitchFamily="18" charset="0"/>
              </a:rPr>
              <a:t>SANIYA Strengths</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Use of an innovative and digital-based model.</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It gives customers real-time feedback on their enquiries.</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anose="02020603050405020304" pitchFamily="18" charset="0"/>
              </a:rPr>
              <a:t>It has a developing customer loyalty ladder. </a:t>
            </a:r>
          </a:p>
          <a:p>
            <a:pPr marL="0" lvl="0" indent="0" eaLnBrk="1" hangingPunct="1">
              <a:buClr>
                <a:srgbClr val="FFFFFF"/>
              </a:buClr>
              <a:buNone/>
              <a:defRPr/>
            </a:pPr>
            <a:endParaRPr lang="en-US" sz="2800" dirty="0">
              <a:solidFill>
                <a:srgbClr val="FFFFFF"/>
              </a:solidFill>
              <a:latin typeface="Times New Roman" panose="02020603050405020304" pitchFamily="18" charset="0"/>
            </a:endParaRPr>
          </a:p>
          <a:p>
            <a:pPr marL="0" lvl="0" indent="0" eaLnBrk="1" hangingPunct="1">
              <a:buClr>
                <a:srgbClr val="FFFFFF"/>
              </a:buClr>
              <a:buNone/>
              <a:defRPr/>
            </a:pPr>
            <a:r>
              <a:rPr lang="en-US" sz="2800" u="sng" dirty="0">
                <a:solidFill>
                  <a:srgbClr val="FFFFFF"/>
                </a:solidFill>
                <a:latin typeface="Times New Roman" pitchFamily="18" charset="0"/>
              </a:rPr>
              <a:t>SANIYA Weaknesses</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itchFamily="18" charset="0"/>
              </a:rPr>
              <a:t>It is purely digital and thus, prone to system failure. </a:t>
            </a:r>
          </a:p>
          <a:p>
            <a:pPr lvl="0" eaLnBrk="1" hangingPunct="1">
              <a:buClr>
                <a:srgbClr val="FFFFFF"/>
              </a:buClr>
              <a:buFont typeface="Wingdings" panose="05000000000000000000" pitchFamily="2" charset="2"/>
              <a:buChar char="Ø"/>
              <a:defRPr/>
            </a:pPr>
            <a:r>
              <a:rPr lang="en-US" sz="2800" dirty="0">
                <a:solidFill>
                  <a:srgbClr val="FFFFFF"/>
                </a:solidFill>
                <a:latin typeface="Times New Roman" pitchFamily="18" charset="0"/>
              </a:rPr>
              <a:t>The CRM strategy employed by the company is undifferentiated and thus, has the risk of imitation. </a:t>
            </a:r>
          </a:p>
          <a:p>
            <a:pPr marL="0" indent="0" eaLnBrk="1" hangingPunct="1">
              <a:buClr>
                <a:schemeClr val="tx1"/>
              </a:buClr>
              <a:buNone/>
              <a:defRPr/>
            </a:pPr>
            <a:endParaRPr lang="en-US" dirty="0">
              <a:latin typeface="Times New Roman" pitchFamily="18" charset="0"/>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075">
                                            <p:txEl>
                                              <p:pRg st="1" end="1"/>
                                            </p:txEl>
                                          </p:spTgt>
                                        </p:tgtEl>
                                        <p:attrNameLst>
                                          <p:attrName>style.visibility</p:attrName>
                                        </p:attrNameLst>
                                      </p:cBhvr>
                                      <p:to>
                                        <p:strVal val="visible"/>
                                      </p:to>
                                    </p:set>
                                    <p:anim calcmode="lin" valueType="num">
                                      <p:cBhvr additive="base">
                                        <p:cTn id="7" dur="500" fill="hold"/>
                                        <p:tgtEl>
                                          <p:spTgt spid="307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anim calcmode="lin" valueType="num">
                                      <p:cBhvr additive="base">
                                        <p:cTn id="11" dur="500" fill="hold"/>
                                        <p:tgtEl>
                                          <p:spTgt spid="307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07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075">
                                            <p:txEl>
                                              <p:pRg st="3" end="3"/>
                                            </p:txEl>
                                          </p:spTgt>
                                        </p:tgtEl>
                                        <p:attrNameLst>
                                          <p:attrName>style.visibility</p:attrName>
                                        </p:attrNameLst>
                                      </p:cBhvr>
                                      <p:to>
                                        <p:strVal val="visible"/>
                                      </p:to>
                                    </p:set>
                                    <p:anim calcmode="lin" valueType="num">
                                      <p:cBhvr additive="base">
                                        <p:cTn id="15" dur="500" fill="hold"/>
                                        <p:tgtEl>
                                          <p:spTgt spid="307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075">
                                            <p:txEl>
                                              <p:pRg st="6" end="6"/>
                                            </p:txEl>
                                          </p:spTgt>
                                        </p:tgtEl>
                                        <p:attrNameLst>
                                          <p:attrName>style.visibility</p:attrName>
                                        </p:attrNameLst>
                                      </p:cBhvr>
                                      <p:to>
                                        <p:strVal val="visible"/>
                                      </p:to>
                                    </p:set>
                                    <p:anim calcmode="lin" valueType="num">
                                      <p:cBhvr additive="base">
                                        <p:cTn id="21" dur="500" fill="hold"/>
                                        <p:tgtEl>
                                          <p:spTgt spid="3075">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075">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075">
                                            <p:txEl>
                                              <p:pRg st="7" end="7"/>
                                            </p:txEl>
                                          </p:spTgt>
                                        </p:tgtEl>
                                        <p:attrNameLst>
                                          <p:attrName>style.visibility</p:attrName>
                                        </p:attrNameLst>
                                      </p:cBhvr>
                                      <p:to>
                                        <p:strVal val="visible"/>
                                      </p:to>
                                    </p:set>
                                    <p:anim calcmode="lin" valueType="num">
                                      <p:cBhvr additive="base">
                                        <p:cTn id="25" dur="500" fill="hold"/>
                                        <p:tgtEl>
                                          <p:spTgt spid="3075">
                                            <p:txEl>
                                              <p:pRg st="7" end="7"/>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6F19E0-BE35-467E-ADF9-0E008B653331}"/>
              </a:ext>
            </a:extLst>
          </p:cNvPr>
          <p:cNvSpPr>
            <a:spLocks noGrp="1"/>
          </p:cNvSpPr>
          <p:nvPr>
            <p:ph type="sldNum" sz="quarter" idx="11"/>
          </p:nvPr>
        </p:nvSpPr>
        <p:spPr/>
        <p:txBody>
          <a:bodyPr/>
          <a:lstStyle/>
          <a:p>
            <a:pPr>
              <a:defRPr/>
            </a:pPr>
            <a:fld id="{00109D41-9F8F-4230-AD96-53CDD5A4A23C}" type="slidenum">
              <a:rPr lang="en-US" smtClean="0"/>
              <a:pPr>
                <a:defRPr/>
              </a:pPr>
              <a:t>25</a:t>
            </a:fld>
            <a:endParaRPr lang="en-US"/>
          </a:p>
        </p:txBody>
      </p:sp>
      <p:sp>
        <p:nvSpPr>
          <p:cNvPr id="6" name="Rectangle 5">
            <a:extLst>
              <a:ext uri="{FF2B5EF4-FFF2-40B4-BE49-F238E27FC236}">
                <a16:creationId xmlns:a16="http://schemas.microsoft.com/office/drawing/2014/main" id="{DA30E3F5-AC1C-403F-856E-19C4052AD04A}"/>
              </a:ext>
            </a:extLst>
          </p:cNvPr>
          <p:cNvSpPr/>
          <p:nvPr/>
        </p:nvSpPr>
        <p:spPr>
          <a:xfrm>
            <a:off x="647700" y="1066800"/>
            <a:ext cx="7848600" cy="3200876"/>
          </a:xfrm>
          <a:prstGeom prst="rect">
            <a:avLst/>
          </a:prstGeom>
        </p:spPr>
        <p:txBody>
          <a:bodyPr wrap="square">
            <a:spAutoFit/>
          </a:bodyPr>
          <a:lstStyle/>
          <a:p>
            <a:r>
              <a:rPr lang="en-GB" sz="3400" u="sng" dirty="0">
                <a:cs typeface="Times New Roman" panose="02020603050405020304" pitchFamily="18" charset="0"/>
              </a:rPr>
              <a:t>Opportunities (Saniya)</a:t>
            </a:r>
          </a:p>
          <a:p>
            <a:endParaRPr lang="en-GB" sz="4000" b="1" u="sng" dirty="0">
              <a:latin typeface="+mn-lt"/>
            </a:endParaRPr>
          </a:p>
          <a:p>
            <a:pPr marL="457200" indent="-457200">
              <a:buFont typeface="Wingdings" panose="05000000000000000000" pitchFamily="2" charset="2"/>
              <a:buChar char="Ø"/>
            </a:pPr>
            <a:r>
              <a:rPr lang="en-GB" sz="3200" dirty="0">
                <a:cs typeface="Times New Roman" panose="02020603050405020304" pitchFamily="18" charset="0"/>
              </a:rPr>
              <a:t>It has the chance to achieve global coverage.</a:t>
            </a:r>
          </a:p>
          <a:p>
            <a:pPr marL="457200" indent="-457200">
              <a:buFont typeface="Wingdings" panose="05000000000000000000" pitchFamily="2" charset="2"/>
              <a:buChar char="Ø"/>
            </a:pPr>
            <a:r>
              <a:rPr lang="en-GB" sz="3200" dirty="0">
                <a:cs typeface="Times New Roman" panose="02020603050405020304" pitchFamily="18" charset="0"/>
              </a:rPr>
              <a:t>It enhances the company’s competitive advantage.</a:t>
            </a:r>
          </a:p>
        </p:txBody>
      </p:sp>
    </p:spTree>
    <p:extLst>
      <p:ext uri="{BB962C8B-B14F-4D97-AF65-F5344CB8AC3E}">
        <p14:creationId xmlns:p14="http://schemas.microsoft.com/office/powerpoint/2010/main" val="4253823861"/>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561603-60AB-402A-B12A-21A318CCB86E}"/>
              </a:ext>
            </a:extLst>
          </p:cNvPr>
          <p:cNvSpPr txBox="1"/>
          <p:nvPr/>
        </p:nvSpPr>
        <p:spPr>
          <a:xfrm>
            <a:off x="571500" y="457200"/>
            <a:ext cx="8001000" cy="4598182"/>
          </a:xfrm>
          <a:prstGeom prst="rect">
            <a:avLst/>
          </a:prstGeom>
          <a:noFill/>
        </p:spPr>
        <p:txBody>
          <a:bodyPr wrap="square" rtlCol="0">
            <a:spAutoFit/>
          </a:bodyPr>
          <a:lstStyle/>
          <a:p>
            <a:pPr marL="342900" lvl="0" indent="-342900" eaLnBrk="1" hangingPunct="1">
              <a:spcBef>
                <a:spcPct val="20000"/>
              </a:spcBef>
              <a:buClr>
                <a:srgbClr val="FFFFFF"/>
              </a:buClr>
              <a:buSzPct val="70000"/>
              <a:buFont typeface="Wingdings" panose="05000000000000000000" pitchFamily="2" charset="2"/>
              <a:buChar char="Ø"/>
              <a:defRPr/>
            </a:pPr>
            <a:endParaRPr lang="en-US" sz="3200" kern="0" dirty="0">
              <a:solidFill>
                <a:srgbClr val="FFFFFF"/>
              </a:solidFill>
              <a:effectLst>
                <a:outerShdw blurRad="38100" dist="38100" dir="2700000" algn="tl">
                  <a:srgbClr val="000000"/>
                </a:outerShdw>
              </a:effectLst>
            </a:endParaRPr>
          </a:p>
          <a:p>
            <a:pPr lvl="0" eaLnBrk="1" hangingPunct="1">
              <a:spcBef>
                <a:spcPct val="20000"/>
              </a:spcBef>
              <a:buClr>
                <a:srgbClr val="FFFFFF"/>
              </a:buClr>
              <a:buSzPct val="70000"/>
              <a:defRPr/>
            </a:pPr>
            <a:r>
              <a:rPr lang="en-US" sz="3600" u="sng" kern="0" dirty="0">
                <a:solidFill>
                  <a:srgbClr val="FFFFFF"/>
                </a:solidFill>
                <a:effectLst>
                  <a:outerShdw blurRad="38100" dist="38100" dir="2700000" algn="tl">
                    <a:srgbClr val="000000"/>
                  </a:outerShdw>
                </a:effectLst>
              </a:rPr>
              <a:t>Threats </a:t>
            </a:r>
            <a:r>
              <a:rPr lang="en-US" sz="2800" u="sng" kern="0" dirty="0">
                <a:solidFill>
                  <a:srgbClr val="FFFFFF"/>
                </a:solidFill>
                <a:effectLst>
                  <a:outerShdw blurRad="38100" dist="38100" dir="2700000" algn="tl">
                    <a:srgbClr val="000000"/>
                  </a:outerShdw>
                </a:effectLst>
              </a:rPr>
              <a:t>(Shelina) </a:t>
            </a:r>
          </a:p>
          <a:p>
            <a:pPr lvl="0" eaLnBrk="1" hangingPunct="1">
              <a:spcBef>
                <a:spcPct val="20000"/>
              </a:spcBef>
              <a:buClr>
                <a:srgbClr val="FFFFFF"/>
              </a:buClr>
              <a:buSzPct val="70000"/>
              <a:defRPr/>
            </a:pPr>
            <a:endParaRPr lang="en-US" sz="3200" u="sng" kern="0" dirty="0">
              <a:solidFill>
                <a:srgbClr val="FFFFFF"/>
              </a:solidFill>
              <a:effectLst>
                <a:outerShdw blurRad="38100" dist="38100" dir="2700000" algn="tl">
                  <a:srgbClr val="000000"/>
                </a:outerShdw>
              </a:effectLst>
            </a:endParaRPr>
          </a:p>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It is prone to becoming obsolete.</a:t>
            </a:r>
          </a:p>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It might also face competition from other innovative means of interacting with customers. </a:t>
            </a:r>
          </a:p>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Losing Sparks card customers.</a:t>
            </a:r>
          </a:p>
        </p:txBody>
      </p:sp>
      <p:sp>
        <p:nvSpPr>
          <p:cNvPr id="2" name="Slide Number Placeholder 1">
            <a:extLst>
              <a:ext uri="{FF2B5EF4-FFF2-40B4-BE49-F238E27FC236}">
                <a16:creationId xmlns:a16="http://schemas.microsoft.com/office/drawing/2014/main" id="{71A13A1B-B116-4452-B43D-8B1CC6033C60}"/>
              </a:ext>
            </a:extLst>
          </p:cNvPr>
          <p:cNvSpPr>
            <a:spLocks noGrp="1"/>
          </p:cNvSpPr>
          <p:nvPr>
            <p:ph type="sldNum" sz="quarter" idx="11"/>
          </p:nvPr>
        </p:nvSpPr>
        <p:spPr/>
        <p:txBody>
          <a:bodyPr/>
          <a:lstStyle/>
          <a:p>
            <a:pPr>
              <a:defRPr/>
            </a:pPr>
            <a:fld id="{00109D41-9F8F-4230-AD96-53CDD5A4A23C}" type="slidenum">
              <a:rPr lang="en-US" smtClean="0"/>
              <a:pPr>
                <a:defRPr/>
              </a:pPr>
              <a:t>26</a:t>
            </a:fld>
            <a:endParaRPr lang="en-US"/>
          </a:p>
        </p:txBody>
      </p:sp>
    </p:spTree>
    <p:extLst>
      <p:ext uri="{BB962C8B-B14F-4D97-AF65-F5344CB8AC3E}">
        <p14:creationId xmlns:p14="http://schemas.microsoft.com/office/powerpoint/2010/main" val="17052506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50CEA-8504-4398-9547-A9003AC0D547}"/>
              </a:ext>
            </a:extLst>
          </p:cNvPr>
          <p:cNvSpPr>
            <a:spLocks noGrp="1"/>
          </p:cNvSpPr>
          <p:nvPr>
            <p:ph type="title"/>
          </p:nvPr>
        </p:nvSpPr>
        <p:spPr>
          <a:xfrm>
            <a:off x="457200" y="274638"/>
            <a:ext cx="8229600" cy="639762"/>
          </a:xfrm>
        </p:spPr>
        <p:txBody>
          <a:bodyPr/>
          <a:lstStyle/>
          <a:p>
            <a:r>
              <a:rPr lang="en-GB" sz="3200" u="sng" dirty="0">
                <a:latin typeface="Times New Roman" panose="02020603050405020304" pitchFamily="18" charset="0"/>
                <a:cs typeface="Times New Roman" panose="02020603050405020304" pitchFamily="18" charset="0"/>
              </a:rPr>
              <a:t>Recommendation for the Threats </a:t>
            </a:r>
            <a:r>
              <a:rPr lang="en-GB" sz="2400" u="sng" dirty="0">
                <a:latin typeface="Times New Roman" panose="02020603050405020304" pitchFamily="18" charset="0"/>
                <a:cs typeface="Times New Roman" panose="02020603050405020304" pitchFamily="18" charset="0"/>
              </a:rPr>
              <a:t>(Shelina)</a:t>
            </a:r>
            <a:endParaRPr lang="en-GB" sz="3200"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CE8076-05FE-43BA-9D61-E4480CDDE9D0}"/>
              </a:ext>
            </a:extLst>
          </p:cNvPr>
          <p:cNvSpPr>
            <a:spLocks noGrp="1"/>
          </p:cNvSpPr>
          <p:nvPr>
            <p:ph idx="1"/>
          </p:nvPr>
        </p:nvSpPr>
        <p:spPr>
          <a:xfrm>
            <a:off x="457200" y="1524000"/>
            <a:ext cx="8229600" cy="4525963"/>
          </a:xfrm>
        </p:spPr>
        <p:txBody>
          <a:bodyPr/>
          <a:lstStyle/>
          <a:p>
            <a:pPr marL="0" indent="0">
              <a:buNone/>
            </a:pPr>
            <a:r>
              <a:rPr lang="en-GB" dirty="0">
                <a:latin typeface="Times New Roman" panose="02020603050405020304" pitchFamily="18" charset="0"/>
                <a:cs typeface="Times New Roman" panose="02020603050405020304" pitchFamily="18" charset="0"/>
              </a:rPr>
              <a:t>Not to lose Sparks card customers it is recommended:</a:t>
            </a:r>
          </a:p>
          <a:p>
            <a:pPr marL="0" indent="0">
              <a:buClr>
                <a:schemeClr val="tx1"/>
              </a:buClr>
              <a:buNone/>
            </a:pPr>
            <a:endParaRPr lang="en-GB" b="1"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Make it easy for customers to understand</a:t>
            </a: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Train employees to understand the scheme</a:t>
            </a:r>
          </a:p>
        </p:txBody>
      </p:sp>
      <p:sp>
        <p:nvSpPr>
          <p:cNvPr id="4" name="Slide Number Placeholder 3">
            <a:extLst>
              <a:ext uri="{FF2B5EF4-FFF2-40B4-BE49-F238E27FC236}">
                <a16:creationId xmlns:a16="http://schemas.microsoft.com/office/drawing/2014/main" id="{7BD7594C-B000-47A1-B28D-D7D078E8E9E5}"/>
              </a:ext>
            </a:extLst>
          </p:cNvPr>
          <p:cNvSpPr>
            <a:spLocks noGrp="1"/>
          </p:cNvSpPr>
          <p:nvPr>
            <p:ph type="sldNum" sz="quarter" idx="11"/>
          </p:nvPr>
        </p:nvSpPr>
        <p:spPr/>
        <p:txBody>
          <a:bodyPr/>
          <a:lstStyle/>
          <a:p>
            <a:pPr>
              <a:defRPr/>
            </a:pPr>
            <a:fld id="{00109D41-9F8F-4230-AD96-53CDD5A4A23C}" type="slidenum">
              <a:rPr lang="en-US" smtClean="0"/>
              <a:pPr>
                <a:defRPr/>
              </a:pPr>
              <a:t>27</a:t>
            </a:fld>
            <a:endParaRPr lang="en-US"/>
          </a:p>
        </p:txBody>
      </p:sp>
    </p:spTree>
    <p:extLst>
      <p:ext uri="{BB962C8B-B14F-4D97-AF65-F5344CB8AC3E}">
        <p14:creationId xmlns:p14="http://schemas.microsoft.com/office/powerpoint/2010/main" val="13091760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458ED0-959D-44D8-918B-08CC86EBA99E}"/>
              </a:ext>
            </a:extLst>
          </p:cNvPr>
          <p:cNvSpPr>
            <a:spLocks noGrp="1"/>
          </p:cNvSpPr>
          <p:nvPr>
            <p:ph idx="1"/>
          </p:nvPr>
        </p:nvSpPr>
        <p:spPr>
          <a:xfrm>
            <a:off x="304800" y="457200"/>
            <a:ext cx="8229600" cy="4525963"/>
          </a:xfrm>
        </p:spPr>
        <p:txBody>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To overcome the threat of being obsolete it is recommended: </a:t>
            </a:r>
          </a:p>
          <a:p>
            <a:pPr marL="0" indent="0">
              <a:buNone/>
            </a:pPr>
            <a:endParaRPr lang="en-GB" dirty="0">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To regularly update their system and software</a:t>
            </a:r>
          </a:p>
          <a:p>
            <a:pPr>
              <a:buClr>
                <a:schemeClr val="tx1"/>
              </a:buClr>
              <a:buFont typeface="Wingdings" panose="05000000000000000000" pitchFamily="2" charset="2"/>
              <a:buChar char="Ø"/>
            </a:pPr>
            <a:r>
              <a:rPr lang="en-GB" dirty="0">
                <a:latin typeface="Times New Roman" panose="02020603050405020304" pitchFamily="18" charset="0"/>
                <a:cs typeface="Times New Roman" panose="02020603050405020304" pitchFamily="18" charset="0"/>
              </a:rPr>
              <a:t>To update their website regularly and checking their stock is up-to-date for their customers need</a:t>
            </a:r>
          </a:p>
        </p:txBody>
      </p:sp>
      <p:sp>
        <p:nvSpPr>
          <p:cNvPr id="4" name="Slide Number Placeholder 3">
            <a:extLst>
              <a:ext uri="{FF2B5EF4-FFF2-40B4-BE49-F238E27FC236}">
                <a16:creationId xmlns:a16="http://schemas.microsoft.com/office/drawing/2014/main" id="{5029C92C-7588-4DD4-A84F-1160BCDFA379}"/>
              </a:ext>
            </a:extLst>
          </p:cNvPr>
          <p:cNvSpPr>
            <a:spLocks noGrp="1"/>
          </p:cNvSpPr>
          <p:nvPr>
            <p:ph type="sldNum" sz="quarter" idx="11"/>
          </p:nvPr>
        </p:nvSpPr>
        <p:spPr/>
        <p:txBody>
          <a:bodyPr/>
          <a:lstStyle/>
          <a:p>
            <a:pPr>
              <a:defRPr/>
            </a:pPr>
            <a:fld id="{00109D41-9F8F-4230-AD96-53CDD5A4A23C}" type="slidenum">
              <a:rPr lang="en-US" smtClean="0"/>
              <a:pPr>
                <a:defRPr/>
              </a:pPr>
              <a:t>28</a:t>
            </a:fld>
            <a:endParaRPr lang="en-US"/>
          </a:p>
        </p:txBody>
      </p:sp>
    </p:spTree>
    <p:extLst>
      <p:ext uri="{BB962C8B-B14F-4D97-AF65-F5344CB8AC3E}">
        <p14:creationId xmlns:p14="http://schemas.microsoft.com/office/powerpoint/2010/main" val="36650384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987ED03-1C93-49EA-8067-C071F5AC8B8C}"/>
              </a:ext>
            </a:extLst>
          </p:cNvPr>
          <p:cNvSpPr>
            <a:spLocks noGrp="1"/>
          </p:cNvSpPr>
          <p:nvPr>
            <p:ph type="sldNum" sz="quarter" idx="11"/>
          </p:nvPr>
        </p:nvSpPr>
        <p:spPr/>
        <p:txBody>
          <a:bodyPr/>
          <a:lstStyle/>
          <a:p>
            <a:pPr>
              <a:defRPr/>
            </a:pPr>
            <a:fld id="{00109D41-9F8F-4230-AD96-53CDD5A4A23C}" type="slidenum">
              <a:rPr lang="en-US" smtClean="0"/>
              <a:pPr>
                <a:defRPr/>
              </a:pPr>
              <a:t>29</a:t>
            </a:fld>
            <a:endParaRPr lang="en-US"/>
          </a:p>
        </p:txBody>
      </p:sp>
      <p:sp>
        <p:nvSpPr>
          <p:cNvPr id="5" name="Rectangle 4">
            <a:extLst>
              <a:ext uri="{FF2B5EF4-FFF2-40B4-BE49-F238E27FC236}">
                <a16:creationId xmlns:a16="http://schemas.microsoft.com/office/drawing/2014/main" id="{BEEC619F-6F8E-4AC9-A3A5-60F55BBE6A3D}"/>
              </a:ext>
            </a:extLst>
          </p:cNvPr>
          <p:cNvSpPr/>
          <p:nvPr/>
        </p:nvSpPr>
        <p:spPr>
          <a:xfrm>
            <a:off x="266700" y="609600"/>
            <a:ext cx="8610600" cy="5903154"/>
          </a:xfrm>
          <a:prstGeom prst="rect">
            <a:avLst/>
          </a:prstGeom>
        </p:spPr>
        <p:txBody>
          <a:bodyPr wrap="square">
            <a:spAutoFit/>
          </a:bodyPr>
          <a:lstStyle/>
          <a:p>
            <a:pPr lvl="0" eaLnBrk="1" hangingPunct="1">
              <a:spcBef>
                <a:spcPct val="20000"/>
              </a:spcBef>
              <a:buClr>
                <a:srgbClr val="FFFFFF"/>
              </a:buClr>
              <a:buSzPct val="70000"/>
              <a:defRPr/>
            </a:pPr>
            <a:r>
              <a:rPr lang="en-US" sz="3200" kern="0" dirty="0">
                <a:solidFill>
                  <a:srgbClr val="FFFFFF"/>
                </a:solidFill>
                <a:effectLst>
                  <a:outerShdw blurRad="38100" dist="38100" dir="2700000" algn="tl">
                    <a:srgbClr val="000000"/>
                  </a:outerShdw>
                </a:effectLst>
              </a:rPr>
              <a:t>To keep up with the competition from other innovative means of interacting with customers it is recommended:</a:t>
            </a:r>
          </a:p>
          <a:p>
            <a:pPr marL="342900" lvl="0" indent="-342900" eaLnBrk="1" hangingPunct="1">
              <a:spcBef>
                <a:spcPct val="20000"/>
              </a:spcBef>
              <a:buClr>
                <a:srgbClr val="FFFFFF"/>
              </a:buClr>
              <a:buSzPct val="70000"/>
              <a:buFont typeface="Wingdings" panose="05000000000000000000" pitchFamily="2" charset="2"/>
              <a:buChar char="Ø"/>
              <a:defRPr/>
            </a:pPr>
            <a:endParaRPr lang="en-US" sz="3200" kern="0" dirty="0">
              <a:solidFill>
                <a:srgbClr val="FFFFFF"/>
              </a:solidFill>
              <a:effectLst>
                <a:outerShdw blurRad="38100" dist="38100" dir="2700000" algn="tl">
                  <a:srgbClr val="000000"/>
                </a:outerShdw>
              </a:effectLst>
            </a:endParaRPr>
          </a:p>
          <a:p>
            <a:pPr marL="342900" lvl="0" indent="-342900" eaLnBrk="1" hangingPunct="1">
              <a:spcBef>
                <a:spcPct val="20000"/>
              </a:spcBef>
              <a:buClr>
                <a:srgbClr val="FFFFFF"/>
              </a:buClr>
              <a:buSzPct val="70000"/>
              <a:buFont typeface="Wingdings" panose="05000000000000000000" pitchFamily="2" charset="2"/>
              <a:buChar char="Ø"/>
              <a:defRPr/>
            </a:pPr>
            <a:r>
              <a:rPr lang="en-US" sz="3200" kern="0" dirty="0">
                <a:solidFill>
                  <a:srgbClr val="FFFFFF"/>
                </a:solidFill>
                <a:effectLst>
                  <a:outerShdw blurRad="38100" dist="38100" dir="2700000" algn="tl">
                    <a:srgbClr val="000000"/>
                  </a:outerShdw>
                </a:effectLst>
              </a:rPr>
              <a:t>For M&amp;S to cautiously think through which latest technologies will communicate to their customers at correct time and in appropriate way, thus that customers turn out to be more loyal (</a:t>
            </a:r>
            <a:r>
              <a:rPr lang="en-US" sz="3200" kern="0" dirty="0" err="1">
                <a:solidFill>
                  <a:srgbClr val="FFFFFF"/>
                </a:solidFill>
                <a:effectLst>
                  <a:outerShdw blurRad="38100" dist="38100" dir="2700000" algn="tl">
                    <a:srgbClr val="000000"/>
                  </a:outerShdw>
                </a:effectLst>
              </a:rPr>
              <a:t>Ripsam</a:t>
            </a:r>
            <a:r>
              <a:rPr lang="en-US" sz="3200" kern="0" dirty="0">
                <a:solidFill>
                  <a:srgbClr val="FFFFFF"/>
                </a:solidFill>
                <a:effectLst>
                  <a:outerShdw blurRad="38100" dist="38100" dir="2700000" algn="tl">
                    <a:srgbClr val="000000"/>
                  </a:outerShdw>
                </a:effectLst>
              </a:rPr>
              <a:t> and Bouquet, 2016).</a:t>
            </a:r>
          </a:p>
          <a:p>
            <a:pPr lvl="0" eaLnBrk="1" hangingPunct="1">
              <a:spcBef>
                <a:spcPct val="20000"/>
              </a:spcBef>
              <a:buClr>
                <a:srgbClr val="FFFFFF"/>
              </a:buClr>
              <a:buSzPct val="70000"/>
              <a:defRPr/>
            </a:pPr>
            <a:endParaRPr lang="en-US" sz="3200" kern="0" dirty="0">
              <a:solidFill>
                <a:srgbClr val="FFFFFF"/>
              </a:solidFill>
              <a:effectLst>
                <a:outerShdw blurRad="38100" dist="38100" dir="2700000" algn="tl">
                  <a:srgbClr val="000000"/>
                </a:outerShdw>
              </a:effectLst>
            </a:endParaRPr>
          </a:p>
          <a:p>
            <a:pPr marL="342900" lvl="0" indent="-342900" eaLnBrk="1" hangingPunct="1">
              <a:spcBef>
                <a:spcPct val="20000"/>
              </a:spcBef>
              <a:buClr>
                <a:srgbClr val="FFFFFF"/>
              </a:buClr>
              <a:buSzPct val="70000"/>
              <a:buFont typeface="Wingdings" panose="05000000000000000000" pitchFamily="2" charset="2"/>
              <a:buChar char="Ø"/>
              <a:defRPr/>
            </a:pPr>
            <a:endParaRPr lang="en-US" sz="3200" kern="0" dirty="0">
              <a:solidFill>
                <a:srgbClr val="FFFFFF"/>
              </a:solidFill>
              <a:effectLst>
                <a:outerShdw blurRad="38100" dist="38100" dir="2700000" algn="tl">
                  <a:srgbClr val="000000"/>
                </a:outerShdw>
              </a:effectLst>
            </a:endParaRPr>
          </a:p>
        </p:txBody>
      </p:sp>
    </p:spTree>
    <p:extLst>
      <p:ext uri="{BB962C8B-B14F-4D97-AF65-F5344CB8AC3E}">
        <p14:creationId xmlns:p14="http://schemas.microsoft.com/office/powerpoint/2010/main" val="12588702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02FCB-8070-45E0-B3D1-E82D19B9072D}"/>
              </a:ext>
            </a:extLst>
          </p:cNvPr>
          <p:cNvSpPr>
            <a:spLocks noGrp="1"/>
          </p:cNvSpPr>
          <p:nvPr>
            <p:ph type="title"/>
          </p:nvPr>
        </p:nvSpPr>
        <p:spPr>
          <a:xfrm>
            <a:off x="457200" y="160337"/>
            <a:ext cx="8229600" cy="1143000"/>
          </a:xfrm>
        </p:spPr>
        <p:txBody>
          <a:bodyPr/>
          <a:lstStyle/>
          <a:p>
            <a:r>
              <a:rPr lang="en-US" dirty="0">
                <a:solidFill>
                  <a:srgbClr val="E5E5FF"/>
                </a:solidFill>
                <a:latin typeface="Times New Roman" pitchFamily="18" charset="0"/>
              </a:rPr>
              <a:t>Porter’s Five Forces Model</a:t>
            </a:r>
            <a:endParaRPr lang="en-GB" dirty="0"/>
          </a:p>
        </p:txBody>
      </p:sp>
      <p:sp>
        <p:nvSpPr>
          <p:cNvPr id="3" name="Content Placeholder 2">
            <a:extLst>
              <a:ext uri="{FF2B5EF4-FFF2-40B4-BE49-F238E27FC236}">
                <a16:creationId xmlns:a16="http://schemas.microsoft.com/office/drawing/2014/main" id="{45855BD1-62F2-49ED-B3CB-8AC1288C73EE}"/>
              </a:ext>
            </a:extLst>
          </p:cNvPr>
          <p:cNvSpPr>
            <a:spLocks noGrp="1"/>
          </p:cNvSpPr>
          <p:nvPr>
            <p:ph idx="1"/>
          </p:nvPr>
        </p:nvSpPr>
        <p:spPr>
          <a:xfrm>
            <a:off x="457200" y="16002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Threat of New Entrants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New entrants into the market will require more innovation at the company.</a:t>
            </a:r>
          </a:p>
          <a:p>
            <a:pPr marL="0" lvl="0" indent="0" eaLnBrk="1" hangingPunct="1">
              <a:buClr>
                <a:srgbClr val="FFFFFF"/>
              </a:buClr>
              <a:buNone/>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will need to spend more on research and development.</a:t>
            </a:r>
          </a:p>
          <a:p>
            <a:pPr marL="0" lvl="0" indent="0" eaLnBrk="1" hangingPunct="1">
              <a:buClr>
                <a:srgbClr val="FFFFFF"/>
              </a:buClr>
              <a:buNone/>
              <a:defRPr/>
            </a:pPr>
            <a:endParaRPr lang="en-US" dirty="0">
              <a:solidFill>
                <a:srgbClr val="FFFFFF"/>
              </a:solidFill>
              <a:latin typeface="Times New Roman" pitchFamily="18" charset="0"/>
            </a:endParaRPr>
          </a:p>
        </p:txBody>
      </p:sp>
    </p:spTree>
    <p:extLst>
      <p:ext uri="{BB962C8B-B14F-4D97-AF65-F5344CB8AC3E}">
        <p14:creationId xmlns:p14="http://schemas.microsoft.com/office/powerpoint/2010/main" val="103383682"/>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5F0B0D-B00D-41F6-A4F4-0D878993F4E3}"/>
              </a:ext>
            </a:extLst>
          </p:cNvPr>
          <p:cNvSpPr>
            <a:spLocks noGrp="1"/>
          </p:cNvSpPr>
          <p:nvPr>
            <p:ph idx="1"/>
          </p:nvPr>
        </p:nvSpPr>
        <p:spPr>
          <a:xfrm>
            <a:off x="457200" y="6858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Bargaining Power of Suppliers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There is a numerous number of suppliers in the retail industry.</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company’s system will have power over the suppliers. </a:t>
            </a:r>
          </a:p>
          <a:p>
            <a:pPr marL="0" lvl="0" indent="0" eaLnBrk="1" hangingPunct="1">
              <a:buClr>
                <a:srgbClr val="FFFFFF"/>
              </a:buClr>
              <a:buNone/>
              <a:defRPr/>
            </a:pPr>
            <a:endParaRPr lang="en-US" u="sng" dirty="0">
              <a:solidFill>
                <a:srgbClr val="FFFFFF"/>
              </a:solidFill>
              <a:latin typeface="Times New Roman" pitchFamily="18" charset="0"/>
            </a:endParaRPr>
          </a:p>
          <a:p>
            <a:pPr marL="0" lvl="0" indent="0" eaLnBrk="1" hangingPunct="1">
              <a:buClr>
                <a:srgbClr val="FFFFFF"/>
              </a:buClr>
              <a:buNone/>
              <a:defRPr/>
            </a:pPr>
            <a:endParaRPr lang="en-US" u="sng" dirty="0">
              <a:solidFill>
                <a:srgbClr val="FFFFFF"/>
              </a:solidFill>
              <a:latin typeface="Times New Roman" pitchFamily="18" charset="0"/>
            </a:endParaRPr>
          </a:p>
          <a:p>
            <a:pPr marL="0" indent="0">
              <a:buNone/>
            </a:pPr>
            <a:endParaRPr lang="en-GB" dirty="0"/>
          </a:p>
        </p:txBody>
      </p:sp>
    </p:spTree>
    <p:extLst>
      <p:ext uri="{BB962C8B-B14F-4D97-AF65-F5344CB8AC3E}">
        <p14:creationId xmlns:p14="http://schemas.microsoft.com/office/powerpoint/2010/main" val="18198226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56B9F-510B-4A76-B5E6-EAEF6AA04104}"/>
              </a:ext>
            </a:extLst>
          </p:cNvPr>
          <p:cNvSpPr>
            <a:spLocks noGrp="1"/>
          </p:cNvSpPr>
          <p:nvPr>
            <p:ph idx="1"/>
          </p:nvPr>
        </p:nvSpPr>
        <p:spPr>
          <a:xfrm>
            <a:off x="457200" y="9906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Bargaining Power of Buyers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has many buyers who have more power because of the large number of retailers.</a:t>
            </a:r>
          </a:p>
          <a:p>
            <a:pPr lvl="0" eaLnBrk="1" hangingPunct="1">
              <a:buClr>
                <a:srgbClr val="FFFFFF"/>
              </a:buClr>
              <a:buFont typeface="Wingdings" panose="05000000000000000000" pitchFamily="2" charset="2"/>
              <a:buChar char="Ø"/>
              <a:defRPr/>
            </a:pPr>
            <a:endParaRPr lang="en-US" dirty="0">
              <a:solidFill>
                <a:srgbClr val="FFFFFF"/>
              </a:solidFill>
              <a:latin typeface="Times New Roman" pitchFamily="18" charset="0"/>
            </a:endParaRP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company has build a large customer base.</a:t>
            </a:r>
          </a:p>
          <a:p>
            <a:endParaRPr lang="en-GB" dirty="0"/>
          </a:p>
        </p:txBody>
      </p:sp>
    </p:spTree>
    <p:extLst>
      <p:ext uri="{BB962C8B-B14F-4D97-AF65-F5344CB8AC3E}">
        <p14:creationId xmlns:p14="http://schemas.microsoft.com/office/powerpoint/2010/main" val="37093828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701BBC5-93CC-4DD2-A5FF-F3DF5A449FD8}"/>
              </a:ext>
            </a:extLst>
          </p:cNvPr>
          <p:cNvSpPr>
            <a:spLocks noGrp="1"/>
          </p:cNvSpPr>
          <p:nvPr>
            <p:ph idx="1"/>
          </p:nvPr>
        </p:nvSpPr>
        <p:spPr>
          <a:xfrm>
            <a:off x="457200" y="838200"/>
            <a:ext cx="8229600" cy="4525963"/>
          </a:xfrm>
        </p:spPr>
        <p:txBody>
          <a:bodyPr/>
          <a:lstStyle/>
          <a:p>
            <a:pPr marL="0" lvl="0" indent="0" eaLnBrk="1" hangingPunct="1">
              <a:buClr>
                <a:srgbClr val="FFFFFF"/>
              </a:buClr>
              <a:buNone/>
              <a:defRPr/>
            </a:pPr>
            <a:r>
              <a:rPr lang="en-US" u="sng" dirty="0">
                <a:solidFill>
                  <a:srgbClr val="FFFFFF"/>
                </a:solidFill>
                <a:latin typeface="Times New Roman" pitchFamily="18" charset="0"/>
              </a:rPr>
              <a:t>Threat of Substitutes</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 threat of substitutes is high to the CRM strategy.</a:t>
            </a:r>
          </a:p>
          <a:p>
            <a:pPr marL="0" lvl="0" indent="0" eaLnBrk="1" hangingPunct="1">
              <a:buClr>
                <a:srgbClr val="FFFFFF"/>
              </a:buClr>
              <a:buNone/>
              <a:defRPr/>
            </a:pPr>
            <a:endParaRPr lang="en-US" dirty="0">
              <a:solidFill>
                <a:srgbClr val="FFFFFF"/>
              </a:solidFill>
              <a:latin typeface="Times New Roman" pitchFamily="18" charset="0"/>
            </a:endParaRPr>
          </a:p>
          <a:p>
            <a:pPr marL="0" lvl="0" indent="0" eaLnBrk="1" hangingPunct="1">
              <a:buClr>
                <a:srgbClr val="FFFFFF"/>
              </a:buClr>
              <a:buNone/>
              <a:defRPr/>
            </a:pPr>
            <a:r>
              <a:rPr lang="en-US" u="sng" dirty="0">
                <a:solidFill>
                  <a:srgbClr val="FFFFFF"/>
                </a:solidFill>
                <a:latin typeface="Times New Roman" pitchFamily="18" charset="0"/>
              </a:rPr>
              <a:t>Rivalry</a:t>
            </a:r>
          </a:p>
          <a:p>
            <a:pPr lvl="0" eaLnBrk="1" hangingPunct="1">
              <a:buClr>
                <a:srgbClr val="FFFFFF"/>
              </a:buClr>
              <a:buFont typeface="Wingdings" panose="05000000000000000000" pitchFamily="2" charset="2"/>
              <a:buChar char="Ø"/>
              <a:defRPr/>
            </a:pPr>
            <a:r>
              <a:rPr lang="en-US" dirty="0">
                <a:solidFill>
                  <a:srgbClr val="FFFFFF"/>
                </a:solidFill>
                <a:latin typeface="Times New Roman" pitchFamily="18" charset="0"/>
              </a:rPr>
              <a:t>There is intense rivalry with competitors.</a:t>
            </a:r>
          </a:p>
          <a:p>
            <a:endParaRPr lang="en-GB" dirty="0"/>
          </a:p>
        </p:txBody>
      </p:sp>
    </p:spTree>
    <p:extLst>
      <p:ext uri="{BB962C8B-B14F-4D97-AF65-F5344CB8AC3E}">
        <p14:creationId xmlns:p14="http://schemas.microsoft.com/office/powerpoint/2010/main" val="14795346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B99FB48-A1C5-405B-B276-A7706CD1DE18}"/>
              </a:ext>
            </a:extLst>
          </p:cNvPr>
          <p:cNvSpPr>
            <a:spLocks noGrp="1" noRot="1" noChangeArrowheads="1"/>
          </p:cNvSpPr>
          <p:nvPr>
            <p:ph type="title"/>
          </p:nvPr>
        </p:nvSpPr>
        <p:spPr>
          <a:xfrm>
            <a:off x="533400" y="533400"/>
            <a:ext cx="8229600" cy="304800"/>
          </a:xfrm>
        </p:spPr>
        <p:txBody>
          <a:bodyPr/>
          <a:lstStyle/>
          <a:p>
            <a:pPr eaLnBrk="1" hangingPunct="1">
              <a:defRPr/>
            </a:pPr>
            <a:r>
              <a:rPr lang="en-US" sz="3600" dirty="0">
                <a:latin typeface="Times New Roman" pitchFamily="18" charset="0"/>
              </a:rPr>
              <a:t>References</a:t>
            </a:r>
            <a:br>
              <a:rPr lang="en-US" dirty="0">
                <a:latin typeface="Times New Roman" pitchFamily="18" charset="0"/>
              </a:rPr>
            </a:br>
            <a:endParaRPr lang="en-US" dirty="0">
              <a:latin typeface="Times New Roman" pitchFamily="18" charset="0"/>
            </a:endParaRPr>
          </a:p>
        </p:txBody>
      </p:sp>
      <p:sp>
        <p:nvSpPr>
          <p:cNvPr id="3075" name="Rectangle 3">
            <a:extLst>
              <a:ext uri="{FF2B5EF4-FFF2-40B4-BE49-F238E27FC236}">
                <a16:creationId xmlns:a16="http://schemas.microsoft.com/office/drawing/2014/main" id="{34032A1E-C449-4227-BBB4-A90A45AD9236}"/>
              </a:ext>
            </a:extLst>
          </p:cNvPr>
          <p:cNvSpPr>
            <a:spLocks noGrp="1" noChangeArrowheads="1"/>
          </p:cNvSpPr>
          <p:nvPr>
            <p:ph type="body" idx="1"/>
          </p:nvPr>
        </p:nvSpPr>
        <p:spPr>
          <a:xfrm>
            <a:off x="0" y="717884"/>
            <a:ext cx="8915400" cy="6140116"/>
          </a:xfrm>
        </p:spPr>
        <p:txBody>
          <a:bodyPr/>
          <a:lstStyle/>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Ambrosini</a:t>
            </a:r>
            <a:r>
              <a:rPr lang="en-US" sz="1900" dirty="0">
                <a:effectLst/>
                <a:latin typeface="Times New Roman" panose="02020603050405020304" pitchFamily="18" charset="0"/>
                <a:cs typeface="Times New Roman" panose="02020603050405020304" pitchFamily="18" charset="0"/>
              </a:rPr>
              <a:t>, V., Jenkins, M., &amp; </a:t>
            </a:r>
            <a:r>
              <a:rPr lang="en-US" sz="1900" dirty="0" err="1">
                <a:effectLst/>
                <a:latin typeface="Times New Roman" panose="02020603050405020304" pitchFamily="18" charset="0"/>
                <a:cs typeface="Times New Roman" panose="02020603050405020304" pitchFamily="18" charset="0"/>
              </a:rPr>
              <a:t>Mowbray</a:t>
            </a:r>
            <a:r>
              <a:rPr lang="en-US" sz="1900" dirty="0">
                <a:effectLst/>
                <a:latin typeface="Times New Roman" panose="02020603050405020304" pitchFamily="18" charset="0"/>
                <a:cs typeface="Times New Roman" panose="02020603050405020304" pitchFamily="18" charset="0"/>
              </a:rPr>
              <a:t>, N. (2015). </a:t>
            </a:r>
            <a:r>
              <a:rPr lang="en-US" sz="1900" i="1" dirty="0">
                <a:effectLst/>
                <a:latin typeface="Times New Roman" panose="02020603050405020304" pitchFamily="18" charset="0"/>
                <a:cs typeface="Times New Roman" panose="02020603050405020304" pitchFamily="18" charset="0"/>
              </a:rPr>
              <a:t>Advanced Strategic Management: A Multi-Perspective Approach.</a:t>
            </a:r>
            <a:r>
              <a:rPr lang="en-US" sz="1900" dirty="0">
                <a:effectLst/>
                <a:latin typeface="Times New Roman" panose="02020603050405020304" pitchFamily="18" charset="0"/>
                <a:cs typeface="Times New Roman" panose="02020603050405020304" pitchFamily="18" charset="0"/>
              </a:rPr>
              <a:t> Macmillan International Higher Education.</a:t>
            </a: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Anderson, M. (2015). </a:t>
            </a:r>
            <a:r>
              <a:rPr lang="en-US" sz="1900" i="1" dirty="0">
                <a:effectLst/>
                <a:latin typeface="Times New Roman" panose="02020603050405020304" pitchFamily="18" charset="0"/>
                <a:cs typeface="Times New Roman" panose="02020603050405020304" pitchFamily="18" charset="0"/>
              </a:rPr>
              <a:t>How M&amp;S can guarantee success for its ‘game changing’ loyalty scheme. </a:t>
            </a:r>
            <a:r>
              <a:rPr lang="en-US" sz="1900" dirty="0">
                <a:effectLst/>
                <a:latin typeface="Times New Roman" panose="02020603050405020304" pitchFamily="18" charset="0"/>
                <a:cs typeface="Times New Roman" panose="02020603050405020304" pitchFamily="18" charset="0"/>
              </a:rPr>
              <a:t>[online]. Available at: </a:t>
            </a:r>
            <a:r>
              <a:rPr lang="en-US" sz="190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www.campaignlive.co.uk/article/m-s-guarantee-success-its-game-changing-loyalty-scheme/1368728</a:t>
            </a:r>
            <a:r>
              <a:rPr lang="en-US" sz="1900" dirty="0">
                <a:effectLst/>
                <a:latin typeface="Times New Roman" panose="02020603050405020304" pitchFamily="18" charset="0"/>
                <a:cs typeface="Times New Roman" panose="02020603050405020304" pitchFamily="18" charset="0"/>
              </a:rPr>
              <a:t> (Accessed: 12</a:t>
            </a:r>
            <a:r>
              <a:rPr lang="en-US" sz="1900" baseline="30000" dirty="0">
                <a:effectLst/>
                <a:latin typeface="Times New Roman" panose="02020603050405020304" pitchFamily="18" charset="0"/>
                <a:cs typeface="Times New Roman" panose="02020603050405020304" pitchFamily="18" charset="0"/>
              </a:rPr>
              <a:t>th</a:t>
            </a:r>
            <a:r>
              <a:rPr lang="en-US" sz="1900" dirty="0">
                <a:effectLst/>
                <a:latin typeface="Times New Roman" panose="02020603050405020304" pitchFamily="18" charset="0"/>
                <a:cs typeface="Times New Roman" panose="02020603050405020304" pitchFamily="18" charset="0"/>
              </a:rPr>
              <a:t> February 2019).</a:t>
            </a:r>
          </a:p>
          <a:p>
            <a:pPr>
              <a:buClr>
                <a:schemeClr val="tx1"/>
              </a:buClr>
              <a:buFont typeface="Wingdings" panose="05000000000000000000" pitchFamily="2" charset="2"/>
              <a:buChar char="Ø"/>
              <a:defRPr/>
            </a:pPr>
            <a:r>
              <a:rPr lang="en-GB" sz="1900" dirty="0">
                <a:effectLst/>
                <a:latin typeface="Times New Roman" panose="02020603050405020304" pitchFamily="18" charset="0"/>
                <a:cs typeface="Times New Roman" panose="02020603050405020304" pitchFamily="18" charset="0"/>
              </a:rPr>
              <a:t>Breaking Belize News-The Leading Online News Source of Belize. (2019). Belmopan City Council: consider increasing efficiency and effectiveness. [online] Available at: https://www.breakingbelizenews.com/2015/04/07/belmopan-city-council-increasing-efficiency-effectiveness/ [Accessed: 24</a:t>
            </a:r>
            <a:r>
              <a:rPr lang="en-GB" sz="1900" baseline="30000" dirty="0">
                <a:effectLst/>
                <a:latin typeface="Times New Roman" panose="02020603050405020304" pitchFamily="18" charset="0"/>
                <a:cs typeface="Times New Roman" panose="02020603050405020304" pitchFamily="18" charset="0"/>
              </a:rPr>
              <a:t>th</a:t>
            </a:r>
            <a:r>
              <a:rPr lang="en-GB" sz="1900" dirty="0">
                <a:effectLst/>
                <a:latin typeface="Times New Roman" panose="02020603050405020304" pitchFamily="18" charset="0"/>
                <a:cs typeface="Times New Roman" panose="02020603050405020304" pitchFamily="18" charset="0"/>
              </a:rPr>
              <a:t>  February 2019].</a:t>
            </a:r>
            <a:endParaRPr lang="en-US" sz="1900" dirty="0">
              <a:effectLst/>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Cameron, N. (2018). </a:t>
            </a:r>
            <a:r>
              <a:rPr lang="en-US" sz="1900" i="1" dirty="0">
                <a:effectLst/>
                <a:latin typeface="Times New Roman" panose="02020603050405020304" pitchFamily="18" charset="0"/>
                <a:cs typeface="Times New Roman" panose="02020603050405020304" pitchFamily="18" charset="0"/>
              </a:rPr>
              <a:t>What Marks &amp; Spencer did to boost customer satisfaction globally. </a:t>
            </a:r>
            <a:r>
              <a:rPr lang="en-US" sz="1900" dirty="0">
                <a:effectLst/>
                <a:latin typeface="Times New Roman" panose="02020603050405020304" pitchFamily="18" charset="0"/>
                <a:cs typeface="Times New Roman" panose="02020603050405020304" pitchFamily="18" charset="0"/>
              </a:rPr>
              <a:t>[online]. Available at: </a:t>
            </a:r>
            <a:r>
              <a:rPr lang="en-US" sz="1900"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www.cmo.com.au/article/633573/what-marks-spencer-did-boost-customer-satisfaction-globally/</a:t>
            </a:r>
            <a:r>
              <a:rPr lang="en-US" sz="1900" dirty="0">
                <a:effectLst/>
                <a:latin typeface="Times New Roman" panose="02020603050405020304" pitchFamily="18" charset="0"/>
                <a:cs typeface="Times New Roman" panose="02020603050405020304" pitchFamily="18" charset="0"/>
              </a:rPr>
              <a:t> (Accessed: 10</a:t>
            </a:r>
            <a:r>
              <a:rPr lang="en-US" sz="1900" baseline="30000" dirty="0">
                <a:effectLst/>
                <a:latin typeface="Times New Roman" panose="02020603050405020304" pitchFamily="18" charset="0"/>
                <a:cs typeface="Times New Roman" panose="02020603050405020304" pitchFamily="18" charset="0"/>
              </a:rPr>
              <a:t>th</a:t>
            </a:r>
            <a:r>
              <a:rPr lang="en-US" sz="1900" dirty="0">
                <a:effectLst/>
                <a:latin typeface="Times New Roman" panose="02020603050405020304" pitchFamily="18" charset="0"/>
                <a:cs typeface="Times New Roman" panose="02020603050405020304" pitchFamily="18" charset="0"/>
              </a:rPr>
              <a:t> February 2019).</a:t>
            </a: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Gilliand</a:t>
            </a:r>
            <a:r>
              <a:rPr lang="en-US" sz="1900" dirty="0">
                <a:effectLst/>
                <a:latin typeface="Times New Roman" panose="02020603050405020304" pitchFamily="18" charset="0"/>
                <a:cs typeface="Times New Roman" panose="02020603050405020304" pitchFamily="18" charset="0"/>
              </a:rPr>
              <a:t>, N. (2018). </a:t>
            </a:r>
            <a:r>
              <a:rPr lang="en-US" sz="1900" i="1" dirty="0">
                <a:effectLst/>
                <a:latin typeface="Times New Roman" panose="02020603050405020304" pitchFamily="18" charset="0"/>
                <a:cs typeface="Times New Roman" panose="02020603050405020304" pitchFamily="18" charset="0"/>
              </a:rPr>
              <a:t>Five reasons for M&amp;S woes: from loyalty to innovation. </a:t>
            </a:r>
            <a:r>
              <a:rPr lang="en-US" sz="1900" dirty="0">
                <a:effectLst/>
                <a:latin typeface="Times New Roman" panose="02020603050405020304" pitchFamily="18" charset="0"/>
                <a:cs typeface="Times New Roman" panose="02020603050405020304" pitchFamily="18" charset="0"/>
              </a:rPr>
              <a:t>[online]. Available at: </a:t>
            </a:r>
            <a:r>
              <a:rPr lang="en-US" sz="1900" dirty="0">
                <a:effectLst/>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www.econsultancy.com/five-reasons-for-m-s-woes-from-loyalty-to-innovation/</a:t>
            </a:r>
            <a:r>
              <a:rPr lang="en-US" sz="1900" dirty="0">
                <a:effectLst/>
                <a:latin typeface="Times New Roman" panose="02020603050405020304" pitchFamily="18" charset="0"/>
                <a:cs typeface="Times New Roman" panose="02020603050405020304" pitchFamily="18" charset="0"/>
              </a:rPr>
              <a:t> (Accessed: 13</a:t>
            </a:r>
            <a:r>
              <a:rPr lang="en-US" sz="1900" baseline="30000" dirty="0">
                <a:effectLst/>
                <a:latin typeface="Times New Roman" panose="02020603050405020304" pitchFamily="18" charset="0"/>
                <a:cs typeface="Times New Roman" panose="02020603050405020304" pitchFamily="18" charset="0"/>
              </a:rPr>
              <a:t>th</a:t>
            </a:r>
            <a:r>
              <a:rPr lang="en-US" sz="1900" dirty="0">
                <a:effectLst/>
                <a:latin typeface="Times New Roman" panose="02020603050405020304" pitchFamily="18" charset="0"/>
                <a:cs typeface="Times New Roman" panose="02020603050405020304" pitchFamily="18" charset="0"/>
              </a:rPr>
              <a:t> February 2019). </a:t>
            </a: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Godfrey, R. (2016). </a:t>
            </a:r>
            <a:r>
              <a:rPr lang="en-US" sz="1900" i="1" dirty="0">
                <a:effectLst/>
                <a:latin typeface="Times New Roman" panose="02020603050405020304" pitchFamily="18" charset="0"/>
                <a:cs typeface="Times New Roman" panose="02020603050405020304" pitchFamily="18" charset="0"/>
              </a:rPr>
              <a:t>Strategic Management: A Critical Introduction.</a:t>
            </a:r>
            <a:r>
              <a:rPr lang="en-US" sz="1900" dirty="0">
                <a:effectLst/>
                <a:latin typeface="Times New Roman" panose="02020603050405020304" pitchFamily="18" charset="0"/>
                <a:cs typeface="Times New Roman" panose="02020603050405020304" pitchFamily="18" charset="0"/>
              </a:rPr>
              <a:t> Oxon: </a:t>
            </a:r>
            <a:r>
              <a:rPr lang="en-US" sz="1900" dirty="0" err="1">
                <a:effectLst/>
                <a:latin typeface="Times New Roman" panose="02020603050405020304" pitchFamily="18" charset="0"/>
                <a:cs typeface="Times New Roman" panose="02020603050405020304" pitchFamily="18" charset="0"/>
              </a:rPr>
              <a:t>Routledge</a:t>
            </a:r>
            <a:r>
              <a:rPr lang="en-US" sz="1900" dirty="0">
                <a:effectLst/>
                <a:latin typeface="Times New Roman" panose="02020603050405020304" pitchFamily="18" charset="0"/>
                <a:cs typeface="Times New Roman" panose="02020603050405020304" pitchFamily="18" charset="0"/>
              </a:rPr>
              <a:t>.</a:t>
            </a: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Harrison, J., &amp; John, C. (2013). </a:t>
            </a:r>
            <a:r>
              <a:rPr lang="en-US" sz="1900" i="1" dirty="0">
                <a:effectLst/>
                <a:latin typeface="Times New Roman" panose="02020603050405020304" pitchFamily="18" charset="0"/>
                <a:cs typeface="Times New Roman" panose="02020603050405020304" pitchFamily="18" charset="0"/>
              </a:rPr>
              <a:t>Foundations in Strategic Management.</a:t>
            </a:r>
            <a:r>
              <a:rPr lang="en-US" sz="1900" dirty="0">
                <a:effectLst/>
                <a:latin typeface="Times New Roman" panose="02020603050405020304" pitchFamily="18" charset="0"/>
                <a:cs typeface="Times New Roman" panose="02020603050405020304" pitchFamily="18" charset="0"/>
              </a:rPr>
              <a:t> </a:t>
            </a:r>
            <a:r>
              <a:rPr lang="en-US" sz="1900" dirty="0" err="1">
                <a:effectLst/>
                <a:latin typeface="Times New Roman" panose="02020603050405020304" pitchFamily="18" charset="0"/>
                <a:cs typeface="Times New Roman" panose="02020603050405020304" pitchFamily="18" charset="0"/>
              </a:rPr>
              <a:t>Cengage</a:t>
            </a:r>
            <a:r>
              <a:rPr lang="en-US" sz="1900" dirty="0">
                <a:effectLst/>
                <a:latin typeface="Times New Roman" panose="02020603050405020304" pitchFamily="18" charset="0"/>
                <a:cs typeface="Times New Roman" panose="02020603050405020304" pitchFamily="18" charset="0"/>
              </a:rPr>
              <a:t> Learning.</a:t>
            </a:r>
          </a:p>
          <a:p>
            <a:pPr>
              <a:buClr>
                <a:schemeClr val="tx1"/>
              </a:buClr>
              <a:buFont typeface="Wingdings" panose="05000000000000000000" pitchFamily="2" charset="2"/>
              <a:buChar char="Ø"/>
              <a:defRPr/>
            </a:pPr>
            <a:endParaRPr lang="en-US" sz="2000" dirty="0">
              <a:latin typeface="Times New Roman" pitchFamily="18" charset="0"/>
            </a:endParaRPr>
          </a:p>
        </p:txBody>
      </p:sp>
      <p:sp>
        <p:nvSpPr>
          <p:cNvPr id="2" name="Slide Number Placeholder 1">
            <a:extLst>
              <a:ext uri="{FF2B5EF4-FFF2-40B4-BE49-F238E27FC236}">
                <a16:creationId xmlns:a16="http://schemas.microsoft.com/office/drawing/2014/main" id="{ADCCC2BD-31A4-48BD-8D46-B7CAE7D1AEBE}"/>
              </a:ext>
            </a:extLst>
          </p:cNvPr>
          <p:cNvSpPr>
            <a:spLocks noGrp="1"/>
          </p:cNvSpPr>
          <p:nvPr>
            <p:ph type="sldNum" sz="quarter" idx="11"/>
          </p:nvPr>
        </p:nvSpPr>
        <p:spPr/>
        <p:txBody>
          <a:bodyPr/>
          <a:lstStyle/>
          <a:p>
            <a:pPr>
              <a:defRPr/>
            </a:pPr>
            <a:fld id="{00109D41-9F8F-4230-AD96-53CDD5A4A23C}" type="slidenum">
              <a:rPr lang="en-US" smtClean="0"/>
              <a:pPr>
                <a:defRPr/>
              </a:pPr>
              <a:t>34</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id="{34032A1E-C449-4227-BBB4-A90A45AD9236}"/>
              </a:ext>
            </a:extLst>
          </p:cNvPr>
          <p:cNvSpPr>
            <a:spLocks noGrp="1" noChangeArrowheads="1"/>
          </p:cNvSpPr>
          <p:nvPr>
            <p:ph type="body" idx="1"/>
          </p:nvPr>
        </p:nvSpPr>
        <p:spPr>
          <a:xfrm>
            <a:off x="-16042" y="-152400"/>
            <a:ext cx="8915400" cy="7010400"/>
          </a:xfrm>
        </p:spPr>
        <p:txBody>
          <a:bodyPr/>
          <a:lstStyle/>
          <a:p>
            <a:pPr>
              <a:buClr>
                <a:schemeClr val="tx1"/>
              </a:buClr>
              <a:buFont typeface="Wingdings" panose="05000000000000000000" pitchFamily="2" charset="2"/>
              <a:buChar char="Ø"/>
              <a:defRPr/>
            </a:pPr>
            <a:endParaRPr lang="en-GB" sz="2000" dirty="0">
              <a:effectLst/>
            </a:endParaRP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Hitt</a:t>
            </a:r>
            <a:r>
              <a:rPr lang="en-US" sz="1900" dirty="0">
                <a:effectLst/>
                <a:latin typeface="Times New Roman" panose="02020603050405020304" pitchFamily="18" charset="0"/>
                <a:cs typeface="Times New Roman" panose="02020603050405020304" pitchFamily="18" charset="0"/>
              </a:rPr>
              <a:t>, M., Ireland, D., &amp; </a:t>
            </a:r>
            <a:r>
              <a:rPr lang="en-US" sz="1900" dirty="0" err="1">
                <a:effectLst/>
                <a:latin typeface="Times New Roman" panose="02020603050405020304" pitchFamily="18" charset="0"/>
                <a:cs typeface="Times New Roman" panose="02020603050405020304" pitchFamily="18" charset="0"/>
              </a:rPr>
              <a:t>Hoskisson</a:t>
            </a:r>
            <a:r>
              <a:rPr lang="en-US" sz="1900" dirty="0">
                <a:effectLst/>
                <a:latin typeface="Times New Roman" panose="02020603050405020304" pitchFamily="18" charset="0"/>
                <a:cs typeface="Times New Roman" panose="02020603050405020304" pitchFamily="18" charset="0"/>
              </a:rPr>
              <a:t>, E. (2016). </a:t>
            </a:r>
            <a:r>
              <a:rPr lang="en-US" sz="1900" i="1" dirty="0">
                <a:effectLst/>
                <a:latin typeface="Times New Roman" panose="02020603050405020304" pitchFamily="18" charset="0"/>
                <a:cs typeface="Times New Roman" panose="02020603050405020304" pitchFamily="18" charset="0"/>
              </a:rPr>
              <a:t>Strategic Management: Concepts and Cases: Competitiveness and Globalization.</a:t>
            </a:r>
            <a:r>
              <a:rPr lang="en-US" sz="1900" dirty="0">
                <a:effectLst/>
                <a:latin typeface="Times New Roman" panose="02020603050405020304" pitchFamily="18" charset="0"/>
                <a:cs typeface="Times New Roman" panose="02020603050405020304" pitchFamily="18" charset="0"/>
              </a:rPr>
              <a:t> Cengage Learning.</a:t>
            </a: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Lasserre</a:t>
            </a:r>
            <a:r>
              <a:rPr lang="en-US" sz="1900" dirty="0">
                <a:effectLst/>
                <a:latin typeface="Times New Roman" panose="02020603050405020304" pitchFamily="18" charset="0"/>
                <a:cs typeface="Times New Roman" panose="02020603050405020304" pitchFamily="18" charset="0"/>
              </a:rPr>
              <a:t>, P. (2017). </a:t>
            </a:r>
            <a:r>
              <a:rPr lang="en-US" sz="1900" i="1" dirty="0">
                <a:effectLst/>
                <a:latin typeface="Times New Roman" panose="02020603050405020304" pitchFamily="18" charset="0"/>
                <a:cs typeface="Times New Roman" panose="02020603050405020304" pitchFamily="18" charset="0"/>
              </a:rPr>
              <a:t>Global Strategic Management.</a:t>
            </a:r>
            <a:r>
              <a:rPr lang="en-US" sz="1900" dirty="0">
                <a:effectLst/>
                <a:latin typeface="Times New Roman" panose="02020603050405020304" pitchFamily="18" charset="0"/>
                <a:cs typeface="Times New Roman" panose="02020603050405020304" pitchFamily="18" charset="0"/>
              </a:rPr>
              <a:t> Macmillan International Higher Education.</a:t>
            </a:r>
          </a:p>
          <a:p>
            <a:pPr>
              <a:buClr>
                <a:schemeClr val="tx1"/>
              </a:buClr>
              <a:buFont typeface="Wingdings" panose="05000000000000000000" pitchFamily="2" charset="2"/>
              <a:buChar char="Ø"/>
              <a:defRPr/>
            </a:pPr>
            <a:r>
              <a:rPr lang="en-GB" sz="1900" dirty="0" err="1">
                <a:effectLst/>
                <a:latin typeface="Times New Roman" panose="02020603050405020304" pitchFamily="18" charset="0"/>
                <a:cs typeface="Times New Roman" panose="02020603050405020304" pitchFamily="18" charset="0"/>
              </a:rPr>
              <a:t>Lesonsky</a:t>
            </a:r>
            <a:r>
              <a:rPr lang="en-GB" sz="1900" dirty="0">
                <a:effectLst/>
                <a:latin typeface="Times New Roman" panose="02020603050405020304" pitchFamily="18" charset="0"/>
                <a:cs typeface="Times New Roman" panose="02020603050405020304" pitchFamily="18" charset="0"/>
              </a:rPr>
              <a:t>, R. (2018). </a:t>
            </a:r>
            <a:r>
              <a:rPr lang="en-GB" sz="1900" i="1" dirty="0">
                <a:effectLst/>
                <a:latin typeface="Times New Roman" panose="02020603050405020304" pitchFamily="18" charset="0"/>
                <a:cs typeface="Times New Roman" panose="02020603050405020304" pitchFamily="18" charset="0"/>
              </a:rPr>
              <a:t>Cracking the code on loyalty programs: 5 ways to improve what you offer customers</a:t>
            </a:r>
            <a:r>
              <a:rPr lang="en-GB" sz="1900" dirty="0">
                <a:effectLst/>
                <a:latin typeface="Times New Roman" panose="02020603050405020304" pitchFamily="18" charset="0"/>
                <a:cs typeface="Times New Roman" panose="02020603050405020304" pitchFamily="18" charset="0"/>
              </a:rPr>
              <a:t>. [online]. Available at: www.smallbiztrends.com/2018/06/improve-your-loyalty-program.html (Accessed: 20th February 2019).</a:t>
            </a:r>
            <a:endParaRPr lang="en-US" sz="1900" dirty="0">
              <a:effectLst/>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Lynch, R. (2018). </a:t>
            </a:r>
            <a:r>
              <a:rPr lang="en-US" sz="1900" i="1" dirty="0">
                <a:effectLst/>
                <a:latin typeface="Times New Roman" panose="02020603050405020304" pitchFamily="18" charset="0"/>
                <a:cs typeface="Times New Roman" panose="02020603050405020304" pitchFamily="18" charset="0"/>
              </a:rPr>
              <a:t>Strategic Management.</a:t>
            </a:r>
            <a:r>
              <a:rPr lang="en-US" sz="1900" dirty="0">
                <a:effectLst/>
                <a:latin typeface="Times New Roman" panose="02020603050405020304" pitchFamily="18" charset="0"/>
                <a:cs typeface="Times New Roman" panose="02020603050405020304" pitchFamily="18" charset="0"/>
              </a:rPr>
              <a:t> Pearson UK.</a:t>
            </a: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Morden</a:t>
            </a:r>
            <a:r>
              <a:rPr lang="en-US" sz="1900" dirty="0">
                <a:effectLst/>
                <a:latin typeface="Times New Roman" panose="02020603050405020304" pitchFamily="18" charset="0"/>
                <a:cs typeface="Times New Roman" panose="02020603050405020304" pitchFamily="18" charset="0"/>
              </a:rPr>
              <a:t>, T. (2016). </a:t>
            </a:r>
            <a:r>
              <a:rPr lang="en-US" sz="1900" i="1" dirty="0">
                <a:effectLst/>
                <a:latin typeface="Times New Roman" panose="02020603050405020304" pitchFamily="18" charset="0"/>
                <a:cs typeface="Times New Roman" panose="02020603050405020304" pitchFamily="18" charset="0"/>
              </a:rPr>
              <a:t>Principles of Strategic Management.</a:t>
            </a:r>
            <a:r>
              <a:rPr lang="en-US" sz="1900" dirty="0">
                <a:effectLst/>
                <a:latin typeface="Times New Roman" panose="02020603050405020304" pitchFamily="18" charset="0"/>
                <a:cs typeface="Times New Roman" panose="02020603050405020304" pitchFamily="18" charset="0"/>
              </a:rPr>
              <a:t> Routledge.</a:t>
            </a: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Ripsam</a:t>
            </a:r>
            <a:r>
              <a:rPr lang="en-US" sz="1900" dirty="0">
                <a:effectLst/>
                <a:latin typeface="Times New Roman" panose="02020603050405020304" pitchFamily="18" charset="0"/>
                <a:cs typeface="Times New Roman" panose="02020603050405020304" pitchFamily="18" charset="0"/>
              </a:rPr>
              <a:t>, T. and Bouquet, L. (2016). </a:t>
            </a:r>
            <a:r>
              <a:rPr lang="en-US" sz="1900" i="1" dirty="0">
                <a:effectLst/>
                <a:latin typeface="Times New Roman" panose="02020603050405020304" pitchFamily="18" charset="0"/>
                <a:cs typeface="Times New Roman" panose="02020603050405020304" pitchFamily="18" charset="0"/>
              </a:rPr>
              <a:t>10 Principles of customer strategy. </a:t>
            </a:r>
            <a:r>
              <a:rPr lang="en-US" sz="1900" dirty="0">
                <a:effectLst/>
                <a:latin typeface="Times New Roman" panose="02020603050405020304" pitchFamily="18" charset="0"/>
                <a:cs typeface="Times New Roman" panose="02020603050405020304" pitchFamily="18" charset="0"/>
              </a:rPr>
              <a:t>[online]. Available at: </a:t>
            </a:r>
            <a:r>
              <a:rPr lang="en-US" sz="1900"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www.strategy-business.com/article/10-Principles-of-Customer-Strategy?gko=083a5</a:t>
            </a:r>
            <a:r>
              <a:rPr lang="en-US" sz="1900" dirty="0">
                <a:effectLst/>
                <a:latin typeface="Times New Roman" panose="02020603050405020304" pitchFamily="18" charset="0"/>
                <a:cs typeface="Times New Roman" panose="02020603050405020304" pitchFamily="18" charset="0"/>
              </a:rPr>
              <a:t> (Accessed:25</a:t>
            </a:r>
            <a:r>
              <a:rPr lang="en-US" sz="1900" baseline="30000" dirty="0">
                <a:effectLst/>
                <a:latin typeface="Times New Roman" panose="02020603050405020304" pitchFamily="18" charset="0"/>
                <a:cs typeface="Times New Roman" panose="02020603050405020304" pitchFamily="18" charset="0"/>
              </a:rPr>
              <a:t>th</a:t>
            </a:r>
            <a:r>
              <a:rPr lang="en-US" sz="1900" dirty="0">
                <a:effectLst/>
                <a:latin typeface="Times New Roman" panose="02020603050405020304" pitchFamily="18" charset="0"/>
                <a:cs typeface="Times New Roman" panose="02020603050405020304" pitchFamily="18" charset="0"/>
              </a:rPr>
              <a:t> February 2019).</a:t>
            </a:r>
          </a:p>
          <a:p>
            <a:pPr>
              <a:buClr>
                <a:schemeClr val="tx1"/>
              </a:buClr>
              <a:buFont typeface="Wingdings" panose="05000000000000000000" pitchFamily="2" charset="2"/>
              <a:buChar char="Ø"/>
              <a:defRPr/>
            </a:pPr>
            <a:r>
              <a:rPr lang="en-US" sz="1900" dirty="0">
                <a:effectLst/>
                <a:latin typeface="Times New Roman" panose="02020603050405020304" pitchFamily="18" charset="0"/>
                <a:cs typeface="Times New Roman" panose="02020603050405020304" pitchFamily="18" charset="0"/>
              </a:rPr>
              <a:t>Stead, E. (2014). </a:t>
            </a:r>
            <a:r>
              <a:rPr lang="en-US" sz="1900" i="1" dirty="0">
                <a:effectLst/>
                <a:latin typeface="Times New Roman" panose="02020603050405020304" pitchFamily="18" charset="0"/>
                <a:cs typeface="Times New Roman" panose="02020603050405020304" pitchFamily="18" charset="0"/>
              </a:rPr>
              <a:t>Sustainable Strategic Management.</a:t>
            </a:r>
            <a:r>
              <a:rPr lang="en-US" sz="1900" dirty="0">
                <a:effectLst/>
                <a:latin typeface="Times New Roman" panose="02020603050405020304" pitchFamily="18" charset="0"/>
                <a:cs typeface="Times New Roman" panose="02020603050405020304" pitchFamily="18" charset="0"/>
              </a:rPr>
              <a:t> Routledge.</a:t>
            </a:r>
          </a:p>
          <a:p>
            <a:pPr>
              <a:buClr>
                <a:schemeClr val="tx1"/>
              </a:buClr>
              <a:buFont typeface="Wingdings" panose="05000000000000000000" pitchFamily="2" charset="2"/>
              <a:buChar char="Ø"/>
              <a:defRPr/>
            </a:pPr>
            <a:r>
              <a:rPr lang="en-US" sz="1900" dirty="0" err="1">
                <a:effectLst/>
                <a:latin typeface="Times New Roman" panose="02020603050405020304" pitchFamily="18" charset="0"/>
                <a:cs typeface="Times New Roman" panose="02020603050405020304" pitchFamily="18" charset="0"/>
              </a:rPr>
              <a:t>Tesseras</a:t>
            </a:r>
            <a:r>
              <a:rPr lang="en-US" sz="1900" dirty="0">
                <a:effectLst/>
                <a:latin typeface="Times New Roman" panose="02020603050405020304" pitchFamily="18" charset="0"/>
                <a:cs typeface="Times New Roman" panose="02020603050405020304" pitchFamily="18" charset="0"/>
              </a:rPr>
              <a:t>, L. (2017). </a:t>
            </a:r>
            <a:r>
              <a:rPr lang="en-GB" sz="1900" i="1" dirty="0">
                <a:effectLst/>
                <a:latin typeface="Times New Roman" panose="02020603050405020304" pitchFamily="18" charset="0"/>
                <a:cs typeface="Times New Roman" panose="02020603050405020304" pitchFamily="18" charset="0"/>
              </a:rPr>
              <a:t>M&amp;S: Stop trying to understand customers through the lens of the brand. </a:t>
            </a:r>
            <a:r>
              <a:rPr lang="en-GB" sz="1900" dirty="0">
                <a:effectLst/>
                <a:latin typeface="Times New Roman" panose="02020603050405020304" pitchFamily="18" charset="0"/>
                <a:cs typeface="Times New Roman" panose="02020603050405020304" pitchFamily="18" charset="0"/>
              </a:rPr>
              <a:t>[online]. Available at: </a:t>
            </a:r>
            <a:r>
              <a:rPr lang="en-GB" sz="1900" dirty="0">
                <a:effectLst/>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https://www.marketingweek.com/2017/06/14/ms-customers-lens-brand/</a:t>
            </a:r>
            <a:r>
              <a:rPr lang="en-GB" sz="1900" dirty="0">
                <a:effectLst/>
                <a:latin typeface="Times New Roman" panose="02020603050405020304" pitchFamily="18" charset="0"/>
                <a:cs typeface="Times New Roman" panose="02020603050405020304" pitchFamily="18" charset="0"/>
              </a:rPr>
              <a:t> (Accessed: 25</a:t>
            </a:r>
            <a:r>
              <a:rPr lang="en-GB" sz="1900" baseline="30000" dirty="0">
                <a:effectLst/>
                <a:latin typeface="Times New Roman" panose="02020603050405020304" pitchFamily="18" charset="0"/>
                <a:cs typeface="Times New Roman" panose="02020603050405020304" pitchFamily="18" charset="0"/>
              </a:rPr>
              <a:t>th</a:t>
            </a:r>
            <a:r>
              <a:rPr lang="en-GB" sz="1900" dirty="0">
                <a:effectLst/>
                <a:latin typeface="Times New Roman" panose="02020603050405020304" pitchFamily="18" charset="0"/>
                <a:cs typeface="Times New Roman" panose="02020603050405020304" pitchFamily="18" charset="0"/>
              </a:rPr>
              <a:t> February 2019).</a:t>
            </a:r>
            <a:endParaRPr lang="en-US" sz="1900" dirty="0">
              <a:effectLst/>
              <a:latin typeface="Times New Roman" panose="02020603050405020304" pitchFamily="18" charset="0"/>
              <a:cs typeface="Times New Roman" panose="02020603050405020304" pitchFamily="18" charset="0"/>
            </a:endParaRPr>
          </a:p>
          <a:p>
            <a:pPr>
              <a:buClr>
                <a:schemeClr val="tx1"/>
              </a:buClr>
              <a:buFont typeface="Wingdings" panose="05000000000000000000" pitchFamily="2" charset="2"/>
              <a:buChar char="Ø"/>
              <a:defRPr/>
            </a:pPr>
            <a:r>
              <a:rPr lang="en-US" sz="1900" dirty="0">
                <a:latin typeface="Times New Roman" panose="02020603050405020304" pitchFamily="18" charset="0"/>
                <a:cs typeface="Times New Roman" panose="02020603050405020304" pitchFamily="18" charset="0"/>
              </a:rPr>
              <a:t>Vizard, S. (2017). </a:t>
            </a:r>
            <a:r>
              <a:rPr lang="en-US" sz="1900" i="1" dirty="0">
                <a:latin typeface="Times New Roman" panose="02020603050405020304" pitchFamily="18" charset="0"/>
                <a:cs typeface="Times New Roman" panose="02020603050405020304" pitchFamily="18" charset="0"/>
              </a:rPr>
              <a:t>How M&amp;S is getting ‘more bang for its buck’ in marketing. </a:t>
            </a:r>
            <a:r>
              <a:rPr lang="en-US" sz="1900" dirty="0">
                <a:latin typeface="Times New Roman" panose="02020603050405020304" pitchFamily="18" charset="0"/>
                <a:cs typeface="Times New Roman" panose="02020603050405020304" pitchFamily="18" charset="0"/>
              </a:rPr>
              <a:t>[online]. Available at: </a:t>
            </a:r>
            <a:r>
              <a:rPr lang="en-US" sz="1900"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www.marketingweek.com/2017/05/24/ms-getting-bang-marketing-mix-buck/</a:t>
            </a:r>
            <a:r>
              <a:rPr lang="en-US" sz="1900" dirty="0">
                <a:latin typeface="Times New Roman" panose="02020603050405020304" pitchFamily="18" charset="0"/>
                <a:cs typeface="Times New Roman" panose="02020603050405020304" pitchFamily="18" charset="0"/>
              </a:rPr>
              <a:t> (Accessed: 16</a:t>
            </a:r>
            <a:r>
              <a:rPr lang="en-US" sz="1900" baseline="30000" dirty="0">
                <a:latin typeface="Times New Roman" panose="02020603050405020304" pitchFamily="18" charset="0"/>
                <a:cs typeface="Times New Roman" panose="02020603050405020304" pitchFamily="18" charset="0"/>
              </a:rPr>
              <a:t>th</a:t>
            </a:r>
            <a:r>
              <a:rPr lang="en-US" sz="1900" dirty="0">
                <a:latin typeface="Times New Roman" panose="02020603050405020304" pitchFamily="18" charset="0"/>
                <a:cs typeface="Times New Roman" panose="02020603050405020304" pitchFamily="18" charset="0"/>
              </a:rPr>
              <a:t> February 2019).</a:t>
            </a:r>
          </a:p>
        </p:txBody>
      </p:sp>
      <p:sp>
        <p:nvSpPr>
          <p:cNvPr id="2" name="Slide Number Placeholder 1">
            <a:extLst>
              <a:ext uri="{FF2B5EF4-FFF2-40B4-BE49-F238E27FC236}">
                <a16:creationId xmlns:a16="http://schemas.microsoft.com/office/drawing/2014/main" id="{0FC7B029-6688-449B-9FDA-06E989CAFC20}"/>
              </a:ext>
            </a:extLst>
          </p:cNvPr>
          <p:cNvSpPr>
            <a:spLocks noGrp="1"/>
          </p:cNvSpPr>
          <p:nvPr>
            <p:ph type="sldNum" sz="quarter" idx="11"/>
          </p:nvPr>
        </p:nvSpPr>
        <p:spPr/>
        <p:txBody>
          <a:bodyPr/>
          <a:lstStyle/>
          <a:p>
            <a:pPr>
              <a:defRPr/>
            </a:pPr>
            <a:fld id="{00109D41-9F8F-4230-AD96-53CDD5A4A23C}" type="slidenum">
              <a:rPr lang="en-US" smtClean="0"/>
              <a:pPr>
                <a:defRPr/>
              </a:pPr>
              <a:t>35</a:t>
            </a:fld>
            <a:endParaRPr lang="en-US"/>
          </a:p>
        </p:txBody>
      </p:sp>
    </p:spTree>
    <p:extLst>
      <p:ext uri="{BB962C8B-B14F-4D97-AF65-F5344CB8AC3E}">
        <p14:creationId xmlns:p14="http://schemas.microsoft.com/office/powerpoint/2010/main" val="154155130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18090</TotalTime>
  <Words>2645</Words>
  <Application>Microsoft Office PowerPoint</Application>
  <PresentationFormat>On-screen Show (4:3)</PresentationFormat>
  <Paragraphs>298</Paragraphs>
  <Slides>35</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Aparajita</vt:lpstr>
      <vt:lpstr>Arial</vt:lpstr>
      <vt:lpstr>Bahnschrift SemiBold</vt:lpstr>
      <vt:lpstr>Calibri</vt:lpstr>
      <vt:lpstr>Garamond</vt:lpstr>
      <vt:lpstr>Open Sans</vt:lpstr>
      <vt:lpstr>Times New Roman</vt:lpstr>
      <vt:lpstr>Wingdings</vt:lpstr>
      <vt:lpstr>Stream</vt:lpstr>
      <vt:lpstr>Customer Relationship Management (CRM) System </vt:lpstr>
      <vt:lpstr>Introduction</vt:lpstr>
      <vt:lpstr>Task 1</vt:lpstr>
      <vt:lpstr>PowerPoint Presentation</vt:lpstr>
      <vt:lpstr>Task 2</vt:lpstr>
      <vt:lpstr>PowerPoint Presentation</vt:lpstr>
      <vt:lpstr>PowerPoint Presentation</vt:lpstr>
      <vt:lpstr>Task 3</vt:lpstr>
      <vt:lpstr>PowerPoint Presentation</vt:lpstr>
      <vt:lpstr>PowerPoint Presentation</vt:lpstr>
      <vt:lpstr>PowerPoint Presentation</vt:lpstr>
      <vt:lpstr>PowerPoint Presentation</vt:lpstr>
      <vt:lpstr>PowerPoint Presentation</vt:lpstr>
      <vt:lpstr>PowerPoint Presentation</vt:lpstr>
      <vt:lpstr>Segmentation</vt:lpstr>
      <vt:lpstr>Task 4</vt:lpstr>
      <vt:lpstr>PowerPoint Presentation</vt:lpstr>
      <vt:lpstr>PowerPoint Presentation</vt:lpstr>
      <vt:lpstr>Task 5 (Saniya)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 for the Threats (Shelina)</vt:lpstr>
      <vt:lpstr>PowerPoint Presentation</vt:lpstr>
      <vt:lpstr>PowerPoint Presentation</vt:lpstr>
      <vt:lpstr>Porter’s Five Forces Model</vt:lpstr>
      <vt:lpstr>PowerPoint Presentation</vt:lpstr>
      <vt:lpstr>PowerPoint Presentation</vt:lpstr>
      <vt:lpstr>PowerPoint Presentation</vt:lpstr>
      <vt:lpstr>References </vt:lpstr>
      <vt:lpstr>PowerPoint Presentation</vt:lpstr>
    </vt:vector>
  </TitlesOfParts>
  <Company>kp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M&amp;S CRM system</dc:title>
  <dc:creator>japakgis</dc:creator>
  <cp:lastModifiedBy>Nebby Khatun</cp:lastModifiedBy>
  <cp:revision>226</cp:revision>
  <cp:lastPrinted>2019-02-15T22:32:57Z</cp:lastPrinted>
  <dcterms:created xsi:type="dcterms:W3CDTF">2011-02-17T09:26:52Z</dcterms:created>
  <dcterms:modified xsi:type="dcterms:W3CDTF">2019-02-26T14:43:51Z</dcterms:modified>
</cp:coreProperties>
</file>