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0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Threat Level (%)</c:v>
                </c:pt>
              </c:strCache>
            </c:strRef>
          </c:tx>
          <c:spPr>
            <a:solidFill>
              <a:srgbClr val="00A896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1" i="0" u="none" strike="noStrike">
                    <a:solidFill>
                      <a:srgbClr val="1E2761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Spear-Phishing</c:v>
                </c:pt>
                <c:pt idx="1">
                  <c:v>Ransomware</c:v>
                </c:pt>
                <c:pt idx="2">
                  <c:v>Data Breaches</c:v>
                </c:pt>
                <c:pt idx="3">
                  <c:v>Insider Threats</c:v>
                </c:pt>
                <c:pt idx="4">
                  <c:v>Supply Chain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35</c:v>
                </c:pt>
                <c:pt idx="1">
                  <c:v>25</c:v>
                </c:pt>
                <c:pt idx="2">
                  <c:v>18</c:v>
                </c:pt>
                <c:pt idx="3">
                  <c:v>12</c:v>
                </c:pt>
                <c:pt idx="4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B10-4159-BB22-0A3066000501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100" b="0" i="0" u="none" strike="noStrike">
                <a:solidFill>
                  <a:srgbClr val="2B2B2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E5E7EB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sz="1000" b="0" i="0" u="none" strike="noStrike">
                    <a:solidFill>
                      <a:srgbClr val="6B7280"/>
                    </a:solidFill>
                    <a:latin typeface="Arial"/>
                  </a:defRPr>
                </a:pPr>
                <a:r>
                  <a:rPr lang="en-GB" sz="1000" b="0" i="0" u="none" strike="noStrike">
                    <a:solidFill>
                      <a:srgbClr val="6B7280"/>
                    </a:solidFill>
                    <a:latin typeface="Arial"/>
                  </a:rPr>
                  <a:t>Threat Level (%)</a:t>
                </a:r>
              </a:p>
            </c:rich>
          </c:tx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6B728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6371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31520" y="13716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31520" y="1828800"/>
            <a:ext cx="9875520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000"/>
              </a:lnSpc>
              <a:buNone/>
            </a:pPr>
            <a:r>
              <a:rPr lang="en-US" sz="3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Developing a Cybersecurity Risk Assessment</a:t>
            </a:r>
            <a:endParaRPr lang="en-US" sz="3400" dirty="0"/>
          </a:p>
          <a:p>
            <a:pPr marL="0" indent="0">
              <a:lnSpc>
                <a:spcPts val="4000"/>
              </a:lnSpc>
              <a:buNone/>
            </a:pPr>
            <a:r>
              <a:rPr lang="en-US" sz="3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Framework for Mitigating Spear-Phishing Attacks</a:t>
            </a:r>
            <a:endParaRPr lang="en-US" sz="3400" dirty="0"/>
          </a:p>
          <a:p>
            <a:pPr marL="0" indent="0">
              <a:lnSpc>
                <a:spcPts val="4000"/>
              </a:lnSpc>
              <a:buNone/>
            </a:pPr>
            <a:r>
              <a:rPr lang="en-US" sz="3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Against Airline Employees</a:t>
            </a:r>
            <a:endParaRPr lang="en-US" sz="3400" dirty="0"/>
          </a:p>
        </p:txBody>
      </p:sp>
      <p:sp>
        <p:nvSpPr>
          <p:cNvPr id="6" name="Shape 4"/>
          <p:cNvSpPr/>
          <p:nvPr/>
        </p:nvSpPr>
        <p:spPr>
          <a:xfrm>
            <a:off x="777240" y="4206240"/>
            <a:ext cx="2743200" cy="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1520" y="4480560"/>
            <a:ext cx="91440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Abdullah Al Noman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2520302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Module: Research Methods and Professional Development (ACFA7004_LON)</a:t>
            </a:r>
            <a:endParaRPr lang="en-US" sz="14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— University of Wales Trinity Saint David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Presentation Overview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155448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1417320" y="162763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&amp; Context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126480" y="155448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6903720" y="162763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640080" y="260604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1417320" y="267919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Gap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126480" y="260604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6903720" y="267919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&amp; Objectives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40080" y="365760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600" dirty="0"/>
          </a:p>
        </p:txBody>
      </p:sp>
      <p:sp>
        <p:nvSpPr>
          <p:cNvPr id="12" name="Text 10"/>
          <p:cNvSpPr/>
          <p:nvPr/>
        </p:nvSpPr>
        <p:spPr>
          <a:xfrm>
            <a:off x="1417320" y="373075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126480" y="365760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6903720" y="373075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 &amp; Framework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40080" y="4709160"/>
            <a:ext cx="8229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CADCF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1417320" y="4782312"/>
            <a:ext cx="4206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Timeline, Impact &amp; Limitations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Context &amp; Background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48640" cy="54864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40080" y="150876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✈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1417320" y="1463040"/>
            <a:ext cx="384048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Transformation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5349240" y="1463040"/>
            <a:ext cx="612648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Airlines rely on interconnected systems: reservations, employee platforms, cloud services, passenger data [3],[4].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640080" y="2560320"/>
            <a:ext cx="548640" cy="54864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25603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417320" y="2514600"/>
            <a:ext cx="384048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Threat Landscape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5349240" y="2514600"/>
            <a:ext cx="612648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remains one of the most common and successful cyberattack techniques [6],[19].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640080" y="3611880"/>
            <a:ext cx="548640" cy="54864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36118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🎯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1417320" y="3566160"/>
            <a:ext cx="384048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Spear-Phishing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349240" y="3566160"/>
            <a:ext cx="612648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Highly personalised attacks using social engineering to target specific individuals [5],[8],[10],[20].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640080" y="4663440"/>
            <a:ext cx="548640" cy="54864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466344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🔑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1417320" y="4617720"/>
            <a:ext cx="384048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High-Value Targets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5349240" y="4617720"/>
            <a:ext cx="612648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Airline employees hold privileged access to operational &amp; passenger systems [3],[4].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Aviation Cybersecurity Threat Landscape</a:t>
            </a:r>
            <a:endParaRPr lang="en-US" sz="30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640080" y="1554480"/>
          <a:ext cx="7315200" cy="4206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8229600" y="1554480"/>
            <a:ext cx="3337560" cy="42062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503920" y="1783080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8503920" y="2148840"/>
            <a:ext cx="2834640" cy="3383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Spear-phishing is the leading cyber threat facing airlines, ahead of ransomware and data breaches — justifying an employee-focused risk framework [1],[13],[14],[16].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600200"/>
            <a:ext cx="10881360" cy="118872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600200"/>
            <a:ext cx="1033272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Airlines invest heavily in technical controls, yet spear-phishing attacks exploiting human behaviour continue to succeed [15],[16],[19].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40080" y="3200400"/>
            <a:ext cx="3502152" cy="265176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68680" y="3401568"/>
            <a:ext cx="411480" cy="41148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68680" y="340156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1417320" y="3401568"/>
            <a:ext cx="24963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focus only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868680" y="4023360"/>
            <a:ext cx="304495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strategies emphasise firewalls, IDS and endpoint protection — insufficient against human-targeted attacks [1],[2],[5],[9].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325112" y="3200400"/>
            <a:ext cx="3502152" cy="265176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4553712" y="3401568"/>
            <a:ext cx="411480" cy="41148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553712" y="340156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5102352" y="3401568"/>
            <a:ext cx="24963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aviation-specific framework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4553712" y="4023360"/>
            <a:ext cx="304495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RMF and ISO/IEC 27005 offer general guidance, not tailored to airline operations [1],[2].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010144" y="3200400"/>
            <a:ext cx="3502152" cy="265176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238744" y="3401568"/>
            <a:ext cx="411480" cy="41148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38744" y="3401568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8787384" y="3401568"/>
            <a:ext cx="249631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Governance-practice gap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8238744" y="4023360"/>
            <a:ext cx="3044952" cy="1737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managers lack tools to identify, evaluate and prioritise spear-phishing risk [11],[21],[23].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Summary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554480"/>
            <a:ext cx="5212080" cy="19202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68680" y="178308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17830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508760" y="1755648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Aviation Cybersecurity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68680" y="237744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infrastructure with interconnected, high-attack-surface systems [3],[14],[21],[24].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217920" y="1554480"/>
            <a:ext cx="5212080" cy="19202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6446520" y="178308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46520" y="17830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086600" y="1755648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Spear-Phishing Attacks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446520" y="237744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Reconnaissance-to-compromise lifecycle; highly tailored &amp; effective [5],[7],[8],[17],[20].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640080" y="3703320"/>
            <a:ext cx="5212080" cy="19202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68680" y="393192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8680" y="39319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508760" y="3904488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Factors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68680" y="452628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Awareness, workload and trust bias drive employee susceptibility [9],[10],[15],[22].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217920" y="3703320"/>
            <a:ext cx="5212080" cy="19202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446520" y="3931920"/>
            <a:ext cx="457200" cy="457200"/>
          </a:xfrm>
          <a:prstGeom prst="ellipse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446520" y="39319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086600" y="3904488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Frameworks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6446520" y="4526280"/>
            <a:ext cx="475488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RMF, ISO/IEC 27005, OCTAVE provide general — not aviation-specific — guidance [1],[2],[11].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740851" y="91440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RESEARCH GAP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40851" y="1371600"/>
            <a:ext cx="105156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No dedicated risk assessment framework integrates threat identification, vulnerability analysis, risk evaluation and mitigation planning specifically for airline employees.</a:t>
            </a:r>
            <a:endParaRPr lang="en-US" sz="2400" dirty="0"/>
          </a:p>
        </p:txBody>
      </p:sp>
      <p:sp>
        <p:nvSpPr>
          <p:cNvPr id="5" name="Shape 3"/>
          <p:cNvSpPr/>
          <p:nvPr/>
        </p:nvSpPr>
        <p:spPr>
          <a:xfrm>
            <a:off x="786571" y="3200400"/>
            <a:ext cx="2286000" cy="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40851" y="3474720"/>
            <a:ext cx="96012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Existing research treats technical controls and employee awareness separately — this gap forms the foundation of the proposed study.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466531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283883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&amp; Objectives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463040"/>
            <a:ext cx="10881360" cy="914400"/>
          </a:xfrm>
          <a:prstGeom prst="rect">
            <a:avLst/>
          </a:prstGeom>
          <a:solidFill>
            <a:srgbClr val="CADC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463040"/>
            <a:ext cx="10332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   </a:t>
            </a:r>
            <a:r>
              <a:rPr lang="en-US" sz="15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develop a cybersecurity risk assessment framework for mitigating spear-phishing attacks against airline employees.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640080" y="2697480"/>
            <a:ext cx="457200" cy="45720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40080" y="269748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280160" y="2651760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common spear-phishing techniques used against airline employees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640080" y="3410712"/>
            <a:ext cx="457200" cy="45720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40080" y="341071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280160" y="3364992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organisational, technological and human vulnerabilities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40080" y="4123944"/>
            <a:ext cx="457200" cy="45720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" y="412394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1280160" y="4078224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spear-phishing risks using established risk assessment principles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40080" y="4837176"/>
            <a:ext cx="457200" cy="45720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0080" y="483717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1280160" y="4791456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an aviation-specific cybersecurity risk assessment framework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40080" y="5550408"/>
            <a:ext cx="457200" cy="45720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640080" y="555040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1280160" y="5504688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 the framework's usefulness using airline cybersecurity case studies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Methodology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257800" cy="21488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14400" y="1691640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914400" y="1965960"/>
            <a:ext cx="4709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Pragmatism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914400" y="2468880"/>
            <a:ext cx="47091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 on practical, real-world applicability [12].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6263640" y="1508760"/>
            <a:ext cx="5257800" cy="21488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537960" y="1691640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6537960" y="1965960"/>
            <a:ext cx="4709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Deductive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6537960" y="2468880"/>
            <a:ext cx="47091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Applies established frameworks (NIST, ISO 27005) to the airline context [1],[2],[12].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640080" y="3931920"/>
            <a:ext cx="5257800" cy="21488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14400" y="4114800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914400" y="4389120"/>
            <a:ext cx="4709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 Science Research</a:t>
            </a:r>
            <a:endParaRPr lang="en-US" sz="1900" dirty="0"/>
          </a:p>
        </p:txBody>
      </p:sp>
      <p:sp>
        <p:nvSpPr>
          <p:cNvPr id="15" name="Text 13"/>
          <p:cNvSpPr/>
          <p:nvPr/>
        </p:nvSpPr>
        <p:spPr>
          <a:xfrm>
            <a:off x="914400" y="4892040"/>
            <a:ext cx="47091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and validates the framework as a practical artefact [12].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6263640" y="3931920"/>
            <a:ext cx="5257800" cy="214884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537960" y="4114800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537960" y="4389120"/>
            <a:ext cx="4709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Mixed Methods</a:t>
            </a:r>
            <a:endParaRPr lang="en-US" sz="1900" dirty="0"/>
          </a:p>
        </p:txBody>
      </p:sp>
      <p:sp>
        <p:nvSpPr>
          <p:cNvPr id="19" name="Text 17"/>
          <p:cNvSpPr/>
          <p:nvPr/>
        </p:nvSpPr>
        <p:spPr>
          <a:xfrm>
            <a:off x="6537960" y="4892040"/>
            <a:ext cx="4709160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Combines qualitative thematic analysis with quantitative risk scoring [12].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&amp; Analysis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640080" y="146304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Sources (Secondary Data)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77240" y="1965960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Peer-reviewed journals &amp; conference proceedings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777240" y="2423160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NIST &amp; ISO/IEC cybersecurity standards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777240" y="2880360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Industry &amp; government reports (2020–2026)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77240" y="3337560"/>
            <a:ext cx="512064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Publicly documented airline cyber incidents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263640" y="1463040"/>
            <a:ext cx="5257800" cy="2926080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6537960" y="16916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 Techniques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6537960" y="2148840"/>
            <a:ext cx="4754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Thematic Analysis   </a:t>
            </a:r>
            <a:endParaRPr lang="en-US" sz="13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recurring patterns in literature &amp; case studies [12].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537960" y="3063240"/>
            <a:ext cx="47548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00" b="1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Matrix Analysis</a:t>
            </a:r>
            <a:endParaRPr lang="en-US" sz="1300" dirty="0"/>
          </a:p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= Likelihood × Impact — prioritises threats by severity [1],[2],[11].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40080" y="4617720"/>
            <a:ext cx="10881360" cy="141732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14400" y="4617720"/>
            <a:ext cx="10332720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Ethics: Relies solely on publicly available secondary sources — no confidential airline or employee data collected [12].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Planning &amp; Timeline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640080" y="1600200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Gap Analysis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206240" y="1673352"/>
            <a:ext cx="3017520" cy="3474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60920" y="1645920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 2026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640080" y="2258568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Collection &amp; Threat Analysis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206240" y="2331720"/>
            <a:ext cx="3566160" cy="347472"/>
          </a:xfrm>
          <a:prstGeom prst="rect">
            <a:avLst/>
          </a:prstGeom>
          <a:solidFill>
            <a:srgbClr val="3E6C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909560" y="2304288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Oct 2026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640080" y="2916936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Assessment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206240" y="2990088"/>
            <a:ext cx="4114800" cy="347472"/>
          </a:xfrm>
          <a:prstGeom prst="rect">
            <a:avLst/>
          </a:prstGeom>
          <a:solidFill>
            <a:srgbClr val="3E6C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458200" y="2962656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Oct – Nov 2026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640080" y="3575304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Design &amp; Validation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4206240" y="3648456"/>
            <a:ext cx="3291840" cy="347472"/>
          </a:xfrm>
          <a:prstGeom prst="rect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635240" y="3621024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Nov 2026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40080" y="4233672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Dissertation Writing &amp; Final Review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4206240" y="4306824"/>
            <a:ext cx="4663440" cy="347472"/>
          </a:xfrm>
          <a:prstGeom prst="rect">
            <a:avLst/>
          </a:prstGeom>
          <a:solidFill>
            <a:srgbClr val="6D829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006840" y="4279392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 2026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40080" y="4892040"/>
            <a:ext cx="33832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Submission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4206240" y="4965192"/>
            <a:ext cx="1920240" cy="34747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263640" y="4937760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 2026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40080" y="594360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Resources: Microsoft Word/Excel, Zotero/Mendeley, university library databases — no specialist lab required.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0A89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Impact &amp; Limitations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508760"/>
            <a:ext cx="5257800" cy="429768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914400" y="1783080"/>
            <a:ext cx="502920" cy="502920"/>
          </a:xfrm>
          <a:prstGeom prst="ellipse">
            <a:avLst/>
          </a:prstGeom>
          <a:solidFill>
            <a:srgbClr val="00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78308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554480" y="1810512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914400" y="2514600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Detailed analysis of spear-phishing threats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914400" y="3081528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Identification of key employee vulnerabilities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914400" y="3648456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Aviation-specific risk assessment framework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914400" y="4215384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Practical mitigation recommendations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6263640" y="1508760"/>
            <a:ext cx="5257800" cy="4297680"/>
          </a:xfrm>
          <a:prstGeom prst="rect">
            <a:avLst/>
          </a:prstGeom>
          <a:solidFill>
            <a:srgbClr val="F4F6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537960" y="1783080"/>
            <a:ext cx="502920" cy="502920"/>
          </a:xfrm>
          <a:prstGeom prst="ellipse">
            <a:avLst/>
          </a:prstGeom>
          <a:solidFill>
            <a:srgbClr val="3E6C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37960" y="178308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!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7178040" y="1810512"/>
            <a:ext cx="4114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537960" y="2514600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Reliance on publicly available incident data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6537960" y="3081528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Limited access to internal airline security information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6537960" y="3648456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Potential challenges obtaining expert feedback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6537960" y="4215384"/>
            <a:ext cx="4709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 Variation in cybersecurity practices across airlines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References (IEEE)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640080" y="155448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NIST, Risk Management Framework for Information Systems and Organizations, SP 800-37 Rev. 2, 2024.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640080" y="20574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ISO/IEC 27005: Information Security, Cybersecurity and Privacy Protection, ISO, 2022.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640080" y="25603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ICAO, ICAO Cybersecurity Strategy, Montreal, Canada, 2024.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640080" y="306324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S. Albladi and G. Weir, "User Characteristics That Influence Judgment of Social Engineering Attacks," Human-Centric Computing and Information Sciences, vol. 10, 2023.</a:t>
            </a:r>
            <a:endParaRPr lang="en-US" sz="1150" dirty="0"/>
          </a:p>
        </p:txBody>
      </p:sp>
      <p:sp>
        <p:nvSpPr>
          <p:cNvPr id="7" name="Text 5"/>
          <p:cNvSpPr/>
          <p:nvPr/>
        </p:nvSpPr>
        <p:spPr>
          <a:xfrm>
            <a:off x="640080" y="356616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Verizon, 2025 Data Breach Investigations Report, 2025.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640080" y="406908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K. Parsons et al., "The Human Aspects of Information Security Questionnaire (HAIS-Q)," Computers &amp; Security, vol. 42, 2022.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640080" y="45720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C. Alberts and A. Dorofee, OCTAVE Allegro, Software Engineering Institute, CMU, 2021.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640080" y="50749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M. Saunders, P. Lewis and A. Thornhill, Research Methods for Business Students, 9th ed., Pearson, 2023.</a:t>
            </a:r>
            <a:endParaRPr lang="en-US" sz="1150" dirty="0"/>
          </a:p>
        </p:txBody>
      </p:sp>
      <p:sp>
        <p:nvSpPr>
          <p:cNvPr id="11" name="Text 9"/>
          <p:cNvSpPr/>
          <p:nvPr/>
        </p:nvSpPr>
        <p:spPr>
          <a:xfrm>
            <a:off x="640080" y="557784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[21] M. Alazab and S. Venkatraman, "Cybersecurity Threats and Mitigation in Critical Infrastructures," JNCA, vol. 213, 2024.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640080" y="6035040"/>
            <a:ext cx="10881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reference list (24 sources) available in the written proposal.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57200" y="6492240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 Cybersecurity Risk Assessment Framework for Mitigating Spear-Phishing Attacks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1274552" y="649224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31520" y="2651760"/>
            <a:ext cx="91440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731520" y="3566160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31520" y="60350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Abdullah Al Noman  |  Student ID: 2520302  |  ACFA7004_LON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5" ma:contentTypeDescription="Create a new document." ma:contentTypeScope="" ma:versionID="1ea97c6c2e8c1735fd203e81187a835f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14cbf30c34c8e36ccffac33cfe7ca452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Props1.xml><?xml version="1.0" encoding="utf-8"?>
<ds:datastoreItem xmlns:ds="http://schemas.openxmlformats.org/officeDocument/2006/customXml" ds:itemID="{D9DE7FAA-559C-402C-9AAD-E796AF960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4FAB54-3402-4157-A731-A6331325AD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233F77D-6A2D-4F34-962E-FBEE50EAA8B0}">
  <ds:schemaRefs>
    <ds:schemaRef ds:uri="3a45fc47-eb9b-4e12-9db8-9c54afcdd495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1189</Words>
  <Application>Microsoft Office PowerPoint</Application>
  <PresentationFormat>Widescreen</PresentationFormat>
  <Paragraphs>192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Abdullah Al Noman (2520302)</cp:lastModifiedBy>
  <cp:revision>2</cp:revision>
  <dcterms:created xsi:type="dcterms:W3CDTF">2026-08-09T13:54:09Z</dcterms:created>
  <dcterms:modified xsi:type="dcterms:W3CDTF">2026-08-09T17:33:01Z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