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21"/>
  </p:notesMasterIdLst>
  <p:handoutMasterIdLst>
    <p:handoutMasterId r:id="rId22"/>
  </p:handoutMasterIdLst>
  <p:sldIdLst>
    <p:sldId id="256" r:id="rId4"/>
    <p:sldId id="257" r:id="rId5"/>
    <p:sldId id="296" r:id="rId6"/>
    <p:sldId id="297" r:id="rId7"/>
    <p:sldId id="299" r:id="rId8"/>
    <p:sldId id="309" r:id="rId9"/>
    <p:sldId id="313" r:id="rId10"/>
    <p:sldId id="300" r:id="rId11"/>
    <p:sldId id="311" r:id="rId12"/>
    <p:sldId id="304" r:id="rId13"/>
    <p:sldId id="305" r:id="rId14"/>
    <p:sldId id="306" r:id="rId15"/>
    <p:sldId id="307" r:id="rId16"/>
    <p:sldId id="308" r:id="rId17"/>
    <p:sldId id="301" r:id="rId18"/>
    <p:sldId id="312" r:id="rId19"/>
    <p:sldId id="295" r:id="rId2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mi Ademoye" initials="KA" lastIdx="0" clrIdx="0">
    <p:extLst>
      <p:ext uri="{19B8F6BF-5375-455C-9EA6-DF929625EA0E}">
        <p15:presenceInfo xmlns:p15="http://schemas.microsoft.com/office/powerpoint/2012/main" userId="S-1-5-21-809251214-2178901256-4152538893-2668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C6E5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608" autoAdjust="0"/>
  </p:normalViewPr>
  <p:slideViewPr>
    <p:cSldViewPr>
      <p:cViewPr varScale="1">
        <p:scale>
          <a:sx n="154" d="100"/>
          <a:sy n="154" d="100"/>
        </p:scale>
        <p:origin x="2004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commentAuthors" Target="commentAuthor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19/02/2023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2/19/2023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4404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7035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2/19/2023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2/19/2023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2/19/2023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2/19/2023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2/19/2023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2/19/2023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2/19/2023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2/19/2023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2/19/2023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2/19/2023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2/19/2023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2/19/2023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Modularisation and Sub Processes in Flowcharts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Lecture 7: Analysing and Solving Problems (APS)</a:t>
            </a:r>
          </a:p>
          <a:p>
            <a:r>
              <a:rPr lang="en-GB" dirty="0"/>
              <a:t>Adam Head (with material from Dr Kemi </a:t>
            </a:r>
            <a:r>
              <a:rPr lang="en-GB" dirty="0" err="1"/>
              <a:t>Ademoye</a:t>
            </a:r>
            <a:r>
              <a:rPr lang="en-GB" dirty="0"/>
              <a:t>)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/>
              <a:t>20-Feb-2023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Modularisation and Decomposition</a:t>
            </a:r>
          </a:p>
          <a:p>
            <a:r>
              <a:rPr lang="en-GB" dirty="0"/>
              <a:t>Sub Processes in Flowcharts</a:t>
            </a:r>
          </a:p>
        </p:txBody>
      </p:sp>
    </p:spTree>
    <p:extLst>
      <p:ext uri="{BB962C8B-B14F-4D97-AF65-F5344CB8AC3E}">
        <p14:creationId xmlns:p14="http://schemas.microsoft.com/office/powerpoint/2010/main" val="25739502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Modularisation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If you look at the snakes and ladders solution, </a:t>
            </a:r>
            <a:r>
              <a:rPr lang="en-GB" b="1" i="1" dirty="0"/>
              <a:t>it is quite a long flowchart</a:t>
            </a:r>
            <a:r>
              <a:rPr lang="en-GB" dirty="0"/>
              <a:t>.</a:t>
            </a:r>
          </a:p>
          <a:p>
            <a:r>
              <a:rPr lang="en-GB" dirty="0"/>
              <a:t>And we haven’t added any of the Could or Won’t Haves to it!</a:t>
            </a:r>
          </a:p>
          <a:p>
            <a:r>
              <a:rPr lang="en-GB" dirty="0"/>
              <a:t>If you recall from Lecture 1, </a:t>
            </a:r>
            <a:r>
              <a:rPr lang="en-GB" b="1" dirty="0"/>
              <a:t>Decomposition</a:t>
            </a:r>
            <a:r>
              <a:rPr lang="en-GB" dirty="0"/>
              <a:t> was the first step of computational thinking.</a:t>
            </a:r>
          </a:p>
          <a:p>
            <a:pPr lvl="1"/>
            <a:r>
              <a:rPr lang="en-GB" dirty="0"/>
              <a:t>Breaking a problem down into smaller, more manageable parts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1133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Modularisation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6916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When providing a computer solution, e.g. program code, it is </a:t>
            </a:r>
            <a:r>
              <a:rPr lang="en-GB" b="1" i="1" u="sng" dirty="0"/>
              <a:t>not</a:t>
            </a:r>
            <a:r>
              <a:rPr lang="en-GB" b="1" i="1" dirty="0"/>
              <a:t> generally written as one long series of steps</a:t>
            </a:r>
            <a:r>
              <a:rPr lang="en-GB" dirty="0"/>
              <a:t>.</a:t>
            </a:r>
          </a:p>
          <a:p>
            <a:r>
              <a:rPr lang="en-GB" dirty="0"/>
              <a:t>The solution is </a:t>
            </a:r>
            <a:r>
              <a:rPr lang="en-GB" b="1" dirty="0"/>
              <a:t>broken down into smaller units that handle one task at a time</a:t>
            </a:r>
            <a:r>
              <a:rPr lang="en-GB" dirty="0"/>
              <a:t>.</a:t>
            </a:r>
          </a:p>
          <a:p>
            <a:r>
              <a:rPr lang="en-GB" dirty="0"/>
              <a:t>This is known as Modularisation!</a:t>
            </a:r>
          </a:p>
          <a:p>
            <a:r>
              <a:rPr lang="en-GB" dirty="0"/>
              <a:t>These smaller units are known as:</a:t>
            </a:r>
          </a:p>
          <a:p>
            <a:pPr lvl="1"/>
            <a:r>
              <a:rPr lang="en-GB" dirty="0"/>
              <a:t>Modules</a:t>
            </a:r>
          </a:p>
          <a:p>
            <a:pPr lvl="1"/>
            <a:r>
              <a:rPr lang="en-GB" dirty="0"/>
              <a:t>Subroutines</a:t>
            </a:r>
          </a:p>
          <a:p>
            <a:pPr lvl="1"/>
            <a:r>
              <a:rPr lang="en-GB" dirty="0"/>
              <a:t>Functions</a:t>
            </a:r>
          </a:p>
          <a:p>
            <a:pPr lvl="1"/>
            <a:r>
              <a:rPr lang="en-GB" dirty="0"/>
              <a:t>Methods, etc.</a:t>
            </a:r>
          </a:p>
        </p:txBody>
      </p:sp>
    </p:spTree>
    <p:extLst>
      <p:ext uri="{BB962C8B-B14F-4D97-AF65-F5344CB8AC3E}">
        <p14:creationId xmlns:p14="http://schemas.microsoft.com/office/powerpoint/2010/main" val="1025116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Advantages of Modularisation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Modularisation provides </a:t>
            </a:r>
            <a:r>
              <a:rPr lang="en-GB" b="1" dirty="0"/>
              <a:t>abstraction</a:t>
            </a:r>
            <a:r>
              <a:rPr lang="en-GB" dirty="0"/>
              <a:t>.</a:t>
            </a:r>
          </a:p>
          <a:p>
            <a:r>
              <a:rPr lang="en-GB" dirty="0"/>
              <a:t>Allows multiple people to work on a problem.</a:t>
            </a:r>
          </a:p>
          <a:p>
            <a:pPr lvl="1"/>
            <a:r>
              <a:rPr lang="en-GB" dirty="0"/>
              <a:t>One person works on the login step</a:t>
            </a:r>
          </a:p>
          <a:p>
            <a:pPr lvl="1"/>
            <a:r>
              <a:rPr lang="en-GB" dirty="0"/>
              <a:t>One person works on the checkout step</a:t>
            </a:r>
          </a:p>
          <a:p>
            <a:r>
              <a:rPr lang="en-GB" dirty="0"/>
              <a:t>Allows you to reuse your work more easily</a:t>
            </a:r>
          </a:p>
          <a:p>
            <a:pPr lvl="1"/>
            <a:r>
              <a:rPr lang="en-GB" dirty="0"/>
              <a:t>Login step can be used in many solutions</a:t>
            </a:r>
          </a:p>
        </p:txBody>
      </p:sp>
    </p:spTree>
    <p:extLst>
      <p:ext uri="{BB962C8B-B14F-4D97-AF65-F5344CB8AC3E}">
        <p14:creationId xmlns:p14="http://schemas.microsoft.com/office/powerpoint/2010/main" val="1610234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Modularisation and Abstraction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With abstraction, you start off by:</a:t>
            </a:r>
          </a:p>
          <a:p>
            <a:pPr lvl="1"/>
            <a:r>
              <a:rPr lang="en-GB" dirty="0"/>
              <a:t>Paying attention to the </a:t>
            </a:r>
            <a:r>
              <a:rPr lang="en-GB" b="1" i="1" dirty="0"/>
              <a:t>high-level</a:t>
            </a:r>
            <a:r>
              <a:rPr lang="en-GB" dirty="0"/>
              <a:t> important steps while </a:t>
            </a:r>
            <a:r>
              <a:rPr lang="en-GB" b="1" i="1" dirty="0"/>
              <a:t>ignoring specifics</a:t>
            </a:r>
            <a:r>
              <a:rPr lang="en-GB" dirty="0"/>
              <a:t> (exact details).</a:t>
            </a:r>
          </a:p>
          <a:p>
            <a:r>
              <a:rPr lang="en-GB" dirty="0"/>
              <a:t>It is </a:t>
            </a:r>
            <a:r>
              <a:rPr lang="en-GB" b="1" dirty="0"/>
              <a:t>selective ignorance</a:t>
            </a:r>
            <a:r>
              <a:rPr lang="en-GB" dirty="0"/>
              <a:t>, if you wish.</a:t>
            </a:r>
          </a:p>
          <a:p>
            <a:pPr lvl="1"/>
            <a:r>
              <a:rPr lang="en-GB" dirty="0"/>
              <a:t>Identify what needs to be achieved without the unnecessary specific details.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9575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Snakes and Ladder Abstraction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If we try and apply abstraction to the Snakes and Ladders computerisation problem.</a:t>
            </a:r>
          </a:p>
          <a:p>
            <a:r>
              <a:rPr lang="en-GB" dirty="0"/>
              <a:t>What you need to achieve:</a:t>
            </a:r>
          </a:p>
          <a:p>
            <a:pPr lvl="1"/>
            <a:r>
              <a:rPr lang="en-GB" dirty="0"/>
              <a:t>Player(s) choose tokens</a:t>
            </a:r>
          </a:p>
          <a:p>
            <a:pPr lvl="1"/>
            <a:r>
              <a:rPr lang="en-GB" dirty="0"/>
              <a:t>Current player takes turn</a:t>
            </a:r>
          </a:p>
          <a:p>
            <a:pPr lvl="1"/>
            <a:r>
              <a:rPr lang="en-GB" dirty="0"/>
              <a:t>Alternate Player turn until Game Ends</a:t>
            </a:r>
          </a:p>
          <a:p>
            <a:pPr lvl="1"/>
            <a:r>
              <a:rPr lang="en-GB" dirty="0"/>
              <a:t>Display winner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718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Hierarchy Charts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565104"/>
          </a:xfrm>
        </p:spPr>
        <p:txBody>
          <a:bodyPr>
            <a:normAutofit/>
          </a:bodyPr>
          <a:lstStyle/>
          <a:p>
            <a:r>
              <a:rPr lang="en-GB" dirty="0"/>
              <a:t>Hierarchy charts are useful for showing how you have broken your solution into smaller modules.</a:t>
            </a:r>
          </a:p>
          <a:p>
            <a:r>
              <a:rPr lang="en-GB" dirty="0"/>
              <a:t>For example, if we return to the Snakes and Ladders solution, we may break it down as follows: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grpSp>
        <p:nvGrpSpPr>
          <p:cNvPr id="41" name="Group 40"/>
          <p:cNvGrpSpPr/>
          <p:nvPr/>
        </p:nvGrpSpPr>
        <p:grpSpPr>
          <a:xfrm>
            <a:off x="179512" y="3861048"/>
            <a:ext cx="8820471" cy="1591475"/>
            <a:chOff x="323529" y="4305222"/>
            <a:chExt cx="8584195" cy="1591475"/>
          </a:xfrm>
        </p:grpSpPr>
        <p:sp>
          <p:nvSpPr>
            <p:cNvPr id="10" name="Freeform 9"/>
            <p:cNvSpPr/>
            <p:nvPr/>
          </p:nvSpPr>
          <p:spPr>
            <a:xfrm>
              <a:off x="3597947" y="4305222"/>
              <a:ext cx="1804087" cy="657634"/>
            </a:xfrm>
            <a:custGeom>
              <a:avLst/>
              <a:gdLst>
                <a:gd name="connsiteX0" fmla="*/ 0 w 1315268"/>
                <a:gd name="connsiteY0" fmla="*/ 0 h 657634"/>
                <a:gd name="connsiteX1" fmla="*/ 1315268 w 1315268"/>
                <a:gd name="connsiteY1" fmla="*/ 0 h 657634"/>
                <a:gd name="connsiteX2" fmla="*/ 1315268 w 1315268"/>
                <a:gd name="connsiteY2" fmla="*/ 657634 h 657634"/>
                <a:gd name="connsiteX3" fmla="*/ 0 w 1315268"/>
                <a:gd name="connsiteY3" fmla="*/ 657634 h 657634"/>
                <a:gd name="connsiteX4" fmla="*/ 0 w 1315268"/>
                <a:gd name="connsiteY4" fmla="*/ 0 h 65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5268" h="657634">
                  <a:moveTo>
                    <a:pt x="0" y="0"/>
                  </a:moveTo>
                  <a:lnTo>
                    <a:pt x="1315268" y="0"/>
                  </a:lnTo>
                  <a:lnTo>
                    <a:pt x="1315268" y="657634"/>
                  </a:lnTo>
                  <a:lnTo>
                    <a:pt x="0" y="65763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605" tIns="14605" rIns="14605" bIns="14605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400" kern="1200" dirty="0"/>
                <a:t>Main Program</a:t>
              </a:r>
            </a:p>
          </p:txBody>
        </p:sp>
        <p:sp>
          <p:nvSpPr>
            <p:cNvPr id="11" name="Freeform 10"/>
            <p:cNvSpPr/>
            <p:nvPr/>
          </p:nvSpPr>
          <p:spPr>
            <a:xfrm>
              <a:off x="323529" y="5239063"/>
              <a:ext cx="2035359" cy="657634"/>
            </a:xfrm>
            <a:custGeom>
              <a:avLst/>
              <a:gdLst>
                <a:gd name="connsiteX0" fmla="*/ 0 w 1315268"/>
                <a:gd name="connsiteY0" fmla="*/ 0 h 657634"/>
                <a:gd name="connsiteX1" fmla="*/ 1315268 w 1315268"/>
                <a:gd name="connsiteY1" fmla="*/ 0 h 657634"/>
                <a:gd name="connsiteX2" fmla="*/ 1315268 w 1315268"/>
                <a:gd name="connsiteY2" fmla="*/ 657634 h 657634"/>
                <a:gd name="connsiteX3" fmla="*/ 0 w 1315268"/>
                <a:gd name="connsiteY3" fmla="*/ 657634 h 657634"/>
                <a:gd name="connsiteX4" fmla="*/ 0 w 1315268"/>
                <a:gd name="connsiteY4" fmla="*/ 0 h 65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5268" h="657634">
                  <a:moveTo>
                    <a:pt x="0" y="0"/>
                  </a:moveTo>
                  <a:lnTo>
                    <a:pt x="1315268" y="0"/>
                  </a:lnTo>
                  <a:lnTo>
                    <a:pt x="1315268" y="657634"/>
                  </a:lnTo>
                  <a:lnTo>
                    <a:pt x="0" y="65763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600" kern="1200" dirty="0" err="1"/>
                <a:t>SetPlayerTokens</a:t>
              </a:r>
              <a:r>
                <a:rPr lang="en-GB" sz="1600" kern="1200" dirty="0"/>
                <a:t>()</a:t>
              </a:r>
            </a:p>
          </p:txBody>
        </p:sp>
        <p:sp>
          <p:nvSpPr>
            <p:cNvPr id="12" name="Freeform 11"/>
            <p:cNvSpPr/>
            <p:nvPr/>
          </p:nvSpPr>
          <p:spPr>
            <a:xfrm>
              <a:off x="2506476" y="5239063"/>
              <a:ext cx="2035359" cy="657634"/>
            </a:xfrm>
            <a:custGeom>
              <a:avLst/>
              <a:gdLst>
                <a:gd name="connsiteX0" fmla="*/ 0 w 1315268"/>
                <a:gd name="connsiteY0" fmla="*/ 0 h 657634"/>
                <a:gd name="connsiteX1" fmla="*/ 1315268 w 1315268"/>
                <a:gd name="connsiteY1" fmla="*/ 0 h 657634"/>
                <a:gd name="connsiteX2" fmla="*/ 1315268 w 1315268"/>
                <a:gd name="connsiteY2" fmla="*/ 657634 h 657634"/>
                <a:gd name="connsiteX3" fmla="*/ 0 w 1315268"/>
                <a:gd name="connsiteY3" fmla="*/ 657634 h 657634"/>
                <a:gd name="connsiteX4" fmla="*/ 0 w 1315268"/>
                <a:gd name="connsiteY4" fmla="*/ 0 h 65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5268" h="657634">
                  <a:moveTo>
                    <a:pt x="0" y="0"/>
                  </a:moveTo>
                  <a:lnTo>
                    <a:pt x="1315268" y="0"/>
                  </a:lnTo>
                  <a:lnTo>
                    <a:pt x="1315268" y="657634"/>
                  </a:lnTo>
                  <a:lnTo>
                    <a:pt x="0" y="65763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600" kern="1200" dirty="0" err="1"/>
                <a:t>DoCurrentPlayerTurn</a:t>
              </a:r>
              <a:r>
                <a:rPr lang="en-GB" sz="1600" kern="1200" dirty="0"/>
                <a:t>()</a:t>
              </a:r>
            </a:p>
          </p:txBody>
        </p:sp>
        <p:sp>
          <p:nvSpPr>
            <p:cNvPr id="13" name="Freeform 12"/>
            <p:cNvSpPr/>
            <p:nvPr/>
          </p:nvSpPr>
          <p:spPr>
            <a:xfrm>
              <a:off x="4689419" y="5239063"/>
              <a:ext cx="2035359" cy="657634"/>
            </a:xfrm>
            <a:custGeom>
              <a:avLst/>
              <a:gdLst>
                <a:gd name="connsiteX0" fmla="*/ 0 w 1315268"/>
                <a:gd name="connsiteY0" fmla="*/ 0 h 657634"/>
                <a:gd name="connsiteX1" fmla="*/ 1315268 w 1315268"/>
                <a:gd name="connsiteY1" fmla="*/ 0 h 657634"/>
                <a:gd name="connsiteX2" fmla="*/ 1315268 w 1315268"/>
                <a:gd name="connsiteY2" fmla="*/ 657634 h 657634"/>
                <a:gd name="connsiteX3" fmla="*/ 0 w 1315268"/>
                <a:gd name="connsiteY3" fmla="*/ 657634 h 657634"/>
                <a:gd name="connsiteX4" fmla="*/ 0 w 1315268"/>
                <a:gd name="connsiteY4" fmla="*/ 0 h 65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5268" h="657634">
                  <a:moveTo>
                    <a:pt x="0" y="0"/>
                  </a:moveTo>
                  <a:lnTo>
                    <a:pt x="1315268" y="0"/>
                  </a:lnTo>
                  <a:lnTo>
                    <a:pt x="1315268" y="657634"/>
                  </a:lnTo>
                  <a:lnTo>
                    <a:pt x="0" y="65763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600" kern="1200" dirty="0" err="1"/>
                <a:t>SetNextPlayer</a:t>
              </a:r>
              <a:r>
                <a:rPr lang="en-GB" sz="1600" kern="1200" dirty="0"/>
                <a:t>()</a:t>
              </a:r>
            </a:p>
          </p:txBody>
        </p:sp>
        <p:sp>
          <p:nvSpPr>
            <p:cNvPr id="14" name="Freeform 13"/>
            <p:cNvSpPr/>
            <p:nvPr/>
          </p:nvSpPr>
          <p:spPr>
            <a:xfrm>
              <a:off x="6872365" y="5239063"/>
              <a:ext cx="2035359" cy="657634"/>
            </a:xfrm>
            <a:custGeom>
              <a:avLst/>
              <a:gdLst>
                <a:gd name="connsiteX0" fmla="*/ 0 w 1315268"/>
                <a:gd name="connsiteY0" fmla="*/ 0 h 657634"/>
                <a:gd name="connsiteX1" fmla="*/ 1315268 w 1315268"/>
                <a:gd name="connsiteY1" fmla="*/ 0 h 657634"/>
                <a:gd name="connsiteX2" fmla="*/ 1315268 w 1315268"/>
                <a:gd name="connsiteY2" fmla="*/ 657634 h 657634"/>
                <a:gd name="connsiteX3" fmla="*/ 0 w 1315268"/>
                <a:gd name="connsiteY3" fmla="*/ 657634 h 657634"/>
                <a:gd name="connsiteX4" fmla="*/ 0 w 1315268"/>
                <a:gd name="connsiteY4" fmla="*/ 0 h 65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5268" h="657634">
                  <a:moveTo>
                    <a:pt x="0" y="0"/>
                  </a:moveTo>
                  <a:lnTo>
                    <a:pt x="1315268" y="0"/>
                  </a:lnTo>
                  <a:lnTo>
                    <a:pt x="1315268" y="657634"/>
                  </a:lnTo>
                  <a:lnTo>
                    <a:pt x="0" y="65763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600" kern="1200" dirty="0" err="1"/>
                <a:t>DisplayWinner</a:t>
              </a:r>
              <a:r>
                <a:rPr lang="en-GB" sz="1600" kern="1200" dirty="0"/>
                <a:t>()</a:t>
              </a:r>
            </a:p>
          </p:txBody>
        </p:sp>
        <p:grpSp>
          <p:nvGrpSpPr>
            <p:cNvPr id="40" name="Group 39"/>
            <p:cNvGrpSpPr/>
            <p:nvPr/>
          </p:nvGrpSpPr>
          <p:grpSpPr>
            <a:xfrm>
              <a:off x="1115616" y="4962856"/>
              <a:ext cx="6639979" cy="276206"/>
              <a:chOff x="1115616" y="4962856"/>
              <a:chExt cx="6639979" cy="276206"/>
            </a:xfrm>
          </p:grpSpPr>
          <p:cxnSp>
            <p:nvCxnSpPr>
              <p:cNvPr id="22" name="Elbow Connector 21"/>
              <p:cNvCxnSpPr/>
              <p:nvPr/>
            </p:nvCxnSpPr>
            <p:spPr>
              <a:xfrm rot="10800000" flipV="1">
                <a:off x="3219091" y="5085184"/>
                <a:ext cx="1280900" cy="153878"/>
              </a:xfrm>
              <a:prstGeom prst="bentConnector3">
                <a:avLst>
                  <a:gd name="adj1" fmla="val 100262"/>
                </a:avLst>
              </a:prstGeom>
              <a:ln w="19050"/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32" name="Elbow Connector 31"/>
              <p:cNvCxnSpPr/>
              <p:nvPr/>
            </p:nvCxnSpPr>
            <p:spPr>
              <a:xfrm rot="10800000" flipV="1">
                <a:off x="1115616" y="5085184"/>
                <a:ext cx="2103474" cy="153878"/>
              </a:xfrm>
              <a:prstGeom prst="bentConnector3">
                <a:avLst>
                  <a:gd name="adj1" fmla="val 99238"/>
                </a:avLst>
              </a:prstGeom>
              <a:ln w="19050"/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35" name="Elbow Connector 34"/>
              <p:cNvCxnSpPr/>
              <p:nvPr/>
            </p:nvCxnSpPr>
            <p:spPr>
              <a:xfrm rot="10800000" flipH="1" flipV="1">
                <a:off x="4405278" y="5085184"/>
                <a:ext cx="1280900" cy="153878"/>
              </a:xfrm>
              <a:prstGeom prst="bentConnector3">
                <a:avLst>
                  <a:gd name="adj1" fmla="val 100262"/>
                </a:avLst>
              </a:prstGeom>
              <a:ln w="19050"/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36" name="Elbow Connector 35"/>
              <p:cNvCxnSpPr/>
              <p:nvPr/>
            </p:nvCxnSpPr>
            <p:spPr>
              <a:xfrm rot="10800000" flipH="1" flipV="1">
                <a:off x="5652121" y="5085184"/>
                <a:ext cx="2103474" cy="153878"/>
              </a:xfrm>
              <a:prstGeom prst="bentConnector3">
                <a:avLst>
                  <a:gd name="adj1" fmla="val 99238"/>
                </a:avLst>
              </a:prstGeom>
              <a:ln w="19050"/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/>
              <p:cNvCxnSpPr/>
              <p:nvPr/>
            </p:nvCxnSpPr>
            <p:spPr>
              <a:xfrm>
                <a:off x="4499990" y="4962856"/>
                <a:ext cx="0" cy="122328"/>
              </a:xfrm>
              <a:prstGeom prst="line">
                <a:avLst/>
              </a:prstGeom>
              <a:ln w="19050"/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428093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Modularisation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The main program contains the basic (mainline) logic.</a:t>
            </a:r>
          </a:p>
          <a:p>
            <a:r>
              <a:rPr lang="en-GB" dirty="0"/>
              <a:t>Sub-units (modules) provide detail logic for that sub process.</a:t>
            </a:r>
          </a:p>
          <a:p>
            <a:r>
              <a:rPr lang="en-GB" dirty="0"/>
              <a:t>When each unit (module) finishes, it </a:t>
            </a:r>
            <a:r>
              <a:rPr lang="en-GB" b="1" dirty="0"/>
              <a:t>returns</a:t>
            </a:r>
            <a:r>
              <a:rPr lang="en-GB" dirty="0"/>
              <a:t> to the main program and the main program continues.</a:t>
            </a:r>
          </a:p>
          <a:p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279112" y="1610342"/>
            <a:ext cx="8820471" cy="1591475"/>
            <a:chOff x="323529" y="4305222"/>
            <a:chExt cx="8584195" cy="1591475"/>
          </a:xfrm>
        </p:grpSpPr>
        <p:sp>
          <p:nvSpPr>
            <p:cNvPr id="6" name="Freeform 5"/>
            <p:cNvSpPr/>
            <p:nvPr/>
          </p:nvSpPr>
          <p:spPr>
            <a:xfrm>
              <a:off x="3597947" y="4305222"/>
              <a:ext cx="1804087" cy="657634"/>
            </a:xfrm>
            <a:custGeom>
              <a:avLst/>
              <a:gdLst>
                <a:gd name="connsiteX0" fmla="*/ 0 w 1315268"/>
                <a:gd name="connsiteY0" fmla="*/ 0 h 657634"/>
                <a:gd name="connsiteX1" fmla="*/ 1315268 w 1315268"/>
                <a:gd name="connsiteY1" fmla="*/ 0 h 657634"/>
                <a:gd name="connsiteX2" fmla="*/ 1315268 w 1315268"/>
                <a:gd name="connsiteY2" fmla="*/ 657634 h 657634"/>
                <a:gd name="connsiteX3" fmla="*/ 0 w 1315268"/>
                <a:gd name="connsiteY3" fmla="*/ 657634 h 657634"/>
                <a:gd name="connsiteX4" fmla="*/ 0 w 1315268"/>
                <a:gd name="connsiteY4" fmla="*/ 0 h 65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5268" h="657634">
                  <a:moveTo>
                    <a:pt x="0" y="0"/>
                  </a:moveTo>
                  <a:lnTo>
                    <a:pt x="1315268" y="0"/>
                  </a:lnTo>
                  <a:lnTo>
                    <a:pt x="1315268" y="657634"/>
                  </a:lnTo>
                  <a:lnTo>
                    <a:pt x="0" y="65763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605" tIns="14605" rIns="14605" bIns="14605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400" kern="1200" dirty="0"/>
                <a:t>Main Program</a:t>
              </a:r>
            </a:p>
          </p:txBody>
        </p:sp>
        <p:sp>
          <p:nvSpPr>
            <p:cNvPr id="7" name="Freeform 6"/>
            <p:cNvSpPr/>
            <p:nvPr/>
          </p:nvSpPr>
          <p:spPr>
            <a:xfrm>
              <a:off x="323529" y="5239063"/>
              <a:ext cx="2035359" cy="657634"/>
            </a:xfrm>
            <a:custGeom>
              <a:avLst/>
              <a:gdLst>
                <a:gd name="connsiteX0" fmla="*/ 0 w 1315268"/>
                <a:gd name="connsiteY0" fmla="*/ 0 h 657634"/>
                <a:gd name="connsiteX1" fmla="*/ 1315268 w 1315268"/>
                <a:gd name="connsiteY1" fmla="*/ 0 h 657634"/>
                <a:gd name="connsiteX2" fmla="*/ 1315268 w 1315268"/>
                <a:gd name="connsiteY2" fmla="*/ 657634 h 657634"/>
                <a:gd name="connsiteX3" fmla="*/ 0 w 1315268"/>
                <a:gd name="connsiteY3" fmla="*/ 657634 h 657634"/>
                <a:gd name="connsiteX4" fmla="*/ 0 w 1315268"/>
                <a:gd name="connsiteY4" fmla="*/ 0 h 65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5268" h="657634">
                  <a:moveTo>
                    <a:pt x="0" y="0"/>
                  </a:moveTo>
                  <a:lnTo>
                    <a:pt x="1315268" y="0"/>
                  </a:lnTo>
                  <a:lnTo>
                    <a:pt x="1315268" y="657634"/>
                  </a:lnTo>
                  <a:lnTo>
                    <a:pt x="0" y="65763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600" kern="1200" dirty="0" err="1"/>
                <a:t>SetPlayerTokens</a:t>
              </a:r>
              <a:r>
                <a:rPr lang="en-GB" sz="1600" kern="1200" dirty="0"/>
                <a:t>()</a:t>
              </a:r>
            </a:p>
          </p:txBody>
        </p:sp>
        <p:sp>
          <p:nvSpPr>
            <p:cNvPr id="8" name="Freeform 7"/>
            <p:cNvSpPr/>
            <p:nvPr/>
          </p:nvSpPr>
          <p:spPr>
            <a:xfrm>
              <a:off x="2506476" y="5239063"/>
              <a:ext cx="2035359" cy="657634"/>
            </a:xfrm>
            <a:custGeom>
              <a:avLst/>
              <a:gdLst>
                <a:gd name="connsiteX0" fmla="*/ 0 w 1315268"/>
                <a:gd name="connsiteY0" fmla="*/ 0 h 657634"/>
                <a:gd name="connsiteX1" fmla="*/ 1315268 w 1315268"/>
                <a:gd name="connsiteY1" fmla="*/ 0 h 657634"/>
                <a:gd name="connsiteX2" fmla="*/ 1315268 w 1315268"/>
                <a:gd name="connsiteY2" fmla="*/ 657634 h 657634"/>
                <a:gd name="connsiteX3" fmla="*/ 0 w 1315268"/>
                <a:gd name="connsiteY3" fmla="*/ 657634 h 657634"/>
                <a:gd name="connsiteX4" fmla="*/ 0 w 1315268"/>
                <a:gd name="connsiteY4" fmla="*/ 0 h 65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5268" h="657634">
                  <a:moveTo>
                    <a:pt x="0" y="0"/>
                  </a:moveTo>
                  <a:lnTo>
                    <a:pt x="1315268" y="0"/>
                  </a:lnTo>
                  <a:lnTo>
                    <a:pt x="1315268" y="657634"/>
                  </a:lnTo>
                  <a:lnTo>
                    <a:pt x="0" y="65763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600" kern="1200" dirty="0" err="1"/>
                <a:t>DoCurrentPlayerTurn</a:t>
              </a:r>
              <a:r>
                <a:rPr lang="en-GB" sz="1600" kern="1200" dirty="0"/>
                <a:t>()</a:t>
              </a:r>
            </a:p>
          </p:txBody>
        </p:sp>
        <p:sp>
          <p:nvSpPr>
            <p:cNvPr id="9" name="Freeform 8"/>
            <p:cNvSpPr/>
            <p:nvPr/>
          </p:nvSpPr>
          <p:spPr>
            <a:xfrm>
              <a:off x="4689419" y="5239063"/>
              <a:ext cx="2035359" cy="657634"/>
            </a:xfrm>
            <a:custGeom>
              <a:avLst/>
              <a:gdLst>
                <a:gd name="connsiteX0" fmla="*/ 0 w 1315268"/>
                <a:gd name="connsiteY0" fmla="*/ 0 h 657634"/>
                <a:gd name="connsiteX1" fmla="*/ 1315268 w 1315268"/>
                <a:gd name="connsiteY1" fmla="*/ 0 h 657634"/>
                <a:gd name="connsiteX2" fmla="*/ 1315268 w 1315268"/>
                <a:gd name="connsiteY2" fmla="*/ 657634 h 657634"/>
                <a:gd name="connsiteX3" fmla="*/ 0 w 1315268"/>
                <a:gd name="connsiteY3" fmla="*/ 657634 h 657634"/>
                <a:gd name="connsiteX4" fmla="*/ 0 w 1315268"/>
                <a:gd name="connsiteY4" fmla="*/ 0 h 65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5268" h="657634">
                  <a:moveTo>
                    <a:pt x="0" y="0"/>
                  </a:moveTo>
                  <a:lnTo>
                    <a:pt x="1315268" y="0"/>
                  </a:lnTo>
                  <a:lnTo>
                    <a:pt x="1315268" y="657634"/>
                  </a:lnTo>
                  <a:lnTo>
                    <a:pt x="0" y="65763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600" kern="1200" dirty="0" err="1"/>
                <a:t>SetNextPlayer</a:t>
              </a:r>
              <a:r>
                <a:rPr lang="en-GB" sz="1600" kern="1200" dirty="0"/>
                <a:t>()</a:t>
              </a:r>
            </a:p>
          </p:txBody>
        </p:sp>
        <p:sp>
          <p:nvSpPr>
            <p:cNvPr id="10" name="Freeform 9"/>
            <p:cNvSpPr/>
            <p:nvPr/>
          </p:nvSpPr>
          <p:spPr>
            <a:xfrm>
              <a:off x="6872365" y="5239063"/>
              <a:ext cx="2035359" cy="657634"/>
            </a:xfrm>
            <a:custGeom>
              <a:avLst/>
              <a:gdLst>
                <a:gd name="connsiteX0" fmla="*/ 0 w 1315268"/>
                <a:gd name="connsiteY0" fmla="*/ 0 h 657634"/>
                <a:gd name="connsiteX1" fmla="*/ 1315268 w 1315268"/>
                <a:gd name="connsiteY1" fmla="*/ 0 h 657634"/>
                <a:gd name="connsiteX2" fmla="*/ 1315268 w 1315268"/>
                <a:gd name="connsiteY2" fmla="*/ 657634 h 657634"/>
                <a:gd name="connsiteX3" fmla="*/ 0 w 1315268"/>
                <a:gd name="connsiteY3" fmla="*/ 657634 h 657634"/>
                <a:gd name="connsiteX4" fmla="*/ 0 w 1315268"/>
                <a:gd name="connsiteY4" fmla="*/ 0 h 65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5268" h="657634">
                  <a:moveTo>
                    <a:pt x="0" y="0"/>
                  </a:moveTo>
                  <a:lnTo>
                    <a:pt x="1315268" y="0"/>
                  </a:lnTo>
                  <a:lnTo>
                    <a:pt x="1315268" y="657634"/>
                  </a:lnTo>
                  <a:lnTo>
                    <a:pt x="0" y="65763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600" kern="1200" dirty="0" err="1"/>
                <a:t>DisplayWinner</a:t>
              </a:r>
              <a:r>
                <a:rPr lang="en-GB" sz="1600" kern="1200" dirty="0"/>
                <a:t>()</a:t>
              </a:r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1115616" y="4962856"/>
              <a:ext cx="6639979" cy="276206"/>
              <a:chOff x="1115616" y="4962856"/>
              <a:chExt cx="6639979" cy="276206"/>
            </a:xfrm>
          </p:grpSpPr>
          <p:cxnSp>
            <p:nvCxnSpPr>
              <p:cNvPr id="12" name="Elbow Connector 11"/>
              <p:cNvCxnSpPr/>
              <p:nvPr/>
            </p:nvCxnSpPr>
            <p:spPr>
              <a:xfrm rot="10800000" flipV="1">
                <a:off x="3219091" y="5085184"/>
                <a:ext cx="1280900" cy="153878"/>
              </a:xfrm>
              <a:prstGeom prst="bentConnector3">
                <a:avLst>
                  <a:gd name="adj1" fmla="val 100262"/>
                </a:avLst>
              </a:prstGeom>
              <a:ln w="19050"/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3" name="Elbow Connector 12"/>
              <p:cNvCxnSpPr/>
              <p:nvPr/>
            </p:nvCxnSpPr>
            <p:spPr>
              <a:xfrm rot="10800000" flipV="1">
                <a:off x="1115616" y="5085184"/>
                <a:ext cx="2103474" cy="153878"/>
              </a:xfrm>
              <a:prstGeom prst="bentConnector3">
                <a:avLst>
                  <a:gd name="adj1" fmla="val 99238"/>
                </a:avLst>
              </a:prstGeom>
              <a:ln w="19050"/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4" name="Elbow Connector 13"/>
              <p:cNvCxnSpPr/>
              <p:nvPr/>
            </p:nvCxnSpPr>
            <p:spPr>
              <a:xfrm rot="10800000" flipH="1" flipV="1">
                <a:off x="4405278" y="5085184"/>
                <a:ext cx="1280900" cy="153878"/>
              </a:xfrm>
              <a:prstGeom prst="bentConnector3">
                <a:avLst>
                  <a:gd name="adj1" fmla="val 100262"/>
                </a:avLst>
              </a:prstGeom>
              <a:ln w="19050"/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5" name="Elbow Connector 14"/>
              <p:cNvCxnSpPr/>
              <p:nvPr/>
            </p:nvCxnSpPr>
            <p:spPr>
              <a:xfrm rot="10800000" flipH="1" flipV="1">
                <a:off x="5652121" y="5085184"/>
                <a:ext cx="2103474" cy="153878"/>
              </a:xfrm>
              <a:prstGeom prst="bentConnector3">
                <a:avLst>
                  <a:gd name="adj1" fmla="val 99238"/>
                </a:avLst>
              </a:prstGeom>
              <a:ln w="19050"/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/>
              <p:cNvCxnSpPr/>
              <p:nvPr/>
            </p:nvCxnSpPr>
            <p:spPr>
              <a:xfrm>
                <a:off x="4499990" y="4962856"/>
                <a:ext cx="0" cy="122328"/>
              </a:xfrm>
              <a:prstGeom prst="line">
                <a:avLst/>
              </a:prstGeom>
              <a:ln w="19050"/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777321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Flowcharts and Modularisation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The smaller units are known as sub processes in flowcharts.</a:t>
            </a:r>
          </a:p>
          <a:p>
            <a:r>
              <a:rPr lang="en-GB" dirty="0"/>
              <a:t>The following symbols are used to represent modularisation in flowcharts</a:t>
            </a:r>
          </a:p>
          <a:p>
            <a:pPr lvl="1"/>
            <a:r>
              <a:rPr lang="en-GB" dirty="0"/>
              <a:t>The </a:t>
            </a:r>
            <a:r>
              <a:rPr lang="en-GB" b="1" dirty="0"/>
              <a:t>Sub Process (Process) Symbol</a:t>
            </a:r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r>
              <a:rPr lang="en-GB" dirty="0"/>
              <a:t>The </a:t>
            </a:r>
            <a:r>
              <a:rPr lang="en-GB" b="1" dirty="0"/>
              <a:t>Start and Stop (i.e. Return) Symbol</a:t>
            </a:r>
          </a:p>
          <a:p>
            <a:endParaRPr lang="en-GB" dirty="0"/>
          </a:p>
          <a:p>
            <a:r>
              <a:rPr lang="en-GB" dirty="0"/>
              <a:t>The other symbols are used as normal.</a:t>
            </a:r>
          </a:p>
        </p:txBody>
      </p:sp>
      <p:sp>
        <p:nvSpPr>
          <p:cNvPr id="4" name="Flowchart: Predefined Process 3"/>
          <p:cNvSpPr/>
          <p:nvPr/>
        </p:nvSpPr>
        <p:spPr>
          <a:xfrm>
            <a:off x="2380725" y="3786336"/>
            <a:ext cx="2952328" cy="864096"/>
          </a:xfrm>
          <a:prstGeom prst="flowChartPredefined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Flowchart: Terminator 4"/>
          <p:cNvSpPr/>
          <p:nvPr/>
        </p:nvSpPr>
        <p:spPr>
          <a:xfrm>
            <a:off x="2483768" y="5085184"/>
            <a:ext cx="2880320" cy="576064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140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Sub Process (Process) Symbol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Used in the </a:t>
            </a:r>
            <a:r>
              <a:rPr lang="en-GB" b="1" dirty="0"/>
              <a:t>main program </a:t>
            </a:r>
            <a:r>
              <a:rPr lang="en-GB" dirty="0"/>
              <a:t>to indicate </a:t>
            </a:r>
            <a:r>
              <a:rPr lang="en-GB" b="1" i="1" dirty="0"/>
              <a:t>where it branches off to a sub-process</a:t>
            </a:r>
            <a:r>
              <a:rPr lang="en-GB" b="1" dirty="0"/>
              <a:t> </a:t>
            </a:r>
            <a:r>
              <a:rPr lang="en-GB" dirty="0"/>
              <a:t>or module.</a:t>
            </a:r>
          </a:p>
          <a:p>
            <a:r>
              <a:rPr lang="en-GB" dirty="0"/>
              <a:t>The following branches off to a sub process called </a:t>
            </a:r>
            <a:r>
              <a:rPr lang="en-GB" b="1" dirty="0" err="1"/>
              <a:t>DoLogin</a:t>
            </a:r>
            <a:r>
              <a:rPr lang="en-GB" dirty="0"/>
              <a:t>.</a:t>
            </a:r>
          </a:p>
          <a:p>
            <a:endParaRPr lang="en-GB" dirty="0"/>
          </a:p>
        </p:txBody>
      </p:sp>
      <p:grpSp>
        <p:nvGrpSpPr>
          <p:cNvPr id="21" name="Group 20"/>
          <p:cNvGrpSpPr/>
          <p:nvPr/>
        </p:nvGrpSpPr>
        <p:grpSpPr>
          <a:xfrm>
            <a:off x="3878588" y="3333328"/>
            <a:ext cx="2277588" cy="3336032"/>
            <a:chOff x="1583668" y="2708920"/>
            <a:chExt cx="2448272" cy="3786200"/>
          </a:xfrm>
        </p:grpSpPr>
        <p:sp>
          <p:nvSpPr>
            <p:cNvPr id="4" name="Flowchart: Terminator 3"/>
            <p:cNvSpPr/>
            <p:nvPr/>
          </p:nvSpPr>
          <p:spPr>
            <a:xfrm>
              <a:off x="1907704" y="2708920"/>
              <a:ext cx="1800200" cy="432048"/>
            </a:xfrm>
            <a:prstGeom prst="flowChartTermina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Start</a:t>
              </a:r>
            </a:p>
          </p:txBody>
        </p:sp>
        <p:sp>
          <p:nvSpPr>
            <p:cNvPr id="5" name="Flowchart: Predefined Process 4"/>
            <p:cNvSpPr/>
            <p:nvPr/>
          </p:nvSpPr>
          <p:spPr>
            <a:xfrm>
              <a:off x="1799692" y="3488094"/>
              <a:ext cx="2016224" cy="576064"/>
            </a:xfrm>
            <a:prstGeom prst="flowChartPredefinedProcess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err="1"/>
                <a:t>DoLogin</a:t>
              </a:r>
              <a:endParaRPr lang="en-GB" dirty="0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745686" y="4513178"/>
              <a:ext cx="2124236" cy="50405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Process</a:t>
              </a:r>
            </a:p>
          </p:txBody>
        </p:sp>
        <p:sp>
          <p:nvSpPr>
            <p:cNvPr id="7" name="Flowchart: Data 6"/>
            <p:cNvSpPr/>
            <p:nvPr/>
          </p:nvSpPr>
          <p:spPr>
            <a:xfrm>
              <a:off x="1583668" y="5288125"/>
              <a:ext cx="2448272" cy="504056"/>
            </a:xfrm>
            <a:prstGeom prst="flowChartInputOutpu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Display “Done”</a:t>
              </a:r>
            </a:p>
          </p:txBody>
        </p:sp>
        <p:sp>
          <p:nvSpPr>
            <p:cNvPr id="8" name="Flowchart: Terminator 7"/>
            <p:cNvSpPr/>
            <p:nvPr/>
          </p:nvSpPr>
          <p:spPr>
            <a:xfrm>
              <a:off x="1907704" y="6063072"/>
              <a:ext cx="1800200" cy="432048"/>
            </a:xfrm>
            <a:prstGeom prst="flowChartTermina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Stop</a:t>
              </a:r>
            </a:p>
          </p:txBody>
        </p:sp>
        <p:cxnSp>
          <p:nvCxnSpPr>
            <p:cNvPr id="10" name="Straight Arrow Connector 9"/>
            <p:cNvCxnSpPr>
              <a:stCxn id="4" idx="2"/>
              <a:endCxn id="5" idx="0"/>
            </p:cNvCxnSpPr>
            <p:nvPr/>
          </p:nvCxnSpPr>
          <p:spPr>
            <a:xfrm>
              <a:off x="2807804" y="3140968"/>
              <a:ext cx="0" cy="34712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>
              <a:stCxn id="5" idx="2"/>
              <a:endCxn id="6" idx="0"/>
            </p:cNvCxnSpPr>
            <p:nvPr/>
          </p:nvCxnSpPr>
          <p:spPr>
            <a:xfrm>
              <a:off x="2807804" y="4064158"/>
              <a:ext cx="0" cy="44902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/>
            <p:cNvCxnSpPr>
              <a:stCxn id="6" idx="2"/>
              <a:endCxn id="7" idx="1"/>
            </p:cNvCxnSpPr>
            <p:nvPr/>
          </p:nvCxnSpPr>
          <p:spPr>
            <a:xfrm>
              <a:off x="2807804" y="5017234"/>
              <a:ext cx="0" cy="27089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/>
            <p:cNvCxnSpPr>
              <a:stCxn id="7" idx="4"/>
              <a:endCxn id="8" idx="0"/>
            </p:cNvCxnSpPr>
            <p:nvPr/>
          </p:nvCxnSpPr>
          <p:spPr>
            <a:xfrm>
              <a:off x="2807804" y="5792181"/>
              <a:ext cx="0" cy="27089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17368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Start and Stop Symbols in Sub Process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9715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The </a:t>
            </a:r>
            <a:r>
              <a:rPr lang="en-GB" b="1" dirty="0"/>
              <a:t>start symbol</a:t>
            </a:r>
            <a:r>
              <a:rPr lang="en-GB" dirty="0"/>
              <a:t> indicates the beginning of the sub process.</a:t>
            </a:r>
          </a:p>
          <a:p>
            <a:pPr lvl="1"/>
            <a:r>
              <a:rPr lang="en-GB" dirty="0"/>
              <a:t>It </a:t>
            </a:r>
            <a:r>
              <a:rPr lang="en-GB" b="1" dirty="0"/>
              <a:t>contains the sub process’s name</a:t>
            </a:r>
            <a:r>
              <a:rPr lang="en-GB" dirty="0"/>
              <a:t> instead of start.</a:t>
            </a:r>
          </a:p>
          <a:p>
            <a:r>
              <a:rPr lang="en-GB" dirty="0"/>
              <a:t>The </a:t>
            </a:r>
            <a:r>
              <a:rPr lang="en-GB" b="1" dirty="0"/>
              <a:t>stop symbol</a:t>
            </a:r>
            <a:r>
              <a:rPr lang="en-GB" dirty="0"/>
              <a:t> indicates the end of the sub process</a:t>
            </a:r>
          </a:p>
          <a:p>
            <a:pPr lvl="1"/>
            <a:r>
              <a:rPr lang="en-GB" dirty="0"/>
              <a:t>At which point it should return to the main program.</a:t>
            </a:r>
          </a:p>
          <a:p>
            <a:pPr lvl="1"/>
            <a:r>
              <a:rPr lang="en-GB" dirty="0"/>
              <a:t>It contains the keyword </a:t>
            </a:r>
            <a:r>
              <a:rPr lang="en-GB" b="1" dirty="0"/>
              <a:t>Return</a:t>
            </a:r>
            <a:r>
              <a:rPr lang="en-GB" dirty="0"/>
              <a:t>.</a:t>
            </a:r>
          </a:p>
          <a:p>
            <a:r>
              <a:rPr lang="en-GB" dirty="0"/>
              <a:t>The other flowchart symbols are used as normal in the sub process.</a:t>
            </a:r>
          </a:p>
        </p:txBody>
      </p:sp>
    </p:spTree>
    <p:extLst>
      <p:ext uri="{BB962C8B-B14F-4D97-AF65-F5344CB8AC3E}">
        <p14:creationId xmlns:p14="http://schemas.microsoft.com/office/powerpoint/2010/main" val="2012931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Start and Stop Symbols in Sub Process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For example, the </a:t>
            </a:r>
            <a:r>
              <a:rPr lang="en-GB" b="1" dirty="0" err="1"/>
              <a:t>DoLogin</a:t>
            </a:r>
            <a:r>
              <a:rPr lang="en-GB" dirty="0"/>
              <a:t> </a:t>
            </a:r>
            <a:r>
              <a:rPr lang="en-GB" dirty="0" err="1"/>
              <a:t>SubProcess</a:t>
            </a:r>
            <a:r>
              <a:rPr lang="en-GB" dirty="0"/>
              <a:t> unit</a:t>
            </a:r>
          </a:p>
        </p:txBody>
      </p:sp>
      <p:grpSp>
        <p:nvGrpSpPr>
          <p:cNvPr id="30" name="Group 29"/>
          <p:cNvGrpSpPr/>
          <p:nvPr/>
        </p:nvGrpSpPr>
        <p:grpSpPr>
          <a:xfrm>
            <a:off x="1547664" y="2276872"/>
            <a:ext cx="4280477" cy="4390467"/>
            <a:chOff x="1547664" y="2276872"/>
            <a:chExt cx="4280477" cy="4390467"/>
          </a:xfrm>
        </p:grpSpPr>
        <p:sp>
          <p:nvSpPr>
            <p:cNvPr id="4" name="Flowchart: Terminator 3"/>
            <p:cNvSpPr/>
            <p:nvPr/>
          </p:nvSpPr>
          <p:spPr>
            <a:xfrm>
              <a:off x="3851999" y="2276872"/>
              <a:ext cx="1674697" cy="380679"/>
            </a:xfrm>
            <a:prstGeom prst="flowChartTermina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err="1"/>
                <a:t>DoLogin</a:t>
              </a:r>
              <a:endParaRPr lang="en-GB" dirty="0"/>
            </a:p>
          </p:txBody>
        </p:sp>
        <p:sp>
          <p:nvSpPr>
            <p:cNvPr id="5" name="Flowchart: Terminator 4"/>
            <p:cNvSpPr/>
            <p:nvPr/>
          </p:nvSpPr>
          <p:spPr>
            <a:xfrm>
              <a:off x="3851999" y="6286660"/>
              <a:ext cx="1674697" cy="380679"/>
            </a:xfrm>
            <a:prstGeom prst="flowChartTermina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Return</a:t>
              </a:r>
            </a:p>
          </p:txBody>
        </p:sp>
        <p:sp>
          <p:nvSpPr>
            <p:cNvPr id="6" name="Flowchart: Data 5"/>
            <p:cNvSpPr/>
            <p:nvPr/>
          </p:nvSpPr>
          <p:spPr>
            <a:xfrm>
              <a:off x="3550553" y="2913204"/>
              <a:ext cx="2277588" cy="444125"/>
            </a:xfrm>
            <a:prstGeom prst="flowChartInputOutpu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Display Login Form</a:t>
              </a:r>
            </a:p>
          </p:txBody>
        </p:sp>
        <p:sp>
          <p:nvSpPr>
            <p:cNvPr id="7" name="Flowchart: Data 6"/>
            <p:cNvSpPr/>
            <p:nvPr/>
          </p:nvSpPr>
          <p:spPr>
            <a:xfrm>
              <a:off x="3550553" y="3655895"/>
              <a:ext cx="2277588" cy="444125"/>
            </a:xfrm>
            <a:prstGeom prst="flowChartInputOutpu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Input Login Details</a:t>
              </a:r>
            </a:p>
          </p:txBody>
        </p:sp>
        <p:sp>
          <p:nvSpPr>
            <p:cNvPr id="8" name="Flowchart: Decision 7"/>
            <p:cNvSpPr/>
            <p:nvPr/>
          </p:nvSpPr>
          <p:spPr>
            <a:xfrm>
              <a:off x="3838585" y="4456436"/>
              <a:ext cx="1701524" cy="864096"/>
            </a:xfrm>
            <a:prstGeom prst="flowChartDecisi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Login Valid?</a:t>
              </a:r>
            </a:p>
          </p:txBody>
        </p:sp>
        <p:cxnSp>
          <p:nvCxnSpPr>
            <p:cNvPr id="10" name="Straight Arrow Connector 9"/>
            <p:cNvCxnSpPr>
              <a:stCxn id="8" idx="2"/>
              <a:endCxn id="5" idx="0"/>
            </p:cNvCxnSpPr>
            <p:nvPr/>
          </p:nvCxnSpPr>
          <p:spPr>
            <a:xfrm>
              <a:off x="4689347" y="5320532"/>
              <a:ext cx="1" cy="96612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4644008" y="5415806"/>
              <a:ext cx="5074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Yes</a:t>
              </a:r>
            </a:p>
          </p:txBody>
        </p:sp>
        <p:sp>
          <p:nvSpPr>
            <p:cNvPr id="12" name="Flowchart: Decision 11"/>
            <p:cNvSpPr/>
            <p:nvPr/>
          </p:nvSpPr>
          <p:spPr>
            <a:xfrm>
              <a:off x="1547664" y="4456436"/>
              <a:ext cx="1701524" cy="864096"/>
            </a:xfrm>
            <a:prstGeom prst="flowChartDecisi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Try Again?</a:t>
              </a:r>
            </a:p>
          </p:txBody>
        </p:sp>
        <p:cxnSp>
          <p:nvCxnSpPr>
            <p:cNvPr id="14" name="Elbow Connector 13"/>
            <p:cNvCxnSpPr>
              <a:stCxn id="12" idx="2"/>
              <a:endCxn id="5" idx="1"/>
            </p:cNvCxnSpPr>
            <p:nvPr/>
          </p:nvCxnSpPr>
          <p:spPr>
            <a:xfrm rot="16200000" flipH="1">
              <a:off x="2546978" y="5171979"/>
              <a:ext cx="1156468" cy="1453573"/>
            </a:xfrm>
            <a:prstGeom prst="bentConnector2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Elbow Connector 15"/>
            <p:cNvCxnSpPr>
              <a:stCxn id="12" idx="0"/>
              <a:endCxn id="6" idx="2"/>
            </p:cNvCxnSpPr>
            <p:nvPr/>
          </p:nvCxnSpPr>
          <p:spPr>
            <a:xfrm rot="5400000" flipH="1" flipV="1">
              <a:off x="2427785" y="3105909"/>
              <a:ext cx="1321169" cy="1379886"/>
            </a:xfrm>
            <a:prstGeom prst="bentConnector2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/>
            <p:cNvCxnSpPr>
              <a:stCxn id="4" idx="2"/>
              <a:endCxn id="6" idx="1"/>
            </p:cNvCxnSpPr>
            <p:nvPr/>
          </p:nvCxnSpPr>
          <p:spPr>
            <a:xfrm flipH="1">
              <a:off x="4689347" y="2657551"/>
              <a:ext cx="1" cy="25565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>
              <a:stCxn id="6" idx="4"/>
              <a:endCxn id="7" idx="1"/>
            </p:cNvCxnSpPr>
            <p:nvPr/>
          </p:nvCxnSpPr>
          <p:spPr>
            <a:xfrm>
              <a:off x="4689347" y="3357329"/>
              <a:ext cx="0" cy="29856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Arrow Connector 25"/>
            <p:cNvCxnSpPr>
              <a:stCxn id="7" idx="4"/>
              <a:endCxn id="8" idx="0"/>
            </p:cNvCxnSpPr>
            <p:nvPr/>
          </p:nvCxnSpPr>
          <p:spPr>
            <a:xfrm>
              <a:off x="4689347" y="4100020"/>
              <a:ext cx="0" cy="35641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/>
            <p:cNvCxnSpPr>
              <a:stCxn id="8" idx="1"/>
              <a:endCxn id="12" idx="3"/>
            </p:cNvCxnSpPr>
            <p:nvPr/>
          </p:nvCxnSpPr>
          <p:spPr>
            <a:xfrm flipH="1">
              <a:off x="3249188" y="4888484"/>
              <a:ext cx="589397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3281111" y="4570337"/>
              <a:ext cx="4635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No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557518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Full Example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Main Program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en-GB" dirty="0"/>
              <a:t>Sub Process</a:t>
            </a:r>
          </a:p>
        </p:txBody>
      </p:sp>
      <p:grpSp>
        <p:nvGrpSpPr>
          <p:cNvPr id="34" name="Group 33"/>
          <p:cNvGrpSpPr/>
          <p:nvPr/>
        </p:nvGrpSpPr>
        <p:grpSpPr>
          <a:xfrm>
            <a:off x="1100556" y="2564904"/>
            <a:ext cx="1875661" cy="1194105"/>
            <a:chOff x="1100556" y="2564904"/>
            <a:chExt cx="1875661" cy="1194105"/>
          </a:xfrm>
        </p:grpSpPr>
        <p:sp>
          <p:nvSpPr>
            <p:cNvPr id="7" name="Flowchart: Terminator 6"/>
            <p:cNvSpPr/>
            <p:nvPr/>
          </p:nvSpPr>
          <p:spPr>
            <a:xfrm>
              <a:off x="1201037" y="2564904"/>
              <a:ext cx="1674697" cy="380679"/>
            </a:xfrm>
            <a:prstGeom prst="flowChartTermina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Start</a:t>
              </a:r>
            </a:p>
          </p:txBody>
        </p:sp>
        <p:sp>
          <p:nvSpPr>
            <p:cNvPr id="8" name="Flowchart: Predefined Process 7"/>
            <p:cNvSpPr/>
            <p:nvPr/>
          </p:nvSpPr>
          <p:spPr>
            <a:xfrm>
              <a:off x="1100556" y="3251437"/>
              <a:ext cx="1875661" cy="507572"/>
            </a:xfrm>
            <a:prstGeom prst="flowChartPredefinedProcess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err="1"/>
                <a:t>DoLogin</a:t>
              </a:r>
              <a:endParaRPr lang="en-GB" dirty="0"/>
            </a:p>
          </p:txBody>
        </p:sp>
        <p:cxnSp>
          <p:nvCxnSpPr>
            <p:cNvPr id="12" name="Straight Arrow Connector 11"/>
            <p:cNvCxnSpPr>
              <a:stCxn id="7" idx="2"/>
              <a:endCxn id="8" idx="0"/>
            </p:cNvCxnSpPr>
            <p:nvPr/>
          </p:nvCxnSpPr>
          <p:spPr>
            <a:xfrm>
              <a:off x="2038386" y="2945583"/>
              <a:ext cx="0" cy="30585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/>
          <p:cNvGrpSpPr/>
          <p:nvPr/>
        </p:nvGrpSpPr>
        <p:grpSpPr>
          <a:xfrm>
            <a:off x="899592" y="3759008"/>
            <a:ext cx="2277588" cy="2141928"/>
            <a:chOff x="899592" y="3759008"/>
            <a:chExt cx="2277588" cy="2141928"/>
          </a:xfrm>
        </p:grpSpPr>
        <p:sp>
          <p:nvSpPr>
            <p:cNvPr id="9" name="Rectangle 8"/>
            <p:cNvSpPr/>
            <p:nvPr/>
          </p:nvSpPr>
          <p:spPr>
            <a:xfrm>
              <a:off x="1050315" y="4154641"/>
              <a:ext cx="1976143" cy="44412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Process</a:t>
              </a:r>
            </a:p>
          </p:txBody>
        </p:sp>
        <p:sp>
          <p:nvSpPr>
            <p:cNvPr id="10" name="Flowchart: Data 9"/>
            <p:cNvSpPr/>
            <p:nvPr/>
          </p:nvSpPr>
          <p:spPr>
            <a:xfrm>
              <a:off x="899592" y="4837449"/>
              <a:ext cx="2277588" cy="444125"/>
            </a:xfrm>
            <a:prstGeom prst="flowChartInputOutpu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Display “Done”</a:t>
              </a:r>
            </a:p>
          </p:txBody>
        </p:sp>
        <p:sp>
          <p:nvSpPr>
            <p:cNvPr id="11" name="Flowchart: Terminator 10"/>
            <p:cNvSpPr/>
            <p:nvPr/>
          </p:nvSpPr>
          <p:spPr>
            <a:xfrm>
              <a:off x="1201037" y="5520257"/>
              <a:ext cx="1674697" cy="380679"/>
            </a:xfrm>
            <a:prstGeom prst="flowChartTermina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Stop</a:t>
              </a:r>
            </a:p>
          </p:txBody>
        </p:sp>
        <p:cxnSp>
          <p:nvCxnSpPr>
            <p:cNvPr id="13" name="Straight Arrow Connector 12"/>
            <p:cNvCxnSpPr>
              <a:stCxn id="8" idx="2"/>
              <a:endCxn id="9" idx="0"/>
            </p:cNvCxnSpPr>
            <p:nvPr/>
          </p:nvCxnSpPr>
          <p:spPr>
            <a:xfrm>
              <a:off x="2038386" y="3759008"/>
              <a:ext cx="0" cy="39563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>
              <a:stCxn id="9" idx="2"/>
              <a:endCxn id="10" idx="1"/>
            </p:cNvCxnSpPr>
            <p:nvPr/>
          </p:nvCxnSpPr>
          <p:spPr>
            <a:xfrm>
              <a:off x="2038386" y="4598766"/>
              <a:ext cx="0" cy="23868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/>
            <p:cNvCxnSpPr>
              <a:stCxn id="10" idx="4"/>
              <a:endCxn id="11" idx="0"/>
            </p:cNvCxnSpPr>
            <p:nvPr/>
          </p:nvCxnSpPr>
          <p:spPr>
            <a:xfrm>
              <a:off x="2038386" y="5281574"/>
              <a:ext cx="0" cy="23868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15"/>
          <p:cNvGrpSpPr/>
          <p:nvPr/>
        </p:nvGrpSpPr>
        <p:grpSpPr>
          <a:xfrm>
            <a:off x="4467987" y="2276872"/>
            <a:ext cx="4280477" cy="4390467"/>
            <a:chOff x="1547664" y="2276872"/>
            <a:chExt cx="4280477" cy="4390467"/>
          </a:xfrm>
        </p:grpSpPr>
        <p:sp>
          <p:nvSpPr>
            <p:cNvPr id="17" name="Flowchart: Terminator 16"/>
            <p:cNvSpPr/>
            <p:nvPr/>
          </p:nvSpPr>
          <p:spPr>
            <a:xfrm>
              <a:off x="3851999" y="2276872"/>
              <a:ext cx="1674697" cy="380679"/>
            </a:xfrm>
            <a:prstGeom prst="flowChartTermina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err="1"/>
                <a:t>DoLogin</a:t>
              </a:r>
              <a:endParaRPr lang="en-GB" dirty="0"/>
            </a:p>
          </p:txBody>
        </p:sp>
        <p:sp>
          <p:nvSpPr>
            <p:cNvPr id="18" name="Flowchart: Terminator 17"/>
            <p:cNvSpPr/>
            <p:nvPr/>
          </p:nvSpPr>
          <p:spPr>
            <a:xfrm>
              <a:off x="3851999" y="6286660"/>
              <a:ext cx="1674697" cy="380679"/>
            </a:xfrm>
            <a:prstGeom prst="flowChartTermina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Return</a:t>
              </a:r>
            </a:p>
          </p:txBody>
        </p:sp>
        <p:sp>
          <p:nvSpPr>
            <p:cNvPr id="19" name="Flowchart: Data 18"/>
            <p:cNvSpPr/>
            <p:nvPr/>
          </p:nvSpPr>
          <p:spPr>
            <a:xfrm>
              <a:off x="3550553" y="2913204"/>
              <a:ext cx="2277588" cy="444125"/>
            </a:xfrm>
            <a:prstGeom prst="flowChartInputOutpu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Display Login Form</a:t>
              </a:r>
            </a:p>
          </p:txBody>
        </p:sp>
        <p:sp>
          <p:nvSpPr>
            <p:cNvPr id="20" name="Flowchart: Data 19"/>
            <p:cNvSpPr/>
            <p:nvPr/>
          </p:nvSpPr>
          <p:spPr>
            <a:xfrm>
              <a:off x="3550553" y="3655895"/>
              <a:ext cx="2277588" cy="444125"/>
            </a:xfrm>
            <a:prstGeom prst="flowChartInputOutpu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Input Login Details</a:t>
              </a:r>
            </a:p>
          </p:txBody>
        </p:sp>
        <p:sp>
          <p:nvSpPr>
            <p:cNvPr id="21" name="Flowchart: Decision 20"/>
            <p:cNvSpPr/>
            <p:nvPr/>
          </p:nvSpPr>
          <p:spPr>
            <a:xfrm>
              <a:off x="3838585" y="4456436"/>
              <a:ext cx="1701524" cy="864096"/>
            </a:xfrm>
            <a:prstGeom prst="flowChartDecisi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Login Valid?</a:t>
              </a:r>
            </a:p>
          </p:txBody>
        </p:sp>
        <p:cxnSp>
          <p:nvCxnSpPr>
            <p:cNvPr id="22" name="Straight Arrow Connector 21"/>
            <p:cNvCxnSpPr>
              <a:stCxn id="21" idx="2"/>
              <a:endCxn id="18" idx="0"/>
            </p:cNvCxnSpPr>
            <p:nvPr/>
          </p:nvCxnSpPr>
          <p:spPr>
            <a:xfrm>
              <a:off x="4689347" y="5320532"/>
              <a:ext cx="1" cy="96612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4644008" y="5415806"/>
              <a:ext cx="5074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Yes</a:t>
              </a:r>
            </a:p>
          </p:txBody>
        </p:sp>
        <p:sp>
          <p:nvSpPr>
            <p:cNvPr id="24" name="Flowchart: Decision 23"/>
            <p:cNvSpPr/>
            <p:nvPr/>
          </p:nvSpPr>
          <p:spPr>
            <a:xfrm>
              <a:off x="1547664" y="4456436"/>
              <a:ext cx="1701524" cy="864096"/>
            </a:xfrm>
            <a:prstGeom prst="flowChartDecisi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Try Again?</a:t>
              </a:r>
            </a:p>
          </p:txBody>
        </p:sp>
        <p:cxnSp>
          <p:nvCxnSpPr>
            <p:cNvPr id="25" name="Elbow Connector 24"/>
            <p:cNvCxnSpPr>
              <a:stCxn id="24" idx="2"/>
              <a:endCxn id="18" idx="1"/>
            </p:cNvCxnSpPr>
            <p:nvPr/>
          </p:nvCxnSpPr>
          <p:spPr>
            <a:xfrm rot="16200000" flipH="1">
              <a:off x="2546978" y="5171979"/>
              <a:ext cx="1156468" cy="1453573"/>
            </a:xfrm>
            <a:prstGeom prst="bentConnector2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Elbow Connector 25"/>
            <p:cNvCxnSpPr>
              <a:stCxn id="24" idx="0"/>
              <a:endCxn id="19" idx="2"/>
            </p:cNvCxnSpPr>
            <p:nvPr/>
          </p:nvCxnSpPr>
          <p:spPr>
            <a:xfrm rot="5400000" flipH="1" flipV="1">
              <a:off x="2427785" y="3105909"/>
              <a:ext cx="1321169" cy="1379886"/>
            </a:xfrm>
            <a:prstGeom prst="bentConnector2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/>
            <p:cNvCxnSpPr>
              <a:stCxn id="17" idx="2"/>
              <a:endCxn id="19" idx="1"/>
            </p:cNvCxnSpPr>
            <p:nvPr/>
          </p:nvCxnSpPr>
          <p:spPr>
            <a:xfrm flipH="1">
              <a:off x="4689347" y="2657551"/>
              <a:ext cx="1" cy="25565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/>
            <p:cNvCxnSpPr>
              <a:stCxn id="19" idx="4"/>
              <a:endCxn id="20" idx="1"/>
            </p:cNvCxnSpPr>
            <p:nvPr/>
          </p:nvCxnSpPr>
          <p:spPr>
            <a:xfrm>
              <a:off x="4689347" y="3357329"/>
              <a:ext cx="0" cy="29856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/>
            <p:cNvCxnSpPr>
              <a:stCxn id="20" idx="4"/>
              <a:endCxn id="21" idx="0"/>
            </p:cNvCxnSpPr>
            <p:nvPr/>
          </p:nvCxnSpPr>
          <p:spPr>
            <a:xfrm>
              <a:off x="4689347" y="4100020"/>
              <a:ext cx="0" cy="35641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29"/>
            <p:cNvCxnSpPr>
              <a:stCxn id="21" idx="1"/>
              <a:endCxn id="24" idx="3"/>
            </p:cNvCxnSpPr>
            <p:nvPr/>
          </p:nvCxnSpPr>
          <p:spPr>
            <a:xfrm flipH="1">
              <a:off x="3249188" y="4888484"/>
              <a:ext cx="589397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30"/>
            <p:cNvSpPr txBox="1"/>
            <p:nvPr/>
          </p:nvSpPr>
          <p:spPr>
            <a:xfrm>
              <a:off x="3281111" y="4570337"/>
              <a:ext cx="4635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No</a:t>
              </a:r>
            </a:p>
          </p:txBody>
        </p:sp>
      </p:grpSp>
      <p:sp>
        <p:nvSpPr>
          <p:cNvPr id="32" name="Right Arrow 31"/>
          <p:cNvSpPr/>
          <p:nvPr/>
        </p:nvSpPr>
        <p:spPr>
          <a:xfrm rot="20646377">
            <a:off x="2959209" y="2678754"/>
            <a:ext cx="3460704" cy="514462"/>
          </a:xfrm>
          <a:prstGeom prst="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Branches off to</a:t>
            </a:r>
          </a:p>
        </p:txBody>
      </p:sp>
      <p:sp>
        <p:nvSpPr>
          <p:cNvPr id="33" name="Right Arrow 32"/>
          <p:cNvSpPr/>
          <p:nvPr/>
        </p:nvSpPr>
        <p:spPr>
          <a:xfrm rot="1822491" flipH="1">
            <a:off x="1762277" y="4938899"/>
            <a:ext cx="5416478" cy="480392"/>
          </a:xfrm>
          <a:prstGeom prst="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Returns to this point</a:t>
            </a:r>
          </a:p>
        </p:txBody>
      </p:sp>
    </p:spTree>
    <p:extLst>
      <p:ext uri="{BB962C8B-B14F-4D97-AF65-F5344CB8AC3E}">
        <p14:creationId xmlns:p14="http://schemas.microsoft.com/office/powerpoint/2010/main" val="3026373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Snakes and Ladders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Let’s have a look at a Flowchart using modularisation for the Snakes and Ladders problem.</a:t>
            </a:r>
          </a:p>
        </p:txBody>
      </p:sp>
    </p:spTree>
    <p:extLst>
      <p:ext uri="{BB962C8B-B14F-4D97-AF65-F5344CB8AC3E}">
        <p14:creationId xmlns:p14="http://schemas.microsoft.com/office/powerpoint/2010/main" val="16615978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Snakes and Ladders Modularisation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If you look at the sub processes for the Snakes and Ladders Game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GB" b="1" dirty="0" err="1"/>
              <a:t>SetPlayerTokens</a:t>
            </a:r>
            <a:r>
              <a:rPr lang="en-GB" dirty="0"/>
              <a:t>: Player(s) choose tokens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GB" b="1" dirty="0" err="1"/>
              <a:t>DoCurrentPlayerTurn</a:t>
            </a:r>
            <a:r>
              <a:rPr lang="en-GB" dirty="0"/>
              <a:t>: Current player takes turn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GB" b="1" dirty="0" err="1"/>
              <a:t>SetNextPlayer</a:t>
            </a:r>
            <a:r>
              <a:rPr lang="en-GB" dirty="0"/>
              <a:t>: Alternate Player turn until Game Ends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GB" b="1" dirty="0" err="1"/>
              <a:t>DisplayWinner</a:t>
            </a:r>
            <a:r>
              <a:rPr lang="en-GB" dirty="0"/>
              <a:t>: Displays the winner</a:t>
            </a:r>
          </a:p>
          <a:p>
            <a:r>
              <a:rPr lang="en-GB" dirty="0"/>
              <a:t>What you will find out is that:</a:t>
            </a:r>
          </a:p>
          <a:p>
            <a:pPr lvl="1"/>
            <a:r>
              <a:rPr lang="en-GB" b="1" dirty="0"/>
              <a:t>Steps 1, 3, 4 </a:t>
            </a:r>
            <a:r>
              <a:rPr lang="en-GB" dirty="0"/>
              <a:t>would probably be </a:t>
            </a:r>
            <a:r>
              <a:rPr lang="en-GB" i="1" dirty="0"/>
              <a:t>very similar for most games</a:t>
            </a:r>
            <a:r>
              <a:rPr lang="en-GB" dirty="0"/>
              <a:t> which could be reused as a starting point.</a:t>
            </a:r>
          </a:p>
          <a:p>
            <a:pPr lvl="1"/>
            <a:r>
              <a:rPr lang="en-GB" b="1" dirty="0"/>
              <a:t>Step 2 </a:t>
            </a:r>
            <a:r>
              <a:rPr lang="en-GB" dirty="0"/>
              <a:t>is where the most work would be needed in a new solution as it would be different for every game.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0275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Lab 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/>
              <a:t>Download </a:t>
            </a:r>
            <a:r>
              <a:rPr lang="en-GB" dirty="0"/>
              <a:t>instructions from Moodle</a:t>
            </a:r>
          </a:p>
        </p:txBody>
      </p:sp>
    </p:spTree>
    <p:extLst>
      <p:ext uri="{BB962C8B-B14F-4D97-AF65-F5344CB8AC3E}">
        <p14:creationId xmlns:p14="http://schemas.microsoft.com/office/powerpoint/2010/main" val="32863708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2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Props1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13615</TotalTime>
  <Words>749</Words>
  <Application>Microsoft Office PowerPoint</Application>
  <PresentationFormat>On-screen Show (4:3)</PresentationFormat>
  <Paragraphs>130</Paragraphs>
  <Slides>17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Calibri</vt:lpstr>
      <vt:lpstr>Cambria</vt:lpstr>
      <vt:lpstr>Wingdings</vt:lpstr>
      <vt:lpstr>Wingdings 2</vt:lpstr>
      <vt:lpstr>Median</vt:lpstr>
      <vt:lpstr>Modularisation and Sub Processes in Flowcharts</vt:lpstr>
      <vt:lpstr>Today’s Lecture</vt:lpstr>
      <vt:lpstr>Modularisation</vt:lpstr>
      <vt:lpstr>Modularisation</vt:lpstr>
      <vt:lpstr>Advantages of Modularisation</vt:lpstr>
      <vt:lpstr>Modularisation and Abstraction</vt:lpstr>
      <vt:lpstr>Snakes and Ladder Abstraction</vt:lpstr>
      <vt:lpstr>Hierarchy Charts</vt:lpstr>
      <vt:lpstr>Modularisation</vt:lpstr>
      <vt:lpstr>Flowcharts and Modularisation</vt:lpstr>
      <vt:lpstr>The Sub Process (Process) Symbol</vt:lpstr>
      <vt:lpstr>Start and Stop Symbols in Sub Process</vt:lpstr>
      <vt:lpstr>Start and Stop Symbols in Sub Process</vt:lpstr>
      <vt:lpstr>Full Example</vt:lpstr>
      <vt:lpstr>Snakes and Ladders</vt:lpstr>
      <vt:lpstr>Snakes and Ladders Modularisation</vt:lpstr>
      <vt:lpstr>Lab Exercise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Adam Head</cp:lastModifiedBy>
  <cp:revision>2212</cp:revision>
  <cp:lastPrinted>2014-09-29T16:21:25Z</cp:lastPrinted>
  <dcterms:created xsi:type="dcterms:W3CDTF">2013-09-18T07:00:31Z</dcterms:created>
  <dcterms:modified xsi:type="dcterms:W3CDTF">2023-02-19T23:27:41Z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