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5"/>
  </p:notesMasterIdLst>
  <p:sldIdLst>
    <p:sldId id="258" r:id="rId2"/>
    <p:sldId id="256" r:id="rId3"/>
    <p:sldId id="257" r:id="rId4"/>
  </p:sldIdLst>
  <p:sldSz cx="12192000" cy="6858000"/>
  <p:notesSz cx="6858000" cy="9144000"/>
  <p:embeddedFontLst>
    <p:embeddedFont>
      <p:font typeface="Inter" panose="020B0604020202020204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301" y="3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7D07B7BC-3270-4CF3-A7AA-0937908A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248F5E6-4377-481A-9615-8B26AF96A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2" name="Color">
              <a:extLst>
                <a:ext uri="{FF2B5EF4-FFF2-40B4-BE49-F238E27FC236}">
                  <a16:creationId xmlns:a16="http://schemas.microsoft.com/office/drawing/2014/main" id="{D8552057-9E04-4499-916A-649BB6B51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D1194A2F-4E63-4228-A833-4D86528EA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94118CCB-5BC0-0601-61B1-EF6A79A0B0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85" y="2976387"/>
            <a:ext cx="5270026" cy="2345161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4FA4D0-3429-C240-CBDF-0CF622B86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4409" y="2197386"/>
            <a:ext cx="4699459" cy="3903163"/>
          </a:xfrm>
        </p:spPr>
        <p:txBody>
          <a:bodyPr anchor="ctr">
            <a:normAutofit/>
          </a:bodyPr>
          <a:lstStyle/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Programme:  Master of Business Administration </a:t>
            </a:r>
          </a:p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 LCMB7024</a:t>
            </a:r>
          </a:p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Module:  Marketing Management</a:t>
            </a:r>
          </a:p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 Title:  Assessment component 2:   Marketing Portfolio </a:t>
            </a:r>
          </a:p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 Dr Laila </a:t>
            </a:r>
            <a:r>
              <a:rPr lang="en-GB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Maazouz</a:t>
            </a: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(London) </a:t>
            </a:r>
          </a:p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Md </a:t>
            </a:r>
            <a:r>
              <a:rPr lang="en-GB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Shadhin</a:t>
            </a:r>
            <a:endParaRPr lang="en-GB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2505230</a:t>
            </a:r>
          </a:p>
          <a:p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672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375" y="169853"/>
            <a:ext cx="12313850" cy="7902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1000" y="381000"/>
            <a:ext cx="5600700" cy="192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6001" y="1978698"/>
            <a:ext cx="5600700" cy="299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3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8150" y="5586894"/>
            <a:ext cx="5600700" cy="200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3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10300" y="381000"/>
            <a:ext cx="5600700" cy="229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3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210300" y="2867025"/>
            <a:ext cx="5600700" cy="172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248400" y="4395547"/>
            <a:ext cx="5600700" cy="278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 descr="image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80415" y="4351677"/>
            <a:ext cx="876300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 descr="image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07079" y="6107391"/>
            <a:ext cx="1609725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3"/>
          <p:cNvSpPr txBox="1"/>
          <p:nvPr/>
        </p:nvSpPr>
        <p:spPr>
          <a:xfrm>
            <a:off x="666750" y="619125"/>
            <a:ext cx="5330666" cy="485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9690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 Apple Vita</a:t>
            </a:r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666750" y="1181100"/>
            <a:ext cx="5076825" cy="257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86868B"/>
                </a:solidFill>
                <a:latin typeface="Inter"/>
                <a:ea typeface="Inter"/>
                <a:cs typeface="Inter"/>
                <a:sym typeface="Inter"/>
              </a:rPr>
              <a:t>Personalised Wellness, Powered by Apple</a:t>
            </a:r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666750" y="1590675"/>
            <a:ext cx="5076825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A smart, science-driven supplement ecosystem that uses Apple Health data to optimize everyday wellbeing (Apple Inc. 2023).</a:t>
            </a:r>
            <a:endParaRPr dirty="0"/>
          </a:p>
        </p:txBody>
      </p:sp>
      <p:sp>
        <p:nvSpPr>
          <p:cNvPr id="96" name="Google Shape;96;p13"/>
          <p:cNvSpPr txBox="1"/>
          <p:nvPr/>
        </p:nvSpPr>
        <p:spPr>
          <a:xfrm>
            <a:off x="875185" y="2435325"/>
            <a:ext cx="5080635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Introducing a New Era</a:t>
            </a:r>
            <a:endParaRPr dirty="0"/>
          </a:p>
        </p:txBody>
      </p:sp>
      <p:sp>
        <p:nvSpPr>
          <p:cNvPr id="97" name="Google Shape;97;p13"/>
          <p:cNvSpPr txBox="1"/>
          <p:nvPr/>
        </p:nvSpPr>
        <p:spPr>
          <a:xfrm>
            <a:off x="642937" y="2730600"/>
            <a:ext cx="512445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Apple Vita integrates with Apple Watch and the Health App to </a:t>
            </a:r>
            <a:r>
              <a:rPr lang="en-US" sz="1050" b="0" i="0" u="none" strike="noStrike" cap="none" dirty="0" err="1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analyse</a:t>
            </a: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:</a:t>
            </a:r>
            <a:endParaRPr dirty="0"/>
          </a:p>
        </p:txBody>
      </p:sp>
      <p:sp>
        <p:nvSpPr>
          <p:cNvPr id="98" name="Google Shape;98;p13"/>
          <p:cNvSpPr txBox="1"/>
          <p:nvPr/>
        </p:nvSpPr>
        <p:spPr>
          <a:xfrm>
            <a:off x="666750" y="3541897"/>
            <a:ext cx="512445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Delivering monthly </a:t>
            </a:r>
            <a:r>
              <a:rPr lang="en-US" sz="1050" b="0" i="0" u="none" strike="noStrike" cap="none" dirty="0" err="1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personalised</a:t>
            </a: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 packs through:</a:t>
            </a:r>
            <a:endParaRPr dirty="0"/>
          </a:p>
        </p:txBody>
      </p:sp>
      <p:sp>
        <p:nvSpPr>
          <p:cNvPr id="99" name="Google Shape;99;p13"/>
          <p:cNvSpPr txBox="1"/>
          <p:nvPr/>
        </p:nvSpPr>
        <p:spPr>
          <a:xfrm>
            <a:off x="642937" y="4748273"/>
            <a:ext cx="5080635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The Wellness Challenge</a:t>
            </a:r>
            <a:endParaRPr dirty="0"/>
          </a:p>
        </p:txBody>
      </p:sp>
      <p:sp>
        <p:nvSpPr>
          <p:cNvPr id="100" name="Google Shape;100;p13"/>
          <p:cNvSpPr txBox="1"/>
          <p:nvPr/>
        </p:nvSpPr>
        <p:spPr>
          <a:xfrm>
            <a:off x="607079" y="4975863"/>
            <a:ext cx="5124450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Global wellness concerns are rising sleep issues, stress, irregular nutrition, and low activity.</a:t>
            </a:r>
            <a:endParaRPr dirty="0"/>
          </a:p>
        </p:txBody>
      </p:sp>
      <p:sp>
        <p:nvSpPr>
          <p:cNvPr id="101" name="Google Shape;101;p13"/>
          <p:cNvSpPr txBox="1"/>
          <p:nvPr/>
        </p:nvSpPr>
        <p:spPr>
          <a:xfrm>
            <a:off x="619124" y="5598258"/>
            <a:ext cx="5124450" cy="12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Opportunity:</a:t>
            </a: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 Technological adoption is increasing. Apple’s tracking innovations support </a:t>
            </a:r>
            <a:r>
              <a:rPr lang="en-US" sz="1050" b="0" i="0" u="none" strike="noStrike" cap="none" dirty="0" err="1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personalised</a:t>
            </a: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 insights for everyday users.</a:t>
            </a:r>
            <a:endParaRPr dirty="0"/>
          </a:p>
        </p:txBody>
      </p:sp>
      <p:sp>
        <p:nvSpPr>
          <p:cNvPr id="102" name="Google Shape;102;p13"/>
          <p:cNvSpPr txBox="1"/>
          <p:nvPr/>
        </p:nvSpPr>
        <p:spPr>
          <a:xfrm>
            <a:off x="6734175" y="619125"/>
            <a:ext cx="5080635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Refill, Track, Optimise</a:t>
            </a:r>
            <a:endParaRPr/>
          </a:p>
        </p:txBody>
      </p:sp>
      <p:sp>
        <p:nvSpPr>
          <p:cNvPr id="103" name="Google Shape;103;p13"/>
          <p:cNvSpPr txBox="1"/>
          <p:nvPr/>
        </p:nvSpPr>
        <p:spPr>
          <a:xfrm>
            <a:off x="6448425" y="2162175"/>
            <a:ext cx="512445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34C759"/>
                </a:solidFill>
                <a:latin typeface="Inter"/>
                <a:ea typeface="Inter"/>
                <a:cs typeface="Inter"/>
                <a:sym typeface="Inter"/>
              </a:rPr>
              <a:t>Apple Vita—wellbeing that evolves with you.</a:t>
            </a:r>
            <a:endParaRPr/>
          </a:p>
        </p:txBody>
      </p:sp>
      <p:sp>
        <p:nvSpPr>
          <p:cNvPr id="104" name="Google Shape;104;p13"/>
          <p:cNvSpPr txBox="1"/>
          <p:nvPr/>
        </p:nvSpPr>
        <p:spPr>
          <a:xfrm>
            <a:off x="6781800" y="3105150"/>
            <a:ext cx="503062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Who We Serve</a:t>
            </a:r>
            <a:endParaRPr/>
          </a:p>
        </p:txBody>
      </p:sp>
      <p:sp>
        <p:nvSpPr>
          <p:cNvPr id="105" name="Google Shape;105;p13"/>
          <p:cNvSpPr txBox="1"/>
          <p:nvPr/>
        </p:nvSpPr>
        <p:spPr>
          <a:xfrm>
            <a:off x="6543675" y="4495800"/>
            <a:ext cx="5100637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Why Apple Vita Works</a:t>
            </a:r>
            <a:endParaRPr dirty="0"/>
          </a:p>
        </p:txBody>
      </p:sp>
      <p:sp>
        <p:nvSpPr>
          <p:cNvPr id="106" name="Google Shape;106;p13"/>
          <p:cNvSpPr txBox="1"/>
          <p:nvPr/>
        </p:nvSpPr>
        <p:spPr>
          <a:xfrm>
            <a:off x="6505575" y="6458886"/>
            <a:ext cx="512445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1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Strategic Benefit:</a:t>
            </a:r>
            <a:r>
              <a:rPr lang="en-US" sz="90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 Launches a new category of tech-enabled nutraceuticals.</a:t>
            </a:r>
            <a:endParaRPr dirty="0"/>
          </a:p>
        </p:txBody>
      </p:sp>
      <p:pic>
        <p:nvPicPr>
          <p:cNvPr id="107" name="Google Shape;107;p13" descr="image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66750" y="657225"/>
            <a:ext cx="296912" cy="40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3" descr="image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607079" y="2452687"/>
            <a:ext cx="19050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3"/>
          <p:cNvSpPr txBox="1"/>
          <p:nvPr/>
        </p:nvSpPr>
        <p:spPr>
          <a:xfrm>
            <a:off x="733425" y="3921015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 dirty="0"/>
          </a:p>
        </p:txBody>
      </p:sp>
      <p:sp>
        <p:nvSpPr>
          <p:cNvPr id="110" name="Google Shape;110;p13"/>
          <p:cNvSpPr txBox="1"/>
          <p:nvPr/>
        </p:nvSpPr>
        <p:spPr>
          <a:xfrm>
            <a:off x="809625" y="3852742"/>
            <a:ext cx="493395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Smart refillable bottles &amp; Biodegradable capsules</a:t>
            </a:r>
            <a:endParaRPr dirty="0"/>
          </a:p>
        </p:txBody>
      </p:sp>
      <p:sp>
        <p:nvSpPr>
          <p:cNvPr id="111" name="Google Shape;111;p13"/>
          <p:cNvSpPr txBox="1"/>
          <p:nvPr/>
        </p:nvSpPr>
        <p:spPr>
          <a:xfrm>
            <a:off x="769214" y="4166389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/>
          </a:p>
        </p:txBody>
      </p:sp>
      <p:sp>
        <p:nvSpPr>
          <p:cNvPr id="112" name="Google Shape;112;p13"/>
          <p:cNvSpPr txBox="1"/>
          <p:nvPr/>
        </p:nvSpPr>
        <p:spPr>
          <a:xfrm>
            <a:off x="781843" y="4151253"/>
            <a:ext cx="493395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AI wellness dashboards &amp; Auto-adjusted plans</a:t>
            </a:r>
            <a:endParaRPr dirty="0"/>
          </a:p>
        </p:txBody>
      </p:sp>
      <p:pic>
        <p:nvPicPr>
          <p:cNvPr id="113" name="Google Shape;113;p13" descr="image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16579" y="4786945"/>
            <a:ext cx="190500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3" descr="image.png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6448425" y="638175"/>
            <a:ext cx="190500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3" descr="image.png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6448425" y="3124200"/>
            <a:ext cx="2381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3" descr="image.png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6302717" y="4528897"/>
            <a:ext cx="17145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3"/>
          <p:cNvSpPr txBox="1"/>
          <p:nvPr/>
        </p:nvSpPr>
        <p:spPr>
          <a:xfrm>
            <a:off x="6447606" y="4795747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 dirty="0"/>
          </a:p>
        </p:txBody>
      </p:sp>
      <p:sp>
        <p:nvSpPr>
          <p:cNvPr id="118" name="Google Shape;118;p13"/>
          <p:cNvSpPr txBox="1"/>
          <p:nvPr/>
        </p:nvSpPr>
        <p:spPr>
          <a:xfrm>
            <a:off x="6539626" y="4746947"/>
            <a:ext cx="2447925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 err="1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Personalised</a:t>
            </a: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 formulas</a:t>
            </a:r>
            <a:endParaRPr dirty="0"/>
          </a:p>
        </p:txBody>
      </p:sp>
      <p:sp>
        <p:nvSpPr>
          <p:cNvPr id="119" name="Google Shape;119;p13"/>
          <p:cNvSpPr txBox="1"/>
          <p:nvPr/>
        </p:nvSpPr>
        <p:spPr>
          <a:xfrm>
            <a:off x="9002552" y="4817660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 dirty="0"/>
          </a:p>
        </p:txBody>
      </p:sp>
      <p:sp>
        <p:nvSpPr>
          <p:cNvPr id="120" name="Google Shape;120;p13"/>
          <p:cNvSpPr txBox="1"/>
          <p:nvPr/>
        </p:nvSpPr>
        <p:spPr>
          <a:xfrm>
            <a:off x="9078753" y="4769523"/>
            <a:ext cx="2447925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Real-time adjustments</a:t>
            </a:r>
            <a:endParaRPr dirty="0"/>
          </a:p>
        </p:txBody>
      </p:sp>
      <p:sp>
        <p:nvSpPr>
          <p:cNvPr id="121" name="Google Shape;121;p13"/>
          <p:cNvSpPr txBox="1"/>
          <p:nvPr/>
        </p:nvSpPr>
        <p:spPr>
          <a:xfrm>
            <a:off x="6457950" y="5075499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 dirty="0"/>
          </a:p>
        </p:txBody>
      </p:sp>
      <p:sp>
        <p:nvSpPr>
          <p:cNvPr id="122" name="Google Shape;122;p13"/>
          <p:cNvSpPr txBox="1"/>
          <p:nvPr/>
        </p:nvSpPr>
        <p:spPr>
          <a:xfrm>
            <a:off x="6539626" y="5025614"/>
            <a:ext cx="2447925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Seamless integration</a:t>
            </a:r>
            <a:endParaRPr dirty="0"/>
          </a:p>
        </p:txBody>
      </p:sp>
      <p:sp>
        <p:nvSpPr>
          <p:cNvPr id="123" name="Google Shape;123;p13"/>
          <p:cNvSpPr txBox="1"/>
          <p:nvPr/>
        </p:nvSpPr>
        <p:spPr>
          <a:xfrm>
            <a:off x="8991600" y="5109710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 dirty="0"/>
          </a:p>
        </p:txBody>
      </p:sp>
      <p:sp>
        <p:nvSpPr>
          <p:cNvPr id="124" name="Google Shape;124;p13"/>
          <p:cNvSpPr txBox="1"/>
          <p:nvPr/>
        </p:nvSpPr>
        <p:spPr>
          <a:xfrm>
            <a:off x="9078752" y="5051023"/>
            <a:ext cx="2447925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Sustainable packaging</a:t>
            </a:r>
            <a:endParaRPr dirty="0"/>
          </a:p>
        </p:txBody>
      </p:sp>
      <p:pic>
        <p:nvPicPr>
          <p:cNvPr id="125" name="Google Shape;125;p13" descr="image.png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6457950" y="5506386"/>
            <a:ext cx="5124450" cy="95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3" descr="image.png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1159667" y="3102075"/>
            <a:ext cx="142875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3"/>
          <p:cNvSpPr txBox="1"/>
          <p:nvPr/>
        </p:nvSpPr>
        <p:spPr>
          <a:xfrm>
            <a:off x="619124" y="3259254"/>
            <a:ext cx="1195387" cy="133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0" i="0" u="none" strike="noStrike" cap="none" dirty="0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Sleep</a:t>
            </a:r>
            <a:endParaRPr dirty="0"/>
          </a:p>
        </p:txBody>
      </p:sp>
      <p:pic>
        <p:nvPicPr>
          <p:cNvPr id="128" name="Google Shape;128;p13" descr="image.png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2431255" y="3104719"/>
            <a:ext cx="19050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3"/>
          <p:cNvSpPr txBox="1"/>
          <p:nvPr/>
        </p:nvSpPr>
        <p:spPr>
          <a:xfrm>
            <a:off x="1928811" y="3350629"/>
            <a:ext cx="1195387" cy="133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0" i="0" u="none" strike="noStrike" cap="none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Stress</a:t>
            </a:r>
            <a:endParaRPr/>
          </a:p>
        </p:txBody>
      </p:sp>
      <p:pic>
        <p:nvPicPr>
          <p:cNvPr id="130" name="Google Shape;130;p13" descr="image.png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3750468" y="3112625"/>
            <a:ext cx="17145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3"/>
          <p:cNvSpPr txBox="1"/>
          <p:nvPr/>
        </p:nvSpPr>
        <p:spPr>
          <a:xfrm>
            <a:off x="3238499" y="3304060"/>
            <a:ext cx="1195387" cy="133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0" i="0" u="none" strike="noStrike" cap="none" dirty="0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Activity</a:t>
            </a:r>
            <a:endParaRPr dirty="0"/>
          </a:p>
        </p:txBody>
      </p:sp>
      <p:pic>
        <p:nvPicPr>
          <p:cNvPr id="132" name="Google Shape;132;p13" descr="image.png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5018968" y="3082781"/>
            <a:ext cx="19050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3"/>
          <p:cNvSpPr txBox="1"/>
          <p:nvPr/>
        </p:nvSpPr>
        <p:spPr>
          <a:xfrm>
            <a:off x="4548186" y="3293596"/>
            <a:ext cx="1195387" cy="133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0" i="0" u="none" strike="noStrike" cap="none" dirty="0">
                <a:solidFill>
                  <a:srgbClr val="1D1D1F"/>
                </a:solidFill>
                <a:latin typeface="Inter"/>
                <a:ea typeface="Inter"/>
                <a:cs typeface="Inter"/>
                <a:sym typeface="Inter"/>
              </a:rPr>
              <a:t>Nutrition</a:t>
            </a:r>
            <a:endParaRPr dirty="0"/>
          </a:p>
        </p:txBody>
      </p:sp>
      <p:sp>
        <p:nvSpPr>
          <p:cNvPr id="134" name="Google Shape;134;p13"/>
          <p:cNvSpPr txBox="1"/>
          <p:nvPr/>
        </p:nvSpPr>
        <p:spPr>
          <a:xfrm>
            <a:off x="6562725" y="962025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/>
          </a:p>
        </p:txBody>
      </p:sp>
      <p:sp>
        <p:nvSpPr>
          <p:cNvPr id="135" name="Google Shape;135;p13"/>
          <p:cNvSpPr txBox="1"/>
          <p:nvPr/>
        </p:nvSpPr>
        <p:spPr>
          <a:xfrm>
            <a:off x="6638925" y="962025"/>
            <a:ext cx="23241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Complete Health Scan</a:t>
            </a:r>
            <a:endParaRPr/>
          </a:p>
        </p:txBody>
      </p:sp>
      <p:sp>
        <p:nvSpPr>
          <p:cNvPr id="136" name="Google Shape;136;p13"/>
          <p:cNvSpPr txBox="1"/>
          <p:nvPr/>
        </p:nvSpPr>
        <p:spPr>
          <a:xfrm>
            <a:off x="6562725" y="1238250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/>
          </a:p>
        </p:txBody>
      </p:sp>
      <p:sp>
        <p:nvSpPr>
          <p:cNvPr id="137" name="Google Shape;137;p13"/>
          <p:cNvSpPr txBox="1"/>
          <p:nvPr/>
        </p:nvSpPr>
        <p:spPr>
          <a:xfrm>
            <a:off x="6638925" y="1238250"/>
            <a:ext cx="23241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Receive Personalised Pack</a:t>
            </a:r>
            <a:endParaRPr/>
          </a:p>
        </p:txBody>
      </p:sp>
      <p:sp>
        <p:nvSpPr>
          <p:cNvPr id="138" name="Google Shape;138;p13"/>
          <p:cNvSpPr txBox="1"/>
          <p:nvPr/>
        </p:nvSpPr>
        <p:spPr>
          <a:xfrm>
            <a:off x="6562725" y="1514475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/>
          </a:p>
        </p:txBody>
      </p:sp>
      <p:sp>
        <p:nvSpPr>
          <p:cNvPr id="139" name="Google Shape;139;p13"/>
          <p:cNvSpPr txBox="1"/>
          <p:nvPr/>
        </p:nvSpPr>
        <p:spPr>
          <a:xfrm>
            <a:off x="6638925" y="1514475"/>
            <a:ext cx="23241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Track via Apple Watch</a:t>
            </a:r>
            <a:endParaRPr/>
          </a:p>
        </p:txBody>
      </p:sp>
      <p:sp>
        <p:nvSpPr>
          <p:cNvPr id="140" name="Google Shape;140;p13"/>
          <p:cNvSpPr txBox="1"/>
          <p:nvPr/>
        </p:nvSpPr>
        <p:spPr>
          <a:xfrm>
            <a:off x="6562725" y="1790700"/>
            <a:ext cx="762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•</a:t>
            </a:r>
            <a:endParaRPr/>
          </a:p>
        </p:txBody>
      </p:sp>
      <p:sp>
        <p:nvSpPr>
          <p:cNvPr id="141" name="Google Shape;141;p13"/>
          <p:cNvSpPr txBox="1"/>
          <p:nvPr/>
        </p:nvSpPr>
        <p:spPr>
          <a:xfrm>
            <a:off x="6638925" y="1790700"/>
            <a:ext cx="23241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Refill with Smart Bottles</a:t>
            </a:r>
            <a:endParaRPr/>
          </a:p>
        </p:txBody>
      </p:sp>
      <p:pic>
        <p:nvPicPr>
          <p:cNvPr id="142" name="Google Shape;142;p13" descr="image.png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9058275" y="1095375"/>
            <a:ext cx="2514600" cy="952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3"/>
          <p:cNvSpPr txBox="1"/>
          <p:nvPr/>
        </p:nvSpPr>
        <p:spPr>
          <a:xfrm>
            <a:off x="6448425" y="3448050"/>
            <a:ext cx="2630328" cy="1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424245"/>
                </a:solidFill>
                <a:latin typeface="Inter"/>
                <a:ea typeface="Inter"/>
                <a:cs typeface="Inter"/>
                <a:sym typeface="Inter"/>
              </a:rPr>
              <a:t>Target Market</a:t>
            </a:r>
            <a:endParaRPr/>
          </a:p>
        </p:txBody>
      </p:sp>
      <p:sp>
        <p:nvSpPr>
          <p:cNvPr id="144" name="Google Shape;144;p13"/>
          <p:cNvSpPr txBox="1"/>
          <p:nvPr/>
        </p:nvSpPr>
        <p:spPr>
          <a:xfrm>
            <a:off x="6448425" y="3676650"/>
            <a:ext cx="2505075" cy="600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Tech-savvy, health-conscious (22–40). Active Apple device users seeking proactive wellness.</a:t>
            </a:r>
            <a:endParaRPr/>
          </a:p>
        </p:txBody>
      </p:sp>
      <p:sp>
        <p:nvSpPr>
          <p:cNvPr id="145" name="Google Shape;145;p13"/>
          <p:cNvSpPr txBox="1"/>
          <p:nvPr/>
        </p:nvSpPr>
        <p:spPr>
          <a:xfrm>
            <a:off x="9067800" y="3448050"/>
            <a:ext cx="2630328" cy="1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424245"/>
                </a:solidFill>
                <a:latin typeface="Inter"/>
                <a:ea typeface="Inter"/>
                <a:cs typeface="Inter"/>
                <a:sym typeface="Inter"/>
              </a:rPr>
              <a:t>STP Model</a:t>
            </a:r>
            <a:endParaRPr/>
          </a:p>
        </p:txBody>
      </p:sp>
      <p:sp>
        <p:nvSpPr>
          <p:cNvPr id="146" name="Google Shape;146;p13"/>
          <p:cNvSpPr txBox="1"/>
          <p:nvPr/>
        </p:nvSpPr>
        <p:spPr>
          <a:xfrm>
            <a:off x="9067800" y="3676650"/>
            <a:ext cx="2505075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Positioning:</a:t>
            </a:r>
            <a:r>
              <a:rPr lang="en-US" sz="1050" b="0" i="0" u="none" strike="noStrike" cap="none">
                <a:solidFill>
                  <a:srgbClr val="515154"/>
                </a:solidFill>
                <a:latin typeface="Inter"/>
                <a:ea typeface="Inter"/>
                <a:cs typeface="Inter"/>
                <a:sym typeface="Inter"/>
              </a:rPr>
              <a:t> Premium, science-backed, technology-enabled ecosystem.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Slide Background Fill">
            <a:extLst>
              <a:ext uri="{FF2B5EF4-FFF2-40B4-BE49-F238E27FC236}">
                <a16:creationId xmlns:a16="http://schemas.microsoft.com/office/drawing/2014/main" id="{7D07B7BC-3270-4CF3-A7AA-0937908A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248F5E6-4377-481A-9615-8B26AF96A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34" name="Color">
              <a:extLst>
                <a:ext uri="{FF2B5EF4-FFF2-40B4-BE49-F238E27FC236}">
                  <a16:creationId xmlns:a16="http://schemas.microsoft.com/office/drawing/2014/main" id="{D8552057-9E04-4499-916A-649BB6B51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Color">
              <a:extLst>
                <a:ext uri="{FF2B5EF4-FFF2-40B4-BE49-F238E27FC236}">
                  <a16:creationId xmlns:a16="http://schemas.microsoft.com/office/drawing/2014/main" id="{D1194A2F-4E63-4228-A833-4D86528EA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8" name="Graphic 27" descr="Apple">
            <a:extLst>
              <a:ext uri="{FF2B5EF4-FFF2-40B4-BE49-F238E27FC236}">
                <a16:creationId xmlns:a16="http://schemas.microsoft.com/office/drawing/2014/main" id="{84008288-7C85-CFBC-B278-0C3D9162A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385" y="2197387"/>
            <a:ext cx="3903162" cy="390316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9ACFF2F-F27C-B4A9-60A0-DADE18918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576072"/>
            <a:ext cx="10377484" cy="1546533"/>
          </a:xfrm>
        </p:spPr>
        <p:txBody>
          <a:bodyPr anchor="t">
            <a:normAutofit/>
          </a:bodyPr>
          <a:lstStyle/>
          <a:p>
            <a:pPr algn="l"/>
            <a:r>
              <a:rPr lang="en-GB" sz="4800" dirty="0">
                <a:solidFill>
                  <a:schemeClr val="bg1"/>
                </a:solidFill>
              </a:rPr>
              <a:t>References: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FDF7E9-493F-E09D-8D23-39920A540F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4409" y="2197386"/>
            <a:ext cx="4699459" cy="3903163"/>
          </a:xfrm>
        </p:spPr>
        <p:txBody>
          <a:bodyPr anchor="ctr">
            <a:normAutofit/>
          </a:bodyPr>
          <a:lstStyle/>
          <a:p>
            <a:pPr marL="114300" indent="0">
              <a:buNone/>
            </a:pPr>
            <a:r>
              <a:rPr lang="en-GB" sz="1800" dirty="0">
                <a:solidFill>
                  <a:schemeClr val="bg1"/>
                </a:solidFill>
              </a:rPr>
              <a:t>Apple Inc. (2023). </a:t>
            </a:r>
            <a:r>
              <a:rPr lang="en-GB" sz="1800" i="1" dirty="0">
                <a:solidFill>
                  <a:schemeClr val="bg1"/>
                </a:solidFill>
              </a:rPr>
              <a:t>Apple Health: A new era of personalised wellbeing.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Deloitte. (2024). </a:t>
            </a:r>
            <a:r>
              <a:rPr lang="en-GB" sz="1800" i="1" dirty="0">
                <a:solidFill>
                  <a:schemeClr val="bg1"/>
                </a:solidFill>
              </a:rPr>
              <a:t>Global consumer trends: Personalisation and health technology adoption.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Ries, T. (2025). </a:t>
            </a:r>
            <a:r>
              <a:rPr lang="en-GB" sz="1800" i="1" dirty="0">
                <a:solidFill>
                  <a:schemeClr val="bg1"/>
                </a:solidFill>
              </a:rPr>
              <a:t>Technology Continuance in Health.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Seri, L., Bong, B., &amp; Zakiah binti Othman. (2023). </a:t>
            </a:r>
            <a:r>
              <a:rPr lang="en-GB" sz="1800" i="1" dirty="0">
                <a:solidFill>
                  <a:schemeClr val="bg1"/>
                </a:solidFill>
              </a:rPr>
              <a:t>Principles of marketing.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Statista. (2024). </a:t>
            </a:r>
            <a:r>
              <a:rPr lang="en-GB" sz="1800" i="1" dirty="0">
                <a:solidFill>
                  <a:schemeClr val="bg1"/>
                </a:solidFill>
              </a:rPr>
              <a:t>Digital health market worldwide – statistics and facts.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17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321</Words>
  <Application>Microsoft Office PowerPoint</Application>
  <PresentationFormat>Widescreen</PresentationFormat>
  <Paragraphs>51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Inter</vt:lpstr>
      <vt:lpstr>Arial</vt:lpstr>
      <vt:lpstr>Calibri</vt:lpstr>
      <vt:lpstr>Office Theme</vt:lpstr>
      <vt:lpstr>PowerPoint Presentation</vt:lpstr>
      <vt:lpstr>PowerPoint Presentation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dell</dc:creator>
  <cp:lastModifiedBy>Hadi</cp:lastModifiedBy>
  <cp:revision>3</cp:revision>
  <dcterms:modified xsi:type="dcterms:W3CDTF">2025-11-29T18:18:46Z</dcterms:modified>
</cp:coreProperties>
</file>