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Old Standard TT"/>
      <p:regular r:id="rId15"/>
      <p:bold r:id="rId16"/>
      <p:italic r:id="rId1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OldStandardTT-regular.fntdata"/><Relationship Id="rId14" Type="http://schemas.openxmlformats.org/officeDocument/2006/relationships/slide" Target="slides/slide9.xml"/><Relationship Id="rId17" Type="http://schemas.openxmlformats.org/officeDocument/2006/relationships/font" Target="fonts/OldStandardTT-italic.fntdata"/><Relationship Id="rId16" Type="http://schemas.openxmlformats.org/officeDocument/2006/relationships/font" Target="fonts/OldStandardTT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7277b4b2b3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7277b4b2b3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7277b4b2b3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7277b4b2b3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7277b4b2b3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7277b4b2b3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77b4b2b3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77b4b2b3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7277b4b2b3_0_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7277b4b2b3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7277b4b2b3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7277b4b2b3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7277b4b2b3_0_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7277b4b2b3_0_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What is happening behind the lines? What aren’t the characters saying?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Questions that the actor asks themself as their character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Physical actions that release necessary emotions.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The information already known about the character.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The reason for the character’s actions.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A character’s overall outcome of the play.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/>
              <a:t>A clear path to the super objective.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7277b4b2b3_0_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7277b4b2b3_0_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" name="Google Shape;12;p2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" name="Google Shape;17;p3"/>
          <p:cNvSpPr txBox="1"/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paperback">
    <p:bg>
      <p:bgPr>
        <a:solidFill>
          <a:schemeClr val="accen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Naturalism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Stanislavski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1863 - 1938</a:t>
            </a:r>
            <a:endParaRPr/>
          </a:p>
        </p:txBody>
      </p:sp>
      <p:pic>
        <p:nvPicPr>
          <p:cNvPr id="61" name="Google Shape;61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53825" y="703625"/>
            <a:ext cx="3048000" cy="4381500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3"/>
          <p:cNvSpPr txBox="1"/>
          <p:nvPr/>
        </p:nvSpPr>
        <p:spPr>
          <a:xfrm>
            <a:off x="3132325" y="3721825"/>
            <a:ext cx="2219100" cy="132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Lowri Walters</a:t>
            </a:r>
            <a:endParaRPr>
              <a:solidFill>
                <a:srgbClr val="FFFF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1900750</a:t>
            </a:r>
            <a:endParaRPr>
              <a:solidFill>
                <a:srgbClr val="FFFF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did he do?</a:t>
            </a:r>
            <a:endParaRPr/>
          </a:p>
        </p:txBody>
      </p:sp>
      <p:sp>
        <p:nvSpPr>
          <p:cNvPr id="68" name="Google Shape;68;p14"/>
          <p:cNvSpPr txBox="1"/>
          <p:nvPr>
            <p:ph idx="1" type="body"/>
          </p:nvPr>
        </p:nvSpPr>
        <p:spPr>
          <a:xfrm>
            <a:off x="311700" y="1171600"/>
            <a:ext cx="8520600" cy="370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Moscow Art Theatre - 1897.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Method Acting.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Deep, meaningful and disciplined performances.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Stanislavski Method:</a:t>
            </a:r>
            <a:endParaRPr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lang="en-GB">
                <a:latin typeface="Times New Roman"/>
                <a:ea typeface="Times New Roman"/>
                <a:cs typeface="Times New Roman"/>
                <a:sym typeface="Times New Roman"/>
              </a:rPr>
              <a:t>“</a:t>
            </a: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Who Am I?</a:t>
            </a: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Where Am I?</a:t>
            </a: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When Is It?</a:t>
            </a: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What Do I Want?</a:t>
            </a: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Why Do I Want It?</a:t>
            </a: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How Will I Get It?</a:t>
            </a:r>
            <a:endParaRPr i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Font typeface="Times New Roman"/>
              <a:buChar char="-"/>
            </a:pPr>
            <a:r>
              <a:rPr i="1" lang="en-GB">
                <a:latin typeface="Times New Roman"/>
                <a:ea typeface="Times New Roman"/>
                <a:cs typeface="Times New Roman"/>
                <a:sym typeface="Times New Roman"/>
              </a:rPr>
              <a:t>What Do I Need To Overcome?</a:t>
            </a:r>
            <a:r>
              <a:rPr lang="en-GB">
                <a:latin typeface="Times New Roman"/>
                <a:ea typeface="Times New Roman"/>
                <a:cs typeface="Times New Roman"/>
                <a:sym typeface="Times New Roman"/>
              </a:rPr>
              <a:t>” (dramaclasses.biz)</a:t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did he do it?</a:t>
            </a:r>
            <a:endParaRPr/>
          </a:p>
        </p:txBody>
      </p:sp>
      <p:sp>
        <p:nvSpPr>
          <p:cNvPr id="74" name="Google Shape;74;p15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Bad acting - ‘artificial’.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He wanted ‘true’ and ‘real’.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Memories and real experienes.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voice and body are ‘instruments’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16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“You know now that our work on a play begins with the of </a:t>
            </a:r>
            <a:r>
              <a:rPr i="1" lang="en-GB"/>
              <a:t>if </a:t>
            </a:r>
            <a:r>
              <a:rPr lang="en-GB"/>
              <a:t>as a lever to lift us out of everyday life and on to the plane of imagination. The play, the parts in it, are the invention of the author’s imagination, a whole series of </a:t>
            </a:r>
            <a:r>
              <a:rPr i="1" lang="en-GB"/>
              <a:t>ifs</a:t>
            </a:r>
            <a:r>
              <a:rPr lang="en-GB"/>
              <a:t> and given circumstances thought up by him.”</a:t>
            </a:r>
            <a:r>
              <a:rPr i="1" lang="en-GB"/>
              <a:t> </a:t>
            </a:r>
            <a:r>
              <a:rPr lang="en-GB"/>
              <a:t>(Stanislavski, 1989:59)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Look at this text</a:t>
            </a:r>
            <a:endParaRPr/>
          </a:p>
        </p:txBody>
      </p:sp>
      <p:sp>
        <p:nvSpPr>
          <p:cNvPr id="86" name="Google Shape;86;p17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What fire is in mine ears? Can this be true?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Stand I condemned for pride and scorn so much?</a:t>
            </a:r>
            <a:endParaRPr>
              <a:solidFill>
                <a:srgbClr val="8F8F8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Contempt, farewell, and maiden pride, adieu!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No glory lives behind the back of such.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And Benedick, love on; I will requite thee,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Taming my wild heart to thy loving hand.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If thou dost love, my kindness shall incite thee</a:t>
            </a:r>
            <a:endParaRPr>
              <a:solidFill>
                <a:srgbClr val="8F8F8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To bind our loves up in a holy band.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For others say thou dost deserve, and I</a:t>
            </a:r>
            <a:endParaRPr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rgbClr val="292C2E"/>
                </a:solidFill>
              </a:rPr>
              <a:t>Believe it better than reportingly.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Look at this text</a:t>
            </a:r>
            <a:endParaRPr/>
          </a:p>
        </p:txBody>
      </p:sp>
      <p:sp>
        <p:nvSpPr>
          <p:cNvPr id="92" name="Google Shape;92;p18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What fire is in mine ears? Can this be true?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Stand I condemned for pride and scorn so much?</a:t>
            </a:r>
            <a:endParaRPr sz="1500">
              <a:solidFill>
                <a:srgbClr val="8F8F8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Contempt, farewell, and maiden pride, adieu!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No glory lives behind the back of such.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And Benedick, love on; I will requite thee,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Taming my wild heart to thy loving hand.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If thou dost love, my kindness shall incite thee</a:t>
            </a:r>
            <a:endParaRPr sz="1500">
              <a:solidFill>
                <a:srgbClr val="8F8F8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To bind our loves up in a holy band.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For others say thou dost deserve, and I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Believe it better than reportingly.</a:t>
            </a:r>
            <a:endParaRPr sz="1500"/>
          </a:p>
        </p:txBody>
      </p:sp>
      <p:sp>
        <p:nvSpPr>
          <p:cNvPr id="93" name="Google Shape;93;p18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Act 3, Scene 1 of Much Ado about Nothing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Beatrice has been tricked by her cousin, Hero, and her </a:t>
            </a:r>
            <a:r>
              <a:rPr lang="en-GB" sz="1500"/>
              <a:t>handmaiden</a:t>
            </a:r>
            <a:r>
              <a:rPr lang="en-GB" sz="1500"/>
              <a:t>, Ursula.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Benedick and Beatrice are rivals, but are tricked into loving each other.</a:t>
            </a:r>
            <a:endParaRPr sz="15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Look at this text</a:t>
            </a:r>
            <a:endParaRPr/>
          </a:p>
        </p:txBody>
      </p:sp>
      <p:sp>
        <p:nvSpPr>
          <p:cNvPr id="99" name="Google Shape;99;p19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What fire is in mine ears? Can this be true?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Stand I condemned for pride and scorn so much?</a:t>
            </a:r>
            <a:endParaRPr sz="1500">
              <a:solidFill>
                <a:srgbClr val="8F8F8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Contempt, farewell, and maiden pride, adieu!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No glory lives behind the back of such.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And Benedick, love on; I will requite thee,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Taming my wild heart to thy loving hand.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If thou dost love, my kindness shall incite thee</a:t>
            </a:r>
            <a:endParaRPr sz="1500">
              <a:solidFill>
                <a:srgbClr val="8F8F8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To bind our loves up in a holy band.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For others say thou dost deserve, and I</a:t>
            </a:r>
            <a:endParaRPr sz="1500">
              <a:solidFill>
                <a:srgbClr val="292C2E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292C2E"/>
                </a:solidFill>
              </a:rPr>
              <a:t>Believe it better than reportingly.</a:t>
            </a:r>
            <a:endParaRPr sz="1500"/>
          </a:p>
        </p:txBody>
      </p:sp>
      <p:sp>
        <p:nvSpPr>
          <p:cNvPr id="100" name="Google Shape;100;p19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What if it isn’t true?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What if he does love me?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What if Don Pedro’s feelings for me are real too?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What if Benedick really does dislike me?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0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Stanislavski techniques</a:t>
            </a:r>
            <a:endParaRPr/>
          </a:p>
        </p:txBody>
      </p:sp>
      <p:sp>
        <p:nvSpPr>
          <p:cNvPr id="106" name="Google Shape;106;p20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Subtext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magic ‘if’.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Method of physical actions.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Given circumstances.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Objective.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Super objective.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Through line.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12" name="Google Shape;112;p2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Archer, P., 2017. </a:t>
            </a:r>
            <a:r>
              <a:rPr i="1" lang="en-GB" sz="1100">
                <a:latin typeface="Times New Roman"/>
                <a:ea typeface="Times New Roman"/>
                <a:cs typeface="Times New Roman"/>
                <a:sym typeface="Times New Roman"/>
              </a:rPr>
              <a:t>An Introduction To Stanislavski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. [online] bl.uk. Available at:                         &lt;    &lt;https://www.bl.uk/20th-century-literature/articles/an-introduction-to-stanislavski&gt; [Accessed 27 March 2020].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79400" lvl="0" marL="292100" rtl="0" algn="l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bbc.co.uk. n.d. </a:t>
            </a:r>
            <a:r>
              <a:rPr i="1" lang="en-GB" sz="1100">
                <a:latin typeface="Times New Roman"/>
                <a:ea typeface="Times New Roman"/>
                <a:cs typeface="Times New Roman"/>
                <a:sym typeface="Times New Roman"/>
              </a:rPr>
              <a:t>Emotional Memory - Naturalism And Stanislavski - GCSE Drama Revision - BBC Bitesize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. [online] Available at: &lt;https://www.bbc.co.uk/bitesize/guides/zxn4mp3/revision/6&gt; [Accessed 27 March 2020].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79400" lvl="0" marL="292100" rtl="0" algn="l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biography.com. 2019. </a:t>
            </a:r>
            <a:r>
              <a:rPr i="1" lang="en-GB" sz="1100">
                <a:latin typeface="Times New Roman"/>
                <a:ea typeface="Times New Roman"/>
                <a:cs typeface="Times New Roman"/>
                <a:sym typeface="Times New Roman"/>
              </a:rPr>
              <a:t>Constantin Stanislavski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. [online] Available at: &lt;https://www.biography.com/actor/constantin-stanislavski&gt; [Accessed 27 March 2020].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79400" lvl="0" marL="292100" rtl="0" algn="l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Dramaclasses.biz. n.d. </a:t>
            </a:r>
            <a:r>
              <a:rPr i="1" lang="en-GB" sz="1100">
                <a:latin typeface="Times New Roman"/>
                <a:ea typeface="Times New Roman"/>
                <a:cs typeface="Times New Roman"/>
                <a:sym typeface="Times New Roman"/>
              </a:rPr>
              <a:t>The Stanislavski Method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. [online] Available at: &lt;https://www.dramaclasses.biz/the-stanislavski-system&gt; [Accessed 27 March 2020].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79400" lvl="0" marL="292100" rtl="0" algn="l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Sparknotes.com. n.d. </a:t>
            </a:r>
            <a:r>
              <a:rPr i="1" lang="en-GB" sz="1100">
                <a:latin typeface="Times New Roman"/>
                <a:ea typeface="Times New Roman"/>
                <a:cs typeface="Times New Roman"/>
                <a:sym typeface="Times New Roman"/>
              </a:rPr>
              <a:t>No Fear Shakespeare: Much Ado About Nothing: Act 3 Scene 1 Page 5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. [online] Available at: &lt;https://www.sparknotes.com/nofear/shakespeare/muchado/page_104/&gt; [Accessed 27 March 2020].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79400" lvl="0" marL="292100" rtl="0" algn="l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Stanislavsky, K. and Hapgood, E., 1969. </a:t>
            </a:r>
            <a:r>
              <a:rPr i="1" lang="en-GB" sz="1100">
                <a:latin typeface="Times New Roman"/>
                <a:ea typeface="Times New Roman"/>
                <a:cs typeface="Times New Roman"/>
                <a:sym typeface="Times New Roman"/>
              </a:rPr>
              <a:t>An Actor Prepares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. New York: Routledge, p.59.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9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