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257" r:id="rId2"/>
    <p:sldId id="345" r:id="rId3"/>
    <p:sldId id="349" r:id="rId4"/>
    <p:sldId id="450" r:id="rId5"/>
    <p:sldId id="451" r:id="rId6"/>
    <p:sldId id="452" r:id="rId7"/>
    <p:sldId id="453" r:id="rId8"/>
    <p:sldId id="454" r:id="rId9"/>
    <p:sldId id="455" r:id="rId10"/>
    <p:sldId id="456" r:id="rId11"/>
    <p:sldId id="457" r:id="rId12"/>
    <p:sldId id="458" r:id="rId13"/>
    <p:sldId id="459" r:id="rId14"/>
    <p:sldId id="460" r:id="rId15"/>
    <p:sldId id="461" r:id="rId16"/>
    <p:sldId id="462" r:id="rId17"/>
    <p:sldId id="463" r:id="rId18"/>
    <p:sldId id="464" r:id="rId19"/>
    <p:sldId id="465" r:id="rId20"/>
    <p:sldId id="466" r:id="rId21"/>
    <p:sldId id="467" r:id="rId22"/>
    <p:sldId id="468" r:id="rId23"/>
    <p:sldId id="469" r:id="rId24"/>
    <p:sldId id="470" r:id="rId25"/>
    <p:sldId id="471" r:id="rId26"/>
    <p:sldId id="472" r:id="rId27"/>
    <p:sldId id="473" r:id="rId28"/>
    <p:sldId id="474" r:id="rId29"/>
    <p:sldId id="475" r:id="rId30"/>
    <p:sldId id="476" r:id="rId31"/>
    <p:sldId id="477" r:id="rId32"/>
    <p:sldId id="443" r:id="rId33"/>
    <p:sldId id="444" r:id="rId34"/>
    <p:sldId id="406" r:id="rId35"/>
    <p:sldId id="407" r:id="rId36"/>
    <p:sldId id="446" r:id="rId37"/>
    <p:sldId id="447" r:id="rId38"/>
    <p:sldId id="448" r:id="rId39"/>
    <p:sldId id="449"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3" d="100"/>
          <a:sy n="83" d="100"/>
        </p:scale>
        <p:origin x="957" y="48"/>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7F3BCD-8E40-484F-97CE-37567F26FD82}" type="doc">
      <dgm:prSet loTypeId="urn:microsoft.com/office/officeart/2005/8/layout/cycle5" loCatId="cycle" qsTypeId="urn:microsoft.com/office/officeart/2005/8/quickstyle/simple1" qsCatId="simple" csTypeId="urn:microsoft.com/office/officeart/2005/8/colors/accent1_1" csCatId="accent1" phldr="1"/>
      <dgm:spPr/>
      <dgm:t>
        <a:bodyPr/>
        <a:lstStyle/>
        <a:p>
          <a:endParaRPr lang="en-GB"/>
        </a:p>
      </dgm:t>
    </dgm:pt>
    <dgm:pt modelId="{60BB47AE-5BEF-424A-BBE0-1C3BAB108A03}">
      <dgm:prSet phldrT="[Text]"/>
      <dgm:spPr/>
      <dgm:t>
        <a:bodyPr/>
        <a:lstStyle/>
        <a:p>
          <a:r>
            <a:rPr lang="en-GB" dirty="0" smtClean="0"/>
            <a:t>Familiarise with data</a:t>
          </a:r>
          <a:endParaRPr lang="en-GB" dirty="0"/>
        </a:p>
      </dgm:t>
    </dgm:pt>
    <dgm:pt modelId="{5A172A04-67E5-4DAA-9DAC-A3873A000711}" type="parTrans" cxnId="{911C9C85-7227-49A0-B7F2-93EF715BAF89}">
      <dgm:prSet/>
      <dgm:spPr/>
      <dgm:t>
        <a:bodyPr/>
        <a:lstStyle/>
        <a:p>
          <a:endParaRPr lang="en-GB"/>
        </a:p>
      </dgm:t>
    </dgm:pt>
    <dgm:pt modelId="{69423FCF-516D-49D1-B7E1-8D7118EFD59B}" type="sibTrans" cxnId="{911C9C85-7227-49A0-B7F2-93EF715BAF89}">
      <dgm:prSet/>
      <dgm:spPr/>
      <dgm:t>
        <a:bodyPr/>
        <a:lstStyle/>
        <a:p>
          <a:endParaRPr lang="en-GB"/>
        </a:p>
      </dgm:t>
    </dgm:pt>
    <dgm:pt modelId="{22E034DA-16E2-483B-9771-681322AE04DE}">
      <dgm:prSet phldrT="[Text]"/>
      <dgm:spPr/>
      <dgm:t>
        <a:bodyPr/>
        <a:lstStyle/>
        <a:p>
          <a:r>
            <a:rPr lang="en-GB" dirty="0" smtClean="0"/>
            <a:t>Generate initial codes</a:t>
          </a:r>
          <a:endParaRPr lang="en-GB" dirty="0"/>
        </a:p>
      </dgm:t>
    </dgm:pt>
    <dgm:pt modelId="{8BE4141A-1D63-46A3-B7FA-5E9F2103E83D}" type="parTrans" cxnId="{8EB26AFC-AB19-47D6-A199-7902BA9886F2}">
      <dgm:prSet/>
      <dgm:spPr/>
      <dgm:t>
        <a:bodyPr/>
        <a:lstStyle/>
        <a:p>
          <a:endParaRPr lang="en-GB"/>
        </a:p>
      </dgm:t>
    </dgm:pt>
    <dgm:pt modelId="{0C198D98-6726-4F42-9029-1922B13BAFFE}" type="sibTrans" cxnId="{8EB26AFC-AB19-47D6-A199-7902BA9886F2}">
      <dgm:prSet/>
      <dgm:spPr/>
      <dgm:t>
        <a:bodyPr/>
        <a:lstStyle/>
        <a:p>
          <a:endParaRPr lang="en-GB"/>
        </a:p>
      </dgm:t>
    </dgm:pt>
    <dgm:pt modelId="{0F1258EA-B8E7-4265-8453-FBB16AE423C5}">
      <dgm:prSet phldrT="[Text]"/>
      <dgm:spPr/>
      <dgm:t>
        <a:bodyPr/>
        <a:lstStyle/>
        <a:p>
          <a:r>
            <a:rPr lang="en-GB" dirty="0" smtClean="0"/>
            <a:t>Search for themes</a:t>
          </a:r>
          <a:endParaRPr lang="en-GB" dirty="0"/>
        </a:p>
      </dgm:t>
    </dgm:pt>
    <dgm:pt modelId="{01F43DD4-141E-46FD-8D94-3A19B0707866}" type="parTrans" cxnId="{BD14D00B-EA93-43D5-9125-17CA2D844D42}">
      <dgm:prSet/>
      <dgm:spPr/>
      <dgm:t>
        <a:bodyPr/>
        <a:lstStyle/>
        <a:p>
          <a:endParaRPr lang="en-GB"/>
        </a:p>
      </dgm:t>
    </dgm:pt>
    <dgm:pt modelId="{9534D6E2-3C17-450F-A70D-DBD367D00A98}" type="sibTrans" cxnId="{BD14D00B-EA93-43D5-9125-17CA2D844D42}">
      <dgm:prSet/>
      <dgm:spPr/>
      <dgm:t>
        <a:bodyPr/>
        <a:lstStyle/>
        <a:p>
          <a:endParaRPr lang="en-GB"/>
        </a:p>
      </dgm:t>
    </dgm:pt>
    <dgm:pt modelId="{652CE7DA-D75F-44F9-82DF-EA86103AC01B}">
      <dgm:prSet phldrT="[Text]"/>
      <dgm:spPr/>
      <dgm:t>
        <a:bodyPr/>
        <a:lstStyle/>
        <a:p>
          <a:r>
            <a:rPr lang="en-GB" dirty="0" smtClean="0"/>
            <a:t>Review themes</a:t>
          </a:r>
          <a:endParaRPr lang="en-GB" dirty="0"/>
        </a:p>
      </dgm:t>
    </dgm:pt>
    <dgm:pt modelId="{C0CDBFA2-991A-4FED-930C-BC4D411A3364}" type="parTrans" cxnId="{E4DF3D76-979E-48FA-BD9B-D0EC9F8B8BCF}">
      <dgm:prSet/>
      <dgm:spPr/>
      <dgm:t>
        <a:bodyPr/>
        <a:lstStyle/>
        <a:p>
          <a:endParaRPr lang="en-GB"/>
        </a:p>
      </dgm:t>
    </dgm:pt>
    <dgm:pt modelId="{62E21C5A-5EDE-4EB5-9DE6-97C93087CE3D}" type="sibTrans" cxnId="{E4DF3D76-979E-48FA-BD9B-D0EC9F8B8BCF}">
      <dgm:prSet/>
      <dgm:spPr/>
      <dgm:t>
        <a:bodyPr/>
        <a:lstStyle/>
        <a:p>
          <a:endParaRPr lang="en-GB"/>
        </a:p>
      </dgm:t>
    </dgm:pt>
    <dgm:pt modelId="{F9C5B692-7155-4A92-8C1C-CC2A40635F7E}">
      <dgm:prSet phldrT="[Text]"/>
      <dgm:spPr/>
      <dgm:t>
        <a:bodyPr/>
        <a:lstStyle/>
        <a:p>
          <a:r>
            <a:rPr lang="en-GB" dirty="0" smtClean="0"/>
            <a:t>Define and name themes</a:t>
          </a:r>
          <a:endParaRPr lang="en-GB" dirty="0"/>
        </a:p>
      </dgm:t>
    </dgm:pt>
    <dgm:pt modelId="{19DD285A-8CAF-4D20-A71A-98CC44CBA96F}" type="parTrans" cxnId="{80997061-958A-4883-B89D-FD57ADB7631F}">
      <dgm:prSet/>
      <dgm:spPr/>
      <dgm:t>
        <a:bodyPr/>
        <a:lstStyle/>
        <a:p>
          <a:endParaRPr lang="en-GB"/>
        </a:p>
      </dgm:t>
    </dgm:pt>
    <dgm:pt modelId="{A37724FF-1023-48E2-8C64-D64108AC851D}" type="sibTrans" cxnId="{80997061-958A-4883-B89D-FD57ADB7631F}">
      <dgm:prSet/>
      <dgm:spPr/>
      <dgm:t>
        <a:bodyPr/>
        <a:lstStyle/>
        <a:p>
          <a:endParaRPr lang="en-GB"/>
        </a:p>
      </dgm:t>
    </dgm:pt>
    <dgm:pt modelId="{373525D3-2D79-4300-93AF-2072F9B110AC}">
      <dgm:prSet phldrT="[Text]"/>
      <dgm:spPr/>
      <dgm:t>
        <a:bodyPr/>
        <a:lstStyle/>
        <a:p>
          <a:r>
            <a:rPr lang="en-GB" dirty="0" smtClean="0"/>
            <a:t>Produce the report</a:t>
          </a:r>
          <a:endParaRPr lang="en-GB" dirty="0"/>
        </a:p>
      </dgm:t>
    </dgm:pt>
    <dgm:pt modelId="{5441A9CF-640F-4E36-A75B-60E262700BBC}" type="parTrans" cxnId="{2F2F7B47-0B47-4960-BEA5-23A3732CCAB6}">
      <dgm:prSet/>
      <dgm:spPr/>
      <dgm:t>
        <a:bodyPr/>
        <a:lstStyle/>
        <a:p>
          <a:endParaRPr lang="en-GB"/>
        </a:p>
      </dgm:t>
    </dgm:pt>
    <dgm:pt modelId="{4B116F9B-54DF-49B9-85A1-B7D15767768E}" type="sibTrans" cxnId="{2F2F7B47-0B47-4960-BEA5-23A3732CCAB6}">
      <dgm:prSet/>
      <dgm:spPr/>
      <dgm:t>
        <a:bodyPr/>
        <a:lstStyle/>
        <a:p>
          <a:endParaRPr lang="en-GB"/>
        </a:p>
      </dgm:t>
    </dgm:pt>
    <dgm:pt modelId="{3466E28E-49B4-4433-9FA7-894709210E88}" type="pres">
      <dgm:prSet presAssocID="{017F3BCD-8E40-484F-97CE-37567F26FD82}" presName="cycle" presStyleCnt="0">
        <dgm:presLayoutVars>
          <dgm:dir/>
          <dgm:resizeHandles val="exact"/>
        </dgm:presLayoutVars>
      </dgm:prSet>
      <dgm:spPr/>
      <dgm:t>
        <a:bodyPr/>
        <a:lstStyle/>
        <a:p>
          <a:endParaRPr lang="en-GB"/>
        </a:p>
      </dgm:t>
    </dgm:pt>
    <dgm:pt modelId="{6E13B575-0F77-48EA-952D-FBE2B9073C0F}" type="pres">
      <dgm:prSet presAssocID="{60BB47AE-5BEF-424A-BBE0-1C3BAB108A03}" presName="node" presStyleLbl="node1" presStyleIdx="0" presStyleCnt="6">
        <dgm:presLayoutVars>
          <dgm:bulletEnabled val="1"/>
        </dgm:presLayoutVars>
      </dgm:prSet>
      <dgm:spPr/>
      <dgm:t>
        <a:bodyPr/>
        <a:lstStyle/>
        <a:p>
          <a:endParaRPr lang="en-GB"/>
        </a:p>
      </dgm:t>
    </dgm:pt>
    <dgm:pt modelId="{14EC26C6-2297-4AEB-A08D-89BE390DB442}" type="pres">
      <dgm:prSet presAssocID="{60BB47AE-5BEF-424A-BBE0-1C3BAB108A03}" presName="spNode" presStyleCnt="0"/>
      <dgm:spPr/>
      <dgm:t>
        <a:bodyPr/>
        <a:lstStyle/>
        <a:p>
          <a:endParaRPr lang="en-US"/>
        </a:p>
      </dgm:t>
    </dgm:pt>
    <dgm:pt modelId="{0D1BFA85-37FB-41E4-BA94-A8B6807D81D1}" type="pres">
      <dgm:prSet presAssocID="{69423FCF-516D-49D1-B7E1-8D7118EFD59B}" presName="sibTrans" presStyleLbl="sibTrans1D1" presStyleIdx="0" presStyleCnt="6"/>
      <dgm:spPr/>
      <dgm:t>
        <a:bodyPr/>
        <a:lstStyle/>
        <a:p>
          <a:endParaRPr lang="en-GB"/>
        </a:p>
      </dgm:t>
    </dgm:pt>
    <dgm:pt modelId="{B4A67C72-F0D4-48BF-AB80-3A64A9446A8E}" type="pres">
      <dgm:prSet presAssocID="{22E034DA-16E2-483B-9771-681322AE04DE}" presName="node" presStyleLbl="node1" presStyleIdx="1" presStyleCnt="6">
        <dgm:presLayoutVars>
          <dgm:bulletEnabled val="1"/>
        </dgm:presLayoutVars>
      </dgm:prSet>
      <dgm:spPr/>
      <dgm:t>
        <a:bodyPr/>
        <a:lstStyle/>
        <a:p>
          <a:endParaRPr lang="en-GB"/>
        </a:p>
      </dgm:t>
    </dgm:pt>
    <dgm:pt modelId="{7E02B24B-C7DC-4A02-921D-F92699C8B72D}" type="pres">
      <dgm:prSet presAssocID="{22E034DA-16E2-483B-9771-681322AE04DE}" presName="spNode" presStyleCnt="0"/>
      <dgm:spPr/>
      <dgm:t>
        <a:bodyPr/>
        <a:lstStyle/>
        <a:p>
          <a:endParaRPr lang="en-US"/>
        </a:p>
      </dgm:t>
    </dgm:pt>
    <dgm:pt modelId="{21DC1EB4-8E15-4D83-9C1E-78CACC700D0C}" type="pres">
      <dgm:prSet presAssocID="{0C198D98-6726-4F42-9029-1922B13BAFFE}" presName="sibTrans" presStyleLbl="sibTrans1D1" presStyleIdx="1" presStyleCnt="6"/>
      <dgm:spPr/>
      <dgm:t>
        <a:bodyPr/>
        <a:lstStyle/>
        <a:p>
          <a:endParaRPr lang="en-GB"/>
        </a:p>
      </dgm:t>
    </dgm:pt>
    <dgm:pt modelId="{ABF8DDD7-E307-47D6-81C2-DB4FB8D6F011}" type="pres">
      <dgm:prSet presAssocID="{0F1258EA-B8E7-4265-8453-FBB16AE423C5}" presName="node" presStyleLbl="node1" presStyleIdx="2" presStyleCnt="6">
        <dgm:presLayoutVars>
          <dgm:bulletEnabled val="1"/>
        </dgm:presLayoutVars>
      </dgm:prSet>
      <dgm:spPr/>
      <dgm:t>
        <a:bodyPr/>
        <a:lstStyle/>
        <a:p>
          <a:endParaRPr lang="en-GB"/>
        </a:p>
      </dgm:t>
    </dgm:pt>
    <dgm:pt modelId="{CC4B6E50-A40E-4C54-AFEC-A82F83F2F5C7}" type="pres">
      <dgm:prSet presAssocID="{0F1258EA-B8E7-4265-8453-FBB16AE423C5}" presName="spNode" presStyleCnt="0"/>
      <dgm:spPr/>
      <dgm:t>
        <a:bodyPr/>
        <a:lstStyle/>
        <a:p>
          <a:endParaRPr lang="en-US"/>
        </a:p>
      </dgm:t>
    </dgm:pt>
    <dgm:pt modelId="{24008B94-629B-4AE6-B979-F515B70161BF}" type="pres">
      <dgm:prSet presAssocID="{9534D6E2-3C17-450F-A70D-DBD367D00A98}" presName="sibTrans" presStyleLbl="sibTrans1D1" presStyleIdx="2" presStyleCnt="6"/>
      <dgm:spPr/>
      <dgm:t>
        <a:bodyPr/>
        <a:lstStyle/>
        <a:p>
          <a:endParaRPr lang="en-GB"/>
        </a:p>
      </dgm:t>
    </dgm:pt>
    <dgm:pt modelId="{1B789B36-BEE4-485E-BA63-EF20D6C91DA6}" type="pres">
      <dgm:prSet presAssocID="{652CE7DA-D75F-44F9-82DF-EA86103AC01B}" presName="node" presStyleLbl="node1" presStyleIdx="3" presStyleCnt="6">
        <dgm:presLayoutVars>
          <dgm:bulletEnabled val="1"/>
        </dgm:presLayoutVars>
      </dgm:prSet>
      <dgm:spPr/>
      <dgm:t>
        <a:bodyPr/>
        <a:lstStyle/>
        <a:p>
          <a:endParaRPr lang="en-GB"/>
        </a:p>
      </dgm:t>
    </dgm:pt>
    <dgm:pt modelId="{D322A8DB-35CC-4403-96A4-06CB6DB176D2}" type="pres">
      <dgm:prSet presAssocID="{652CE7DA-D75F-44F9-82DF-EA86103AC01B}" presName="spNode" presStyleCnt="0"/>
      <dgm:spPr/>
      <dgm:t>
        <a:bodyPr/>
        <a:lstStyle/>
        <a:p>
          <a:endParaRPr lang="en-US"/>
        </a:p>
      </dgm:t>
    </dgm:pt>
    <dgm:pt modelId="{EB44DDF4-9D56-4055-A59D-FC20684609A6}" type="pres">
      <dgm:prSet presAssocID="{62E21C5A-5EDE-4EB5-9DE6-97C93087CE3D}" presName="sibTrans" presStyleLbl="sibTrans1D1" presStyleIdx="3" presStyleCnt="6"/>
      <dgm:spPr/>
      <dgm:t>
        <a:bodyPr/>
        <a:lstStyle/>
        <a:p>
          <a:endParaRPr lang="en-GB"/>
        </a:p>
      </dgm:t>
    </dgm:pt>
    <dgm:pt modelId="{2DD7AEC3-E9B9-48A4-99AD-91AB43720B0E}" type="pres">
      <dgm:prSet presAssocID="{F9C5B692-7155-4A92-8C1C-CC2A40635F7E}" presName="node" presStyleLbl="node1" presStyleIdx="4" presStyleCnt="6">
        <dgm:presLayoutVars>
          <dgm:bulletEnabled val="1"/>
        </dgm:presLayoutVars>
      </dgm:prSet>
      <dgm:spPr/>
      <dgm:t>
        <a:bodyPr/>
        <a:lstStyle/>
        <a:p>
          <a:endParaRPr lang="en-GB"/>
        </a:p>
      </dgm:t>
    </dgm:pt>
    <dgm:pt modelId="{53168DB4-20B5-4CD7-989D-42C252EA1D99}" type="pres">
      <dgm:prSet presAssocID="{F9C5B692-7155-4A92-8C1C-CC2A40635F7E}" presName="spNode" presStyleCnt="0"/>
      <dgm:spPr/>
      <dgm:t>
        <a:bodyPr/>
        <a:lstStyle/>
        <a:p>
          <a:endParaRPr lang="en-US"/>
        </a:p>
      </dgm:t>
    </dgm:pt>
    <dgm:pt modelId="{3D712B65-8468-4A0E-81A0-96C3FB1ECB88}" type="pres">
      <dgm:prSet presAssocID="{A37724FF-1023-48E2-8C64-D64108AC851D}" presName="sibTrans" presStyleLbl="sibTrans1D1" presStyleIdx="4" presStyleCnt="6"/>
      <dgm:spPr/>
      <dgm:t>
        <a:bodyPr/>
        <a:lstStyle/>
        <a:p>
          <a:endParaRPr lang="en-GB"/>
        </a:p>
      </dgm:t>
    </dgm:pt>
    <dgm:pt modelId="{ACE2A989-3CD4-4E53-B10A-036695E1CF8A}" type="pres">
      <dgm:prSet presAssocID="{373525D3-2D79-4300-93AF-2072F9B110AC}" presName="node" presStyleLbl="node1" presStyleIdx="5" presStyleCnt="6">
        <dgm:presLayoutVars>
          <dgm:bulletEnabled val="1"/>
        </dgm:presLayoutVars>
      </dgm:prSet>
      <dgm:spPr/>
      <dgm:t>
        <a:bodyPr/>
        <a:lstStyle/>
        <a:p>
          <a:endParaRPr lang="en-GB"/>
        </a:p>
      </dgm:t>
    </dgm:pt>
    <dgm:pt modelId="{D454C3B7-DD25-4A96-9D22-3E8889956FBB}" type="pres">
      <dgm:prSet presAssocID="{373525D3-2D79-4300-93AF-2072F9B110AC}" presName="spNode" presStyleCnt="0"/>
      <dgm:spPr/>
      <dgm:t>
        <a:bodyPr/>
        <a:lstStyle/>
        <a:p>
          <a:endParaRPr lang="en-US"/>
        </a:p>
      </dgm:t>
    </dgm:pt>
    <dgm:pt modelId="{6DE22997-A77B-445F-A160-78B8DB98C6EE}" type="pres">
      <dgm:prSet presAssocID="{4B116F9B-54DF-49B9-85A1-B7D15767768E}" presName="sibTrans" presStyleLbl="sibTrans1D1" presStyleIdx="5" presStyleCnt="6"/>
      <dgm:spPr/>
      <dgm:t>
        <a:bodyPr/>
        <a:lstStyle/>
        <a:p>
          <a:endParaRPr lang="en-GB"/>
        </a:p>
      </dgm:t>
    </dgm:pt>
  </dgm:ptLst>
  <dgm:cxnLst>
    <dgm:cxn modelId="{0F5174C9-B049-4F91-B9D2-6FC08F0FEF64}" type="presOf" srcId="{A37724FF-1023-48E2-8C64-D64108AC851D}" destId="{3D712B65-8468-4A0E-81A0-96C3FB1ECB88}" srcOrd="0" destOrd="0" presId="urn:microsoft.com/office/officeart/2005/8/layout/cycle5"/>
    <dgm:cxn modelId="{8EB26AFC-AB19-47D6-A199-7902BA9886F2}" srcId="{017F3BCD-8E40-484F-97CE-37567F26FD82}" destId="{22E034DA-16E2-483B-9771-681322AE04DE}" srcOrd="1" destOrd="0" parTransId="{8BE4141A-1D63-46A3-B7FA-5E9F2103E83D}" sibTransId="{0C198D98-6726-4F42-9029-1922B13BAFFE}"/>
    <dgm:cxn modelId="{0AFF57E5-8F76-4AC4-8305-99348EF82079}" type="presOf" srcId="{0C198D98-6726-4F42-9029-1922B13BAFFE}" destId="{21DC1EB4-8E15-4D83-9C1E-78CACC700D0C}" srcOrd="0" destOrd="0" presId="urn:microsoft.com/office/officeart/2005/8/layout/cycle5"/>
    <dgm:cxn modelId="{BCCEEAFD-3BC0-438D-AAAF-600FA9E9C4C9}" type="presOf" srcId="{652CE7DA-D75F-44F9-82DF-EA86103AC01B}" destId="{1B789B36-BEE4-485E-BA63-EF20D6C91DA6}" srcOrd="0" destOrd="0" presId="urn:microsoft.com/office/officeart/2005/8/layout/cycle5"/>
    <dgm:cxn modelId="{CF105839-4D13-4C51-BA45-3F1E3DCDEDC1}" type="presOf" srcId="{69423FCF-516D-49D1-B7E1-8D7118EFD59B}" destId="{0D1BFA85-37FB-41E4-BA94-A8B6807D81D1}" srcOrd="0" destOrd="0" presId="urn:microsoft.com/office/officeart/2005/8/layout/cycle5"/>
    <dgm:cxn modelId="{E4DF3D76-979E-48FA-BD9B-D0EC9F8B8BCF}" srcId="{017F3BCD-8E40-484F-97CE-37567F26FD82}" destId="{652CE7DA-D75F-44F9-82DF-EA86103AC01B}" srcOrd="3" destOrd="0" parTransId="{C0CDBFA2-991A-4FED-930C-BC4D411A3364}" sibTransId="{62E21C5A-5EDE-4EB5-9DE6-97C93087CE3D}"/>
    <dgm:cxn modelId="{1E047DE3-F200-4810-94AA-7B78B367E509}" type="presOf" srcId="{017F3BCD-8E40-484F-97CE-37567F26FD82}" destId="{3466E28E-49B4-4433-9FA7-894709210E88}" srcOrd="0" destOrd="0" presId="urn:microsoft.com/office/officeart/2005/8/layout/cycle5"/>
    <dgm:cxn modelId="{4A1116C0-E24A-434F-A85B-710FAD212F5E}" type="presOf" srcId="{0F1258EA-B8E7-4265-8453-FBB16AE423C5}" destId="{ABF8DDD7-E307-47D6-81C2-DB4FB8D6F011}" srcOrd="0" destOrd="0" presId="urn:microsoft.com/office/officeart/2005/8/layout/cycle5"/>
    <dgm:cxn modelId="{BD14D00B-EA93-43D5-9125-17CA2D844D42}" srcId="{017F3BCD-8E40-484F-97CE-37567F26FD82}" destId="{0F1258EA-B8E7-4265-8453-FBB16AE423C5}" srcOrd="2" destOrd="0" parTransId="{01F43DD4-141E-46FD-8D94-3A19B0707866}" sibTransId="{9534D6E2-3C17-450F-A70D-DBD367D00A98}"/>
    <dgm:cxn modelId="{0C164C2D-E906-4455-B590-59F963826807}" type="presOf" srcId="{60BB47AE-5BEF-424A-BBE0-1C3BAB108A03}" destId="{6E13B575-0F77-48EA-952D-FBE2B9073C0F}" srcOrd="0" destOrd="0" presId="urn:microsoft.com/office/officeart/2005/8/layout/cycle5"/>
    <dgm:cxn modelId="{BF268BFA-6459-4A4F-A7F0-C5045535756A}" type="presOf" srcId="{62E21C5A-5EDE-4EB5-9DE6-97C93087CE3D}" destId="{EB44DDF4-9D56-4055-A59D-FC20684609A6}" srcOrd="0" destOrd="0" presId="urn:microsoft.com/office/officeart/2005/8/layout/cycle5"/>
    <dgm:cxn modelId="{93A092F3-7286-4678-B14A-33034D814A4C}" type="presOf" srcId="{4B116F9B-54DF-49B9-85A1-B7D15767768E}" destId="{6DE22997-A77B-445F-A160-78B8DB98C6EE}" srcOrd="0" destOrd="0" presId="urn:microsoft.com/office/officeart/2005/8/layout/cycle5"/>
    <dgm:cxn modelId="{49170E41-4B92-4E59-959A-FDD65282BD3C}" type="presOf" srcId="{373525D3-2D79-4300-93AF-2072F9B110AC}" destId="{ACE2A989-3CD4-4E53-B10A-036695E1CF8A}" srcOrd="0" destOrd="0" presId="urn:microsoft.com/office/officeart/2005/8/layout/cycle5"/>
    <dgm:cxn modelId="{80997061-958A-4883-B89D-FD57ADB7631F}" srcId="{017F3BCD-8E40-484F-97CE-37567F26FD82}" destId="{F9C5B692-7155-4A92-8C1C-CC2A40635F7E}" srcOrd="4" destOrd="0" parTransId="{19DD285A-8CAF-4D20-A71A-98CC44CBA96F}" sibTransId="{A37724FF-1023-48E2-8C64-D64108AC851D}"/>
    <dgm:cxn modelId="{03D44AA1-5269-4806-816C-7DF2154C4778}" type="presOf" srcId="{9534D6E2-3C17-450F-A70D-DBD367D00A98}" destId="{24008B94-629B-4AE6-B979-F515B70161BF}" srcOrd="0" destOrd="0" presId="urn:microsoft.com/office/officeart/2005/8/layout/cycle5"/>
    <dgm:cxn modelId="{911C9C85-7227-49A0-B7F2-93EF715BAF89}" srcId="{017F3BCD-8E40-484F-97CE-37567F26FD82}" destId="{60BB47AE-5BEF-424A-BBE0-1C3BAB108A03}" srcOrd="0" destOrd="0" parTransId="{5A172A04-67E5-4DAA-9DAC-A3873A000711}" sibTransId="{69423FCF-516D-49D1-B7E1-8D7118EFD59B}"/>
    <dgm:cxn modelId="{2F2F7B47-0B47-4960-BEA5-23A3732CCAB6}" srcId="{017F3BCD-8E40-484F-97CE-37567F26FD82}" destId="{373525D3-2D79-4300-93AF-2072F9B110AC}" srcOrd="5" destOrd="0" parTransId="{5441A9CF-640F-4E36-A75B-60E262700BBC}" sibTransId="{4B116F9B-54DF-49B9-85A1-B7D15767768E}"/>
    <dgm:cxn modelId="{C6282B2D-AFB4-43CB-9564-85B31F64D71A}" type="presOf" srcId="{F9C5B692-7155-4A92-8C1C-CC2A40635F7E}" destId="{2DD7AEC3-E9B9-48A4-99AD-91AB43720B0E}" srcOrd="0" destOrd="0" presId="urn:microsoft.com/office/officeart/2005/8/layout/cycle5"/>
    <dgm:cxn modelId="{708ECCAF-F007-4199-BA9E-E16400394DE4}" type="presOf" srcId="{22E034DA-16E2-483B-9771-681322AE04DE}" destId="{B4A67C72-F0D4-48BF-AB80-3A64A9446A8E}" srcOrd="0" destOrd="0" presId="urn:microsoft.com/office/officeart/2005/8/layout/cycle5"/>
    <dgm:cxn modelId="{2BD8C502-FC7F-4E22-88E8-0B14FFEC6372}" type="presParOf" srcId="{3466E28E-49B4-4433-9FA7-894709210E88}" destId="{6E13B575-0F77-48EA-952D-FBE2B9073C0F}" srcOrd="0" destOrd="0" presId="urn:microsoft.com/office/officeart/2005/8/layout/cycle5"/>
    <dgm:cxn modelId="{537220F6-F788-4577-8614-4BA9DD0AD790}" type="presParOf" srcId="{3466E28E-49B4-4433-9FA7-894709210E88}" destId="{14EC26C6-2297-4AEB-A08D-89BE390DB442}" srcOrd="1" destOrd="0" presId="urn:microsoft.com/office/officeart/2005/8/layout/cycle5"/>
    <dgm:cxn modelId="{91834378-61FD-4B92-83B6-FA6310D02E4D}" type="presParOf" srcId="{3466E28E-49B4-4433-9FA7-894709210E88}" destId="{0D1BFA85-37FB-41E4-BA94-A8B6807D81D1}" srcOrd="2" destOrd="0" presId="urn:microsoft.com/office/officeart/2005/8/layout/cycle5"/>
    <dgm:cxn modelId="{83002671-AB2C-4DB4-8568-3672EA7938E5}" type="presParOf" srcId="{3466E28E-49B4-4433-9FA7-894709210E88}" destId="{B4A67C72-F0D4-48BF-AB80-3A64A9446A8E}" srcOrd="3" destOrd="0" presId="urn:microsoft.com/office/officeart/2005/8/layout/cycle5"/>
    <dgm:cxn modelId="{DBB08FFC-DB89-41B7-83EF-FC7362458AB2}" type="presParOf" srcId="{3466E28E-49B4-4433-9FA7-894709210E88}" destId="{7E02B24B-C7DC-4A02-921D-F92699C8B72D}" srcOrd="4" destOrd="0" presId="urn:microsoft.com/office/officeart/2005/8/layout/cycle5"/>
    <dgm:cxn modelId="{2D22C715-CE84-41CF-89E8-1BDF4ECA0994}" type="presParOf" srcId="{3466E28E-49B4-4433-9FA7-894709210E88}" destId="{21DC1EB4-8E15-4D83-9C1E-78CACC700D0C}" srcOrd="5" destOrd="0" presId="urn:microsoft.com/office/officeart/2005/8/layout/cycle5"/>
    <dgm:cxn modelId="{3187E9B9-5D29-4005-A5B1-1947A5771FAC}" type="presParOf" srcId="{3466E28E-49B4-4433-9FA7-894709210E88}" destId="{ABF8DDD7-E307-47D6-81C2-DB4FB8D6F011}" srcOrd="6" destOrd="0" presId="urn:microsoft.com/office/officeart/2005/8/layout/cycle5"/>
    <dgm:cxn modelId="{E87D1217-6E1C-4928-B3A4-12A99FE220FD}" type="presParOf" srcId="{3466E28E-49B4-4433-9FA7-894709210E88}" destId="{CC4B6E50-A40E-4C54-AFEC-A82F83F2F5C7}" srcOrd="7" destOrd="0" presId="urn:microsoft.com/office/officeart/2005/8/layout/cycle5"/>
    <dgm:cxn modelId="{F6687BF9-88FE-4919-8B5E-D8C1D1371DCD}" type="presParOf" srcId="{3466E28E-49B4-4433-9FA7-894709210E88}" destId="{24008B94-629B-4AE6-B979-F515B70161BF}" srcOrd="8" destOrd="0" presId="urn:microsoft.com/office/officeart/2005/8/layout/cycle5"/>
    <dgm:cxn modelId="{4EB2EFA5-F581-48DD-990A-E54F5F441B26}" type="presParOf" srcId="{3466E28E-49B4-4433-9FA7-894709210E88}" destId="{1B789B36-BEE4-485E-BA63-EF20D6C91DA6}" srcOrd="9" destOrd="0" presId="urn:microsoft.com/office/officeart/2005/8/layout/cycle5"/>
    <dgm:cxn modelId="{0EC448C1-8569-4767-9FCB-8D15CCD3C65A}" type="presParOf" srcId="{3466E28E-49B4-4433-9FA7-894709210E88}" destId="{D322A8DB-35CC-4403-96A4-06CB6DB176D2}" srcOrd="10" destOrd="0" presId="urn:microsoft.com/office/officeart/2005/8/layout/cycle5"/>
    <dgm:cxn modelId="{0ED35B44-DDF9-4D09-B7FA-8A7565307FD9}" type="presParOf" srcId="{3466E28E-49B4-4433-9FA7-894709210E88}" destId="{EB44DDF4-9D56-4055-A59D-FC20684609A6}" srcOrd="11" destOrd="0" presId="urn:microsoft.com/office/officeart/2005/8/layout/cycle5"/>
    <dgm:cxn modelId="{B032C534-93ED-4C61-BE89-A89D05CD041B}" type="presParOf" srcId="{3466E28E-49B4-4433-9FA7-894709210E88}" destId="{2DD7AEC3-E9B9-48A4-99AD-91AB43720B0E}" srcOrd="12" destOrd="0" presId="urn:microsoft.com/office/officeart/2005/8/layout/cycle5"/>
    <dgm:cxn modelId="{158D8EA0-4872-4E26-A153-446067985C68}" type="presParOf" srcId="{3466E28E-49B4-4433-9FA7-894709210E88}" destId="{53168DB4-20B5-4CD7-989D-42C252EA1D99}" srcOrd="13" destOrd="0" presId="urn:microsoft.com/office/officeart/2005/8/layout/cycle5"/>
    <dgm:cxn modelId="{14B3B57F-4544-4DA0-A9A3-5A0DADE42084}" type="presParOf" srcId="{3466E28E-49B4-4433-9FA7-894709210E88}" destId="{3D712B65-8468-4A0E-81A0-96C3FB1ECB88}" srcOrd="14" destOrd="0" presId="urn:microsoft.com/office/officeart/2005/8/layout/cycle5"/>
    <dgm:cxn modelId="{56BF1C3E-D394-4707-9C54-AA7FF86A4F7F}" type="presParOf" srcId="{3466E28E-49B4-4433-9FA7-894709210E88}" destId="{ACE2A989-3CD4-4E53-B10A-036695E1CF8A}" srcOrd="15" destOrd="0" presId="urn:microsoft.com/office/officeart/2005/8/layout/cycle5"/>
    <dgm:cxn modelId="{632B0ED5-C778-47DA-8891-7FF7A3404AB6}" type="presParOf" srcId="{3466E28E-49B4-4433-9FA7-894709210E88}" destId="{D454C3B7-DD25-4A96-9D22-3E8889956FBB}" srcOrd="16" destOrd="0" presId="urn:microsoft.com/office/officeart/2005/8/layout/cycle5"/>
    <dgm:cxn modelId="{D8952DC9-93FE-4C8A-8EBA-9FAE1DFF4EE7}" type="presParOf" srcId="{3466E28E-49B4-4433-9FA7-894709210E88}" destId="{6DE22997-A77B-445F-A160-78B8DB98C6EE}"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3B575-0F77-48EA-952D-FBE2B9073C0F}">
      <dsp:nvSpPr>
        <dsp:cNvPr id="0" name=""/>
        <dsp:cNvSpPr/>
      </dsp:nvSpPr>
      <dsp:spPr>
        <a:xfrm>
          <a:off x="4439409" y="2814"/>
          <a:ext cx="1202301" cy="78149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Familiarise with data</a:t>
          </a:r>
          <a:endParaRPr lang="en-GB" sz="1400" kern="1200" dirty="0"/>
        </a:p>
      </dsp:txBody>
      <dsp:txXfrm>
        <a:off x="4477558" y="40963"/>
        <a:ext cx="1126003" cy="705198"/>
      </dsp:txXfrm>
    </dsp:sp>
    <dsp:sp modelId="{0D1BFA85-37FB-41E4-BA94-A8B6807D81D1}">
      <dsp:nvSpPr>
        <dsp:cNvPr id="0" name=""/>
        <dsp:cNvSpPr/>
      </dsp:nvSpPr>
      <dsp:spPr>
        <a:xfrm>
          <a:off x="3200026" y="393562"/>
          <a:ext cx="3681066" cy="3681066"/>
        </a:xfrm>
        <a:custGeom>
          <a:avLst/>
          <a:gdLst/>
          <a:ahLst/>
          <a:cxnLst/>
          <a:rect l="0" t="0" r="0" b="0"/>
          <a:pathLst>
            <a:path>
              <a:moveTo>
                <a:pt x="2592792" y="160750"/>
              </a:moveTo>
              <a:arcTo wR="1840533" hR="1840533" stAng="17647460" swAng="9235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4A67C72-F0D4-48BF-AB80-3A64A9446A8E}">
      <dsp:nvSpPr>
        <dsp:cNvPr id="0" name=""/>
        <dsp:cNvSpPr/>
      </dsp:nvSpPr>
      <dsp:spPr>
        <a:xfrm>
          <a:off x="6033357" y="923081"/>
          <a:ext cx="1202301" cy="78149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Generate initial codes</a:t>
          </a:r>
          <a:endParaRPr lang="en-GB" sz="1400" kern="1200" dirty="0"/>
        </a:p>
      </dsp:txBody>
      <dsp:txXfrm>
        <a:off x="6071506" y="961230"/>
        <a:ext cx="1126003" cy="705198"/>
      </dsp:txXfrm>
    </dsp:sp>
    <dsp:sp modelId="{21DC1EB4-8E15-4D83-9C1E-78CACC700D0C}">
      <dsp:nvSpPr>
        <dsp:cNvPr id="0" name=""/>
        <dsp:cNvSpPr/>
      </dsp:nvSpPr>
      <dsp:spPr>
        <a:xfrm>
          <a:off x="3200026" y="393562"/>
          <a:ext cx="3681066" cy="3681066"/>
        </a:xfrm>
        <a:custGeom>
          <a:avLst/>
          <a:gdLst/>
          <a:ahLst/>
          <a:cxnLst/>
          <a:rect l="0" t="0" r="0" b="0"/>
          <a:pathLst>
            <a:path>
              <a:moveTo>
                <a:pt x="3652393" y="1516921"/>
              </a:moveTo>
              <a:arcTo wR="1840533" hR="1840533" stAng="20992401" swAng="1215198"/>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BF8DDD7-E307-47D6-81C2-DB4FB8D6F011}">
      <dsp:nvSpPr>
        <dsp:cNvPr id="0" name=""/>
        <dsp:cNvSpPr/>
      </dsp:nvSpPr>
      <dsp:spPr>
        <a:xfrm>
          <a:off x="6033357" y="2763614"/>
          <a:ext cx="1202301" cy="78149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Search for themes</a:t>
          </a:r>
          <a:endParaRPr lang="en-GB" sz="1400" kern="1200" dirty="0"/>
        </a:p>
      </dsp:txBody>
      <dsp:txXfrm>
        <a:off x="6071506" y="2801763"/>
        <a:ext cx="1126003" cy="705198"/>
      </dsp:txXfrm>
    </dsp:sp>
    <dsp:sp modelId="{24008B94-629B-4AE6-B979-F515B70161BF}">
      <dsp:nvSpPr>
        <dsp:cNvPr id="0" name=""/>
        <dsp:cNvSpPr/>
      </dsp:nvSpPr>
      <dsp:spPr>
        <a:xfrm>
          <a:off x="3200026" y="393562"/>
          <a:ext cx="3681066" cy="3681066"/>
        </a:xfrm>
        <a:custGeom>
          <a:avLst/>
          <a:gdLst/>
          <a:ahLst/>
          <a:cxnLst/>
          <a:rect l="0" t="0" r="0" b="0"/>
          <a:pathLst>
            <a:path>
              <a:moveTo>
                <a:pt x="3011672" y="3260390"/>
              </a:moveTo>
              <a:arcTo wR="1840533" hR="1840533" stAng="3028993" swAng="9235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B789B36-BEE4-485E-BA63-EF20D6C91DA6}">
      <dsp:nvSpPr>
        <dsp:cNvPr id="0" name=""/>
        <dsp:cNvSpPr/>
      </dsp:nvSpPr>
      <dsp:spPr>
        <a:xfrm>
          <a:off x="4439409" y="3683881"/>
          <a:ext cx="1202301" cy="78149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Review themes</a:t>
          </a:r>
          <a:endParaRPr lang="en-GB" sz="1400" kern="1200" dirty="0"/>
        </a:p>
      </dsp:txBody>
      <dsp:txXfrm>
        <a:off x="4477558" y="3722030"/>
        <a:ext cx="1126003" cy="705198"/>
      </dsp:txXfrm>
    </dsp:sp>
    <dsp:sp modelId="{EB44DDF4-9D56-4055-A59D-FC20684609A6}">
      <dsp:nvSpPr>
        <dsp:cNvPr id="0" name=""/>
        <dsp:cNvSpPr/>
      </dsp:nvSpPr>
      <dsp:spPr>
        <a:xfrm>
          <a:off x="3200026" y="393562"/>
          <a:ext cx="3681066" cy="3681066"/>
        </a:xfrm>
        <a:custGeom>
          <a:avLst/>
          <a:gdLst/>
          <a:ahLst/>
          <a:cxnLst/>
          <a:rect l="0" t="0" r="0" b="0"/>
          <a:pathLst>
            <a:path>
              <a:moveTo>
                <a:pt x="1088273" y="3520315"/>
              </a:moveTo>
              <a:arcTo wR="1840533" hR="1840533" stAng="6847460" swAng="9235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DD7AEC3-E9B9-48A4-99AD-91AB43720B0E}">
      <dsp:nvSpPr>
        <dsp:cNvPr id="0" name=""/>
        <dsp:cNvSpPr/>
      </dsp:nvSpPr>
      <dsp:spPr>
        <a:xfrm>
          <a:off x="2845460" y="2763614"/>
          <a:ext cx="1202301" cy="78149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Define and name themes</a:t>
          </a:r>
          <a:endParaRPr lang="en-GB" sz="1400" kern="1200" dirty="0"/>
        </a:p>
      </dsp:txBody>
      <dsp:txXfrm>
        <a:off x="2883609" y="2801763"/>
        <a:ext cx="1126003" cy="705198"/>
      </dsp:txXfrm>
    </dsp:sp>
    <dsp:sp modelId="{3D712B65-8468-4A0E-81A0-96C3FB1ECB88}">
      <dsp:nvSpPr>
        <dsp:cNvPr id="0" name=""/>
        <dsp:cNvSpPr/>
      </dsp:nvSpPr>
      <dsp:spPr>
        <a:xfrm>
          <a:off x="3200026" y="393562"/>
          <a:ext cx="3681066" cy="3681066"/>
        </a:xfrm>
        <a:custGeom>
          <a:avLst/>
          <a:gdLst/>
          <a:ahLst/>
          <a:cxnLst/>
          <a:rect l="0" t="0" r="0" b="0"/>
          <a:pathLst>
            <a:path>
              <a:moveTo>
                <a:pt x="28672" y="2164144"/>
              </a:moveTo>
              <a:arcTo wR="1840533" hR="1840533" stAng="10192401" swAng="1215198"/>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E2A989-3CD4-4E53-B10A-036695E1CF8A}">
      <dsp:nvSpPr>
        <dsp:cNvPr id="0" name=""/>
        <dsp:cNvSpPr/>
      </dsp:nvSpPr>
      <dsp:spPr>
        <a:xfrm>
          <a:off x="2845460" y="923081"/>
          <a:ext cx="1202301" cy="78149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Produce the report</a:t>
          </a:r>
          <a:endParaRPr lang="en-GB" sz="1400" kern="1200" dirty="0"/>
        </a:p>
      </dsp:txBody>
      <dsp:txXfrm>
        <a:off x="2883609" y="961230"/>
        <a:ext cx="1126003" cy="705198"/>
      </dsp:txXfrm>
    </dsp:sp>
    <dsp:sp modelId="{6DE22997-A77B-445F-A160-78B8DB98C6EE}">
      <dsp:nvSpPr>
        <dsp:cNvPr id="0" name=""/>
        <dsp:cNvSpPr/>
      </dsp:nvSpPr>
      <dsp:spPr>
        <a:xfrm>
          <a:off x="3200026" y="393562"/>
          <a:ext cx="3681066" cy="3681066"/>
        </a:xfrm>
        <a:custGeom>
          <a:avLst/>
          <a:gdLst/>
          <a:ahLst/>
          <a:cxnLst/>
          <a:rect l="0" t="0" r="0" b="0"/>
          <a:pathLst>
            <a:path>
              <a:moveTo>
                <a:pt x="669393" y="420675"/>
              </a:moveTo>
              <a:arcTo wR="1840533" hR="1840533" stAng="13828993" swAng="9235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92E6F12-B038-43A0-B356-8A0513A666D3}" type="datetimeFigureOut">
              <a:rPr lang="en-GB" smtClean="0"/>
              <a:pPr/>
              <a:t>05/12/2019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869C260-37CB-4965-8AAC-8AB3976C8D00}" type="slidenum">
              <a:rPr lang="en-GB" smtClean="0"/>
              <a:pPr/>
              <a:t>‹#›</a:t>
            </a:fld>
            <a:endParaRPr lang="en-GB"/>
          </a:p>
        </p:txBody>
      </p:sp>
    </p:spTree>
    <p:extLst>
      <p:ext uri="{BB962C8B-B14F-4D97-AF65-F5344CB8AC3E}">
        <p14:creationId xmlns:p14="http://schemas.microsoft.com/office/powerpoint/2010/main" val="870217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D069A1-E9C9-49B0-9AE1-CA23EA5C41DE}" type="datetimeFigureOut">
              <a:rPr lang="en-GB" smtClean="0"/>
              <a:pPr/>
              <a:t>05/12/2019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FB6591-0088-4C6A-B372-40768CB5020A}" type="slidenum">
              <a:rPr lang="en-GB" smtClean="0"/>
              <a:pPr/>
              <a:t>‹#›</a:t>
            </a:fld>
            <a:endParaRPr lang="en-GB"/>
          </a:p>
        </p:txBody>
      </p:sp>
    </p:spTree>
    <p:extLst>
      <p:ext uri="{BB962C8B-B14F-4D97-AF65-F5344CB8AC3E}">
        <p14:creationId xmlns:p14="http://schemas.microsoft.com/office/powerpoint/2010/main" val="567812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D399CEFC-6D04-45B2-AEB9-AAD1A4E52049}" type="slidenum">
              <a:rPr lang="en-GB" smtClean="0"/>
              <a:pPr/>
              <a:t>1</a:t>
            </a:fld>
            <a:endParaRPr lang="en-GB" smtClean="0"/>
          </a:p>
        </p:txBody>
      </p:sp>
      <p:sp>
        <p:nvSpPr>
          <p:cNvPr id="50179" name="Rectangle 2"/>
          <p:cNvSpPr>
            <a:spLocks noGrp="1" noRot="1" noChangeAspect="1" noChangeArrowheads="1" noTextEdit="1"/>
          </p:cNvSpPr>
          <p:nvPr>
            <p:ph type="sldImg"/>
          </p:nvPr>
        </p:nvSpPr>
        <p:spPr>
          <a:xfrm>
            <a:off x="1143000" y="685800"/>
            <a:ext cx="4572000" cy="3429000"/>
          </a:xfrm>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482807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ea typeface="ＭＳ Ｐゴシック" panose="020B0600070205080204" pitchFamily="34" charset="-128"/>
            </a:endParaRPr>
          </a:p>
          <a:p>
            <a:endParaRPr lang="en-US" altLang="en-US" smtClean="0">
              <a:ea typeface="ＭＳ Ｐゴシック" panose="020B0600070205080204" pitchFamily="34" charset="-128"/>
            </a:endParaRPr>
          </a:p>
        </p:txBody>
      </p:sp>
      <p:sp>
        <p:nvSpPr>
          <p:cNvPr id="4" name="Slide Number Placeholder 3"/>
          <p:cNvSpPr>
            <a:spLocks noGrp="1"/>
          </p:cNvSpPr>
          <p:nvPr>
            <p:ph type="sldNum" sz="quarter" idx="5"/>
          </p:nvPr>
        </p:nvSpPr>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fld id="{79077EA4-89DF-40DD-8553-0E7590DD20FA}" type="slidenum">
              <a:rPr lang="en-US" altLang="en-US" sz="1200">
                <a:latin typeface="Euphemia" charset="0"/>
              </a:rPr>
              <a:pPr eaLnBrk="1" hangingPunct="1"/>
              <a:t>27</a:t>
            </a:fld>
            <a:endParaRPr lang="en-US" altLang="en-US" sz="1200">
              <a:latin typeface="Euphemia" charset="0"/>
            </a:endParaRPr>
          </a:p>
        </p:txBody>
      </p:sp>
    </p:spTree>
    <p:extLst>
      <p:ext uri="{BB962C8B-B14F-4D97-AF65-F5344CB8AC3E}">
        <p14:creationId xmlns:p14="http://schemas.microsoft.com/office/powerpoint/2010/main" val="4163014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7713" indent="-287338">
              <a:spcBef>
                <a:spcPct val="30000"/>
              </a:spcBef>
              <a:defRPr sz="1200">
                <a:solidFill>
                  <a:schemeClr val="tx1"/>
                </a:solidFill>
                <a:latin typeface="Arial" panose="020B0604020202020204" pitchFamily="34" charset="0"/>
              </a:defRPr>
            </a:lvl2pPr>
            <a:lvl3pPr marL="1150938" indent="-230188">
              <a:spcBef>
                <a:spcPct val="30000"/>
              </a:spcBef>
              <a:defRPr sz="1200">
                <a:solidFill>
                  <a:schemeClr val="tx1"/>
                </a:solidFill>
                <a:latin typeface="Arial" panose="020B0604020202020204" pitchFamily="34" charset="0"/>
              </a:defRPr>
            </a:lvl3pPr>
            <a:lvl4pPr marL="1611313" indent="-230188">
              <a:spcBef>
                <a:spcPct val="30000"/>
              </a:spcBef>
              <a:defRPr sz="1200">
                <a:solidFill>
                  <a:schemeClr val="tx1"/>
                </a:solidFill>
                <a:latin typeface="Arial" panose="020B0604020202020204" pitchFamily="34" charset="0"/>
              </a:defRPr>
            </a:lvl4pPr>
            <a:lvl5pPr marL="2071688" indent="-230188">
              <a:spcBef>
                <a:spcPct val="30000"/>
              </a:spcBef>
              <a:defRPr sz="1200">
                <a:solidFill>
                  <a:schemeClr val="tx1"/>
                </a:solidFill>
                <a:latin typeface="Arial" panose="020B0604020202020204" pitchFamily="34" charset="0"/>
              </a:defRPr>
            </a:lvl5pPr>
            <a:lvl6pPr marL="2528888" indent="-230188" eaLnBrk="0" fontAlgn="base" hangingPunct="0">
              <a:spcBef>
                <a:spcPct val="30000"/>
              </a:spcBef>
              <a:spcAft>
                <a:spcPct val="0"/>
              </a:spcAft>
              <a:defRPr sz="1200">
                <a:solidFill>
                  <a:schemeClr val="tx1"/>
                </a:solidFill>
                <a:latin typeface="Arial" panose="020B0604020202020204" pitchFamily="34" charset="0"/>
              </a:defRPr>
            </a:lvl6pPr>
            <a:lvl7pPr marL="2986088" indent="-230188" eaLnBrk="0" fontAlgn="base" hangingPunct="0">
              <a:spcBef>
                <a:spcPct val="30000"/>
              </a:spcBef>
              <a:spcAft>
                <a:spcPct val="0"/>
              </a:spcAft>
              <a:defRPr sz="1200">
                <a:solidFill>
                  <a:schemeClr val="tx1"/>
                </a:solidFill>
                <a:latin typeface="Arial" panose="020B0604020202020204" pitchFamily="34" charset="0"/>
              </a:defRPr>
            </a:lvl7pPr>
            <a:lvl8pPr marL="3443288" indent="-230188" eaLnBrk="0" fontAlgn="base" hangingPunct="0">
              <a:spcBef>
                <a:spcPct val="30000"/>
              </a:spcBef>
              <a:spcAft>
                <a:spcPct val="0"/>
              </a:spcAft>
              <a:defRPr sz="1200">
                <a:solidFill>
                  <a:schemeClr val="tx1"/>
                </a:solidFill>
                <a:latin typeface="Arial" panose="020B0604020202020204" pitchFamily="34" charset="0"/>
              </a:defRPr>
            </a:lvl8pPr>
            <a:lvl9pPr marL="3900488" indent="-2301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A6D6BF8-9BDB-437E-A9C9-7469D61210CA}" type="slidenum">
              <a:rPr lang="en-GB" altLang="en-US" smtClean="0"/>
              <a:pPr>
                <a:spcBef>
                  <a:spcPct val="0"/>
                </a:spcBef>
              </a:pPr>
              <a:t>32</a:t>
            </a:fld>
            <a:endParaRPr lang="en-GB" altLang="en-US" smtClean="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600" smtClean="0">
              <a:latin typeface="Arial" panose="020B0604020202020204" pitchFamily="34" charset="0"/>
            </a:endParaRPr>
          </a:p>
          <a:p>
            <a:pPr eaLnBrk="1" hangingPunct="1"/>
            <a:r>
              <a:rPr lang="en-GB" altLang="en-US" sz="1600" smtClean="0">
                <a:latin typeface="Arial" panose="020B0604020202020204" pitchFamily="34" charset="0"/>
              </a:rPr>
              <a:t>(point 3) - rather than attempting to produce an objective statement</a:t>
            </a:r>
          </a:p>
          <a:p>
            <a:pPr eaLnBrk="1" hangingPunct="1"/>
            <a:endParaRPr lang="en-GB" altLang="en-US" sz="1600" smtClean="0">
              <a:latin typeface="Arial" panose="020B0604020202020204" pitchFamily="34" charset="0"/>
            </a:endParaRPr>
          </a:p>
          <a:p>
            <a:pPr eaLnBrk="1" hangingPunct="1"/>
            <a:r>
              <a:rPr lang="en-GB" altLang="en-US" sz="1600" smtClean="0">
                <a:latin typeface="Arial" panose="020B0604020202020204" pitchFamily="34" charset="0"/>
              </a:rPr>
              <a:t>Double interpretation = as the participant is trying to make sense of their world, and the researcher is also trying to make sense of the participant making sense  of their life world</a:t>
            </a:r>
          </a:p>
        </p:txBody>
      </p:sp>
    </p:spTree>
    <p:extLst>
      <p:ext uri="{BB962C8B-B14F-4D97-AF65-F5344CB8AC3E}">
        <p14:creationId xmlns:p14="http://schemas.microsoft.com/office/powerpoint/2010/main" val="1276285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60797337-947D-474D-B62B-2D76253F1BF5}" type="slidenum">
              <a:rPr lang="en-GB" smtClean="0"/>
              <a:pPr/>
              <a:t>34</a:t>
            </a:fld>
            <a:endParaRPr lang="en-GB"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r>
              <a:rPr lang="en-GB" b="1" smtClean="0"/>
              <a:t>Semi-structured interviews:</a:t>
            </a:r>
            <a:r>
              <a:rPr lang="en-GB" smtClean="0"/>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b="1" smtClean="0"/>
          </a:p>
          <a:p>
            <a:pPr eaLnBrk="1" hangingPunct="1"/>
            <a:r>
              <a:rPr lang="en-GB" b="1" smtClean="0"/>
              <a:t>Telephone interviewing </a:t>
            </a:r>
            <a:endParaRPr lang="en-GB" smtClean="0"/>
          </a:p>
          <a:p>
            <a:pPr eaLnBrk="1" hangingPunct="1"/>
            <a:r>
              <a:rPr lang="en-GB" smtClean="0"/>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4277385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C2896A34-35CD-4DB7-8236-40212E9F02F8}" type="slidenum">
              <a:rPr lang="en-GB" smtClean="0"/>
              <a:pPr/>
              <a:t>35</a:t>
            </a:fld>
            <a:endParaRPr lang="en-GB" smtClean="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89032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4EFCF0B7-C30C-4340-9A5C-087576936CE0}" type="slidenum">
              <a:rPr lang="en-GB" smtClean="0"/>
              <a:pPr/>
              <a:t>38</a:t>
            </a:fld>
            <a:endParaRPr lang="en-GB" smtClean="0"/>
          </a:p>
        </p:txBody>
      </p:sp>
      <p:sp>
        <p:nvSpPr>
          <p:cNvPr id="66563" name="Rectangle 2"/>
          <p:cNvSpPr>
            <a:spLocks noGrp="1" noRot="1" noChangeAspect="1" noChangeArrowheads="1" noTextEdit="1"/>
          </p:cNvSpPr>
          <p:nvPr>
            <p:ph type="sldImg"/>
          </p:nvPr>
        </p:nvSpPr>
        <p:spPr>
          <a:xfrm>
            <a:off x="1143000" y="685800"/>
            <a:ext cx="4572000" cy="3429000"/>
          </a:xfrm>
          <a:ln/>
        </p:spPr>
      </p:sp>
      <p:sp>
        <p:nvSpPr>
          <p:cNvPr id="6656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879121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00C6709B-8B5B-49FF-B3A2-355FDB4E8D95}" type="slidenum">
              <a:rPr lang="en-GB" smtClean="0"/>
              <a:pPr/>
              <a:t>39</a:t>
            </a:fld>
            <a:endParaRPr lang="en-GB" smtClean="0"/>
          </a:p>
        </p:txBody>
      </p:sp>
      <p:sp>
        <p:nvSpPr>
          <p:cNvPr id="67587" name="Rectangle 2"/>
          <p:cNvSpPr>
            <a:spLocks noGrp="1" noRot="1" noChangeAspect="1" noChangeArrowheads="1" noTextEdit="1"/>
          </p:cNvSpPr>
          <p:nvPr>
            <p:ph type="sldImg"/>
          </p:nvPr>
        </p:nvSpPr>
        <p:spPr>
          <a:xfrm>
            <a:off x="1143000" y="685800"/>
            <a:ext cx="4572000" cy="3429000"/>
          </a:xfrm>
          <a:ln/>
        </p:spPr>
      </p:sp>
      <p:sp>
        <p:nvSpPr>
          <p:cNvPr id="6758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03697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B836D1-2035-4F7D-A8E8-2026F47A67E8}" type="datetimeFigureOut">
              <a:rPr lang="en-GB" smtClean="0"/>
              <a:pPr/>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35EF36-8118-4FE5-8811-3B8652E0E18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B836D1-2035-4F7D-A8E8-2026F47A67E8}" type="datetimeFigureOut">
              <a:rPr lang="en-GB" smtClean="0"/>
              <a:pPr/>
              <a:t>05/12/2019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35EF36-8118-4FE5-8811-3B8652E0E18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body" idx="1"/>
          </p:nvPr>
        </p:nvSpPr>
        <p:spPr>
          <a:xfrm>
            <a:off x="683568" y="1052736"/>
            <a:ext cx="7258050" cy="2951162"/>
          </a:xfrm>
        </p:spPr>
        <p:txBody>
          <a:bodyPr>
            <a:noAutofit/>
          </a:bodyPr>
          <a:lstStyle/>
          <a:p>
            <a:pPr algn="ctr" eaLnBrk="1" hangingPunct="1">
              <a:lnSpc>
                <a:spcPct val="90000"/>
              </a:lnSpc>
              <a:buFontTx/>
              <a:buNone/>
            </a:pPr>
            <a:endParaRPr lang="en-GB" sz="4400" dirty="0"/>
          </a:p>
          <a:p>
            <a:pPr algn="ctr" eaLnBrk="1" hangingPunct="1">
              <a:lnSpc>
                <a:spcPct val="90000"/>
              </a:lnSpc>
              <a:buFontTx/>
              <a:buNone/>
            </a:pPr>
            <a:r>
              <a:rPr lang="en-GB" sz="4400" dirty="0" smtClean="0"/>
              <a:t>AREA </a:t>
            </a:r>
          </a:p>
          <a:p>
            <a:pPr algn="ctr" eaLnBrk="1" hangingPunct="1">
              <a:lnSpc>
                <a:spcPct val="90000"/>
              </a:lnSpc>
              <a:buFontTx/>
              <a:buNone/>
            </a:pPr>
            <a:endParaRPr lang="en-GB" sz="4400" dirty="0" smtClean="0"/>
          </a:p>
          <a:p>
            <a:pPr algn="ctr" eaLnBrk="1" hangingPunct="1">
              <a:lnSpc>
                <a:spcPct val="90000"/>
              </a:lnSpc>
              <a:buFontTx/>
              <a:buNone/>
            </a:pPr>
            <a:r>
              <a:rPr lang="en-GB" sz="3600" dirty="0" smtClean="0"/>
              <a:t>Qualitative Methods &amp; Analysis </a:t>
            </a:r>
            <a:endParaRPr lang="en-GB" sz="3600" dirty="0" smtClean="0"/>
          </a:p>
          <a:p>
            <a:pPr algn="ctr" eaLnBrk="1" hangingPunct="1">
              <a:lnSpc>
                <a:spcPct val="90000"/>
              </a:lnSpc>
              <a:buFontTx/>
              <a:buNone/>
            </a:pPr>
            <a:endParaRPr lang="en-GB" sz="4400" dirty="0" smtClean="0"/>
          </a:p>
          <a:p>
            <a:pPr algn="ctr" eaLnBrk="1" hangingPunct="1">
              <a:lnSpc>
                <a:spcPct val="90000"/>
              </a:lnSpc>
              <a:buFontTx/>
              <a:buNone/>
            </a:pPr>
            <a:r>
              <a:rPr lang="en-GB" sz="2000" dirty="0" smtClean="0"/>
              <a:t>Dr Ceri Phelps </a:t>
            </a:r>
          </a:p>
          <a:p>
            <a:pPr eaLnBrk="1" hangingPunct="1">
              <a:lnSpc>
                <a:spcPct val="90000"/>
              </a:lnSpc>
              <a:buFontTx/>
              <a:buNone/>
            </a:pPr>
            <a:r>
              <a:rPr lang="en-GB" sz="4400" dirty="0" smtClean="0"/>
              <a:t>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dirty="0" smtClean="0"/>
              <a:t>Recap: Qualitative research </a:t>
            </a:r>
          </a:p>
        </p:txBody>
      </p:sp>
      <p:sp>
        <p:nvSpPr>
          <p:cNvPr id="4099" name="Content Placeholder 2"/>
          <p:cNvSpPr>
            <a:spLocks noGrp="1"/>
          </p:cNvSpPr>
          <p:nvPr>
            <p:ph idx="1"/>
          </p:nvPr>
        </p:nvSpPr>
        <p:spPr/>
        <p:txBody>
          <a:bodyPr/>
          <a:lstStyle/>
          <a:p>
            <a:pPr>
              <a:buFontTx/>
              <a:buNone/>
            </a:pPr>
            <a:r>
              <a:rPr lang="en-GB" smtClean="0"/>
              <a:t>The paradigm of qualitative research </a:t>
            </a:r>
          </a:p>
          <a:p>
            <a:pPr lvl="1"/>
            <a:r>
              <a:rPr lang="en-GB" smtClean="0"/>
              <a:t>Illuminate thought and relationship</a:t>
            </a:r>
          </a:p>
          <a:p>
            <a:pPr lvl="1"/>
            <a:r>
              <a:rPr lang="en-GB" smtClean="0"/>
              <a:t>Appreciate personal meaning </a:t>
            </a:r>
          </a:p>
          <a:p>
            <a:pPr lvl="1"/>
            <a:r>
              <a:rPr lang="en-GB" smtClean="0"/>
              <a:t>Understand complex phenomena</a:t>
            </a:r>
          </a:p>
          <a:p>
            <a:pPr lvl="1"/>
            <a:r>
              <a:rPr lang="en-GB" smtClean="0"/>
              <a:t>Develop cultural understanding </a:t>
            </a:r>
          </a:p>
          <a:p>
            <a:pPr lvl="1"/>
            <a:endParaRPr lang="en-GB" smtClean="0"/>
          </a:p>
          <a:p>
            <a:pPr lvl="1"/>
            <a:r>
              <a:rPr lang="en-GB" smtClean="0"/>
              <a:t>Hypothesis generation?</a:t>
            </a:r>
          </a:p>
          <a:p>
            <a:endParaRPr lang="en-GB"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3200" dirty="0" smtClean="0"/>
              <a:t>Recap: What does qualitative research involve?</a:t>
            </a:r>
          </a:p>
        </p:txBody>
      </p:sp>
      <p:sp>
        <p:nvSpPr>
          <p:cNvPr id="8195" name="Rectangle 3"/>
          <p:cNvSpPr>
            <a:spLocks noGrp="1" noChangeArrowheads="1"/>
          </p:cNvSpPr>
          <p:nvPr>
            <p:ph type="body" idx="1"/>
          </p:nvPr>
        </p:nvSpPr>
        <p:spPr>
          <a:xfrm>
            <a:off x="395288" y="1773238"/>
            <a:ext cx="8229600" cy="4525962"/>
          </a:xfrm>
        </p:spPr>
        <p:txBody>
          <a:bodyPr/>
          <a:lstStyle/>
          <a:p>
            <a:pPr eaLnBrk="1" hangingPunct="1">
              <a:lnSpc>
                <a:spcPct val="80000"/>
              </a:lnSpc>
            </a:pPr>
            <a:r>
              <a:rPr lang="en-GB" sz="2400" smtClean="0"/>
              <a:t>An understanding of which approach you are following  </a:t>
            </a:r>
          </a:p>
          <a:p>
            <a:pPr eaLnBrk="1" hangingPunct="1">
              <a:lnSpc>
                <a:spcPct val="80000"/>
              </a:lnSpc>
            </a:pPr>
            <a:endParaRPr lang="en-GB" sz="2400" smtClean="0"/>
          </a:p>
          <a:p>
            <a:pPr eaLnBrk="1" hangingPunct="1">
              <a:lnSpc>
                <a:spcPct val="80000"/>
              </a:lnSpc>
            </a:pPr>
            <a:endParaRPr lang="en-GB" sz="2400" smtClean="0"/>
          </a:p>
          <a:p>
            <a:pPr eaLnBrk="1" hangingPunct="1">
              <a:lnSpc>
                <a:spcPct val="80000"/>
              </a:lnSpc>
            </a:pPr>
            <a:r>
              <a:rPr lang="en-GB" sz="2400" smtClean="0"/>
              <a:t>Significant amount of time spent gathering data</a:t>
            </a:r>
          </a:p>
          <a:p>
            <a:pPr eaLnBrk="1" hangingPunct="1">
              <a:lnSpc>
                <a:spcPct val="80000"/>
              </a:lnSpc>
            </a:pPr>
            <a:endParaRPr lang="en-GB" sz="2400" smtClean="0"/>
          </a:p>
          <a:p>
            <a:pPr eaLnBrk="1" hangingPunct="1">
              <a:lnSpc>
                <a:spcPct val="80000"/>
              </a:lnSpc>
            </a:pPr>
            <a:endParaRPr lang="en-GB" sz="2400" smtClean="0"/>
          </a:p>
          <a:p>
            <a:pPr eaLnBrk="1" hangingPunct="1">
              <a:lnSpc>
                <a:spcPct val="80000"/>
              </a:lnSpc>
            </a:pPr>
            <a:r>
              <a:rPr lang="en-GB" sz="2400" smtClean="0"/>
              <a:t>Time-consuming and complex data analysis – reducing large sets of data to a few themes or categories</a:t>
            </a:r>
          </a:p>
          <a:p>
            <a:pPr eaLnBrk="1" hangingPunct="1">
              <a:lnSpc>
                <a:spcPct val="80000"/>
              </a:lnSpc>
            </a:pPr>
            <a:endParaRPr lang="en-GB" sz="2400" smtClean="0"/>
          </a:p>
          <a:p>
            <a:pPr eaLnBrk="1" hangingPunct="1">
              <a:lnSpc>
                <a:spcPct val="80000"/>
              </a:lnSpc>
            </a:pPr>
            <a:endParaRPr lang="en-GB" sz="2400" smtClean="0"/>
          </a:p>
          <a:p>
            <a:pPr eaLnBrk="1" hangingPunct="1">
              <a:lnSpc>
                <a:spcPct val="80000"/>
              </a:lnSpc>
            </a:pPr>
            <a:r>
              <a:rPr lang="en-GB" sz="2400" smtClean="0"/>
              <a:t>Long pieces of text/writing incorporating quotes </a:t>
            </a:r>
          </a:p>
          <a:p>
            <a:pPr eaLnBrk="1" hangingPunct="1">
              <a:lnSpc>
                <a:spcPct val="80000"/>
              </a:lnSpc>
            </a:pPr>
            <a:endParaRPr lang="en-GB" sz="240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1340768"/>
            <a:ext cx="7161944" cy="2550877"/>
          </a:xfrm>
        </p:spPr>
        <p:txBody>
          <a:bodyPr/>
          <a:lstStyle/>
          <a:p>
            <a:pPr algn="ctr"/>
            <a:r>
              <a:rPr lang="en-GB" b="1" dirty="0" smtClean="0"/>
              <a:t>Qualitative analysis</a:t>
            </a:r>
            <a:endParaRPr lang="en-GB" b="1" dirty="0"/>
          </a:p>
        </p:txBody>
      </p:sp>
    </p:spTree>
    <p:extLst>
      <p:ext uri="{BB962C8B-B14F-4D97-AF65-F5344CB8AC3E}">
        <p14:creationId xmlns:p14="http://schemas.microsoft.com/office/powerpoint/2010/main" val="1720029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60648"/>
            <a:ext cx="7429499" cy="1478570"/>
          </a:xfrm>
        </p:spPr>
        <p:txBody>
          <a:bodyPr/>
          <a:lstStyle/>
          <a:p>
            <a:pPr algn="ctr"/>
            <a:r>
              <a:rPr lang="en-GB" b="1" dirty="0" smtClean="0"/>
              <a:t>Common features of qualitative analysis</a:t>
            </a:r>
            <a:endParaRPr lang="en-GB" b="1" dirty="0"/>
          </a:p>
        </p:txBody>
      </p:sp>
      <p:sp>
        <p:nvSpPr>
          <p:cNvPr id="3" name="Content Placeholder 2"/>
          <p:cNvSpPr>
            <a:spLocks noGrp="1"/>
          </p:cNvSpPr>
          <p:nvPr>
            <p:ph idx="1"/>
          </p:nvPr>
        </p:nvSpPr>
        <p:spPr>
          <a:xfrm>
            <a:off x="865970" y="1988840"/>
            <a:ext cx="7884082" cy="4464496"/>
          </a:xfrm>
        </p:spPr>
        <p:txBody>
          <a:bodyPr>
            <a:noAutofit/>
          </a:bodyPr>
          <a:lstStyle/>
          <a:p>
            <a:r>
              <a:rPr lang="en-GB" sz="2400" dirty="0" smtClean="0"/>
              <a:t>There are several common features regardless of which approach is used:</a:t>
            </a:r>
          </a:p>
          <a:p>
            <a:endParaRPr lang="en-GB" sz="2400" dirty="0"/>
          </a:p>
          <a:p>
            <a:pPr lvl="1"/>
            <a:r>
              <a:rPr lang="en-GB" sz="2000" dirty="0" smtClean="0"/>
              <a:t>Analysis begins with written transcripts, and creating and organising files of information</a:t>
            </a:r>
          </a:p>
          <a:p>
            <a:pPr lvl="1"/>
            <a:r>
              <a:rPr lang="en-GB" sz="2000" dirty="0" smtClean="0"/>
              <a:t>Process of general reading and ‘</a:t>
            </a:r>
            <a:r>
              <a:rPr lang="en-GB" sz="2000" dirty="0" err="1" smtClean="0"/>
              <a:t>memoing</a:t>
            </a:r>
            <a:r>
              <a:rPr lang="en-GB" sz="2000" dirty="0" smtClean="0"/>
              <a:t>’ of information occurs to develop in-depth understanding of the data</a:t>
            </a:r>
          </a:p>
          <a:p>
            <a:pPr lvl="1"/>
            <a:r>
              <a:rPr lang="en-GB" sz="2000" dirty="0" smtClean="0"/>
              <a:t>Develop categories/codes to sort text</a:t>
            </a:r>
          </a:p>
          <a:p>
            <a:pPr lvl="1"/>
            <a:r>
              <a:rPr lang="en-GB" sz="2000" dirty="0" smtClean="0"/>
              <a:t>Describe, classify and interpret</a:t>
            </a:r>
          </a:p>
          <a:p>
            <a:pPr lvl="1"/>
            <a:r>
              <a:rPr lang="en-GB" sz="2000" dirty="0" smtClean="0"/>
              <a:t>Aim to finish with a story evolving around 5 or 6 key categories</a:t>
            </a:r>
            <a:endParaRPr lang="en-GB" sz="2000" dirty="0"/>
          </a:p>
        </p:txBody>
      </p:sp>
    </p:spTree>
    <p:extLst>
      <p:ext uri="{BB962C8B-B14F-4D97-AF65-F5344CB8AC3E}">
        <p14:creationId xmlns:p14="http://schemas.microsoft.com/office/powerpoint/2010/main" val="1541901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177" y="404664"/>
            <a:ext cx="7429499" cy="1152128"/>
          </a:xfrm>
        </p:spPr>
        <p:txBody>
          <a:bodyPr/>
          <a:lstStyle/>
          <a:p>
            <a:pPr algn="ctr"/>
            <a:r>
              <a:rPr lang="en-GB" b="1" dirty="0" smtClean="0"/>
              <a:t>Transcripts</a:t>
            </a:r>
            <a:endParaRPr lang="en-GB" b="1" dirty="0"/>
          </a:p>
        </p:txBody>
      </p:sp>
      <p:sp>
        <p:nvSpPr>
          <p:cNvPr id="3" name="Content Placeholder 2"/>
          <p:cNvSpPr>
            <a:spLocks noGrp="1"/>
          </p:cNvSpPr>
          <p:nvPr>
            <p:ph idx="1"/>
          </p:nvPr>
        </p:nvSpPr>
        <p:spPr>
          <a:xfrm>
            <a:off x="864382" y="2132856"/>
            <a:ext cx="7884082" cy="4320480"/>
          </a:xfrm>
        </p:spPr>
        <p:txBody>
          <a:bodyPr>
            <a:normAutofit fontScale="92500" lnSpcReduction="20000"/>
          </a:bodyPr>
          <a:lstStyle/>
          <a:p>
            <a:pPr marL="0" indent="0">
              <a:buNone/>
            </a:pPr>
            <a:r>
              <a:rPr lang="en-GB" sz="2800" b="1" dirty="0" smtClean="0">
                <a:solidFill>
                  <a:srgbClr val="FF0000"/>
                </a:solidFill>
              </a:rPr>
              <a:t>IMPORTANT!!</a:t>
            </a:r>
          </a:p>
          <a:p>
            <a:endParaRPr lang="en-GB" sz="2800" dirty="0"/>
          </a:p>
          <a:p>
            <a:r>
              <a:rPr lang="en-GB" dirty="0" smtClean="0"/>
              <a:t>Transcripts are the basis of your analysis!</a:t>
            </a:r>
          </a:p>
          <a:p>
            <a:pPr lvl="1"/>
            <a:r>
              <a:rPr lang="en-GB" dirty="0" smtClean="0"/>
              <a:t>Transcription of data should take place ASAP after the interview!</a:t>
            </a:r>
          </a:p>
          <a:p>
            <a:r>
              <a:rPr lang="en-GB" dirty="0" smtClean="0"/>
              <a:t>How?</a:t>
            </a:r>
          </a:p>
          <a:p>
            <a:pPr lvl="1"/>
            <a:r>
              <a:rPr lang="en-GB" dirty="0" smtClean="0"/>
              <a:t>Create wide margin either side</a:t>
            </a:r>
          </a:p>
          <a:p>
            <a:pPr lvl="1"/>
            <a:r>
              <a:rPr lang="en-GB" dirty="0" smtClean="0"/>
              <a:t>Double-space</a:t>
            </a:r>
          </a:p>
          <a:p>
            <a:pPr lvl="2"/>
            <a:r>
              <a:rPr lang="en-GB" dirty="0" smtClean="0"/>
              <a:t>To allow space for notes/initial coding </a:t>
            </a:r>
            <a:r>
              <a:rPr lang="en-GB" dirty="0" err="1" smtClean="0"/>
              <a:t>etc</a:t>
            </a:r>
            <a:endParaRPr lang="en-GB" dirty="0" smtClean="0"/>
          </a:p>
          <a:p>
            <a:pPr lvl="1"/>
            <a:r>
              <a:rPr lang="en-GB" dirty="0" smtClean="0"/>
              <a:t>Read through and familiarise self with transcripts a few times</a:t>
            </a:r>
            <a:endParaRPr lang="en-GB" dirty="0"/>
          </a:p>
        </p:txBody>
      </p:sp>
    </p:spTree>
    <p:extLst>
      <p:ext uri="{BB962C8B-B14F-4D97-AF65-F5344CB8AC3E}">
        <p14:creationId xmlns:p14="http://schemas.microsoft.com/office/powerpoint/2010/main" val="2149378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352" y="0"/>
            <a:ext cx="9144000" cy="6957392"/>
          </a:xfrm>
          <a:prstGeom prst="rect">
            <a:avLst/>
          </a:prstGeom>
        </p:spPr>
      </p:pic>
    </p:spTree>
    <p:extLst>
      <p:ext uri="{BB962C8B-B14F-4D97-AF65-F5344CB8AC3E}">
        <p14:creationId xmlns:p14="http://schemas.microsoft.com/office/powerpoint/2010/main" val="1439651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382" y="260648"/>
            <a:ext cx="7429499" cy="1478570"/>
          </a:xfrm>
        </p:spPr>
        <p:txBody>
          <a:bodyPr/>
          <a:lstStyle/>
          <a:p>
            <a:pPr algn="ctr"/>
            <a:r>
              <a:rPr lang="en-GB" b="1" dirty="0" smtClean="0"/>
              <a:t>Critical ingredients of qualitative analysis</a:t>
            </a:r>
            <a:endParaRPr lang="en-GB" b="1" dirty="0"/>
          </a:p>
        </p:txBody>
      </p:sp>
      <p:sp>
        <p:nvSpPr>
          <p:cNvPr id="3" name="Content Placeholder 2"/>
          <p:cNvSpPr>
            <a:spLocks noGrp="1"/>
          </p:cNvSpPr>
          <p:nvPr>
            <p:ph idx="1"/>
          </p:nvPr>
        </p:nvSpPr>
        <p:spPr>
          <a:xfrm>
            <a:off x="864382" y="1739218"/>
            <a:ext cx="7524042" cy="4930142"/>
          </a:xfrm>
        </p:spPr>
        <p:txBody>
          <a:bodyPr>
            <a:noAutofit/>
          </a:bodyPr>
          <a:lstStyle/>
          <a:p>
            <a:r>
              <a:rPr lang="en-GB" sz="2000" dirty="0" smtClean="0"/>
              <a:t>Analysis must be:</a:t>
            </a:r>
          </a:p>
          <a:p>
            <a:pPr lvl="1"/>
            <a:r>
              <a:rPr lang="en-GB" sz="1800" dirty="0" smtClean="0"/>
              <a:t>Systematic</a:t>
            </a:r>
          </a:p>
          <a:p>
            <a:pPr lvl="1"/>
            <a:r>
              <a:rPr lang="en-GB" sz="1800" dirty="0" smtClean="0"/>
              <a:t>Verifiable </a:t>
            </a:r>
          </a:p>
          <a:p>
            <a:pPr lvl="1"/>
            <a:endParaRPr lang="en-GB" sz="1800" dirty="0" smtClean="0"/>
          </a:p>
          <a:p>
            <a:r>
              <a:rPr lang="en-GB" sz="2000" dirty="0" smtClean="0"/>
              <a:t>Analysis requires time!</a:t>
            </a:r>
            <a:br>
              <a:rPr lang="en-GB" sz="2000" dirty="0" smtClean="0"/>
            </a:br>
            <a:endParaRPr lang="en-GB" sz="2000" dirty="0" smtClean="0"/>
          </a:p>
          <a:p>
            <a:r>
              <a:rPr lang="en-GB" sz="2000" dirty="0" smtClean="0"/>
              <a:t>Analysis is jeopardised by delay</a:t>
            </a:r>
            <a:br>
              <a:rPr lang="en-GB" sz="2000" dirty="0" smtClean="0"/>
            </a:br>
            <a:endParaRPr lang="en-GB" sz="2000" dirty="0" smtClean="0"/>
          </a:p>
          <a:p>
            <a:r>
              <a:rPr lang="en-GB" sz="2000" dirty="0" smtClean="0"/>
              <a:t>Analysis should entertain alternative explanations</a:t>
            </a:r>
            <a:br>
              <a:rPr lang="en-GB" sz="2000" dirty="0" smtClean="0"/>
            </a:br>
            <a:endParaRPr lang="en-GB" sz="2000" dirty="0" smtClean="0"/>
          </a:p>
          <a:p>
            <a:r>
              <a:rPr lang="en-GB" sz="2000" dirty="0" smtClean="0"/>
              <a:t>Analysis is a process of comparison</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2132856"/>
            <a:ext cx="2232248" cy="2232248"/>
          </a:xfrm>
          <a:prstGeom prst="rect">
            <a:avLst/>
          </a:prstGeom>
        </p:spPr>
      </p:pic>
    </p:spTree>
    <p:extLst>
      <p:ext uri="{BB962C8B-B14F-4D97-AF65-F5344CB8AC3E}">
        <p14:creationId xmlns:p14="http://schemas.microsoft.com/office/powerpoint/2010/main" val="3146948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022" y="332656"/>
            <a:ext cx="7429499" cy="1224136"/>
          </a:xfrm>
        </p:spPr>
        <p:txBody>
          <a:bodyPr/>
          <a:lstStyle/>
          <a:p>
            <a:pPr algn="ctr"/>
            <a:r>
              <a:rPr lang="en-GB" b="1" dirty="0" smtClean="0"/>
              <a:t>Must give consideration to…</a:t>
            </a:r>
            <a:endParaRPr lang="en-GB" b="1" dirty="0"/>
          </a:p>
        </p:txBody>
      </p:sp>
      <p:sp>
        <p:nvSpPr>
          <p:cNvPr id="3" name="Content Placeholder 2"/>
          <p:cNvSpPr>
            <a:spLocks noGrp="1"/>
          </p:cNvSpPr>
          <p:nvPr>
            <p:ph sz="half" idx="1"/>
          </p:nvPr>
        </p:nvSpPr>
        <p:spPr>
          <a:xfrm>
            <a:off x="877522" y="2103772"/>
            <a:ext cx="3636980" cy="3892128"/>
          </a:xfrm>
        </p:spPr>
        <p:txBody>
          <a:bodyPr>
            <a:noAutofit/>
          </a:bodyPr>
          <a:lstStyle/>
          <a:p>
            <a:r>
              <a:rPr lang="en-GB" sz="2400" dirty="0" smtClean="0"/>
              <a:t>The words</a:t>
            </a:r>
          </a:p>
          <a:p>
            <a:r>
              <a:rPr lang="en-GB" sz="2400" dirty="0" smtClean="0"/>
              <a:t>The context</a:t>
            </a:r>
          </a:p>
          <a:p>
            <a:r>
              <a:rPr lang="en-GB" sz="2400" dirty="0" smtClean="0"/>
              <a:t>The internal consistency</a:t>
            </a:r>
          </a:p>
          <a:p>
            <a:r>
              <a:rPr lang="en-GB" sz="2400" dirty="0" smtClean="0"/>
              <a:t>The frequency of comments</a:t>
            </a:r>
          </a:p>
          <a:p>
            <a:r>
              <a:rPr lang="en-GB" sz="2400" dirty="0" smtClean="0"/>
              <a:t>The extensiveness of comments</a:t>
            </a:r>
            <a:endParaRPr lang="en-GB" sz="2400" dirty="0"/>
          </a:p>
        </p:txBody>
      </p:sp>
      <p:sp>
        <p:nvSpPr>
          <p:cNvPr id="4" name="Content Placeholder 3"/>
          <p:cNvSpPr>
            <a:spLocks noGrp="1"/>
          </p:cNvSpPr>
          <p:nvPr>
            <p:ph sz="half" idx="2"/>
          </p:nvPr>
        </p:nvSpPr>
        <p:spPr>
          <a:xfrm>
            <a:off x="4932040" y="2278979"/>
            <a:ext cx="3656408" cy="3541714"/>
          </a:xfrm>
        </p:spPr>
        <p:txBody>
          <a:bodyPr>
            <a:noAutofit/>
          </a:bodyPr>
          <a:lstStyle/>
          <a:p>
            <a:r>
              <a:rPr lang="en-GB" sz="2400" dirty="0" smtClean="0"/>
              <a:t>The intensiveness of comments</a:t>
            </a:r>
            <a:endParaRPr lang="en-GB" sz="2400" dirty="0"/>
          </a:p>
          <a:p>
            <a:r>
              <a:rPr lang="en-GB" sz="2400" dirty="0" smtClean="0"/>
              <a:t>The specificity of responses</a:t>
            </a:r>
          </a:p>
          <a:p>
            <a:r>
              <a:rPr lang="en-GB" sz="2400" dirty="0" smtClean="0"/>
              <a:t>Consider what was</a:t>
            </a:r>
            <a:r>
              <a:rPr lang="en-GB" sz="2400" dirty="0" smtClean="0">
                <a:solidFill>
                  <a:srgbClr val="FF0000"/>
                </a:solidFill>
              </a:rPr>
              <a:t> </a:t>
            </a:r>
            <a:r>
              <a:rPr lang="en-GB" sz="2400" b="1" dirty="0" smtClean="0">
                <a:solidFill>
                  <a:srgbClr val="FF0000"/>
                </a:solidFill>
              </a:rPr>
              <a:t>not</a:t>
            </a:r>
            <a:r>
              <a:rPr lang="en-GB" sz="2400" dirty="0" smtClean="0">
                <a:solidFill>
                  <a:srgbClr val="FF0000"/>
                </a:solidFill>
              </a:rPr>
              <a:t> </a:t>
            </a:r>
            <a:r>
              <a:rPr lang="en-GB" sz="2400" dirty="0" smtClean="0"/>
              <a:t>said</a:t>
            </a:r>
          </a:p>
          <a:p>
            <a:r>
              <a:rPr lang="en-GB" sz="2400" dirty="0" smtClean="0"/>
              <a:t>Find the big ideas</a:t>
            </a:r>
            <a:endParaRPr lang="en-GB" sz="2400" dirty="0"/>
          </a:p>
        </p:txBody>
      </p:sp>
    </p:spTree>
    <p:extLst>
      <p:ext uri="{BB962C8B-B14F-4D97-AF65-F5344CB8AC3E}">
        <p14:creationId xmlns:p14="http://schemas.microsoft.com/office/powerpoint/2010/main" val="3527619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621" y="116632"/>
            <a:ext cx="8808859" cy="661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8164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Thematic analysis</a:t>
            </a:r>
            <a:endParaRPr lang="en-GB" dirty="0"/>
          </a:p>
        </p:txBody>
      </p:sp>
    </p:spTree>
    <p:extLst>
      <p:ext uri="{BB962C8B-B14F-4D97-AF65-F5344CB8AC3E}">
        <p14:creationId xmlns:p14="http://schemas.microsoft.com/office/powerpoint/2010/main" val="427112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Stages of thematic analysis</a:t>
            </a:r>
            <a:endParaRPr lang="en-GB" b="1" dirty="0"/>
          </a:p>
        </p:txBody>
      </p:sp>
      <p:sp>
        <p:nvSpPr>
          <p:cNvPr id="3" name="Content Placeholder 2"/>
          <p:cNvSpPr>
            <a:spLocks noGrp="1"/>
          </p:cNvSpPr>
          <p:nvPr>
            <p:ph idx="1"/>
          </p:nvPr>
        </p:nvSpPr>
        <p:spPr>
          <a:xfrm>
            <a:off x="864382" y="2060848"/>
            <a:ext cx="7740066" cy="3958952"/>
          </a:xfrm>
        </p:spPr>
        <p:txBody>
          <a:bodyPr>
            <a:noAutofit/>
          </a:bodyPr>
          <a:lstStyle/>
          <a:p>
            <a:pPr>
              <a:buFont typeface="+mj-lt"/>
              <a:buAutoNum type="arabicPeriod"/>
            </a:pPr>
            <a:r>
              <a:rPr lang="en-GB" dirty="0" smtClean="0"/>
              <a:t>Create transcripts of interviews/focus groups </a:t>
            </a:r>
            <a:r>
              <a:rPr lang="en-GB" dirty="0" err="1" smtClean="0"/>
              <a:t>etc</a:t>
            </a:r>
            <a:endParaRPr lang="en-GB" dirty="0" smtClean="0"/>
          </a:p>
          <a:p>
            <a:pPr lvl="1"/>
            <a:r>
              <a:rPr lang="en-GB" dirty="0" smtClean="0"/>
              <a:t>Wide margin either side and double-spaced to allow space for notes and initial coding</a:t>
            </a:r>
            <a:br>
              <a:rPr lang="en-GB" dirty="0" smtClean="0"/>
            </a:br>
            <a:endParaRPr lang="en-GB" dirty="0" smtClean="0"/>
          </a:p>
          <a:p>
            <a:pPr>
              <a:buFont typeface="+mj-lt"/>
              <a:buAutoNum type="arabicPeriod"/>
            </a:pPr>
            <a:r>
              <a:rPr lang="en-GB" dirty="0" smtClean="0"/>
              <a:t>Read through and familiarise self with transcripts</a:t>
            </a:r>
            <a:br>
              <a:rPr lang="en-GB" dirty="0" smtClean="0"/>
            </a:br>
            <a:endParaRPr lang="en-GB" dirty="0" smtClean="0"/>
          </a:p>
          <a:p>
            <a:pPr>
              <a:buFont typeface="+mj-lt"/>
              <a:buAutoNum type="arabicPeriod"/>
            </a:pPr>
            <a:r>
              <a:rPr lang="en-GB" dirty="0" smtClean="0"/>
              <a:t>Make initial notes and/or possible </a:t>
            </a:r>
            <a:r>
              <a:rPr lang="en-GB" b="1" dirty="0" smtClean="0">
                <a:solidFill>
                  <a:srgbClr val="FF0000"/>
                </a:solidFill>
              </a:rPr>
              <a:t>emerging themes </a:t>
            </a:r>
            <a:r>
              <a:rPr lang="en-GB" dirty="0" smtClean="0"/>
              <a:t>in margins</a:t>
            </a:r>
            <a:endParaRPr lang="en-GB" dirty="0"/>
          </a:p>
        </p:txBody>
      </p:sp>
    </p:spTree>
    <p:extLst>
      <p:ext uri="{BB962C8B-B14F-4D97-AF65-F5344CB8AC3E}">
        <p14:creationId xmlns:p14="http://schemas.microsoft.com/office/powerpoint/2010/main" val="3000125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382" y="260648"/>
            <a:ext cx="7429499" cy="1478570"/>
          </a:xfrm>
        </p:spPr>
        <p:txBody>
          <a:bodyPr/>
          <a:lstStyle/>
          <a:p>
            <a:pPr algn="ctr"/>
            <a:r>
              <a:rPr lang="en-GB" b="1" dirty="0" smtClean="0"/>
              <a:t>Stages of thematic analysis</a:t>
            </a:r>
            <a:endParaRPr lang="en-GB" b="1" dirty="0"/>
          </a:p>
        </p:txBody>
      </p:sp>
      <p:sp>
        <p:nvSpPr>
          <p:cNvPr id="3" name="Content Placeholder 2"/>
          <p:cNvSpPr>
            <a:spLocks noGrp="1"/>
          </p:cNvSpPr>
          <p:nvPr>
            <p:ph idx="1"/>
          </p:nvPr>
        </p:nvSpPr>
        <p:spPr>
          <a:xfrm>
            <a:off x="864382" y="2060848"/>
            <a:ext cx="7740066" cy="3958952"/>
          </a:xfrm>
        </p:spPr>
        <p:txBody>
          <a:bodyPr>
            <a:noAutofit/>
          </a:bodyPr>
          <a:lstStyle/>
          <a:p>
            <a:pPr marL="457200" indent="-457200">
              <a:buFont typeface="+mj-lt"/>
              <a:buAutoNum type="arabicPeriod" startAt="4"/>
            </a:pPr>
            <a:r>
              <a:rPr lang="en-GB" dirty="0" smtClean="0"/>
              <a:t>Create initial coding scheme</a:t>
            </a:r>
            <a:br>
              <a:rPr lang="en-GB" dirty="0" smtClean="0"/>
            </a:br>
            <a:endParaRPr lang="en-GB" dirty="0"/>
          </a:p>
          <a:p>
            <a:pPr marL="457200" indent="-457200">
              <a:buFont typeface="+mj-lt"/>
              <a:buAutoNum type="arabicPeriod" startAt="4"/>
            </a:pPr>
            <a:r>
              <a:rPr lang="en-GB" dirty="0" smtClean="0"/>
              <a:t>‘Cutting and pasting’ of transcript to re-order under specific themes</a:t>
            </a:r>
            <a:br>
              <a:rPr lang="en-GB" dirty="0" smtClean="0"/>
            </a:br>
            <a:endParaRPr lang="en-GB" dirty="0" smtClean="0"/>
          </a:p>
          <a:p>
            <a:pPr marL="457200" indent="-457200">
              <a:buFont typeface="+mj-lt"/>
              <a:buAutoNum type="arabicPeriod" startAt="4"/>
            </a:pPr>
            <a:r>
              <a:rPr lang="en-GB" dirty="0" smtClean="0"/>
              <a:t>Themes may be counted to discern if common/rare</a:t>
            </a:r>
          </a:p>
          <a:p>
            <a:pPr lvl="3"/>
            <a:r>
              <a:rPr lang="en-GB" sz="1800" dirty="0" smtClean="0"/>
              <a:t>This </a:t>
            </a:r>
            <a:r>
              <a:rPr lang="en-GB" sz="1800" dirty="0"/>
              <a:t>does not reflect their </a:t>
            </a:r>
            <a:r>
              <a:rPr lang="en-GB" sz="1800" dirty="0" smtClean="0"/>
              <a:t>importance</a:t>
            </a:r>
            <a:br>
              <a:rPr lang="en-GB" sz="1800" dirty="0" smtClean="0"/>
            </a:br>
            <a:endParaRPr lang="en-GB" sz="1800" dirty="0" smtClean="0"/>
          </a:p>
          <a:p>
            <a:pPr>
              <a:buFont typeface="+mj-lt"/>
              <a:buAutoNum type="arabicPeriod" startAt="4"/>
            </a:pPr>
            <a:r>
              <a:rPr lang="en-GB" dirty="0" smtClean="0"/>
              <a:t>Plausible story is developed which relates to the literature review/theory being considered</a:t>
            </a:r>
          </a:p>
        </p:txBody>
      </p:sp>
    </p:spTree>
    <p:extLst>
      <p:ext uri="{BB962C8B-B14F-4D97-AF65-F5344CB8AC3E}">
        <p14:creationId xmlns:p14="http://schemas.microsoft.com/office/powerpoint/2010/main" val="153394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Methodology: Thematic Analysis</a:t>
            </a:r>
            <a:endParaRPr lang="en-GB" b="1" dirty="0"/>
          </a:p>
        </p:txBody>
      </p:sp>
      <p:graphicFrame>
        <p:nvGraphicFramePr>
          <p:cNvPr id="5" name="Content Placeholder 4"/>
          <p:cNvGraphicFramePr>
            <a:graphicFrameLocks noGrp="1"/>
          </p:cNvGraphicFramePr>
          <p:nvPr>
            <p:ph idx="1"/>
            <p:extLst/>
          </p:nvPr>
        </p:nvGraphicFramePr>
        <p:xfrm>
          <a:off x="-684584" y="1772816"/>
          <a:ext cx="10081120" cy="4468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6372200" y="5517232"/>
            <a:ext cx="3168352" cy="584775"/>
          </a:xfrm>
          <a:prstGeom prst="rect">
            <a:avLst/>
          </a:prstGeom>
          <a:noFill/>
        </p:spPr>
        <p:txBody>
          <a:bodyPr wrap="square" rtlCol="0">
            <a:spAutoFit/>
          </a:bodyPr>
          <a:lstStyle/>
          <a:p>
            <a:r>
              <a:rPr lang="en-GB" sz="1600" dirty="0" smtClean="0"/>
              <a:t>Phases of thematic analysis</a:t>
            </a:r>
          </a:p>
          <a:p>
            <a:r>
              <a:rPr lang="en-GB" sz="1600" dirty="0" smtClean="0"/>
              <a:t>(Braun &amp; Clarke, 2006)</a:t>
            </a:r>
            <a:endParaRPr lang="en-GB" sz="1600" dirty="0"/>
          </a:p>
        </p:txBody>
      </p:sp>
    </p:spTree>
    <p:extLst>
      <p:ext uri="{BB962C8B-B14F-4D97-AF65-F5344CB8AC3E}">
        <p14:creationId xmlns:p14="http://schemas.microsoft.com/office/powerpoint/2010/main" val="268598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809390" cy="5472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0777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Reporting thematic analysis</a:t>
            </a:r>
            <a:endParaRPr lang="en-GB" b="1" dirty="0"/>
          </a:p>
        </p:txBody>
      </p:sp>
      <p:sp>
        <p:nvSpPr>
          <p:cNvPr id="3" name="Content Placeholder 2"/>
          <p:cNvSpPr>
            <a:spLocks noGrp="1"/>
          </p:cNvSpPr>
          <p:nvPr>
            <p:ph idx="1"/>
          </p:nvPr>
        </p:nvSpPr>
        <p:spPr>
          <a:xfrm>
            <a:off x="864382" y="2060848"/>
            <a:ext cx="7668058" cy="3958952"/>
          </a:xfrm>
        </p:spPr>
        <p:txBody>
          <a:bodyPr>
            <a:normAutofit fontScale="92500" lnSpcReduction="20000"/>
          </a:bodyPr>
          <a:lstStyle/>
          <a:p>
            <a:r>
              <a:rPr lang="en-GB" dirty="0" smtClean="0"/>
              <a:t>The final thematic map/coding structure is translated into a narrative account illustrated with quotes from participants</a:t>
            </a:r>
            <a:br>
              <a:rPr lang="en-GB" dirty="0" smtClean="0"/>
            </a:br>
            <a:endParaRPr lang="en-GB" dirty="0" smtClean="0"/>
          </a:p>
          <a:p>
            <a:r>
              <a:rPr lang="en-GB" dirty="0" smtClean="0"/>
              <a:t>The quotes are your ‘data’ that support the statements you make</a:t>
            </a:r>
            <a:br>
              <a:rPr lang="en-GB" dirty="0" smtClean="0"/>
            </a:br>
            <a:endParaRPr lang="en-GB" dirty="0" smtClean="0"/>
          </a:p>
          <a:p>
            <a:r>
              <a:rPr lang="en-GB" dirty="0" smtClean="0"/>
              <a:t>The rest of the report should look no different from any report in psychology in terms of main sections/sub-headings</a:t>
            </a:r>
            <a:endParaRPr lang="en-GB" dirty="0"/>
          </a:p>
        </p:txBody>
      </p:sp>
    </p:spTree>
    <p:extLst>
      <p:ext uri="{BB962C8B-B14F-4D97-AF65-F5344CB8AC3E}">
        <p14:creationId xmlns:p14="http://schemas.microsoft.com/office/powerpoint/2010/main" val="2578062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Examples…</a:t>
            </a:r>
            <a:endParaRPr lang="en-GB" b="1" dirty="0"/>
          </a:p>
        </p:txBody>
      </p:sp>
      <p:sp>
        <p:nvSpPr>
          <p:cNvPr id="4" name="Content Placeholder 3"/>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179512" y="332656"/>
            <a:ext cx="8712968" cy="6179920"/>
          </a:xfrm>
          <a:prstGeom prst="rect">
            <a:avLst/>
          </a:prstGeom>
        </p:spPr>
      </p:pic>
    </p:spTree>
    <p:extLst>
      <p:ext uri="{BB962C8B-B14F-4D97-AF65-F5344CB8AC3E}">
        <p14:creationId xmlns:p14="http://schemas.microsoft.com/office/powerpoint/2010/main" val="3992559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use of quotes</a:t>
            </a:r>
            <a:endParaRPr lang="en-GB" dirty="0"/>
          </a:p>
        </p:txBody>
      </p:sp>
      <p:sp>
        <p:nvSpPr>
          <p:cNvPr id="3" name="Content Placeholder 2"/>
          <p:cNvSpPr>
            <a:spLocks noGrp="1"/>
          </p:cNvSpPr>
          <p:nvPr>
            <p:ph idx="1"/>
          </p:nvPr>
        </p:nvSpPr>
        <p:spPr>
          <a:xfrm>
            <a:off x="822959" y="2060848"/>
            <a:ext cx="7543801" cy="3808246"/>
          </a:xfrm>
        </p:spPr>
        <p:txBody>
          <a:bodyPr>
            <a:normAutofit fontScale="92500" lnSpcReduction="10000"/>
          </a:bodyPr>
          <a:lstStyle/>
          <a:p>
            <a:r>
              <a:rPr lang="en-GB" dirty="0" smtClean="0"/>
              <a:t>Quotes should be incorporated into the text and contained within “</a:t>
            </a:r>
            <a:r>
              <a:rPr lang="en-GB" i="1" dirty="0" smtClean="0"/>
              <a:t>quotation marks”</a:t>
            </a:r>
          </a:p>
          <a:p>
            <a:endParaRPr lang="en-GB" i="1" dirty="0"/>
          </a:p>
          <a:p>
            <a:r>
              <a:rPr lang="en-GB" dirty="0" smtClean="0"/>
              <a:t>If the quotation is more than 40 words long, it should be set as an extract and the whole quotation indented.</a:t>
            </a:r>
          </a:p>
          <a:p>
            <a:endParaRPr lang="en-GB" dirty="0"/>
          </a:p>
          <a:p>
            <a:r>
              <a:rPr lang="en-GB" sz="1600" dirty="0" smtClean="0"/>
              <a:t>(BPS Style Guide, 2018)</a:t>
            </a:r>
            <a:endParaRPr lang="en-GB" sz="1600" dirty="0"/>
          </a:p>
        </p:txBody>
      </p:sp>
    </p:spTree>
    <p:extLst>
      <p:ext uri="{BB962C8B-B14F-4D97-AF65-F5344CB8AC3E}">
        <p14:creationId xmlns:p14="http://schemas.microsoft.com/office/powerpoint/2010/main" val="222700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7666" y="404664"/>
            <a:ext cx="7429499" cy="1224136"/>
          </a:xfrm>
        </p:spPr>
        <p:txBody>
          <a:bodyPr/>
          <a:lstStyle/>
          <a:p>
            <a:pPr algn="ctr"/>
            <a:r>
              <a:rPr lang="en-GB" dirty="0" smtClean="0"/>
              <a:t>Example of reporting</a:t>
            </a:r>
            <a:endParaRPr lang="en-GB" dirty="0"/>
          </a:p>
        </p:txBody>
      </p:sp>
      <p:sp>
        <p:nvSpPr>
          <p:cNvPr id="3" name="Content Placeholder 2"/>
          <p:cNvSpPr>
            <a:spLocks noGrp="1"/>
          </p:cNvSpPr>
          <p:nvPr>
            <p:ph idx="1"/>
          </p:nvPr>
        </p:nvSpPr>
        <p:spPr>
          <a:xfrm>
            <a:off x="864382" y="2097088"/>
            <a:ext cx="7668058" cy="3922712"/>
          </a:xfrm>
        </p:spPr>
        <p:txBody>
          <a:bodyPr>
            <a:normAutofit fontScale="92500" lnSpcReduction="20000"/>
          </a:bodyPr>
          <a:lstStyle/>
          <a:p>
            <a:r>
              <a:rPr lang="en-GB" altLang="en-US" dirty="0"/>
              <a:t>A thematic analysis was conducted whereby the researcher became thoroughly familiar with the comments and identified commonly occurring themes throughout the interview. Axial coding was used to link themes together across and within categories, and superordinate key themes were identified as the analysis progressed. Comments were also analysed in terms of key study variables such as gender, risk status and level of distress. </a:t>
            </a:r>
          </a:p>
          <a:p>
            <a:endParaRPr lang="en-GB" dirty="0"/>
          </a:p>
        </p:txBody>
      </p:sp>
    </p:spTree>
    <p:extLst>
      <p:ext uri="{BB962C8B-B14F-4D97-AF65-F5344CB8AC3E}">
        <p14:creationId xmlns:p14="http://schemas.microsoft.com/office/powerpoint/2010/main" val="4170525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004" y="404664"/>
            <a:ext cx="7429499" cy="1152128"/>
          </a:xfrm>
        </p:spPr>
        <p:txBody>
          <a:bodyPr>
            <a:normAutofit fontScale="90000"/>
          </a:bodyPr>
          <a:lstStyle/>
          <a:p>
            <a:pPr algn="ctr"/>
            <a:r>
              <a:rPr lang="en-GB" dirty="0" smtClean="0"/>
              <a:t>Consider the following during analysis…</a:t>
            </a:r>
            <a:endParaRPr lang="en-GB" dirty="0"/>
          </a:p>
        </p:txBody>
      </p:sp>
      <p:sp>
        <p:nvSpPr>
          <p:cNvPr id="3" name="Content Placeholder 2"/>
          <p:cNvSpPr>
            <a:spLocks noGrp="1"/>
          </p:cNvSpPr>
          <p:nvPr>
            <p:ph idx="1"/>
          </p:nvPr>
        </p:nvSpPr>
        <p:spPr>
          <a:xfrm>
            <a:off x="822959" y="1844824"/>
            <a:ext cx="7543801" cy="4024270"/>
          </a:xfrm>
        </p:spPr>
        <p:txBody>
          <a:bodyPr>
            <a:normAutofit fontScale="85000" lnSpcReduction="20000"/>
          </a:bodyPr>
          <a:lstStyle/>
          <a:p>
            <a:r>
              <a:rPr lang="en-GB" dirty="0" smtClean="0"/>
              <a:t>Is there a consensus regarding a theme/subtheme?</a:t>
            </a:r>
          </a:p>
          <a:p>
            <a:endParaRPr lang="en-GB" dirty="0"/>
          </a:p>
          <a:p>
            <a:r>
              <a:rPr lang="en-GB" dirty="0" smtClean="0"/>
              <a:t>Are some themes/subthemes present in some talk but absent from others?</a:t>
            </a:r>
          </a:p>
          <a:p>
            <a:endParaRPr lang="en-GB" dirty="0"/>
          </a:p>
          <a:p>
            <a:r>
              <a:rPr lang="en-GB" dirty="0" smtClean="0"/>
              <a:t>Are some present in more than one person’s talk but spoken about differently?</a:t>
            </a:r>
          </a:p>
          <a:p>
            <a:pPr lvl="1"/>
            <a:r>
              <a:rPr lang="en-GB" dirty="0" smtClean="0"/>
              <a:t>Could be in different interviews or within a focus group</a:t>
            </a:r>
            <a:endParaRPr lang="en-GB" dirty="0"/>
          </a:p>
        </p:txBody>
      </p:sp>
    </p:spTree>
    <p:extLst>
      <p:ext uri="{BB962C8B-B14F-4D97-AF65-F5344CB8AC3E}">
        <p14:creationId xmlns:p14="http://schemas.microsoft.com/office/powerpoint/2010/main" val="3788493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188640"/>
            <a:ext cx="7429499" cy="1478570"/>
          </a:xfrm>
        </p:spPr>
        <p:txBody>
          <a:bodyPr/>
          <a:lstStyle/>
          <a:p>
            <a:pPr algn="ctr"/>
            <a:r>
              <a:rPr lang="en-GB" dirty="0" smtClean="0"/>
              <a:t>Analysis</a:t>
            </a:r>
            <a:endParaRPr lang="en-GB" dirty="0"/>
          </a:p>
        </p:txBody>
      </p:sp>
      <p:sp>
        <p:nvSpPr>
          <p:cNvPr id="3" name="Content Placeholder 2"/>
          <p:cNvSpPr>
            <a:spLocks noGrp="1"/>
          </p:cNvSpPr>
          <p:nvPr>
            <p:ph idx="1"/>
          </p:nvPr>
        </p:nvSpPr>
        <p:spPr>
          <a:xfrm>
            <a:off x="755576" y="1570855"/>
            <a:ext cx="7429499" cy="3802361"/>
          </a:xfrm>
        </p:spPr>
        <p:txBody>
          <a:bodyPr>
            <a:noAutofit/>
          </a:bodyPr>
          <a:lstStyle/>
          <a:p>
            <a:r>
              <a:rPr lang="en-GB" dirty="0"/>
              <a:t>Use the data selectively to exemplify, illustrate or illuminate what </a:t>
            </a:r>
            <a:r>
              <a:rPr lang="en-GB" b="1" u="sng" dirty="0"/>
              <a:t>you</a:t>
            </a:r>
            <a:r>
              <a:rPr lang="en-GB" dirty="0"/>
              <a:t> are trying to tell us about the topic of your study</a:t>
            </a:r>
            <a:r>
              <a:rPr lang="en-GB" dirty="0" smtClean="0"/>
              <a:t>!</a:t>
            </a:r>
            <a:endParaRPr lang="en-GB" dirty="0"/>
          </a:p>
          <a:p>
            <a:pPr lvl="1"/>
            <a:r>
              <a:rPr lang="en-GB" sz="1800" dirty="0"/>
              <a:t>Does not mean cherry picking the most extreme or dramatic </a:t>
            </a:r>
            <a:r>
              <a:rPr lang="en-GB" sz="1800" dirty="0" smtClean="0"/>
              <a:t>examples</a:t>
            </a:r>
            <a:endParaRPr lang="en-GB" sz="1800" dirty="0"/>
          </a:p>
          <a:p>
            <a:pPr lvl="1"/>
            <a:r>
              <a:rPr lang="en-GB" sz="1800" dirty="0"/>
              <a:t>Sometimes what appears to be mundane can tell us much about how people feel/think</a:t>
            </a:r>
          </a:p>
          <a:p>
            <a:endParaRPr lang="en-GB" dirty="0"/>
          </a:p>
          <a:p>
            <a:r>
              <a:rPr lang="en-GB" dirty="0"/>
              <a:t>You decide how best to present themes…</a:t>
            </a:r>
          </a:p>
          <a:p>
            <a:pPr lvl="1"/>
            <a:r>
              <a:rPr lang="en-GB" sz="1800" dirty="0" smtClean="0"/>
              <a:t>Consider whether best presented chronologically, in order of ‘importance’ or other order…</a:t>
            </a:r>
            <a:endParaRPr lang="en-GB" sz="1800" dirty="0"/>
          </a:p>
        </p:txBody>
      </p:sp>
    </p:spTree>
    <p:custDataLst>
      <p:tags r:id="rId1"/>
    </p:custDataLst>
    <p:extLst>
      <p:ext uri="{BB962C8B-B14F-4D97-AF65-F5344CB8AC3E}">
        <p14:creationId xmlns:p14="http://schemas.microsoft.com/office/powerpoint/2010/main" val="2245441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dirty="0" smtClean="0"/>
              <a:t>Validity and Reliability in Qualitative research</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29780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116632"/>
            <a:ext cx="7429499" cy="1368152"/>
          </a:xfrm>
        </p:spPr>
        <p:txBody>
          <a:bodyPr>
            <a:normAutofit/>
          </a:bodyPr>
          <a:lstStyle/>
          <a:p>
            <a:pPr algn="ctr"/>
            <a:r>
              <a:rPr lang="en-GB" sz="4000" dirty="0" smtClean="0"/>
              <a:t>Validity</a:t>
            </a:r>
            <a:endParaRPr lang="en-GB" sz="4000" dirty="0"/>
          </a:p>
        </p:txBody>
      </p:sp>
      <p:sp>
        <p:nvSpPr>
          <p:cNvPr id="3" name="Content Placeholder 2"/>
          <p:cNvSpPr>
            <a:spLocks noGrp="1"/>
          </p:cNvSpPr>
          <p:nvPr>
            <p:ph idx="1"/>
          </p:nvPr>
        </p:nvSpPr>
        <p:spPr>
          <a:xfrm>
            <a:off x="856060" y="2132856"/>
            <a:ext cx="7429499" cy="3658345"/>
          </a:xfrm>
        </p:spPr>
        <p:txBody>
          <a:bodyPr>
            <a:normAutofit fontScale="85000" lnSpcReduction="20000"/>
          </a:bodyPr>
          <a:lstStyle/>
          <a:p>
            <a:r>
              <a:rPr lang="en-GB" dirty="0" smtClean="0"/>
              <a:t>Criteria for validity are necessary to justify claims for the value of the research</a:t>
            </a:r>
          </a:p>
          <a:p>
            <a:r>
              <a:rPr lang="en-GB" dirty="0" smtClean="0"/>
              <a:t>Criteria for validity are necessary to win acceptance within discipline, funders, policy makers, </a:t>
            </a:r>
            <a:r>
              <a:rPr lang="en-GB" dirty="0" err="1" smtClean="0"/>
              <a:t>etc</a:t>
            </a:r>
            <a:endParaRPr lang="en-GB" dirty="0" smtClean="0"/>
          </a:p>
          <a:p>
            <a:r>
              <a:rPr lang="en-GB" dirty="0" smtClean="0"/>
              <a:t>Criteria for validity are necessary to maintain/improve standards</a:t>
            </a:r>
          </a:p>
          <a:p>
            <a:r>
              <a:rPr lang="en-GB" dirty="0" smtClean="0"/>
              <a:t>Criteria for validity are helpful for guiding/assessing individual pieces of research</a:t>
            </a:r>
            <a:endParaRPr lang="en-GB" dirty="0"/>
          </a:p>
        </p:txBody>
      </p:sp>
    </p:spTree>
    <p:extLst>
      <p:ext uri="{BB962C8B-B14F-4D97-AF65-F5344CB8AC3E}">
        <p14:creationId xmlns:p14="http://schemas.microsoft.com/office/powerpoint/2010/main" val="1438346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Establishing the quality of </a:t>
            </a:r>
            <a:r>
              <a:rPr lang="en-GB" dirty="0" err="1" smtClean="0"/>
              <a:t>qual</a:t>
            </a:r>
            <a:r>
              <a:rPr lang="en-GB" dirty="0" smtClean="0"/>
              <a:t> research is problematic…</a:t>
            </a:r>
            <a:endParaRPr lang="en-GB" dirty="0"/>
          </a:p>
        </p:txBody>
      </p:sp>
      <p:sp>
        <p:nvSpPr>
          <p:cNvPr id="3" name="Content Placeholder 2"/>
          <p:cNvSpPr>
            <a:spLocks noGrp="1"/>
          </p:cNvSpPr>
          <p:nvPr>
            <p:ph idx="1"/>
          </p:nvPr>
        </p:nvSpPr>
        <p:spPr>
          <a:xfrm>
            <a:off x="822959" y="2060848"/>
            <a:ext cx="7543801" cy="3808246"/>
          </a:xfrm>
        </p:spPr>
        <p:txBody>
          <a:bodyPr>
            <a:normAutofit fontScale="92500" lnSpcReduction="20000"/>
          </a:bodyPr>
          <a:lstStyle/>
          <a:p>
            <a:r>
              <a:rPr lang="en-GB" dirty="0" smtClean="0"/>
              <a:t>The traditional criteria used for quantitative research is inappropriate for most qualitative research</a:t>
            </a:r>
          </a:p>
          <a:p>
            <a:endParaRPr lang="en-GB" dirty="0" smtClean="0"/>
          </a:p>
          <a:p>
            <a:pPr lvl="1"/>
            <a:r>
              <a:rPr lang="en-GB" dirty="0" smtClean="0"/>
              <a:t>We should avoid justifying </a:t>
            </a:r>
            <a:r>
              <a:rPr lang="en-GB" dirty="0" err="1" smtClean="0"/>
              <a:t>qual</a:t>
            </a:r>
            <a:r>
              <a:rPr lang="en-GB" dirty="0" smtClean="0"/>
              <a:t> research by using criteria for quant research – setting up for failure</a:t>
            </a:r>
          </a:p>
          <a:p>
            <a:pPr lvl="1"/>
            <a:endParaRPr lang="en-GB" dirty="0" smtClean="0"/>
          </a:p>
          <a:p>
            <a:pPr lvl="1"/>
            <a:r>
              <a:rPr lang="en-GB" dirty="0" smtClean="0"/>
              <a:t>‘Scientific method’ not the only way to establish knowledge</a:t>
            </a:r>
          </a:p>
          <a:p>
            <a:pPr lvl="1"/>
            <a:endParaRPr lang="en-GB" dirty="0" smtClean="0"/>
          </a:p>
          <a:p>
            <a:pPr lvl="1"/>
            <a:endParaRPr lang="en-GB" dirty="0"/>
          </a:p>
        </p:txBody>
      </p:sp>
    </p:spTree>
    <p:extLst>
      <p:ext uri="{BB962C8B-B14F-4D97-AF65-F5344CB8AC3E}">
        <p14:creationId xmlns:p14="http://schemas.microsoft.com/office/powerpoint/2010/main" val="1805709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Establishing the quality of </a:t>
            </a:r>
            <a:r>
              <a:rPr lang="en-GB" dirty="0" err="1" smtClean="0"/>
              <a:t>qual</a:t>
            </a:r>
            <a:r>
              <a:rPr lang="en-GB" dirty="0" smtClean="0"/>
              <a:t> research is problematic…</a:t>
            </a:r>
            <a:endParaRPr lang="en-GB" dirty="0"/>
          </a:p>
        </p:txBody>
      </p:sp>
      <p:sp>
        <p:nvSpPr>
          <p:cNvPr id="3" name="Content Placeholder 2"/>
          <p:cNvSpPr>
            <a:spLocks noGrp="1"/>
          </p:cNvSpPr>
          <p:nvPr>
            <p:ph idx="1"/>
          </p:nvPr>
        </p:nvSpPr>
        <p:spPr>
          <a:xfrm>
            <a:off x="822959" y="2060848"/>
            <a:ext cx="7543801" cy="3808246"/>
          </a:xfrm>
        </p:spPr>
        <p:txBody>
          <a:bodyPr/>
          <a:lstStyle/>
          <a:p>
            <a:r>
              <a:rPr lang="en-GB" sz="2800" b="1" dirty="0" smtClean="0"/>
              <a:t>Traditional criteria:</a:t>
            </a:r>
          </a:p>
          <a:p>
            <a:endParaRPr lang="en-GB" sz="2800" i="1" u="sng" dirty="0"/>
          </a:p>
          <a:p>
            <a:pPr lvl="1"/>
            <a:r>
              <a:rPr lang="en-GB" sz="2400" i="1" dirty="0" smtClean="0"/>
              <a:t>Objectivity</a:t>
            </a:r>
          </a:p>
          <a:p>
            <a:pPr lvl="1"/>
            <a:r>
              <a:rPr lang="en-GB" sz="2400" i="1" dirty="0" smtClean="0"/>
              <a:t>Reliability</a:t>
            </a:r>
          </a:p>
          <a:p>
            <a:pPr lvl="1"/>
            <a:r>
              <a:rPr lang="en-GB" sz="2400" i="1" dirty="0" smtClean="0"/>
              <a:t>Generalisability </a:t>
            </a:r>
          </a:p>
          <a:p>
            <a:pPr lvl="1"/>
            <a:endParaRPr lang="en-GB" dirty="0" smtClean="0"/>
          </a:p>
          <a:p>
            <a:pPr lvl="1"/>
            <a:endParaRPr lang="en-GB" dirty="0"/>
          </a:p>
        </p:txBody>
      </p:sp>
    </p:spTree>
    <p:extLst>
      <p:ext uri="{BB962C8B-B14F-4D97-AF65-F5344CB8AC3E}">
        <p14:creationId xmlns:p14="http://schemas.microsoft.com/office/powerpoint/2010/main" val="1040671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Establishing the quality of </a:t>
            </a:r>
            <a:r>
              <a:rPr lang="en-GB" dirty="0" err="1" smtClean="0"/>
              <a:t>qual</a:t>
            </a:r>
            <a:r>
              <a:rPr lang="en-GB" dirty="0" smtClean="0"/>
              <a:t> research is problematic…</a:t>
            </a:r>
            <a:endParaRPr lang="en-GB" dirty="0"/>
          </a:p>
        </p:txBody>
      </p:sp>
      <p:sp>
        <p:nvSpPr>
          <p:cNvPr id="3" name="Content Placeholder 2"/>
          <p:cNvSpPr>
            <a:spLocks noGrp="1"/>
          </p:cNvSpPr>
          <p:nvPr>
            <p:ph idx="1"/>
          </p:nvPr>
        </p:nvSpPr>
        <p:spPr>
          <a:xfrm>
            <a:off x="822959" y="2060848"/>
            <a:ext cx="7543801" cy="3808246"/>
          </a:xfrm>
        </p:spPr>
        <p:txBody>
          <a:bodyPr>
            <a:normAutofit fontScale="92500" lnSpcReduction="10000"/>
          </a:bodyPr>
          <a:lstStyle/>
          <a:p>
            <a:r>
              <a:rPr lang="en-GB" dirty="0" smtClean="0"/>
              <a:t>Qualitative methods are relatively new in psychology </a:t>
            </a:r>
          </a:p>
          <a:p>
            <a:endParaRPr lang="en-GB" dirty="0"/>
          </a:p>
          <a:p>
            <a:pPr lvl="1"/>
            <a:r>
              <a:rPr lang="en-GB" dirty="0" smtClean="0"/>
              <a:t>Criteria and validation ‘hierarchy’ still not yet fully established</a:t>
            </a:r>
          </a:p>
          <a:p>
            <a:pPr lvl="1"/>
            <a:endParaRPr lang="en-GB" dirty="0"/>
          </a:p>
          <a:p>
            <a:pPr lvl="1"/>
            <a:r>
              <a:rPr lang="en-GB" dirty="0" smtClean="0"/>
              <a:t>There are many different varieties of qualitative research, which require/employ different criteria for validation</a:t>
            </a:r>
          </a:p>
          <a:p>
            <a:pPr lvl="1"/>
            <a:endParaRPr lang="en-GB" dirty="0"/>
          </a:p>
        </p:txBody>
      </p:sp>
    </p:spTree>
    <p:extLst>
      <p:ext uri="{BB962C8B-B14F-4D97-AF65-F5344CB8AC3E}">
        <p14:creationId xmlns:p14="http://schemas.microsoft.com/office/powerpoint/2010/main" val="525053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p:cNvSpPr>
            <a:spLocks noGrp="1"/>
          </p:cNvSpPr>
          <p:nvPr>
            <p:ph type="title"/>
          </p:nvPr>
        </p:nvSpPr>
        <p:spPr>
          <a:xfrm>
            <a:off x="1343781" y="211612"/>
            <a:ext cx="6570767" cy="1038887"/>
          </a:xfrm>
        </p:spPr>
        <p:txBody>
          <a:bodyPr>
            <a:noAutofit/>
          </a:bodyPr>
          <a:lstStyle/>
          <a:p>
            <a:pPr algn="ctr" eaLnBrk="1" hangingPunct="1"/>
            <a:r>
              <a:rPr lang="en-US" altLang="en-US" sz="2800" dirty="0">
                <a:ea typeface="ＭＳ Ｐゴシック" panose="020B0600070205080204" pitchFamily="34" charset="-128"/>
              </a:rPr>
              <a:t>Examples of Epistemology, methodology and methods</a:t>
            </a:r>
          </a:p>
        </p:txBody>
      </p:sp>
      <p:cxnSp>
        <p:nvCxnSpPr>
          <p:cNvPr id="7" name="Straight Arrow Connector 6"/>
          <p:cNvCxnSpPr/>
          <p:nvPr/>
        </p:nvCxnSpPr>
        <p:spPr>
          <a:xfrm>
            <a:off x="1" y="4400803"/>
            <a:ext cx="9144000" cy="1191"/>
          </a:xfrm>
          <a:prstGeom prst="straightConnector1">
            <a:avLst/>
          </a:prstGeom>
          <a:ln w="127000">
            <a:headEnd type="arrow"/>
            <a:tailEnd type="arrow"/>
          </a:ln>
        </p:spPr>
        <p:style>
          <a:lnRef idx="2">
            <a:schemeClr val="accent1"/>
          </a:lnRef>
          <a:fillRef idx="0">
            <a:schemeClr val="accent1"/>
          </a:fillRef>
          <a:effectRef idx="1">
            <a:schemeClr val="accent1"/>
          </a:effectRef>
          <a:fontRef idx="minor">
            <a:schemeClr val="tx1"/>
          </a:fontRef>
        </p:style>
      </p:cxnSp>
      <p:sp>
        <p:nvSpPr>
          <p:cNvPr id="10" name="TextBox 9"/>
          <p:cNvSpPr txBox="1">
            <a:spLocks noChangeArrowheads="1"/>
          </p:cNvSpPr>
          <p:nvPr/>
        </p:nvSpPr>
        <p:spPr bwMode="auto">
          <a:xfrm>
            <a:off x="1" y="5486936"/>
            <a:ext cx="756617" cy="300082"/>
          </a:xfrm>
          <a:prstGeom prst="rect">
            <a:avLst/>
          </a:prstGeom>
          <a:ln>
            <a:headEnd/>
            <a:tailEnd/>
          </a:ln>
        </p:spPr>
        <p:style>
          <a:lnRef idx="1">
            <a:schemeClr val="accent4"/>
          </a:lnRef>
          <a:fillRef idx="3">
            <a:schemeClr val="accent4"/>
          </a:fillRef>
          <a:effectRef idx="2">
            <a:schemeClr val="accent4"/>
          </a:effectRef>
          <a:fontRef idx="minor">
            <a:schemeClr val="lt1"/>
          </a:fontRef>
        </p:style>
        <p:txBody>
          <a:bodyPr wrap="none">
            <a:spAutoFit/>
          </a:bodyPr>
          <a:lstStyle/>
          <a:p>
            <a:pPr>
              <a:defRPr/>
            </a:pPr>
            <a:r>
              <a:rPr lang="en-US" sz="1350" b="1" dirty="0">
                <a:solidFill>
                  <a:schemeClr val="tx1"/>
                </a:solidFill>
              </a:rPr>
              <a:t>Realism</a:t>
            </a:r>
          </a:p>
        </p:txBody>
      </p:sp>
      <p:sp>
        <p:nvSpPr>
          <p:cNvPr id="11" name="TextBox 10"/>
          <p:cNvSpPr txBox="1">
            <a:spLocks noChangeArrowheads="1"/>
          </p:cNvSpPr>
          <p:nvPr/>
        </p:nvSpPr>
        <p:spPr bwMode="auto">
          <a:xfrm>
            <a:off x="8092404" y="5486936"/>
            <a:ext cx="974562" cy="300082"/>
          </a:xfrm>
          <a:prstGeom prst="rect">
            <a:avLst/>
          </a:prstGeom>
          <a:ln>
            <a:headEnd/>
            <a:tailEnd/>
          </a:ln>
        </p:spPr>
        <p:style>
          <a:lnRef idx="1">
            <a:schemeClr val="accent4"/>
          </a:lnRef>
          <a:fillRef idx="3">
            <a:schemeClr val="accent4"/>
          </a:fillRef>
          <a:effectRef idx="2">
            <a:schemeClr val="accent4"/>
          </a:effectRef>
          <a:fontRef idx="minor">
            <a:schemeClr val="lt1"/>
          </a:fontRef>
        </p:style>
        <p:txBody>
          <a:bodyPr wrap="none">
            <a:spAutoFit/>
          </a:bodyPr>
          <a:lstStyle/>
          <a:p>
            <a:pPr>
              <a:defRPr/>
            </a:pPr>
            <a:r>
              <a:rPr lang="en-US" sz="1350" b="1" dirty="0">
                <a:solidFill>
                  <a:srgbClr val="000000"/>
                </a:solidFill>
              </a:rPr>
              <a:t>Relevatism</a:t>
            </a:r>
          </a:p>
        </p:txBody>
      </p:sp>
      <p:sp>
        <p:nvSpPr>
          <p:cNvPr id="14" name="TextBox 13"/>
          <p:cNvSpPr txBox="1"/>
          <p:nvPr/>
        </p:nvSpPr>
        <p:spPr>
          <a:xfrm>
            <a:off x="627623" y="4572298"/>
            <a:ext cx="817275" cy="300082"/>
          </a:xfrm>
          <a:prstGeom prst="rect">
            <a:avLst/>
          </a:prstGeom>
        </p:spPr>
        <p:style>
          <a:lnRef idx="1">
            <a:schemeClr val="accent2"/>
          </a:lnRef>
          <a:fillRef idx="3">
            <a:schemeClr val="accent2"/>
          </a:fillRef>
          <a:effectRef idx="2">
            <a:schemeClr val="accent2"/>
          </a:effectRef>
          <a:fontRef idx="minor">
            <a:schemeClr val="lt1"/>
          </a:fontRef>
        </p:style>
        <p:txBody>
          <a:bodyPr wrap="none">
            <a:spAutoFit/>
          </a:bodyPr>
          <a:lstStyle/>
          <a:p>
            <a:pPr>
              <a:defRPr/>
            </a:pPr>
            <a:r>
              <a:rPr lang="en-US" sz="1350" dirty="0">
                <a:solidFill>
                  <a:srgbClr val="000000"/>
                </a:solidFill>
              </a:rPr>
              <a:t>Positivism</a:t>
            </a:r>
          </a:p>
        </p:txBody>
      </p:sp>
      <p:sp>
        <p:nvSpPr>
          <p:cNvPr id="15" name="TextBox 14"/>
          <p:cNvSpPr txBox="1"/>
          <p:nvPr/>
        </p:nvSpPr>
        <p:spPr>
          <a:xfrm>
            <a:off x="1" y="4972452"/>
            <a:ext cx="885179" cy="300082"/>
          </a:xfrm>
          <a:prstGeom prst="rect">
            <a:avLst/>
          </a:prstGeom>
        </p:spPr>
        <p:style>
          <a:lnRef idx="1">
            <a:schemeClr val="accent2"/>
          </a:lnRef>
          <a:fillRef idx="3">
            <a:schemeClr val="accent2"/>
          </a:fillRef>
          <a:effectRef idx="2">
            <a:schemeClr val="accent2"/>
          </a:effectRef>
          <a:fontRef idx="minor">
            <a:schemeClr val="lt1"/>
          </a:fontRef>
        </p:style>
        <p:txBody>
          <a:bodyPr wrap="none">
            <a:spAutoFit/>
          </a:bodyPr>
          <a:lstStyle/>
          <a:p>
            <a:pPr>
              <a:defRPr/>
            </a:pPr>
            <a:r>
              <a:rPr lang="en-US" sz="1350" dirty="0">
                <a:solidFill>
                  <a:srgbClr val="000000"/>
                </a:solidFill>
              </a:rPr>
              <a:t>Empiricism</a:t>
            </a:r>
          </a:p>
        </p:txBody>
      </p:sp>
      <p:sp>
        <p:nvSpPr>
          <p:cNvPr id="16" name="TextBox 15"/>
          <p:cNvSpPr txBox="1"/>
          <p:nvPr/>
        </p:nvSpPr>
        <p:spPr>
          <a:xfrm>
            <a:off x="1142107" y="4972452"/>
            <a:ext cx="1152303" cy="300082"/>
          </a:xfrm>
          <a:prstGeom prst="rect">
            <a:avLst/>
          </a:prstGeom>
        </p:spPr>
        <p:style>
          <a:lnRef idx="1">
            <a:schemeClr val="accent2"/>
          </a:lnRef>
          <a:fillRef idx="3">
            <a:schemeClr val="accent2"/>
          </a:fillRef>
          <a:effectRef idx="2">
            <a:schemeClr val="accent2"/>
          </a:effectRef>
          <a:fontRef idx="minor">
            <a:schemeClr val="lt1"/>
          </a:fontRef>
        </p:style>
        <p:txBody>
          <a:bodyPr wrap="none">
            <a:spAutoFit/>
          </a:bodyPr>
          <a:lstStyle/>
          <a:p>
            <a:pPr>
              <a:defRPr/>
            </a:pPr>
            <a:r>
              <a:rPr lang="en-US" sz="1350" dirty="0">
                <a:solidFill>
                  <a:srgbClr val="000000"/>
                </a:solidFill>
              </a:rPr>
              <a:t>Post positivism</a:t>
            </a:r>
          </a:p>
        </p:txBody>
      </p:sp>
      <p:sp>
        <p:nvSpPr>
          <p:cNvPr id="17" name="TextBox 16"/>
          <p:cNvSpPr txBox="1"/>
          <p:nvPr/>
        </p:nvSpPr>
        <p:spPr>
          <a:xfrm>
            <a:off x="4343341" y="4981205"/>
            <a:ext cx="1678921" cy="300082"/>
          </a:xfrm>
          <a:prstGeom prst="rect">
            <a:avLst/>
          </a:prstGeom>
        </p:spPr>
        <p:style>
          <a:lnRef idx="1">
            <a:schemeClr val="accent2"/>
          </a:lnRef>
          <a:fillRef idx="3">
            <a:schemeClr val="accent2"/>
          </a:fillRef>
          <a:effectRef idx="2">
            <a:schemeClr val="accent2"/>
          </a:effectRef>
          <a:fontRef idx="minor">
            <a:schemeClr val="lt1"/>
          </a:fontRef>
        </p:style>
        <p:txBody>
          <a:bodyPr wrap="none">
            <a:spAutoFit/>
          </a:bodyPr>
          <a:lstStyle/>
          <a:p>
            <a:pPr>
              <a:defRPr/>
            </a:pPr>
            <a:r>
              <a:rPr lang="en-US" sz="1350" dirty="0">
                <a:solidFill>
                  <a:srgbClr val="000000"/>
                </a:solidFill>
              </a:rPr>
              <a:t>Social </a:t>
            </a:r>
            <a:r>
              <a:rPr lang="en-US" sz="1350" dirty="0" err="1">
                <a:solidFill>
                  <a:srgbClr val="000000"/>
                </a:solidFill>
              </a:rPr>
              <a:t>Constructionism</a:t>
            </a:r>
            <a:endParaRPr lang="en-US" sz="1350" dirty="0">
              <a:solidFill>
                <a:srgbClr val="000000"/>
              </a:solidFill>
            </a:endParaRPr>
          </a:p>
        </p:txBody>
      </p:sp>
      <p:sp>
        <p:nvSpPr>
          <p:cNvPr id="19" name="TextBox 18"/>
          <p:cNvSpPr txBox="1"/>
          <p:nvPr/>
        </p:nvSpPr>
        <p:spPr>
          <a:xfrm>
            <a:off x="6458441" y="4972452"/>
            <a:ext cx="1371957" cy="300082"/>
          </a:xfrm>
          <a:prstGeom prst="rect">
            <a:avLst/>
          </a:prstGeom>
        </p:spPr>
        <p:style>
          <a:lnRef idx="1">
            <a:schemeClr val="accent2"/>
          </a:lnRef>
          <a:fillRef idx="3">
            <a:schemeClr val="accent2"/>
          </a:fillRef>
          <a:effectRef idx="2">
            <a:schemeClr val="accent2"/>
          </a:effectRef>
          <a:fontRef idx="minor">
            <a:schemeClr val="lt1"/>
          </a:fontRef>
        </p:style>
        <p:txBody>
          <a:bodyPr>
            <a:spAutoFit/>
          </a:bodyPr>
          <a:lstStyle/>
          <a:p>
            <a:pPr>
              <a:defRPr/>
            </a:pPr>
            <a:r>
              <a:rPr lang="en-US" sz="1350" dirty="0">
                <a:solidFill>
                  <a:srgbClr val="000000"/>
                </a:solidFill>
              </a:rPr>
              <a:t>Participatory</a:t>
            </a:r>
          </a:p>
        </p:txBody>
      </p:sp>
      <p:sp>
        <p:nvSpPr>
          <p:cNvPr id="23" name="TextBox 22"/>
          <p:cNvSpPr txBox="1"/>
          <p:nvPr/>
        </p:nvSpPr>
        <p:spPr>
          <a:xfrm>
            <a:off x="2857054" y="4972452"/>
            <a:ext cx="1371957" cy="300082"/>
          </a:xfrm>
          <a:prstGeom prst="rect">
            <a:avLst/>
          </a:prstGeom>
        </p:spPr>
        <p:style>
          <a:lnRef idx="1">
            <a:schemeClr val="accent2"/>
          </a:lnRef>
          <a:fillRef idx="3">
            <a:schemeClr val="accent2"/>
          </a:fillRef>
          <a:effectRef idx="2">
            <a:schemeClr val="accent2"/>
          </a:effectRef>
          <a:fontRef idx="minor">
            <a:schemeClr val="lt1"/>
          </a:fontRef>
        </p:style>
        <p:txBody>
          <a:bodyPr>
            <a:spAutoFit/>
          </a:bodyPr>
          <a:lstStyle/>
          <a:p>
            <a:pPr>
              <a:defRPr/>
            </a:pPr>
            <a:r>
              <a:rPr lang="en-US" sz="1350" dirty="0" err="1">
                <a:solidFill>
                  <a:srgbClr val="000000"/>
                </a:solidFill>
              </a:rPr>
              <a:t>Interpretivism</a:t>
            </a:r>
            <a:endParaRPr lang="en-US" sz="1350" dirty="0">
              <a:solidFill>
                <a:srgbClr val="000000"/>
              </a:solidFill>
            </a:endParaRPr>
          </a:p>
        </p:txBody>
      </p:sp>
      <p:sp>
        <p:nvSpPr>
          <p:cNvPr id="24" name="TextBox 23"/>
          <p:cNvSpPr txBox="1"/>
          <p:nvPr/>
        </p:nvSpPr>
        <p:spPr>
          <a:xfrm>
            <a:off x="5543803" y="3314671"/>
            <a:ext cx="971803" cy="507831"/>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defRPr/>
            </a:pPr>
            <a:r>
              <a:rPr lang="en-US" sz="1350" dirty="0">
                <a:solidFill>
                  <a:srgbClr val="000000"/>
                </a:solidFill>
              </a:rPr>
              <a:t>Discourse analysis</a:t>
            </a:r>
          </a:p>
        </p:txBody>
      </p:sp>
      <p:sp>
        <p:nvSpPr>
          <p:cNvPr id="25" name="TextBox 24"/>
          <p:cNvSpPr txBox="1"/>
          <p:nvPr/>
        </p:nvSpPr>
        <p:spPr>
          <a:xfrm>
            <a:off x="1427931" y="3657660"/>
            <a:ext cx="1657782" cy="507831"/>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defRPr/>
            </a:pPr>
            <a:r>
              <a:rPr lang="en-US" sz="1350" dirty="0">
                <a:solidFill>
                  <a:srgbClr val="000000"/>
                </a:solidFill>
              </a:rPr>
              <a:t>Grounded theory</a:t>
            </a:r>
          </a:p>
          <a:p>
            <a:pPr algn="ctr">
              <a:defRPr/>
            </a:pPr>
            <a:r>
              <a:rPr lang="en-US" sz="1350" dirty="0">
                <a:solidFill>
                  <a:srgbClr val="000000"/>
                </a:solidFill>
              </a:rPr>
              <a:t>(essentialist)</a:t>
            </a:r>
          </a:p>
        </p:txBody>
      </p:sp>
      <p:sp>
        <p:nvSpPr>
          <p:cNvPr id="28" name="TextBox 27"/>
          <p:cNvSpPr txBox="1"/>
          <p:nvPr/>
        </p:nvSpPr>
        <p:spPr>
          <a:xfrm>
            <a:off x="3342955" y="3687433"/>
            <a:ext cx="1629199" cy="507831"/>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defRPr/>
            </a:pPr>
            <a:r>
              <a:rPr lang="en-US" sz="1350" dirty="0">
                <a:solidFill>
                  <a:srgbClr val="000000"/>
                </a:solidFill>
              </a:rPr>
              <a:t>Interpretative phenomenology</a:t>
            </a:r>
          </a:p>
        </p:txBody>
      </p:sp>
      <p:sp>
        <p:nvSpPr>
          <p:cNvPr id="29" name="TextBox 28"/>
          <p:cNvSpPr txBox="1"/>
          <p:nvPr/>
        </p:nvSpPr>
        <p:spPr>
          <a:xfrm>
            <a:off x="7601739" y="3657660"/>
            <a:ext cx="1030159" cy="300082"/>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defRPr/>
            </a:pPr>
            <a:r>
              <a:rPr lang="en-US" sz="1350" dirty="0">
                <a:solidFill>
                  <a:srgbClr val="000000"/>
                </a:solidFill>
              </a:rPr>
              <a:t>Narrative</a:t>
            </a:r>
          </a:p>
        </p:txBody>
      </p:sp>
      <p:sp>
        <p:nvSpPr>
          <p:cNvPr id="30" name="TextBox 29"/>
          <p:cNvSpPr txBox="1"/>
          <p:nvPr/>
        </p:nvSpPr>
        <p:spPr>
          <a:xfrm>
            <a:off x="3886021" y="2800186"/>
            <a:ext cx="914638" cy="715581"/>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defRPr/>
            </a:pPr>
            <a:r>
              <a:rPr lang="en-US" sz="1350" dirty="0">
                <a:solidFill>
                  <a:srgbClr val="000000"/>
                </a:solidFill>
              </a:rPr>
              <a:t>Inductive Thematic Analysis</a:t>
            </a:r>
          </a:p>
        </p:txBody>
      </p:sp>
      <p:sp>
        <p:nvSpPr>
          <p:cNvPr id="31" name="TextBox 30"/>
          <p:cNvSpPr txBox="1"/>
          <p:nvPr/>
        </p:nvSpPr>
        <p:spPr>
          <a:xfrm>
            <a:off x="5943957" y="4008985"/>
            <a:ext cx="1543452" cy="300082"/>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defRPr/>
            </a:pPr>
            <a:r>
              <a:rPr lang="en-US" sz="1350" dirty="0">
                <a:solidFill>
                  <a:srgbClr val="000000"/>
                </a:solidFill>
              </a:rPr>
              <a:t>Action research</a:t>
            </a:r>
          </a:p>
        </p:txBody>
      </p:sp>
      <p:sp>
        <p:nvSpPr>
          <p:cNvPr id="35" name="TextBox 34"/>
          <p:cNvSpPr txBox="1"/>
          <p:nvPr/>
        </p:nvSpPr>
        <p:spPr>
          <a:xfrm>
            <a:off x="4972154" y="2685857"/>
            <a:ext cx="1657782" cy="507831"/>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defRPr/>
            </a:pPr>
            <a:r>
              <a:rPr lang="en-US" sz="1350" dirty="0">
                <a:solidFill>
                  <a:srgbClr val="000000"/>
                </a:solidFill>
              </a:rPr>
              <a:t>Grounded theory</a:t>
            </a:r>
          </a:p>
          <a:p>
            <a:pPr>
              <a:defRPr/>
            </a:pPr>
            <a:r>
              <a:rPr lang="en-US" sz="1350" dirty="0">
                <a:solidFill>
                  <a:srgbClr val="000000"/>
                </a:solidFill>
              </a:rPr>
              <a:t>(constructionist)</a:t>
            </a:r>
          </a:p>
        </p:txBody>
      </p:sp>
      <p:sp>
        <p:nvSpPr>
          <p:cNvPr id="36" name="TextBox 35"/>
          <p:cNvSpPr txBox="1"/>
          <p:nvPr/>
        </p:nvSpPr>
        <p:spPr>
          <a:xfrm>
            <a:off x="170303" y="2971681"/>
            <a:ext cx="1257628" cy="507831"/>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defRPr/>
            </a:pPr>
            <a:r>
              <a:rPr lang="en-US" sz="1350" dirty="0">
                <a:solidFill>
                  <a:srgbClr val="000000"/>
                </a:solidFill>
              </a:rPr>
              <a:t>Scientific method</a:t>
            </a:r>
          </a:p>
        </p:txBody>
      </p:sp>
      <p:sp>
        <p:nvSpPr>
          <p:cNvPr id="33" name="TextBox 32"/>
          <p:cNvSpPr txBox="1"/>
          <p:nvPr/>
        </p:nvSpPr>
        <p:spPr>
          <a:xfrm>
            <a:off x="1814099" y="2005142"/>
            <a:ext cx="857473" cy="300082"/>
          </a:xfrm>
          <a:prstGeom prst="rect">
            <a:avLst/>
          </a:prstGeom>
        </p:spPr>
        <p:style>
          <a:lnRef idx="1">
            <a:schemeClr val="accent3"/>
          </a:lnRef>
          <a:fillRef idx="3">
            <a:schemeClr val="accent3"/>
          </a:fillRef>
          <a:effectRef idx="2">
            <a:schemeClr val="accent3"/>
          </a:effectRef>
          <a:fontRef idx="minor">
            <a:schemeClr val="lt1"/>
          </a:fontRef>
        </p:style>
        <p:txBody>
          <a:bodyPr>
            <a:spAutoFit/>
          </a:bodyPr>
          <a:lstStyle/>
          <a:p>
            <a:pPr>
              <a:defRPr/>
            </a:pPr>
            <a:r>
              <a:rPr lang="en-US" sz="1350" dirty="0">
                <a:solidFill>
                  <a:srgbClr val="000000"/>
                </a:solidFill>
              </a:rPr>
              <a:t>Diaries</a:t>
            </a:r>
          </a:p>
        </p:txBody>
      </p:sp>
      <p:sp>
        <p:nvSpPr>
          <p:cNvPr id="34" name="TextBox 33"/>
          <p:cNvSpPr txBox="1"/>
          <p:nvPr/>
        </p:nvSpPr>
        <p:spPr>
          <a:xfrm>
            <a:off x="7201585" y="2743021"/>
            <a:ext cx="1086133" cy="300082"/>
          </a:xfrm>
          <a:prstGeom prst="rect">
            <a:avLst/>
          </a:prstGeom>
        </p:spPr>
        <p:style>
          <a:lnRef idx="1">
            <a:schemeClr val="accent3"/>
          </a:lnRef>
          <a:fillRef idx="3">
            <a:schemeClr val="accent3"/>
          </a:fillRef>
          <a:effectRef idx="2">
            <a:schemeClr val="accent3"/>
          </a:effectRef>
          <a:fontRef idx="minor">
            <a:schemeClr val="lt1"/>
          </a:fontRef>
        </p:style>
        <p:txBody>
          <a:bodyPr>
            <a:spAutoFit/>
          </a:bodyPr>
          <a:lstStyle/>
          <a:p>
            <a:pPr>
              <a:defRPr/>
            </a:pPr>
            <a:r>
              <a:rPr lang="en-US" sz="1350" dirty="0">
                <a:solidFill>
                  <a:srgbClr val="000000"/>
                </a:solidFill>
              </a:rPr>
              <a:t>Narratives</a:t>
            </a:r>
          </a:p>
        </p:txBody>
      </p:sp>
      <p:sp>
        <p:nvSpPr>
          <p:cNvPr id="37" name="TextBox 36"/>
          <p:cNvSpPr txBox="1"/>
          <p:nvPr/>
        </p:nvSpPr>
        <p:spPr>
          <a:xfrm>
            <a:off x="1427931" y="2514362"/>
            <a:ext cx="1657782" cy="300082"/>
          </a:xfrm>
          <a:prstGeom prst="rect">
            <a:avLst/>
          </a:prstGeom>
        </p:spPr>
        <p:style>
          <a:lnRef idx="1">
            <a:schemeClr val="accent3"/>
          </a:lnRef>
          <a:fillRef idx="3">
            <a:schemeClr val="accent3"/>
          </a:fillRef>
          <a:effectRef idx="2">
            <a:schemeClr val="accent3"/>
          </a:effectRef>
          <a:fontRef idx="minor">
            <a:schemeClr val="lt1"/>
          </a:fontRef>
        </p:style>
        <p:txBody>
          <a:bodyPr>
            <a:spAutoFit/>
          </a:bodyPr>
          <a:lstStyle/>
          <a:p>
            <a:pPr>
              <a:defRPr/>
            </a:pPr>
            <a:r>
              <a:rPr lang="en-US" sz="1350" dirty="0">
                <a:solidFill>
                  <a:srgbClr val="000000"/>
                </a:solidFill>
              </a:rPr>
              <a:t>Focus Groups</a:t>
            </a:r>
          </a:p>
        </p:txBody>
      </p:sp>
      <p:sp>
        <p:nvSpPr>
          <p:cNvPr id="38" name="TextBox 37"/>
          <p:cNvSpPr txBox="1"/>
          <p:nvPr/>
        </p:nvSpPr>
        <p:spPr>
          <a:xfrm>
            <a:off x="4114681" y="2065796"/>
            <a:ext cx="1028968" cy="300082"/>
          </a:xfrm>
          <a:prstGeom prst="rect">
            <a:avLst/>
          </a:prstGeom>
        </p:spPr>
        <p:style>
          <a:lnRef idx="1">
            <a:schemeClr val="accent3"/>
          </a:lnRef>
          <a:fillRef idx="3">
            <a:schemeClr val="accent3"/>
          </a:fillRef>
          <a:effectRef idx="2">
            <a:schemeClr val="accent3"/>
          </a:effectRef>
          <a:fontRef idx="minor">
            <a:schemeClr val="lt1"/>
          </a:fontRef>
        </p:style>
        <p:txBody>
          <a:bodyPr>
            <a:spAutoFit/>
          </a:bodyPr>
          <a:lstStyle/>
          <a:p>
            <a:pPr>
              <a:defRPr/>
            </a:pPr>
            <a:r>
              <a:rPr lang="en-US" sz="1350" dirty="0">
                <a:solidFill>
                  <a:srgbClr val="000000"/>
                </a:solidFill>
              </a:rPr>
              <a:t>Interviews</a:t>
            </a:r>
          </a:p>
        </p:txBody>
      </p:sp>
      <p:sp>
        <p:nvSpPr>
          <p:cNvPr id="39" name="TextBox 38"/>
          <p:cNvSpPr txBox="1"/>
          <p:nvPr/>
        </p:nvSpPr>
        <p:spPr>
          <a:xfrm>
            <a:off x="2914218" y="1771219"/>
            <a:ext cx="857473" cy="507831"/>
          </a:xfrm>
          <a:prstGeom prst="rect">
            <a:avLst/>
          </a:prstGeom>
        </p:spPr>
        <p:style>
          <a:lnRef idx="1">
            <a:schemeClr val="accent3"/>
          </a:lnRef>
          <a:fillRef idx="3">
            <a:schemeClr val="accent3"/>
          </a:fillRef>
          <a:effectRef idx="2">
            <a:schemeClr val="accent3"/>
          </a:effectRef>
          <a:fontRef idx="minor">
            <a:schemeClr val="lt1"/>
          </a:fontRef>
        </p:style>
        <p:txBody>
          <a:bodyPr>
            <a:spAutoFit/>
          </a:bodyPr>
          <a:lstStyle/>
          <a:p>
            <a:pPr>
              <a:defRPr/>
            </a:pPr>
            <a:r>
              <a:rPr lang="en-US" sz="1350" dirty="0">
                <a:solidFill>
                  <a:srgbClr val="000000"/>
                </a:solidFill>
              </a:rPr>
              <a:t>Art and visuals</a:t>
            </a:r>
          </a:p>
        </p:txBody>
      </p:sp>
      <p:sp>
        <p:nvSpPr>
          <p:cNvPr id="41" name="TextBox 40"/>
          <p:cNvSpPr txBox="1"/>
          <p:nvPr/>
        </p:nvSpPr>
        <p:spPr>
          <a:xfrm>
            <a:off x="6115452" y="2057043"/>
            <a:ext cx="1257628" cy="300082"/>
          </a:xfrm>
          <a:prstGeom prst="rect">
            <a:avLst/>
          </a:prstGeom>
        </p:spPr>
        <p:style>
          <a:lnRef idx="1">
            <a:schemeClr val="accent3"/>
          </a:lnRef>
          <a:fillRef idx="3">
            <a:schemeClr val="accent3"/>
          </a:fillRef>
          <a:effectRef idx="2">
            <a:schemeClr val="accent3"/>
          </a:effectRef>
          <a:fontRef idx="minor">
            <a:schemeClr val="lt1"/>
          </a:fontRef>
        </p:style>
        <p:txBody>
          <a:bodyPr>
            <a:spAutoFit/>
          </a:bodyPr>
          <a:lstStyle/>
          <a:p>
            <a:pPr>
              <a:defRPr/>
            </a:pPr>
            <a:r>
              <a:rPr lang="en-US" sz="1350" dirty="0">
                <a:solidFill>
                  <a:srgbClr val="000000"/>
                </a:solidFill>
              </a:rPr>
              <a:t>Observations</a:t>
            </a:r>
          </a:p>
        </p:txBody>
      </p:sp>
      <p:sp>
        <p:nvSpPr>
          <p:cNvPr id="42" name="TextBox 41"/>
          <p:cNvSpPr txBox="1"/>
          <p:nvPr/>
        </p:nvSpPr>
        <p:spPr>
          <a:xfrm>
            <a:off x="8029866" y="2215837"/>
            <a:ext cx="515703" cy="300082"/>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pPr>
              <a:defRPr/>
            </a:pPr>
            <a:r>
              <a:rPr lang="en-US" sz="1350" dirty="0">
                <a:solidFill>
                  <a:srgbClr val="000000"/>
                </a:solidFill>
              </a:rPr>
              <a:t>Text</a:t>
            </a:r>
          </a:p>
        </p:txBody>
      </p:sp>
    </p:spTree>
    <p:custDataLst>
      <p:tags r:id="rId1"/>
    </p:custDataLst>
    <p:extLst>
      <p:ext uri="{BB962C8B-B14F-4D97-AF65-F5344CB8AC3E}">
        <p14:creationId xmlns:p14="http://schemas.microsoft.com/office/powerpoint/2010/main" val="3601236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8"/>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35"/>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nodeType="clickEffect">
                                  <p:stCondLst>
                                    <p:cond delay="0"/>
                                  </p:stCondLst>
                                  <p:childTnLst>
                                    <p:set>
                                      <p:cBhvr>
                                        <p:cTn id="58" dur="1" fill="hold">
                                          <p:stCondLst>
                                            <p:cond delay="0"/>
                                          </p:stCondLst>
                                        </p:cTn>
                                        <p:tgtEl>
                                          <p:spTgt spid="24"/>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nodeType="clickEffect">
                                  <p:stCondLst>
                                    <p:cond delay="0"/>
                                  </p:stCondLst>
                                  <p:childTnLst>
                                    <p:set>
                                      <p:cBhvr>
                                        <p:cTn id="62" dur="1" fill="hold">
                                          <p:stCondLst>
                                            <p:cond delay="0"/>
                                          </p:stCondLst>
                                        </p:cTn>
                                        <p:tgtEl>
                                          <p:spTgt spid="31"/>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nodeType="clickEffect">
                                  <p:stCondLst>
                                    <p:cond delay="0"/>
                                  </p:stCondLst>
                                  <p:childTnLst>
                                    <p:set>
                                      <p:cBhvr>
                                        <p:cTn id="66" dur="1" fill="hold">
                                          <p:stCondLst>
                                            <p:cond delay="0"/>
                                          </p:stCondLst>
                                        </p:cTn>
                                        <p:tgtEl>
                                          <p:spTgt spid="29"/>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1" presetClass="entr" presetSubtype="0" fill="hold" nodeType="clickEffect">
                                  <p:stCondLst>
                                    <p:cond delay="0"/>
                                  </p:stCondLst>
                                  <p:childTnLst>
                                    <p:set>
                                      <p:cBhvr>
                                        <p:cTn id="70" dur="1" fill="hold">
                                          <p:stCondLst>
                                            <p:cond delay="0"/>
                                          </p:stCondLst>
                                        </p:cTn>
                                        <p:tgtEl>
                                          <p:spTgt spid="33"/>
                                        </p:tgtEl>
                                        <p:attrNameLst>
                                          <p:attrName>style.visibility</p:attrName>
                                        </p:attrNameLst>
                                      </p:cBhvr>
                                      <p:to>
                                        <p:strVal val="visible"/>
                                      </p:to>
                                    </p:set>
                                  </p:childTnLst>
                                </p:cTn>
                              </p:par>
                            </p:childTnLst>
                          </p:cTn>
                        </p:par>
                      </p:childTnLst>
                    </p:cTn>
                  </p:par>
                  <p:par>
                    <p:cTn id="71" fill="hold" nodeType="clickPar">
                      <p:stCondLst>
                        <p:cond delay="indefinite"/>
                      </p:stCondLst>
                      <p:childTnLst>
                        <p:par>
                          <p:cTn id="72" fill="hold" nodeType="withGroup">
                            <p:stCondLst>
                              <p:cond delay="0"/>
                            </p:stCondLst>
                            <p:childTnLst>
                              <p:par>
                                <p:cTn id="73" presetID="1" presetClass="entr" presetSubtype="0" fill="hold" nodeType="clickEffect">
                                  <p:stCondLst>
                                    <p:cond delay="0"/>
                                  </p:stCondLst>
                                  <p:childTnLst>
                                    <p:set>
                                      <p:cBhvr>
                                        <p:cTn id="74" dur="1" fill="hold">
                                          <p:stCondLst>
                                            <p:cond delay="0"/>
                                          </p:stCondLst>
                                        </p:cTn>
                                        <p:tgtEl>
                                          <p:spTgt spid="37"/>
                                        </p:tgtEl>
                                        <p:attrNameLst>
                                          <p:attrName>style.visibility</p:attrName>
                                        </p:attrNameLst>
                                      </p:cBhvr>
                                      <p:to>
                                        <p:strVal val="visible"/>
                                      </p:to>
                                    </p:set>
                                  </p:childTnLst>
                                </p:cTn>
                              </p:par>
                            </p:childTnLst>
                          </p:cTn>
                        </p:par>
                      </p:childTnLst>
                    </p:cTn>
                  </p:par>
                  <p:par>
                    <p:cTn id="75" fill="hold" nodeType="clickPar">
                      <p:stCondLst>
                        <p:cond delay="indefinite"/>
                      </p:stCondLst>
                      <p:childTnLst>
                        <p:par>
                          <p:cTn id="76" fill="hold" nodeType="withGroup">
                            <p:stCondLst>
                              <p:cond delay="0"/>
                            </p:stCondLst>
                            <p:childTnLst>
                              <p:par>
                                <p:cTn id="77" presetID="1" presetClass="entr" presetSubtype="0" fill="hold" nodeType="clickEffect">
                                  <p:stCondLst>
                                    <p:cond delay="0"/>
                                  </p:stCondLst>
                                  <p:childTnLst>
                                    <p:set>
                                      <p:cBhvr>
                                        <p:cTn id="78" dur="1" fill="hold">
                                          <p:stCondLst>
                                            <p:cond delay="0"/>
                                          </p:stCondLst>
                                        </p:cTn>
                                        <p:tgtEl>
                                          <p:spTgt spid="39"/>
                                        </p:tgtEl>
                                        <p:attrNameLst>
                                          <p:attrName>style.visibility</p:attrName>
                                        </p:attrNameLst>
                                      </p:cBhvr>
                                      <p:to>
                                        <p:strVal val="visible"/>
                                      </p:to>
                                    </p:set>
                                  </p:childTnLst>
                                </p:cTn>
                              </p:par>
                            </p:childTnLst>
                          </p:cTn>
                        </p:par>
                      </p:childTnLst>
                    </p:cTn>
                  </p:par>
                  <p:par>
                    <p:cTn id="79" fill="hold" nodeType="clickPar">
                      <p:stCondLst>
                        <p:cond delay="indefinite"/>
                      </p:stCondLst>
                      <p:childTnLst>
                        <p:par>
                          <p:cTn id="80" fill="hold" nodeType="withGroup">
                            <p:stCondLst>
                              <p:cond delay="0"/>
                            </p:stCondLst>
                            <p:childTnLst>
                              <p:par>
                                <p:cTn id="81" presetID="1" presetClass="entr" presetSubtype="0" fill="hold" nodeType="clickEffect">
                                  <p:stCondLst>
                                    <p:cond delay="0"/>
                                  </p:stCondLst>
                                  <p:childTnLst>
                                    <p:set>
                                      <p:cBhvr>
                                        <p:cTn id="82" dur="1" fill="hold">
                                          <p:stCondLst>
                                            <p:cond delay="0"/>
                                          </p:stCondLst>
                                        </p:cTn>
                                        <p:tgtEl>
                                          <p:spTgt spid="38"/>
                                        </p:tgtEl>
                                        <p:attrNameLst>
                                          <p:attrName>style.visibility</p:attrName>
                                        </p:attrNameLst>
                                      </p:cBhvr>
                                      <p:to>
                                        <p:strVal val="visible"/>
                                      </p:to>
                                    </p:set>
                                  </p:childTnLst>
                                </p:cTn>
                              </p:par>
                            </p:childTnLst>
                          </p:cTn>
                        </p:par>
                      </p:childTnLst>
                    </p:cTn>
                  </p:par>
                  <p:par>
                    <p:cTn id="83" fill="hold" nodeType="clickPar">
                      <p:stCondLst>
                        <p:cond delay="indefinite"/>
                      </p:stCondLst>
                      <p:childTnLst>
                        <p:par>
                          <p:cTn id="84" fill="hold" nodeType="withGroup">
                            <p:stCondLst>
                              <p:cond delay="0"/>
                            </p:stCondLst>
                            <p:childTnLst>
                              <p:par>
                                <p:cTn id="85" presetID="1" presetClass="entr" presetSubtype="0" fill="hold" nodeType="clickEffect">
                                  <p:stCondLst>
                                    <p:cond delay="0"/>
                                  </p:stCondLst>
                                  <p:childTnLst>
                                    <p:set>
                                      <p:cBhvr>
                                        <p:cTn id="86" dur="1" fill="hold">
                                          <p:stCondLst>
                                            <p:cond delay="0"/>
                                          </p:stCondLst>
                                        </p:cTn>
                                        <p:tgtEl>
                                          <p:spTgt spid="41"/>
                                        </p:tgtEl>
                                        <p:attrNameLst>
                                          <p:attrName>style.visibility</p:attrName>
                                        </p:attrNameLst>
                                      </p:cBhvr>
                                      <p:to>
                                        <p:strVal val="visible"/>
                                      </p:to>
                                    </p:set>
                                  </p:childTnLst>
                                </p:cTn>
                              </p:par>
                            </p:childTnLst>
                          </p:cTn>
                        </p:par>
                      </p:childTnLst>
                    </p:cTn>
                  </p:par>
                  <p:par>
                    <p:cTn id="87" fill="hold" nodeType="clickPar">
                      <p:stCondLst>
                        <p:cond delay="indefinite"/>
                      </p:stCondLst>
                      <p:childTnLst>
                        <p:par>
                          <p:cTn id="88" fill="hold" nodeType="withGroup">
                            <p:stCondLst>
                              <p:cond delay="0"/>
                            </p:stCondLst>
                            <p:childTnLst>
                              <p:par>
                                <p:cTn id="89" presetID="1" presetClass="entr" presetSubtype="0" fill="hold" nodeType="clickEffect">
                                  <p:stCondLst>
                                    <p:cond delay="0"/>
                                  </p:stCondLst>
                                  <p:childTnLst>
                                    <p:set>
                                      <p:cBhvr>
                                        <p:cTn id="90" dur="1" fill="hold">
                                          <p:stCondLst>
                                            <p:cond delay="0"/>
                                          </p:stCondLst>
                                        </p:cTn>
                                        <p:tgtEl>
                                          <p:spTgt spid="34"/>
                                        </p:tgtEl>
                                        <p:attrNameLst>
                                          <p:attrName>style.visibility</p:attrName>
                                        </p:attrNameLst>
                                      </p:cBhvr>
                                      <p:to>
                                        <p:strVal val="visible"/>
                                      </p:to>
                                    </p:set>
                                  </p:childTnLst>
                                </p:cTn>
                              </p:par>
                            </p:childTnLst>
                          </p:cTn>
                        </p:par>
                      </p:childTnLst>
                    </p:cTn>
                  </p:par>
                  <p:par>
                    <p:cTn id="91" fill="hold" nodeType="clickPar">
                      <p:stCondLst>
                        <p:cond delay="indefinite"/>
                      </p:stCondLst>
                      <p:childTnLst>
                        <p:par>
                          <p:cTn id="92" fill="hold" nodeType="withGroup">
                            <p:stCondLst>
                              <p:cond delay="0"/>
                            </p:stCondLst>
                            <p:childTnLst>
                              <p:par>
                                <p:cTn id="93" presetID="1" presetClass="entr" presetSubtype="0" fill="hold" nodeType="clickEffect">
                                  <p:stCondLst>
                                    <p:cond delay="0"/>
                                  </p:stCondLst>
                                  <p:childTnLst>
                                    <p:set>
                                      <p:cBhvr>
                                        <p:cTn id="94"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focus on the person</a:t>
            </a:r>
            <a:endParaRPr lang="en-GB" dirty="0"/>
          </a:p>
        </p:txBody>
      </p:sp>
      <p:sp>
        <p:nvSpPr>
          <p:cNvPr id="3" name="Content Placeholder 2"/>
          <p:cNvSpPr>
            <a:spLocks noGrp="1"/>
          </p:cNvSpPr>
          <p:nvPr>
            <p:ph idx="1"/>
          </p:nvPr>
        </p:nvSpPr>
        <p:spPr>
          <a:xfrm>
            <a:off x="822959" y="2060848"/>
            <a:ext cx="7543801" cy="3808246"/>
          </a:xfrm>
        </p:spPr>
        <p:txBody>
          <a:bodyPr>
            <a:normAutofit/>
          </a:bodyPr>
          <a:lstStyle/>
          <a:p>
            <a:r>
              <a:rPr lang="en-GB" sz="2400" dirty="0" smtClean="0"/>
              <a:t>Research across the epistemological spectrum ensures that we give all participants (populations, groups, individuals, </a:t>
            </a:r>
            <a:r>
              <a:rPr lang="en-GB" sz="2400" dirty="0" err="1" smtClean="0"/>
              <a:t>etc</a:t>
            </a:r>
            <a:r>
              <a:rPr lang="en-GB" sz="2400" dirty="0" smtClean="0"/>
              <a:t>) a voice</a:t>
            </a:r>
            <a:endParaRPr lang="en-GB" sz="2400" dirty="0"/>
          </a:p>
        </p:txBody>
      </p:sp>
    </p:spTree>
    <p:extLst>
      <p:ext uri="{BB962C8B-B14F-4D97-AF65-F5344CB8AC3E}">
        <p14:creationId xmlns:p14="http://schemas.microsoft.com/office/powerpoint/2010/main" val="3275977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So – what quality criteria can be applied to </a:t>
            </a:r>
            <a:r>
              <a:rPr lang="en-GB" dirty="0" err="1" smtClean="0"/>
              <a:t>qual</a:t>
            </a:r>
            <a:r>
              <a:rPr lang="en-GB" dirty="0" smtClean="0"/>
              <a:t> research?</a:t>
            </a:r>
            <a:endParaRPr lang="en-GB" dirty="0"/>
          </a:p>
        </p:txBody>
      </p:sp>
      <p:sp>
        <p:nvSpPr>
          <p:cNvPr id="3" name="Content Placeholder 2"/>
          <p:cNvSpPr>
            <a:spLocks noGrp="1"/>
          </p:cNvSpPr>
          <p:nvPr>
            <p:ph idx="1"/>
          </p:nvPr>
        </p:nvSpPr>
        <p:spPr>
          <a:xfrm>
            <a:off x="856060" y="2249486"/>
            <a:ext cx="7429499" cy="4059833"/>
          </a:xfrm>
        </p:spPr>
        <p:txBody>
          <a:bodyPr>
            <a:normAutofit fontScale="85000" lnSpcReduction="20000"/>
          </a:bodyPr>
          <a:lstStyle/>
          <a:p>
            <a:r>
              <a:rPr lang="en-GB" dirty="0" smtClean="0"/>
              <a:t>(OR! How to demonstrate to an examiner or editor that your research merits a pass or publication!)</a:t>
            </a:r>
          </a:p>
          <a:p>
            <a:pPr marL="457200" indent="-457200">
              <a:buAutoNum type="arabicPeriod"/>
            </a:pPr>
            <a:r>
              <a:rPr lang="en-GB" b="1" dirty="0" smtClean="0"/>
              <a:t>Inter-</a:t>
            </a:r>
            <a:r>
              <a:rPr lang="en-GB" b="1" dirty="0" err="1" smtClean="0"/>
              <a:t>rater</a:t>
            </a:r>
            <a:r>
              <a:rPr lang="en-GB" b="1" dirty="0" smtClean="0"/>
              <a:t> reliability</a:t>
            </a:r>
          </a:p>
          <a:p>
            <a:pPr lvl="1"/>
            <a:r>
              <a:rPr lang="en-GB" dirty="0" smtClean="0"/>
              <a:t>Degree to which different ‘</a:t>
            </a:r>
            <a:r>
              <a:rPr lang="en-GB" dirty="0" err="1" smtClean="0"/>
              <a:t>raters</a:t>
            </a:r>
            <a:r>
              <a:rPr lang="en-GB" dirty="0" smtClean="0"/>
              <a:t>’ give consistent estimates of the same behaviour</a:t>
            </a:r>
          </a:p>
          <a:p>
            <a:pPr marL="457200" indent="-457200">
              <a:buAutoNum type="arabicPeriod"/>
            </a:pPr>
            <a:r>
              <a:rPr lang="en-GB" b="1" dirty="0" smtClean="0"/>
              <a:t>Triangulation</a:t>
            </a:r>
          </a:p>
          <a:p>
            <a:pPr lvl="1"/>
            <a:r>
              <a:rPr lang="en-GB" dirty="0" smtClean="0"/>
              <a:t>Of sources (people, places, times)</a:t>
            </a:r>
          </a:p>
          <a:p>
            <a:pPr lvl="1"/>
            <a:r>
              <a:rPr lang="en-GB" dirty="0" smtClean="0"/>
              <a:t>Of investigators</a:t>
            </a:r>
          </a:p>
          <a:p>
            <a:pPr lvl="1"/>
            <a:r>
              <a:rPr lang="en-GB" dirty="0" smtClean="0"/>
              <a:t>Of methods</a:t>
            </a:r>
          </a:p>
          <a:p>
            <a:pPr lvl="1"/>
            <a:r>
              <a:rPr lang="en-GB" dirty="0" smtClean="0"/>
              <a:t>Of theoretical approaches</a:t>
            </a:r>
          </a:p>
        </p:txBody>
      </p:sp>
    </p:spTree>
    <p:extLst>
      <p:ext uri="{BB962C8B-B14F-4D97-AF65-F5344CB8AC3E}">
        <p14:creationId xmlns:p14="http://schemas.microsoft.com/office/powerpoint/2010/main" val="2115035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So – what quality criteria can be applied to </a:t>
            </a:r>
            <a:r>
              <a:rPr lang="en-GB" dirty="0" err="1" smtClean="0"/>
              <a:t>qual</a:t>
            </a:r>
            <a:r>
              <a:rPr lang="en-GB" dirty="0" smtClean="0"/>
              <a:t> research?</a:t>
            </a:r>
            <a:endParaRPr lang="en-GB" dirty="0"/>
          </a:p>
        </p:txBody>
      </p:sp>
      <p:sp>
        <p:nvSpPr>
          <p:cNvPr id="3" name="Content Placeholder 2"/>
          <p:cNvSpPr>
            <a:spLocks noGrp="1"/>
          </p:cNvSpPr>
          <p:nvPr>
            <p:ph idx="1"/>
          </p:nvPr>
        </p:nvSpPr>
        <p:spPr>
          <a:xfrm>
            <a:off x="856060" y="2249486"/>
            <a:ext cx="7429499" cy="4059833"/>
          </a:xfrm>
        </p:spPr>
        <p:txBody>
          <a:bodyPr>
            <a:normAutofit fontScale="92500" lnSpcReduction="20000"/>
          </a:bodyPr>
          <a:lstStyle/>
          <a:p>
            <a:pPr marL="0" indent="0">
              <a:buNone/>
            </a:pPr>
            <a:r>
              <a:rPr lang="en-GB" dirty="0" smtClean="0"/>
              <a:t>3. </a:t>
            </a:r>
            <a:r>
              <a:rPr lang="en-GB" b="1" dirty="0" smtClean="0"/>
              <a:t>Deviant / disconfirming case analysis</a:t>
            </a:r>
          </a:p>
          <a:p>
            <a:pPr lvl="1"/>
            <a:r>
              <a:rPr lang="en-GB" dirty="0" smtClean="0"/>
              <a:t>Searching for / discussing elements of data that don’t support patterns/explanations </a:t>
            </a:r>
            <a:r>
              <a:rPr lang="en-GB" dirty="0" err="1" smtClean="0"/>
              <a:t>emerginv</a:t>
            </a:r>
            <a:r>
              <a:rPr lang="en-GB" dirty="0" smtClean="0"/>
              <a:t> from data analysis</a:t>
            </a:r>
          </a:p>
          <a:p>
            <a:pPr lvl="1"/>
            <a:endParaRPr lang="en-GB" dirty="0" smtClean="0"/>
          </a:p>
          <a:p>
            <a:pPr marL="0" indent="0">
              <a:buNone/>
            </a:pPr>
            <a:r>
              <a:rPr lang="en-GB" dirty="0" smtClean="0"/>
              <a:t>4. </a:t>
            </a:r>
            <a:r>
              <a:rPr lang="en-GB" b="1" dirty="0" smtClean="0"/>
              <a:t>Participant feedback / response validation</a:t>
            </a:r>
          </a:p>
          <a:p>
            <a:pPr lvl="1"/>
            <a:r>
              <a:rPr lang="en-GB" dirty="0" smtClean="0"/>
              <a:t>Testing initial results with P to see if they still ring true</a:t>
            </a:r>
          </a:p>
          <a:p>
            <a:pPr lvl="1"/>
            <a:endParaRPr lang="en-GB" dirty="0" smtClean="0"/>
          </a:p>
          <a:p>
            <a:pPr marL="0" indent="0">
              <a:buNone/>
            </a:pPr>
            <a:r>
              <a:rPr lang="en-GB" dirty="0" smtClean="0"/>
              <a:t>5. </a:t>
            </a:r>
            <a:r>
              <a:rPr lang="en-GB" b="1" dirty="0" smtClean="0"/>
              <a:t>‘Paper trail’ and making raw data available</a:t>
            </a:r>
          </a:p>
        </p:txBody>
      </p:sp>
    </p:spTree>
    <p:extLst>
      <p:ext uri="{BB962C8B-B14F-4D97-AF65-F5344CB8AC3E}">
        <p14:creationId xmlns:p14="http://schemas.microsoft.com/office/powerpoint/2010/main" val="400533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Ensuring quality in qualitative research</a:t>
            </a:r>
            <a:endParaRPr lang="en-GB" dirty="0"/>
          </a:p>
        </p:txBody>
      </p:sp>
      <p:sp>
        <p:nvSpPr>
          <p:cNvPr id="3" name="Content Placeholder 2"/>
          <p:cNvSpPr>
            <a:spLocks noGrp="1"/>
          </p:cNvSpPr>
          <p:nvPr>
            <p:ph idx="1"/>
          </p:nvPr>
        </p:nvSpPr>
        <p:spPr>
          <a:xfrm>
            <a:off x="822959" y="1988840"/>
            <a:ext cx="7543801" cy="3880254"/>
          </a:xfrm>
        </p:spPr>
        <p:txBody>
          <a:bodyPr>
            <a:normAutofit fontScale="92500" lnSpcReduction="20000"/>
          </a:bodyPr>
          <a:lstStyle/>
          <a:p>
            <a:r>
              <a:rPr lang="en-US" altLang="en-US" dirty="0" smtClean="0">
                <a:ea typeface="ＭＳ Ｐゴシック" panose="020B0600070205080204" pitchFamily="34" charset="-128"/>
              </a:rPr>
              <a:t>Quality checks to ensure rigor and systematic processes</a:t>
            </a:r>
          </a:p>
          <a:p>
            <a:pPr lvl="1"/>
            <a:r>
              <a:rPr lang="en-US" altLang="en-US" dirty="0" smtClean="0">
                <a:ea typeface="ＭＳ Ｐゴシック" panose="020B0600070205080204" pitchFamily="34" charset="-128"/>
              </a:rPr>
              <a:t>Qualitative research in general AND methodology specific</a:t>
            </a:r>
          </a:p>
          <a:p>
            <a:r>
              <a:rPr lang="en-US" altLang="en-US" dirty="0" smtClean="0">
                <a:ea typeface="ＭＳ Ｐゴシック" panose="020B0600070205080204" pitchFamily="34" charset="-128"/>
              </a:rPr>
              <a:t>Transparency of the method</a:t>
            </a:r>
          </a:p>
          <a:p>
            <a:r>
              <a:rPr lang="en-US" altLang="en-US" dirty="0" smtClean="0">
                <a:ea typeface="ＭＳ Ｐゴシック" panose="020B0600070205080204" pitchFamily="34" charset="-128"/>
              </a:rPr>
              <a:t>Evidence grounded in data</a:t>
            </a:r>
          </a:p>
          <a:p>
            <a:r>
              <a:rPr lang="en-US" altLang="en-US" dirty="0" smtClean="0">
                <a:ea typeface="ＭＳ Ｐゴシック" panose="020B0600070205080204" pitchFamily="34" charset="-128"/>
              </a:rPr>
              <a:t>Reflexivity of researcher</a:t>
            </a:r>
          </a:p>
          <a:p>
            <a:r>
              <a:rPr lang="en-US" altLang="en-US" dirty="0" smtClean="0">
                <a:ea typeface="ＭＳ Ｐゴシック" panose="020B0600070205080204" pitchFamily="34" charset="-128"/>
              </a:rPr>
              <a:t>Impact and importance</a:t>
            </a:r>
          </a:p>
          <a:p>
            <a:pPr marL="0" indent="0" algn="r">
              <a:buNone/>
            </a:pPr>
            <a:r>
              <a:rPr lang="en-US" altLang="en-US" sz="1600" dirty="0" smtClean="0">
                <a:ea typeface="ＭＳ Ｐゴシック" panose="020B0600070205080204" pitchFamily="34" charset="-128"/>
              </a:rPr>
              <a:t>(</a:t>
            </a:r>
            <a:r>
              <a:rPr lang="en-US" altLang="en-US" sz="1600" dirty="0">
                <a:ea typeface="ＭＳ Ｐゴシック" panose="020B0600070205080204" pitchFamily="34" charset="-128"/>
              </a:rPr>
              <a:t>Yardley, 2000; Elliott et al., 1999; Yardley 2008)</a:t>
            </a:r>
          </a:p>
          <a:p>
            <a:endParaRPr lang="en-GB" dirty="0"/>
          </a:p>
        </p:txBody>
      </p:sp>
    </p:spTree>
    <p:extLst>
      <p:ext uri="{BB962C8B-B14F-4D97-AF65-F5344CB8AC3E}">
        <p14:creationId xmlns:p14="http://schemas.microsoft.com/office/powerpoint/2010/main" val="1824576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684213" y="-387350"/>
            <a:ext cx="7772400" cy="1655763"/>
          </a:xfrm>
        </p:spPr>
        <p:txBody>
          <a:bodyPr/>
          <a:lstStyle/>
          <a:p>
            <a:pPr eaLnBrk="1" hangingPunct="1"/>
            <a:r>
              <a:rPr lang="en-GB" altLang="en-US" dirty="0" smtClean="0"/>
              <a:t>Recap: What is IPA?</a:t>
            </a:r>
          </a:p>
        </p:txBody>
      </p:sp>
      <p:sp>
        <p:nvSpPr>
          <p:cNvPr id="12291" name="Rectangle 3"/>
          <p:cNvSpPr>
            <a:spLocks noGrp="1" noChangeArrowheads="1"/>
          </p:cNvSpPr>
          <p:nvPr>
            <p:ph type="subTitle" idx="1"/>
          </p:nvPr>
        </p:nvSpPr>
        <p:spPr>
          <a:xfrm>
            <a:off x="1371600" y="5105400"/>
            <a:ext cx="6400800" cy="1219200"/>
          </a:xfrm>
        </p:spPr>
        <p:txBody>
          <a:bodyPr/>
          <a:lstStyle/>
          <a:p>
            <a:pPr eaLnBrk="1" hangingPunct="1"/>
            <a:endParaRPr lang="en-GB" altLang="en-US" smtClean="0"/>
          </a:p>
          <a:p>
            <a:pPr eaLnBrk="1" hangingPunct="1"/>
            <a:endParaRPr lang="en-GB" altLang="en-US" smtClean="0"/>
          </a:p>
        </p:txBody>
      </p:sp>
      <p:sp>
        <p:nvSpPr>
          <p:cNvPr id="12292" name="Text Box 4"/>
          <p:cNvSpPr txBox="1">
            <a:spLocks noChangeArrowheads="1"/>
          </p:cNvSpPr>
          <p:nvPr/>
        </p:nvSpPr>
        <p:spPr bwMode="auto">
          <a:xfrm>
            <a:off x="838200" y="2209800"/>
            <a:ext cx="7766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2400" i="1"/>
          </a:p>
        </p:txBody>
      </p:sp>
      <p:sp>
        <p:nvSpPr>
          <p:cNvPr id="12293" name="Text Box 5"/>
          <p:cNvSpPr txBox="1">
            <a:spLocks noChangeArrowheads="1"/>
          </p:cNvSpPr>
          <p:nvPr/>
        </p:nvSpPr>
        <p:spPr bwMode="auto">
          <a:xfrm>
            <a:off x="571500" y="1143000"/>
            <a:ext cx="8061325" cy="593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a:spcBef>
                <a:spcPct val="20000"/>
              </a:spcBef>
              <a:buChar char="•"/>
              <a:defRPr sz="2400">
                <a:solidFill>
                  <a:schemeClr val="tx1"/>
                </a:solidFill>
                <a:latin typeface="Arial" panose="020B0604020202020204" pitchFamily="34" charset="0"/>
              </a:defRPr>
            </a:lvl3pPr>
            <a:lvl4pPr>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pPr>
            <a:r>
              <a:rPr lang="en-GB" altLang="en-US" sz="2400"/>
              <a:t> Qualitative methodological tool</a:t>
            </a:r>
          </a:p>
          <a:p>
            <a:pPr eaLnBrk="1" hangingPunct="1">
              <a:spcBef>
                <a:spcPct val="0"/>
              </a:spcBef>
              <a:buFontTx/>
              <a:buNone/>
            </a:pPr>
            <a:endParaRPr lang="en-GB" altLang="en-US" sz="2400"/>
          </a:p>
          <a:p>
            <a:pPr eaLnBrk="1" hangingPunct="1">
              <a:spcBef>
                <a:spcPct val="0"/>
              </a:spcBef>
            </a:pPr>
            <a:r>
              <a:rPr lang="en-GB" altLang="en-US" sz="2400"/>
              <a:t> How an individual makes sense of their life world– individual viewpoint and experience (Phenomenological)</a:t>
            </a:r>
          </a:p>
          <a:p>
            <a:pPr eaLnBrk="1" hangingPunct="1">
              <a:spcBef>
                <a:spcPct val="0"/>
              </a:spcBef>
              <a:buFontTx/>
              <a:buNone/>
            </a:pPr>
            <a:endParaRPr lang="en-GB" altLang="en-US" sz="2400"/>
          </a:p>
          <a:p>
            <a:pPr eaLnBrk="1" hangingPunct="1">
              <a:spcBef>
                <a:spcPct val="0"/>
              </a:spcBef>
            </a:pPr>
            <a:r>
              <a:rPr lang="en-GB" altLang="en-US" sz="2400"/>
              <a:t> Interested in personal perception of an object or event </a:t>
            </a:r>
          </a:p>
          <a:p>
            <a:pPr lvl="3" eaLnBrk="1" hangingPunct="1">
              <a:spcBef>
                <a:spcPct val="0"/>
              </a:spcBef>
              <a:buFontTx/>
              <a:buChar char="•"/>
            </a:pPr>
            <a:r>
              <a:rPr lang="en-GB" altLang="en-US" sz="2400" i="1"/>
              <a:t>“Insiders perspective” </a:t>
            </a:r>
            <a:r>
              <a:rPr lang="en-GB" altLang="en-US" sz="2400"/>
              <a:t>(Conrad, 1987)</a:t>
            </a:r>
            <a:endParaRPr lang="en-GB" altLang="en-US" sz="2400" i="1"/>
          </a:p>
          <a:p>
            <a:pPr eaLnBrk="1" hangingPunct="1">
              <a:spcBef>
                <a:spcPct val="0"/>
              </a:spcBef>
            </a:pPr>
            <a:endParaRPr lang="en-GB" altLang="en-US" sz="2400" u="sng"/>
          </a:p>
          <a:p>
            <a:pPr eaLnBrk="1" hangingPunct="1">
              <a:spcBef>
                <a:spcPct val="0"/>
              </a:spcBef>
            </a:pPr>
            <a:r>
              <a:rPr lang="en-GB" altLang="en-US" sz="2400"/>
              <a:t> Recognises access to a participant’s world is dependent on the researcher’s own conceptions which are needed to make sense of that other personal world </a:t>
            </a:r>
          </a:p>
          <a:p>
            <a:pPr lvl="3" eaLnBrk="1" hangingPunct="1">
              <a:spcBef>
                <a:spcPct val="0"/>
              </a:spcBef>
              <a:buFontTx/>
              <a:buChar char="•"/>
            </a:pPr>
            <a:r>
              <a:rPr lang="en-GB" altLang="en-US" sz="2400"/>
              <a:t> double interpretation</a:t>
            </a:r>
          </a:p>
          <a:p>
            <a:pPr lvl="2" eaLnBrk="1" hangingPunct="1">
              <a:spcBef>
                <a:spcPct val="0"/>
              </a:spcBef>
            </a:pPr>
            <a:endParaRPr lang="en-GB" altLang="en-US"/>
          </a:p>
          <a:p>
            <a:pPr eaLnBrk="1" hangingPunct="1">
              <a:spcBef>
                <a:spcPct val="0"/>
              </a:spcBef>
              <a:buFontTx/>
              <a:buNone/>
            </a:pPr>
            <a:endParaRPr lang="en-GB" altLang="en-US" sz="2400"/>
          </a:p>
          <a:p>
            <a:pPr eaLnBrk="1" hangingPunct="1">
              <a:spcBef>
                <a:spcPct val="0"/>
              </a:spcBef>
              <a:buFontTx/>
              <a:buNone/>
            </a:pPr>
            <a:endParaRPr lang="en-GB" altLang="en-US" sz="2400" u="sng"/>
          </a:p>
          <a:p>
            <a:pPr eaLnBrk="1" hangingPunct="1">
              <a:spcBef>
                <a:spcPct val="0"/>
              </a:spcBef>
            </a:pPr>
            <a:endParaRPr lang="en-GB" altLang="en-US" sz="2400"/>
          </a:p>
        </p:txBody>
      </p:sp>
    </p:spTree>
    <p:extLst>
      <p:ext uri="{BB962C8B-B14F-4D97-AF65-F5344CB8AC3E}">
        <p14:creationId xmlns:p14="http://schemas.microsoft.com/office/powerpoint/2010/main" val="4192021857"/>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dirty="0" smtClean="0"/>
              <a:t>Recap: What is IPA?</a:t>
            </a:r>
          </a:p>
        </p:txBody>
      </p:sp>
      <p:sp>
        <p:nvSpPr>
          <p:cNvPr id="14339" name="Content Placeholder 2"/>
          <p:cNvSpPr>
            <a:spLocks noGrp="1"/>
          </p:cNvSpPr>
          <p:nvPr>
            <p:ph idx="1"/>
          </p:nvPr>
        </p:nvSpPr>
        <p:spPr/>
        <p:txBody>
          <a:bodyPr/>
          <a:lstStyle/>
          <a:p>
            <a:r>
              <a:rPr lang="en-GB" altLang="en-US" smtClean="0"/>
              <a:t>Phenomenological</a:t>
            </a:r>
          </a:p>
          <a:p>
            <a:endParaRPr lang="en-GB" altLang="en-US" smtClean="0"/>
          </a:p>
          <a:p>
            <a:r>
              <a:rPr lang="en-GB" altLang="en-US" smtClean="0"/>
              <a:t>Hermeneutic</a:t>
            </a:r>
          </a:p>
          <a:p>
            <a:endParaRPr lang="en-GB" altLang="en-US" smtClean="0"/>
          </a:p>
          <a:p>
            <a:r>
              <a:rPr lang="en-GB" altLang="en-US" smtClean="0"/>
              <a:t>Idiographic</a:t>
            </a:r>
          </a:p>
        </p:txBody>
      </p:sp>
    </p:spTree>
    <p:extLst>
      <p:ext uri="{BB962C8B-B14F-4D97-AF65-F5344CB8AC3E}">
        <p14:creationId xmlns:p14="http://schemas.microsoft.com/office/powerpoint/2010/main" val="46660789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z="3200" dirty="0" smtClean="0"/>
              <a:t>The Interview Schedule </a:t>
            </a:r>
          </a:p>
        </p:txBody>
      </p:sp>
      <p:sp>
        <p:nvSpPr>
          <p:cNvPr id="15363" name="Rectangle 3"/>
          <p:cNvSpPr>
            <a:spLocks noGrp="1" noChangeArrowheads="1"/>
          </p:cNvSpPr>
          <p:nvPr>
            <p:ph type="body" idx="1"/>
          </p:nvPr>
        </p:nvSpPr>
        <p:spPr>
          <a:xfrm>
            <a:off x="428625" y="1000125"/>
            <a:ext cx="8229600" cy="4697413"/>
          </a:xfrm>
        </p:spPr>
        <p:txBody>
          <a:bodyPr/>
          <a:lstStyle/>
          <a:p>
            <a:pPr eaLnBrk="1" hangingPunct="1">
              <a:buFontTx/>
              <a:buNone/>
            </a:pPr>
            <a:endParaRPr lang="en-GB" sz="2000" dirty="0" smtClean="0"/>
          </a:p>
          <a:p>
            <a:pPr eaLnBrk="1" hangingPunct="1"/>
            <a:endParaRPr lang="en-GB" sz="2000" dirty="0" smtClean="0"/>
          </a:p>
          <a:p>
            <a:pPr eaLnBrk="1" hangingPunct="1"/>
            <a:r>
              <a:rPr lang="en-GB" sz="2000" dirty="0" smtClean="0"/>
              <a:t>What information do you want to get from your participants?</a:t>
            </a:r>
          </a:p>
          <a:p>
            <a:pPr eaLnBrk="1" hangingPunct="1"/>
            <a:endParaRPr lang="en-GB" sz="2000" dirty="0" smtClean="0"/>
          </a:p>
          <a:p>
            <a:pPr eaLnBrk="1" hangingPunct="1"/>
            <a:r>
              <a:rPr lang="en-GB" sz="2000" dirty="0" smtClean="0"/>
              <a:t>An interview schedule helps to guide your questions to ensure you cover all important areas</a:t>
            </a:r>
          </a:p>
          <a:p>
            <a:pPr eaLnBrk="1" hangingPunct="1"/>
            <a:endParaRPr lang="en-GB" sz="2000" dirty="0" smtClean="0"/>
          </a:p>
          <a:p>
            <a:pPr eaLnBrk="1" hangingPunct="1"/>
            <a:r>
              <a:rPr lang="en-GB" sz="2000" dirty="0" smtClean="0"/>
              <a:t>Include: </a:t>
            </a:r>
          </a:p>
          <a:p>
            <a:pPr eaLnBrk="1" hangingPunct="1"/>
            <a:r>
              <a:rPr lang="en-GB" sz="2000" dirty="0" smtClean="0"/>
              <a:t>Introduction </a:t>
            </a:r>
          </a:p>
          <a:p>
            <a:pPr eaLnBrk="1" hangingPunct="1"/>
            <a:r>
              <a:rPr lang="en-GB" sz="2000" dirty="0" smtClean="0"/>
              <a:t>Permission to record interview/anonymity </a:t>
            </a:r>
          </a:p>
          <a:p>
            <a:pPr eaLnBrk="1" hangingPunct="1"/>
            <a:r>
              <a:rPr lang="en-GB" sz="2000" dirty="0" smtClean="0"/>
              <a:t>prompts and hints for follow-up questions</a:t>
            </a:r>
          </a:p>
          <a:p>
            <a:pPr eaLnBrk="1" hangingPunct="1"/>
            <a:r>
              <a:rPr lang="en-GB" sz="2000" dirty="0" smtClean="0"/>
              <a:t>Wrap-up at end (thank and summary of research aim)</a:t>
            </a:r>
          </a:p>
          <a:p>
            <a:pPr eaLnBrk="1" hangingPunct="1"/>
            <a:endParaRPr lang="en-GB" sz="2000" dirty="0" smtClean="0"/>
          </a:p>
          <a:p>
            <a:pPr eaLnBrk="1" hangingPunct="1"/>
            <a:endParaRPr lang="en-GB" sz="2000" dirty="0" smtClean="0"/>
          </a:p>
          <a:p>
            <a:pPr eaLnBrk="1" hangingPunct="1"/>
            <a:endParaRPr lang="en-GB" sz="2000" dirty="0" smtClean="0"/>
          </a:p>
          <a:p>
            <a:pPr eaLnBrk="1" hangingPunct="1"/>
            <a:endParaRPr lang="en-GB" sz="2000" dirty="0" smtClean="0"/>
          </a:p>
        </p:txBody>
      </p:sp>
    </p:spTree>
    <p:extLst>
      <p:ext uri="{BB962C8B-B14F-4D97-AF65-F5344CB8AC3E}">
        <p14:creationId xmlns:p14="http://schemas.microsoft.com/office/powerpoint/2010/main" val="292213066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z="2800" b="1" smtClean="0"/>
              <a:t>Categories of Questions</a:t>
            </a:r>
            <a:r>
              <a:rPr lang="en-GB" sz="2800" smtClean="0"/>
              <a:t/>
            </a:r>
            <a:br>
              <a:rPr lang="en-GB" sz="2800" smtClean="0"/>
            </a:br>
            <a:endParaRPr lang="en-GB" sz="2800" smtClean="0"/>
          </a:p>
        </p:txBody>
      </p:sp>
      <p:sp>
        <p:nvSpPr>
          <p:cNvPr id="16387" name="Rectangle 3"/>
          <p:cNvSpPr>
            <a:spLocks noGrp="1" noChangeArrowheads="1"/>
          </p:cNvSpPr>
          <p:nvPr>
            <p:ph type="body" idx="1"/>
          </p:nvPr>
        </p:nvSpPr>
        <p:spPr>
          <a:xfrm>
            <a:off x="395288" y="1412875"/>
            <a:ext cx="8229600" cy="4537075"/>
          </a:xfrm>
        </p:spPr>
        <p:txBody>
          <a:bodyPr/>
          <a:lstStyle/>
          <a:p>
            <a:pPr marL="0" indent="0" eaLnBrk="1" hangingPunct="1">
              <a:lnSpc>
                <a:spcPct val="80000"/>
              </a:lnSpc>
              <a:buFont typeface="Wingdings" pitchFamily="2" charset="2"/>
              <a:buChar char="Ø"/>
            </a:pPr>
            <a:r>
              <a:rPr lang="en-GB" sz="2000" b="1" smtClean="0"/>
              <a:t>Opening:</a:t>
            </a:r>
            <a:r>
              <a:rPr lang="en-GB" sz="2000" smtClean="0"/>
              <a:t> get acquainted and feel connected</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b="1" smtClean="0"/>
              <a:t>Introductory</a:t>
            </a:r>
            <a:r>
              <a:rPr lang="en-GB" sz="2000" smtClean="0"/>
              <a:t>: Begins discussion of topic</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b="1" smtClean="0"/>
              <a:t>Transition:</a:t>
            </a:r>
            <a:r>
              <a:rPr lang="en-GB" sz="2000" smtClean="0"/>
              <a:t> Moves smoothly and seamlessly into key questions</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b="1" smtClean="0"/>
              <a:t>Key:</a:t>
            </a:r>
            <a:r>
              <a:rPr lang="en-GB" sz="2000" smtClean="0"/>
              <a:t> Obtains insight on areas of central concern in the study</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b="1" smtClean="0"/>
              <a:t>Ending:</a:t>
            </a:r>
            <a:r>
              <a:rPr lang="en-GB" sz="2000" smtClean="0"/>
              <a:t> Helps researchers determine where to place emphasis and brings closure to the discussion</a:t>
            </a:r>
            <a:br>
              <a:rPr lang="en-GB" sz="2000" smtClean="0"/>
            </a:br>
            <a:r>
              <a:rPr lang="en-GB" sz="2000" smtClean="0"/>
              <a:t> </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r>
              <a:rPr lang="en-GB" sz="2000" smtClean="0"/>
              <a:t>(Krueger, 1998)</a:t>
            </a:r>
          </a:p>
          <a:p>
            <a:pPr marL="0" indent="0" eaLnBrk="1" hangingPunct="1">
              <a:lnSpc>
                <a:spcPct val="80000"/>
              </a:lnSpc>
              <a:buFont typeface="Wingdings" pitchFamily="2" charset="2"/>
              <a:buChar char="Ø"/>
            </a:pPr>
            <a:endParaRPr lang="en-GB" sz="2000" smtClean="0"/>
          </a:p>
          <a:p>
            <a:pPr marL="0" indent="0" eaLnBrk="1" hangingPunct="1">
              <a:lnSpc>
                <a:spcPct val="80000"/>
              </a:lnSpc>
              <a:buFont typeface="Wingdings" pitchFamily="2" charset="2"/>
              <a:buChar char="Ø"/>
            </a:pPr>
            <a:endParaRPr lang="en-GB" sz="1800" smtClean="0"/>
          </a:p>
        </p:txBody>
      </p:sp>
    </p:spTree>
    <p:extLst>
      <p:ext uri="{BB962C8B-B14F-4D97-AF65-F5344CB8AC3E}">
        <p14:creationId xmlns:p14="http://schemas.microsoft.com/office/powerpoint/2010/main" val="32656646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95288" y="2205038"/>
            <a:ext cx="8229600" cy="1143000"/>
          </a:xfrm>
        </p:spPr>
        <p:txBody>
          <a:bodyPr/>
          <a:lstStyle/>
          <a:p>
            <a:pPr eaLnBrk="1" hangingPunct="1">
              <a:defRPr/>
            </a:pPr>
            <a:r>
              <a:rPr lang="en-GB" smtClean="0"/>
              <a:t>Qualitative Data Analysis</a:t>
            </a:r>
          </a:p>
        </p:txBody>
      </p:sp>
    </p:spTree>
    <p:extLst>
      <p:ext uri="{BB962C8B-B14F-4D97-AF65-F5344CB8AC3E}">
        <p14:creationId xmlns:p14="http://schemas.microsoft.com/office/powerpoint/2010/main" val="22191568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95288" y="188913"/>
            <a:ext cx="8229600" cy="1143000"/>
          </a:xfrm>
        </p:spPr>
        <p:txBody>
          <a:bodyPr/>
          <a:lstStyle/>
          <a:p>
            <a:pPr eaLnBrk="1" hangingPunct="1">
              <a:defRPr/>
            </a:pPr>
            <a:r>
              <a:rPr lang="en-GB" sz="3200" smtClean="0"/>
              <a:t>Common features of qualitative analysis</a:t>
            </a:r>
          </a:p>
        </p:txBody>
      </p:sp>
      <p:sp>
        <p:nvSpPr>
          <p:cNvPr id="40963" name="Rectangle 3"/>
          <p:cNvSpPr>
            <a:spLocks noGrp="1" noChangeArrowheads="1"/>
          </p:cNvSpPr>
          <p:nvPr>
            <p:ph type="body" idx="1"/>
          </p:nvPr>
        </p:nvSpPr>
        <p:spPr/>
        <p:txBody>
          <a:bodyPr>
            <a:normAutofit lnSpcReduction="10000"/>
          </a:bodyPr>
          <a:lstStyle/>
          <a:p>
            <a:pPr eaLnBrk="1" hangingPunct="1">
              <a:lnSpc>
                <a:spcPct val="90000"/>
              </a:lnSpc>
            </a:pPr>
            <a:r>
              <a:rPr lang="en-GB" sz="2400" smtClean="0"/>
              <a:t>Several common features regardless of which approach</a:t>
            </a:r>
          </a:p>
          <a:p>
            <a:pPr eaLnBrk="1" hangingPunct="1">
              <a:lnSpc>
                <a:spcPct val="90000"/>
              </a:lnSpc>
            </a:pPr>
            <a:endParaRPr lang="en-GB" sz="2400" smtClean="0"/>
          </a:p>
          <a:p>
            <a:pPr lvl="1" eaLnBrk="1" hangingPunct="1">
              <a:lnSpc>
                <a:spcPct val="90000"/>
              </a:lnSpc>
            </a:pPr>
            <a:r>
              <a:rPr lang="en-GB" sz="1800" smtClean="0"/>
              <a:t>Analysis begins with written transcripts, and creating and organising files of information </a:t>
            </a:r>
          </a:p>
          <a:p>
            <a:pPr lvl="1" eaLnBrk="1" hangingPunct="1">
              <a:lnSpc>
                <a:spcPct val="90000"/>
              </a:lnSpc>
            </a:pPr>
            <a:endParaRPr lang="en-GB" sz="1800" smtClean="0"/>
          </a:p>
          <a:p>
            <a:pPr lvl="1" eaLnBrk="1" hangingPunct="1">
              <a:lnSpc>
                <a:spcPct val="90000"/>
              </a:lnSpc>
            </a:pPr>
            <a:r>
              <a:rPr lang="en-GB" sz="1800" smtClean="0"/>
              <a:t>Process of general reading and “memoing” of information occurs to</a:t>
            </a:r>
          </a:p>
          <a:p>
            <a:pPr lvl="1" eaLnBrk="1" hangingPunct="1">
              <a:lnSpc>
                <a:spcPct val="90000"/>
              </a:lnSpc>
              <a:buFontTx/>
              <a:buNone/>
            </a:pPr>
            <a:r>
              <a:rPr lang="en-GB" sz="1800" smtClean="0"/>
              <a:t>    develop in-depth understanding of the data</a:t>
            </a:r>
          </a:p>
          <a:p>
            <a:pPr lvl="1" eaLnBrk="1" hangingPunct="1">
              <a:lnSpc>
                <a:spcPct val="90000"/>
              </a:lnSpc>
            </a:pPr>
            <a:endParaRPr lang="en-GB" sz="1800" smtClean="0"/>
          </a:p>
          <a:p>
            <a:pPr lvl="1" eaLnBrk="1" hangingPunct="1">
              <a:lnSpc>
                <a:spcPct val="90000"/>
              </a:lnSpc>
            </a:pPr>
            <a:r>
              <a:rPr lang="en-GB" sz="1800" smtClean="0">
                <a:solidFill>
                  <a:srgbClr val="000000"/>
                </a:solidFill>
                <a:cs typeface="Times New Roman" pitchFamily="18" charset="0"/>
              </a:rPr>
              <a:t>Develop categories/codes to sort text </a:t>
            </a:r>
          </a:p>
          <a:p>
            <a:pPr lvl="1" eaLnBrk="1" hangingPunct="1">
              <a:lnSpc>
                <a:spcPct val="90000"/>
              </a:lnSpc>
            </a:pPr>
            <a:endParaRPr lang="en-GB" sz="1800" smtClean="0">
              <a:cs typeface="Times New Roman" pitchFamily="18" charset="0"/>
            </a:endParaRPr>
          </a:p>
          <a:p>
            <a:pPr lvl="1" eaLnBrk="1" hangingPunct="1">
              <a:lnSpc>
                <a:spcPct val="90000"/>
              </a:lnSpc>
            </a:pPr>
            <a:r>
              <a:rPr lang="en-GB" sz="1800" smtClean="0">
                <a:solidFill>
                  <a:srgbClr val="000000"/>
                </a:solidFill>
                <a:cs typeface="Times New Roman" pitchFamily="18" charset="0"/>
              </a:rPr>
              <a:t>Describe, classify and interpret – “thematic analysis”</a:t>
            </a:r>
          </a:p>
          <a:p>
            <a:pPr lvl="1" eaLnBrk="1" hangingPunct="1">
              <a:lnSpc>
                <a:spcPct val="90000"/>
              </a:lnSpc>
            </a:pPr>
            <a:endParaRPr lang="en-GB" sz="1800" smtClean="0">
              <a:solidFill>
                <a:srgbClr val="000000"/>
              </a:solidFill>
              <a:cs typeface="Times New Roman" pitchFamily="18" charset="0"/>
            </a:endParaRPr>
          </a:p>
          <a:p>
            <a:pPr lvl="1" eaLnBrk="1" hangingPunct="1">
              <a:lnSpc>
                <a:spcPct val="90000"/>
              </a:lnSpc>
            </a:pPr>
            <a:r>
              <a:rPr lang="en-GB" sz="1800" smtClean="0"/>
              <a:t>Aim to finish with a story evolving around 5 or 6 key categories </a:t>
            </a:r>
          </a:p>
          <a:p>
            <a:pPr lvl="1" eaLnBrk="1" hangingPunct="1">
              <a:lnSpc>
                <a:spcPct val="90000"/>
              </a:lnSpc>
            </a:pPr>
            <a:endParaRPr lang="en-GB" sz="1800" smtClean="0"/>
          </a:p>
          <a:p>
            <a:pPr lvl="1" eaLnBrk="1" hangingPunct="1">
              <a:lnSpc>
                <a:spcPct val="90000"/>
              </a:lnSpc>
            </a:pPr>
            <a:r>
              <a:rPr lang="en-GB" sz="1800" smtClean="0"/>
              <a:t>Can all make use of CAQDAS </a:t>
            </a:r>
          </a:p>
          <a:p>
            <a:pPr lvl="1" eaLnBrk="1" hangingPunct="1">
              <a:lnSpc>
                <a:spcPct val="90000"/>
              </a:lnSpc>
              <a:buFontTx/>
              <a:buNone/>
            </a:pPr>
            <a:endParaRPr lang="en-GB" sz="1800" smtClean="0"/>
          </a:p>
          <a:p>
            <a:pPr lvl="1" eaLnBrk="1" hangingPunct="1">
              <a:lnSpc>
                <a:spcPct val="90000"/>
              </a:lnSpc>
              <a:buFontTx/>
              <a:buNone/>
            </a:pPr>
            <a:endParaRPr lang="en-GB" sz="1800" smtClean="0"/>
          </a:p>
        </p:txBody>
      </p:sp>
    </p:spTree>
    <p:extLst>
      <p:ext uri="{BB962C8B-B14F-4D97-AF65-F5344CB8AC3E}">
        <p14:creationId xmlns:p14="http://schemas.microsoft.com/office/powerpoint/2010/main" val="159021481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95288" y="260350"/>
            <a:ext cx="8229600" cy="792163"/>
          </a:xfrm>
        </p:spPr>
        <p:txBody>
          <a:bodyPr>
            <a:normAutofit fontScale="90000"/>
          </a:bodyPr>
          <a:lstStyle/>
          <a:p>
            <a:pPr eaLnBrk="1" hangingPunct="1">
              <a:defRPr/>
            </a:pPr>
            <a:r>
              <a:rPr lang="en-GB" sz="2800" dirty="0" smtClean="0"/>
              <a:t>Critical ingredients of qualitative analysis</a:t>
            </a:r>
            <a:br>
              <a:rPr lang="en-GB" sz="2800" dirty="0" smtClean="0"/>
            </a:br>
            <a:endParaRPr lang="en-GB" sz="2800" dirty="0" smtClean="0"/>
          </a:p>
        </p:txBody>
      </p:sp>
      <p:sp>
        <p:nvSpPr>
          <p:cNvPr id="41987" name="Rectangle 3"/>
          <p:cNvSpPr>
            <a:spLocks noGrp="1" noChangeArrowheads="1"/>
          </p:cNvSpPr>
          <p:nvPr>
            <p:ph type="body" idx="1"/>
          </p:nvPr>
        </p:nvSpPr>
        <p:spPr>
          <a:xfrm>
            <a:off x="467544" y="1196752"/>
            <a:ext cx="8229600" cy="4525962"/>
          </a:xfrm>
        </p:spPr>
        <p:txBody>
          <a:bodyPr>
            <a:normAutofit fontScale="92500" lnSpcReduction="10000"/>
          </a:bodyPr>
          <a:lstStyle/>
          <a:p>
            <a:pPr eaLnBrk="1" hangingPunct="1"/>
            <a:r>
              <a:rPr lang="en-GB" sz="2000" b="1" dirty="0" smtClean="0"/>
              <a:t>Analysis must be systematic</a:t>
            </a:r>
          </a:p>
          <a:p>
            <a:pPr eaLnBrk="1" hangingPunct="1"/>
            <a:endParaRPr lang="en-GB" sz="2000" b="1" dirty="0" smtClean="0"/>
          </a:p>
          <a:p>
            <a:pPr eaLnBrk="1" hangingPunct="1"/>
            <a:r>
              <a:rPr lang="en-GB" sz="2000" b="1" dirty="0" smtClean="0"/>
              <a:t>Analysis must be verifiable</a:t>
            </a:r>
          </a:p>
          <a:p>
            <a:pPr eaLnBrk="1" hangingPunct="1"/>
            <a:endParaRPr lang="en-GB" sz="2000" b="1" dirty="0" smtClean="0"/>
          </a:p>
          <a:p>
            <a:pPr eaLnBrk="1" hangingPunct="1"/>
            <a:r>
              <a:rPr lang="en-GB" sz="2000" b="1" dirty="0" smtClean="0"/>
              <a:t>Analysis requires time</a:t>
            </a:r>
          </a:p>
          <a:p>
            <a:pPr eaLnBrk="1" hangingPunct="1"/>
            <a:endParaRPr lang="en-GB" sz="2000" b="1" dirty="0" smtClean="0"/>
          </a:p>
          <a:p>
            <a:pPr eaLnBrk="1" hangingPunct="1"/>
            <a:r>
              <a:rPr lang="en-GB" sz="2000" b="1" dirty="0" smtClean="0"/>
              <a:t>Analysis is jeopardised by delay</a:t>
            </a:r>
          </a:p>
          <a:p>
            <a:pPr eaLnBrk="1" hangingPunct="1"/>
            <a:endParaRPr lang="en-GB" sz="2000" b="1" dirty="0" smtClean="0"/>
          </a:p>
          <a:p>
            <a:pPr eaLnBrk="1" hangingPunct="1"/>
            <a:r>
              <a:rPr lang="en-GB" sz="2000" b="1" dirty="0" smtClean="0"/>
              <a:t>Analysis should entertain alternative explanations</a:t>
            </a:r>
          </a:p>
          <a:p>
            <a:pPr eaLnBrk="1" hangingPunct="1"/>
            <a:endParaRPr lang="en-GB" sz="2000" b="1" dirty="0" smtClean="0"/>
          </a:p>
          <a:p>
            <a:pPr eaLnBrk="1" hangingPunct="1"/>
            <a:r>
              <a:rPr lang="en-GB" sz="2000" b="1" dirty="0" smtClean="0"/>
              <a:t>Analysis is improved by feedback</a:t>
            </a:r>
          </a:p>
          <a:p>
            <a:pPr eaLnBrk="1" hangingPunct="1"/>
            <a:endParaRPr lang="en-GB" sz="2000" b="1" dirty="0" smtClean="0"/>
          </a:p>
          <a:p>
            <a:pPr eaLnBrk="1" hangingPunct="1"/>
            <a:r>
              <a:rPr lang="en-GB" sz="2000" b="1" dirty="0" smtClean="0"/>
              <a:t>Analysis is a process of comparison</a:t>
            </a:r>
          </a:p>
          <a:p>
            <a:pPr eaLnBrk="1" hangingPunct="1"/>
            <a:endParaRPr lang="en-GB" sz="2000" b="1" dirty="0" smtClean="0"/>
          </a:p>
        </p:txBody>
      </p:sp>
    </p:spTree>
    <p:extLst>
      <p:ext uri="{BB962C8B-B14F-4D97-AF65-F5344CB8AC3E}">
        <p14:creationId xmlns:p14="http://schemas.microsoft.com/office/powerpoint/2010/main" val="324495090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type="body" idx="1"/>
          </p:nvPr>
        </p:nvSpPr>
        <p:spPr>
          <a:xfrm>
            <a:off x="467544" y="764704"/>
            <a:ext cx="8229600" cy="5000625"/>
          </a:xfrm>
        </p:spPr>
        <p:txBody>
          <a:bodyPr>
            <a:normAutofit fontScale="92500" lnSpcReduction="10000"/>
          </a:bodyPr>
          <a:lstStyle/>
          <a:p>
            <a:pPr eaLnBrk="1" hangingPunct="1">
              <a:lnSpc>
                <a:spcPct val="80000"/>
              </a:lnSpc>
              <a:buFontTx/>
              <a:buNone/>
            </a:pPr>
            <a:r>
              <a:rPr lang="en-GB" sz="2400" b="1" dirty="0" smtClean="0"/>
              <a:t>Give consideration to the following factors:</a:t>
            </a:r>
          </a:p>
          <a:p>
            <a:pPr eaLnBrk="1" hangingPunct="1">
              <a:lnSpc>
                <a:spcPct val="80000"/>
              </a:lnSpc>
            </a:pPr>
            <a:endParaRPr lang="en-GB" sz="2400" b="1" dirty="0" smtClean="0"/>
          </a:p>
          <a:p>
            <a:pPr eaLnBrk="1" hangingPunct="1">
              <a:lnSpc>
                <a:spcPct val="80000"/>
              </a:lnSpc>
              <a:buFont typeface="Wingdings" pitchFamily="2" charset="2"/>
              <a:buChar char="Ø"/>
            </a:pPr>
            <a:r>
              <a:rPr lang="en-GB" sz="1800" b="1" dirty="0" smtClean="0"/>
              <a:t> the words </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context </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internal consistency </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frequency of comments</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extensiveness of comments</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intensiveness of comments</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 the specificity of responses </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Consider what was not said</a:t>
            </a:r>
          </a:p>
          <a:p>
            <a:pPr eaLnBrk="1" hangingPunct="1">
              <a:lnSpc>
                <a:spcPct val="80000"/>
              </a:lnSpc>
              <a:buFont typeface="Wingdings" pitchFamily="2" charset="2"/>
              <a:buChar char="Ø"/>
            </a:pPr>
            <a:endParaRPr lang="en-GB" sz="1800" b="1" dirty="0" smtClean="0"/>
          </a:p>
          <a:p>
            <a:pPr eaLnBrk="1" hangingPunct="1">
              <a:lnSpc>
                <a:spcPct val="80000"/>
              </a:lnSpc>
              <a:buFont typeface="Wingdings" pitchFamily="2" charset="2"/>
              <a:buChar char="Ø"/>
            </a:pPr>
            <a:r>
              <a:rPr lang="en-GB" sz="1800" b="1" dirty="0" smtClean="0"/>
              <a:t>Find the big ideas</a:t>
            </a:r>
            <a:r>
              <a:rPr lang="en-GB" sz="1400" dirty="0" smtClean="0"/>
              <a:t>                         </a:t>
            </a:r>
          </a:p>
          <a:p>
            <a:pPr algn="r" eaLnBrk="1" hangingPunct="1">
              <a:lnSpc>
                <a:spcPct val="80000"/>
              </a:lnSpc>
              <a:buFont typeface="Wingdings" pitchFamily="2" charset="2"/>
              <a:buNone/>
            </a:pPr>
            <a:r>
              <a:rPr lang="en-GB" sz="1400" dirty="0" smtClean="0"/>
              <a:t> </a:t>
            </a:r>
            <a:r>
              <a:rPr lang="en-GB" sz="2000" b="1" dirty="0" smtClean="0"/>
              <a:t>(Krueger, 1988, 1998</a:t>
            </a:r>
            <a:endParaRPr lang="en-GB" sz="2000" dirty="0" smtClean="0"/>
          </a:p>
        </p:txBody>
      </p:sp>
    </p:spTree>
    <p:extLst>
      <p:ext uri="{BB962C8B-B14F-4D97-AF65-F5344CB8AC3E}">
        <p14:creationId xmlns:p14="http://schemas.microsoft.com/office/powerpoint/2010/main" val="175758210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TIMING" val="|10.9|9.4|6.9|14.4|5.3|7.9|21.8|11.4|35.9|8.3|40.3|22.:|17.6|32.2|15.4|18.6|16.9|0.2|11.3|5.3|10.5|10.2|14.3|8|5.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423</TotalTime>
  <Words>1659</Words>
  <Application>Microsoft Office PowerPoint</Application>
  <PresentationFormat>On-screen Show (4:3)</PresentationFormat>
  <Paragraphs>298</Paragraphs>
  <Slides>39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ＭＳ Ｐゴシック</vt:lpstr>
      <vt:lpstr>Arial</vt:lpstr>
      <vt:lpstr>Calibri</vt:lpstr>
      <vt:lpstr>Euphemia</vt:lpstr>
      <vt:lpstr>Times New Roman</vt:lpstr>
      <vt:lpstr>Wingdings</vt:lpstr>
      <vt:lpstr>Office Theme</vt:lpstr>
      <vt:lpstr>PowerPoint Presentation</vt:lpstr>
      <vt:lpstr>Recap: Qualitative research </vt:lpstr>
      <vt:lpstr>Recap: What does qualitative research involve?</vt:lpstr>
      <vt:lpstr>Qualitative analysis</vt:lpstr>
      <vt:lpstr>Common features of qualitative analysis</vt:lpstr>
      <vt:lpstr>Transcripts</vt:lpstr>
      <vt:lpstr>PowerPoint Presentation</vt:lpstr>
      <vt:lpstr>Critical ingredients of qualitative analysis</vt:lpstr>
      <vt:lpstr>Must give consideration to…</vt:lpstr>
      <vt:lpstr>PowerPoint Presentation</vt:lpstr>
      <vt:lpstr>Thematic analysis</vt:lpstr>
      <vt:lpstr>Stages of thematic analysis</vt:lpstr>
      <vt:lpstr>Stages of thematic analysis</vt:lpstr>
      <vt:lpstr>Methodology: Thematic Analysis</vt:lpstr>
      <vt:lpstr>PowerPoint Presentation</vt:lpstr>
      <vt:lpstr>Reporting thematic analysis</vt:lpstr>
      <vt:lpstr>Examples…</vt:lpstr>
      <vt:lpstr>The use of quotes</vt:lpstr>
      <vt:lpstr>Example of reporting</vt:lpstr>
      <vt:lpstr>Consider the following during analysis…</vt:lpstr>
      <vt:lpstr>Analysis</vt:lpstr>
      <vt:lpstr>Validity and Reliability in Qualitative research</vt:lpstr>
      <vt:lpstr>Validity</vt:lpstr>
      <vt:lpstr>Establishing the quality of qual research is problematic…</vt:lpstr>
      <vt:lpstr>Establishing the quality of qual research is problematic…</vt:lpstr>
      <vt:lpstr>Establishing the quality of qual research is problematic…</vt:lpstr>
      <vt:lpstr>Examples of Epistemology, methodology and methods</vt:lpstr>
      <vt:lpstr>The focus on the person</vt:lpstr>
      <vt:lpstr>So – what quality criteria can be applied to qual research?</vt:lpstr>
      <vt:lpstr>So – what quality criteria can be applied to qual research?</vt:lpstr>
      <vt:lpstr>Ensuring quality in qualitative research</vt:lpstr>
      <vt:lpstr>Recap: What is IPA?</vt:lpstr>
      <vt:lpstr>Recap: What is IPA?</vt:lpstr>
      <vt:lpstr>The Interview Schedule </vt:lpstr>
      <vt:lpstr>Categories of Questions </vt:lpstr>
      <vt:lpstr>Qualitative Data Analysis</vt:lpstr>
      <vt:lpstr>Common features of qualitative analysis</vt:lpstr>
      <vt:lpstr>Critical ingredients of qualitative analysis </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edu-cp</dc:creator>
  <cp:lastModifiedBy>Ceri Phelps</cp:lastModifiedBy>
  <cp:revision>79</cp:revision>
  <dcterms:created xsi:type="dcterms:W3CDTF">2012-01-23T11:24:48Z</dcterms:created>
  <dcterms:modified xsi:type="dcterms:W3CDTF">2019-12-05T12:58:02Z</dcterms:modified>
</cp:coreProperties>
</file>