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Lst>
  <p:sldSz cx="18288000" cy="18288000"/>
  <p:notesSz cx="6858000" cy="9144000"/>
  <p:embeddedFontLst>
    <p:embeddedFont>
      <p:font typeface="Didact Gothic" charset="1" panose="00000500000000000000"/>
      <p:regular r:id="rId16"/>
    </p:embeddedFont>
    <p:embeddedFont>
      <p:font typeface="Playfair Display" charset="1" panose="0000000000000000000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fonts/font16.fntdata" Type="http://schemas.openxmlformats.org/officeDocument/2006/relationships/font"/><Relationship Id="rId17" Target="fonts/font17.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5.png" Type="http://schemas.openxmlformats.org/officeDocument/2006/relationships/image"/><Relationship Id="rId4" Target="../media/image6.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 Id="rId3" Target="../media/image8.jpeg" Type="http://schemas.openxmlformats.org/officeDocument/2006/relationships/image"/><Relationship Id="rId4" Target="../media/image9.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5.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400050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42713" r="0" b="-142713"/>
            </a:stretch>
          </a:blipFill>
        </p:spPr>
      </p:sp>
      <p:grpSp>
        <p:nvGrpSpPr>
          <p:cNvPr name="Group 3" id="3"/>
          <p:cNvGrpSpPr/>
          <p:nvPr/>
        </p:nvGrpSpPr>
        <p:grpSpPr>
          <a:xfrm rot="0">
            <a:off x="0" y="4000500"/>
            <a:ext cx="18288000" cy="10287000"/>
            <a:chOff x="0" y="0"/>
            <a:chExt cx="24384000" cy="13716000"/>
          </a:xfrm>
        </p:grpSpPr>
        <p:sp>
          <p:nvSpPr>
            <p:cNvPr name="Freeform 4" id="4"/>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000000">
                <a:alpha val="54902"/>
              </a:srgbClr>
            </a:solidFill>
          </p:spPr>
        </p:sp>
        <p:sp>
          <p:nvSpPr>
            <p:cNvPr name="TextBox 5" id="5"/>
            <p:cNvSpPr txBox="true"/>
            <p:nvPr/>
          </p:nvSpPr>
          <p:spPr>
            <a:xfrm>
              <a:off x="0" y="-38100"/>
              <a:ext cx="24384000" cy="13754100"/>
            </a:xfrm>
            <a:prstGeom prst="rect">
              <a:avLst/>
            </a:prstGeom>
          </p:spPr>
          <p:txBody>
            <a:bodyPr anchor="ctr" rtlCol="false" tIns="50800" lIns="50800" bIns="50800" rIns="50800"/>
            <a:lstStyle/>
            <a:p>
              <a:pPr algn="l">
                <a:lnSpc>
                  <a:spcPts val="1679"/>
                </a:lnSpc>
              </a:pPr>
            </a:p>
          </p:txBody>
        </p:sp>
      </p:grpSp>
      <p:sp>
        <p:nvSpPr>
          <p:cNvPr name="Freeform 6" id="6"/>
          <p:cNvSpPr/>
          <p:nvPr/>
        </p:nvSpPr>
        <p:spPr>
          <a:xfrm flipH="false" flipV="false" rot="0">
            <a:off x="7000875" y="4286250"/>
            <a:ext cx="4286250" cy="4636765"/>
          </a:xfrm>
          <a:custGeom>
            <a:avLst/>
            <a:gdLst/>
            <a:ahLst/>
            <a:cxnLst/>
            <a:rect r="r" b="b" t="t" l="l"/>
            <a:pathLst>
              <a:path h="4636765" w="4286250">
                <a:moveTo>
                  <a:pt x="0" y="0"/>
                </a:moveTo>
                <a:lnTo>
                  <a:pt x="4286250" y="0"/>
                </a:lnTo>
                <a:lnTo>
                  <a:pt x="4286250" y="4636765"/>
                </a:lnTo>
                <a:lnTo>
                  <a:pt x="0" y="4636765"/>
                </a:lnTo>
                <a:lnTo>
                  <a:pt x="0" y="0"/>
                </a:lnTo>
                <a:close/>
              </a:path>
            </a:pathLst>
          </a:custGeom>
          <a:blipFill>
            <a:blip r:embed="rId3"/>
            <a:stretch>
              <a:fillRect l="-5418" t="-2457" r="-5418" b="0"/>
            </a:stretch>
          </a:blipFill>
        </p:spPr>
      </p:sp>
      <p:sp>
        <p:nvSpPr>
          <p:cNvPr name="TextBox 7" id="7"/>
          <p:cNvSpPr txBox="true"/>
          <p:nvPr/>
        </p:nvSpPr>
        <p:spPr>
          <a:xfrm rot="0">
            <a:off x="13167765" y="12376150"/>
            <a:ext cx="4857750" cy="1727201"/>
          </a:xfrm>
          <a:prstGeom prst="rect">
            <a:avLst/>
          </a:prstGeom>
        </p:spPr>
        <p:txBody>
          <a:bodyPr anchor="t" rtlCol="false" tIns="0" lIns="0" bIns="0" rIns="0">
            <a:spAutoFit/>
          </a:bodyPr>
          <a:lstStyle/>
          <a:p>
            <a:pPr algn="r" marL="0" indent="0" lvl="0">
              <a:lnSpc>
                <a:spcPts val="3499"/>
              </a:lnSpc>
              <a:spcBef>
                <a:spcPct val="0"/>
              </a:spcBef>
            </a:pPr>
            <a:r>
              <a:rPr lang="en-US" sz="2499" strike="noStrike" u="none">
                <a:solidFill>
                  <a:srgbClr val="FFFFFF"/>
                </a:solidFill>
                <a:latin typeface="Didact Gothic"/>
                <a:ea typeface="Didact Gothic"/>
                <a:cs typeface="Didact Gothic"/>
                <a:sym typeface="Didact Gothic"/>
              </a:rPr>
              <a:t>University of Wales Trinity Saint David</a:t>
            </a:r>
          </a:p>
          <a:p>
            <a:pPr algn="r" marL="0" indent="0" lvl="0">
              <a:lnSpc>
                <a:spcPts val="3499"/>
              </a:lnSpc>
              <a:spcBef>
                <a:spcPct val="0"/>
              </a:spcBef>
            </a:pPr>
            <a:r>
              <a:rPr lang="en-US" sz="2499" strike="noStrike" u="none">
                <a:solidFill>
                  <a:srgbClr val="FFFFFF"/>
                </a:solidFill>
                <a:latin typeface="Didact Gothic"/>
                <a:ea typeface="Didact Gothic"/>
                <a:cs typeface="Didact Gothic"/>
                <a:sym typeface="Didact Gothic"/>
              </a:rPr>
              <a:t>Managing Enterprise</a:t>
            </a:r>
          </a:p>
          <a:p>
            <a:pPr algn="r" marL="0" indent="0" lvl="0">
              <a:lnSpc>
                <a:spcPts val="3499"/>
              </a:lnSpc>
              <a:spcBef>
                <a:spcPct val="0"/>
              </a:spcBef>
            </a:pPr>
            <a:r>
              <a:rPr lang="en-US" sz="2499" strike="noStrike" u="none">
                <a:solidFill>
                  <a:srgbClr val="FFFFFF"/>
                </a:solidFill>
                <a:latin typeface="Didact Gothic"/>
                <a:ea typeface="Didact Gothic"/>
                <a:cs typeface="Didact Gothic"/>
                <a:sym typeface="Didact Gothic"/>
              </a:rPr>
              <a:t>June 2026</a:t>
            </a:r>
          </a:p>
        </p:txBody>
      </p:sp>
      <p:sp>
        <p:nvSpPr>
          <p:cNvPr name="TextBox 8" id="8"/>
          <p:cNvSpPr txBox="true"/>
          <p:nvPr/>
        </p:nvSpPr>
        <p:spPr>
          <a:xfrm rot="0">
            <a:off x="215079" y="12814934"/>
            <a:ext cx="5238750" cy="1289051"/>
          </a:xfrm>
          <a:prstGeom prst="rect">
            <a:avLst/>
          </a:prstGeom>
        </p:spPr>
        <p:txBody>
          <a:bodyPr anchor="t" rtlCol="false" tIns="0" lIns="0" bIns="0" rIns="0">
            <a:spAutoFit/>
          </a:bodyPr>
          <a:lstStyle/>
          <a:p>
            <a:pPr algn="l" marL="0" indent="0" lvl="0">
              <a:lnSpc>
                <a:spcPts val="3499"/>
              </a:lnSpc>
              <a:spcBef>
                <a:spcPct val="0"/>
              </a:spcBef>
            </a:pPr>
            <a:r>
              <a:rPr lang="en-US" sz="2499" strike="noStrike" u="none">
                <a:solidFill>
                  <a:srgbClr val="FFFFFF"/>
                </a:solidFill>
                <a:latin typeface="Didact Gothic"/>
                <a:ea typeface="Didact Gothic"/>
                <a:cs typeface="Didact Gothic"/>
                <a:sym typeface="Didact Gothic"/>
              </a:rPr>
              <a:t>Esther Moran Avila</a:t>
            </a:r>
          </a:p>
          <a:p>
            <a:pPr algn="l" marL="0" indent="0" lvl="0">
              <a:lnSpc>
                <a:spcPts val="3499"/>
              </a:lnSpc>
              <a:spcBef>
                <a:spcPct val="0"/>
              </a:spcBef>
            </a:pPr>
            <a:r>
              <a:rPr lang="en-US" sz="2499" strike="noStrike" u="none">
                <a:solidFill>
                  <a:srgbClr val="FFFFFF"/>
                </a:solidFill>
                <a:latin typeface="Didact Gothic"/>
                <a:ea typeface="Didact Gothic"/>
                <a:cs typeface="Didact Gothic"/>
                <a:sym typeface="Didact Gothic"/>
              </a:rPr>
              <a:t>Student Number: 2508069</a:t>
            </a:r>
          </a:p>
          <a:p>
            <a:pPr algn="l" marL="0" indent="0" lvl="0">
              <a:lnSpc>
                <a:spcPts val="3499"/>
              </a:lnSpc>
              <a:spcBef>
                <a:spcPct val="0"/>
              </a:spcBef>
            </a:pPr>
            <a:r>
              <a:rPr lang="en-US" sz="2499" strike="noStrike" u="none">
                <a:solidFill>
                  <a:srgbClr val="FFFFFF"/>
                </a:solidFill>
                <a:latin typeface="Didact Gothic"/>
                <a:ea typeface="Didact Gothic"/>
                <a:cs typeface="Didact Gothic"/>
                <a:sym typeface="Didact Gothic"/>
              </a:rPr>
              <a:t>Module Code: BMSW4011</a:t>
            </a:r>
          </a:p>
        </p:txBody>
      </p:sp>
      <p:sp>
        <p:nvSpPr>
          <p:cNvPr name="TextBox 9" id="9"/>
          <p:cNvSpPr txBox="true"/>
          <p:nvPr/>
        </p:nvSpPr>
        <p:spPr>
          <a:xfrm rot="0">
            <a:off x="3429000" y="11051540"/>
            <a:ext cx="11430000" cy="330200"/>
          </a:xfrm>
          <a:prstGeom prst="rect">
            <a:avLst/>
          </a:prstGeom>
        </p:spPr>
        <p:txBody>
          <a:bodyPr anchor="t" rtlCol="false" tIns="0" lIns="0" bIns="0" rIns="0">
            <a:spAutoFit/>
          </a:bodyPr>
          <a:lstStyle/>
          <a:p>
            <a:pPr algn="ctr" marL="0" indent="0" lvl="0">
              <a:lnSpc>
                <a:spcPts val="2799"/>
              </a:lnSpc>
              <a:spcBef>
                <a:spcPct val="0"/>
              </a:spcBef>
            </a:pPr>
            <a:r>
              <a:rPr lang="en-US" sz="1999" strike="noStrike" u="none">
                <a:solidFill>
                  <a:srgbClr val="FFFFFF"/>
                </a:solidFill>
                <a:latin typeface="Playfair Display"/>
                <a:ea typeface="Playfair Display"/>
                <a:cs typeface="Playfair Display"/>
                <a:sym typeface="Playfair Display"/>
              </a:rPr>
              <a:t>Between Amigos, Eat • Meet • Repeat</a:t>
            </a:r>
          </a:p>
        </p:txBody>
      </p:sp>
      <p:sp>
        <p:nvSpPr>
          <p:cNvPr name="TextBox 10" id="10"/>
          <p:cNvSpPr txBox="true"/>
          <p:nvPr/>
        </p:nvSpPr>
        <p:spPr>
          <a:xfrm rot="0">
            <a:off x="3429000" y="10527665"/>
            <a:ext cx="11430000" cy="382270"/>
          </a:xfrm>
          <a:prstGeom prst="rect">
            <a:avLst/>
          </a:prstGeom>
        </p:spPr>
        <p:txBody>
          <a:bodyPr anchor="t" rtlCol="false" tIns="0" lIns="0" bIns="0" rIns="0">
            <a:spAutoFit/>
          </a:bodyPr>
          <a:lstStyle/>
          <a:p>
            <a:pPr algn="ctr" marL="0" indent="0" lvl="0">
              <a:lnSpc>
                <a:spcPts val="3079"/>
              </a:lnSpc>
              <a:spcBef>
                <a:spcPct val="0"/>
              </a:spcBef>
            </a:pPr>
            <a:r>
              <a:rPr lang="en-US" sz="2199" strike="noStrike" u="none">
                <a:solidFill>
                  <a:srgbClr val="FFFFFF"/>
                </a:solidFill>
                <a:latin typeface="Didact Gothic"/>
                <a:ea typeface="Didact Gothic"/>
                <a:cs typeface="Didact Gothic"/>
                <a:sym typeface="Didact Gothic"/>
              </a:rPr>
              <a:t>Business Proposal &amp; Investor Pitch</a:t>
            </a:r>
          </a:p>
        </p:txBody>
      </p:sp>
      <p:sp>
        <p:nvSpPr>
          <p:cNvPr name="TextBox 11" id="11"/>
          <p:cNvSpPr txBox="true"/>
          <p:nvPr/>
        </p:nvSpPr>
        <p:spPr>
          <a:xfrm rot="0">
            <a:off x="3429000" y="9932352"/>
            <a:ext cx="11430000" cy="504825"/>
          </a:xfrm>
          <a:prstGeom prst="rect">
            <a:avLst/>
          </a:prstGeom>
        </p:spPr>
        <p:txBody>
          <a:bodyPr anchor="t" rtlCol="false" tIns="0" lIns="0" bIns="0" rIns="0">
            <a:spAutoFit/>
          </a:bodyPr>
          <a:lstStyle/>
          <a:p>
            <a:pPr algn="ctr" marL="0" indent="0" lvl="0">
              <a:lnSpc>
                <a:spcPts val="4199"/>
              </a:lnSpc>
              <a:spcBef>
                <a:spcPct val="0"/>
              </a:spcBef>
            </a:pPr>
            <a:r>
              <a:rPr lang="en-US" sz="2999" strike="noStrike" u="none">
                <a:solidFill>
                  <a:srgbClr val="FFFFFF"/>
                </a:solidFill>
                <a:latin typeface="Didact Gothic"/>
                <a:ea typeface="Didact Gothic"/>
                <a:cs typeface="Didact Gothic"/>
                <a:sym typeface="Didact Gothic"/>
              </a:rPr>
              <a:t>Authentic Ecuadorian &amp; Colombian Restaurant</a:t>
            </a:r>
          </a:p>
        </p:txBody>
      </p:sp>
      <p:sp>
        <p:nvSpPr>
          <p:cNvPr name="TextBox 12" id="12"/>
          <p:cNvSpPr txBox="true"/>
          <p:nvPr/>
        </p:nvSpPr>
        <p:spPr>
          <a:xfrm rot="0">
            <a:off x="3429000" y="8342947"/>
            <a:ext cx="11430000" cy="1691642"/>
          </a:xfrm>
          <a:prstGeom prst="rect">
            <a:avLst/>
          </a:prstGeom>
        </p:spPr>
        <p:txBody>
          <a:bodyPr anchor="t" rtlCol="false" tIns="0" lIns="0" bIns="0" rIns="0">
            <a:spAutoFit/>
          </a:bodyPr>
          <a:lstStyle/>
          <a:p>
            <a:pPr algn="ctr" marL="0" indent="0" lvl="0">
              <a:lnSpc>
                <a:spcPts val="13859"/>
              </a:lnSpc>
              <a:spcBef>
                <a:spcPct val="0"/>
              </a:spcBef>
            </a:pPr>
            <a:r>
              <a:rPr lang="en-US" sz="9899" strike="noStrike" u="none">
                <a:solidFill>
                  <a:srgbClr val="FFFFFF"/>
                </a:solidFill>
                <a:latin typeface="Playfair Display"/>
                <a:ea typeface="Playfair Display"/>
                <a:cs typeface="Playfair Display"/>
                <a:sym typeface="Playfair Display"/>
              </a:rPr>
              <a:t>PURO SABOR</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1A2E1A"/>
        </a:solidFill>
      </p:bgPr>
    </p:bg>
    <p:spTree>
      <p:nvGrpSpPr>
        <p:cNvPr id="1" name=""/>
        <p:cNvGrpSpPr/>
        <p:nvPr/>
      </p:nvGrpSpPr>
      <p:grpSpPr>
        <a:xfrm>
          <a:off x="0" y="0"/>
          <a:ext cx="0" cy="0"/>
          <a:chOff x="0" y="0"/>
          <a:chExt cx="0" cy="0"/>
        </a:xfrm>
      </p:grpSpPr>
      <p:grpSp>
        <p:nvGrpSpPr>
          <p:cNvPr name="Group 2" id="2"/>
          <p:cNvGrpSpPr/>
          <p:nvPr/>
        </p:nvGrpSpPr>
        <p:grpSpPr>
          <a:xfrm rot="0">
            <a:off x="8992411" y="6364310"/>
            <a:ext cx="7261733" cy="5716996"/>
            <a:chOff x="0" y="0"/>
            <a:chExt cx="3730237" cy="2936730"/>
          </a:xfrm>
        </p:grpSpPr>
        <p:sp>
          <p:nvSpPr>
            <p:cNvPr name="Freeform 3" id="3"/>
            <p:cNvSpPr/>
            <p:nvPr/>
          </p:nvSpPr>
          <p:spPr>
            <a:xfrm flipH="false" flipV="false" rot="0">
              <a:off x="0" y="0"/>
              <a:ext cx="3730237" cy="2936730"/>
            </a:xfrm>
            <a:custGeom>
              <a:avLst/>
              <a:gdLst/>
              <a:ahLst/>
              <a:cxnLst/>
              <a:rect r="r" b="b" t="t" l="l"/>
              <a:pathLst>
                <a:path h="2936730" w="3730237">
                  <a:moveTo>
                    <a:pt x="0" y="0"/>
                  </a:moveTo>
                  <a:lnTo>
                    <a:pt x="0" y="2936730"/>
                  </a:lnTo>
                  <a:lnTo>
                    <a:pt x="3730237" y="2936730"/>
                  </a:lnTo>
                  <a:lnTo>
                    <a:pt x="3730237" y="0"/>
                  </a:lnTo>
                  <a:lnTo>
                    <a:pt x="0" y="0"/>
                  </a:lnTo>
                  <a:close/>
                  <a:moveTo>
                    <a:pt x="3669277" y="2875770"/>
                  </a:moveTo>
                  <a:lnTo>
                    <a:pt x="59690" y="2875770"/>
                  </a:lnTo>
                  <a:lnTo>
                    <a:pt x="59690" y="59690"/>
                  </a:lnTo>
                  <a:lnTo>
                    <a:pt x="3669277" y="59690"/>
                  </a:lnTo>
                  <a:lnTo>
                    <a:pt x="3669277" y="2875770"/>
                  </a:lnTo>
                  <a:close/>
                </a:path>
              </a:pathLst>
            </a:custGeom>
            <a:solidFill>
              <a:srgbClr val="DDB53C"/>
            </a:solidFill>
          </p:spPr>
        </p:sp>
      </p:grpSp>
      <p:grpSp>
        <p:nvGrpSpPr>
          <p:cNvPr name="Group 4" id="4"/>
          <p:cNvGrpSpPr/>
          <p:nvPr/>
        </p:nvGrpSpPr>
        <p:grpSpPr>
          <a:xfrm rot="0">
            <a:off x="7266012" y="5896818"/>
            <a:ext cx="10914916" cy="7025173"/>
            <a:chOff x="0" y="0"/>
            <a:chExt cx="5513070" cy="3548380"/>
          </a:xfrm>
        </p:grpSpPr>
        <p:sp>
          <p:nvSpPr>
            <p:cNvPr name="Freeform 5" id="5"/>
            <p:cNvSpPr/>
            <p:nvPr/>
          </p:nvSpPr>
          <p:spPr>
            <a:xfrm flipH="false" flipV="false" rot="0">
              <a:off x="-1297" y="429"/>
              <a:ext cx="5514367" cy="3547951"/>
            </a:xfrm>
            <a:custGeom>
              <a:avLst/>
              <a:gdLst/>
              <a:ahLst/>
              <a:cxnLst/>
              <a:rect r="r" b="b" t="t" l="l"/>
              <a:pathLst>
                <a:path h="3547951" w="5514367">
                  <a:moveTo>
                    <a:pt x="4989857" y="1543891"/>
                  </a:moveTo>
                  <a:cubicBezTo>
                    <a:pt x="5047007" y="1522301"/>
                    <a:pt x="5123207" y="1532461"/>
                    <a:pt x="5187977" y="1510871"/>
                  </a:cubicBezTo>
                  <a:cubicBezTo>
                    <a:pt x="5325137" y="1463881"/>
                    <a:pt x="5434357" y="1388951"/>
                    <a:pt x="5514367" y="1303861"/>
                  </a:cubicBezTo>
                  <a:cubicBezTo>
                    <a:pt x="5497857" y="1216231"/>
                    <a:pt x="5492777" y="1167971"/>
                    <a:pt x="5504207" y="1094311"/>
                  </a:cubicBezTo>
                  <a:cubicBezTo>
                    <a:pt x="5494047" y="1089231"/>
                    <a:pt x="5472457" y="1103201"/>
                    <a:pt x="5471187" y="1082881"/>
                  </a:cubicBezTo>
                  <a:cubicBezTo>
                    <a:pt x="5468647" y="1024461"/>
                    <a:pt x="5440707" y="1002871"/>
                    <a:pt x="5414037" y="953341"/>
                  </a:cubicBezTo>
                  <a:cubicBezTo>
                    <a:pt x="5209567" y="982551"/>
                    <a:pt x="4837457" y="1142571"/>
                    <a:pt x="4616477" y="1128601"/>
                  </a:cubicBezTo>
                  <a:cubicBezTo>
                    <a:pt x="4752367" y="1032081"/>
                    <a:pt x="4850157" y="924131"/>
                    <a:pt x="4852697" y="781891"/>
                  </a:cubicBezTo>
                  <a:cubicBezTo>
                    <a:pt x="4841267" y="770461"/>
                    <a:pt x="4776497" y="762841"/>
                    <a:pt x="4761257" y="767921"/>
                  </a:cubicBezTo>
                  <a:cubicBezTo>
                    <a:pt x="4709187" y="757761"/>
                    <a:pt x="4655847" y="710771"/>
                    <a:pt x="4632987" y="681561"/>
                  </a:cubicBezTo>
                  <a:cubicBezTo>
                    <a:pt x="4611397" y="695531"/>
                    <a:pt x="4607587" y="680291"/>
                    <a:pt x="4588537" y="690451"/>
                  </a:cubicBezTo>
                  <a:cubicBezTo>
                    <a:pt x="4507257" y="628221"/>
                    <a:pt x="4335807" y="722201"/>
                    <a:pt x="4253257" y="663781"/>
                  </a:cubicBezTo>
                  <a:cubicBezTo>
                    <a:pt x="4291357" y="563451"/>
                    <a:pt x="4213887" y="540591"/>
                    <a:pt x="4161817" y="492331"/>
                  </a:cubicBezTo>
                  <a:cubicBezTo>
                    <a:pt x="4180867" y="413591"/>
                    <a:pt x="4133877" y="371681"/>
                    <a:pt x="4090697" y="298021"/>
                  </a:cubicBezTo>
                  <a:cubicBezTo>
                    <a:pt x="4037357" y="323421"/>
                    <a:pt x="4041167" y="284051"/>
                    <a:pt x="4047517" y="258651"/>
                  </a:cubicBezTo>
                  <a:cubicBezTo>
                    <a:pt x="4008147" y="270081"/>
                    <a:pt x="3984017" y="254841"/>
                    <a:pt x="3962427" y="234521"/>
                  </a:cubicBezTo>
                  <a:cubicBezTo>
                    <a:pt x="3886227" y="263731"/>
                    <a:pt x="3816377" y="265001"/>
                    <a:pt x="3755417" y="271351"/>
                  </a:cubicBezTo>
                  <a:cubicBezTo>
                    <a:pt x="3444267" y="304371"/>
                    <a:pt x="3058187" y="388191"/>
                    <a:pt x="2778787" y="402161"/>
                  </a:cubicBezTo>
                  <a:cubicBezTo>
                    <a:pt x="3035327" y="292941"/>
                    <a:pt x="3332507" y="223091"/>
                    <a:pt x="3521737" y="129111"/>
                  </a:cubicBezTo>
                  <a:cubicBezTo>
                    <a:pt x="3528087" y="75771"/>
                    <a:pt x="3526817" y="51641"/>
                    <a:pt x="3523007" y="2111"/>
                  </a:cubicBezTo>
                  <a:cubicBezTo>
                    <a:pt x="3318537" y="-15669"/>
                    <a:pt x="3004847" y="82121"/>
                    <a:pt x="2714017" y="173561"/>
                  </a:cubicBezTo>
                  <a:cubicBezTo>
                    <a:pt x="2039647" y="385651"/>
                    <a:pt x="1226847" y="626951"/>
                    <a:pt x="844577" y="1002871"/>
                  </a:cubicBezTo>
                  <a:cubicBezTo>
                    <a:pt x="854737" y="1058751"/>
                    <a:pt x="838227" y="1131141"/>
                    <a:pt x="880137" y="1179401"/>
                  </a:cubicBezTo>
                  <a:cubicBezTo>
                    <a:pt x="740437" y="1255601"/>
                    <a:pt x="580417" y="1324181"/>
                    <a:pt x="444527" y="1402921"/>
                  </a:cubicBezTo>
                  <a:cubicBezTo>
                    <a:pt x="449607" y="1468961"/>
                    <a:pt x="483897" y="1537541"/>
                    <a:pt x="497867" y="1548971"/>
                  </a:cubicBezTo>
                  <a:cubicBezTo>
                    <a:pt x="453417" y="1573101"/>
                    <a:pt x="521997" y="1555321"/>
                    <a:pt x="519457" y="1580721"/>
                  </a:cubicBezTo>
                  <a:cubicBezTo>
                    <a:pt x="500407" y="1589611"/>
                    <a:pt x="513107" y="1611201"/>
                    <a:pt x="485167" y="1617551"/>
                  </a:cubicBezTo>
                  <a:cubicBezTo>
                    <a:pt x="382297" y="1601041"/>
                    <a:pt x="267997" y="1681051"/>
                    <a:pt x="162587" y="1705181"/>
                  </a:cubicBezTo>
                  <a:cubicBezTo>
                    <a:pt x="158777" y="1721691"/>
                    <a:pt x="196877" y="1719151"/>
                    <a:pt x="172747" y="1733121"/>
                  </a:cubicBezTo>
                  <a:cubicBezTo>
                    <a:pt x="102897" y="1749631"/>
                    <a:pt x="95277" y="1786461"/>
                    <a:pt x="25427" y="1802971"/>
                  </a:cubicBezTo>
                  <a:cubicBezTo>
                    <a:pt x="22887" y="1818211"/>
                    <a:pt x="20347" y="1833451"/>
                    <a:pt x="24157" y="1851231"/>
                  </a:cubicBezTo>
                  <a:cubicBezTo>
                    <a:pt x="34317" y="1863931"/>
                    <a:pt x="95277" y="1848691"/>
                    <a:pt x="78767" y="1870281"/>
                  </a:cubicBezTo>
                  <a:cubicBezTo>
                    <a:pt x="41937" y="1882981"/>
                    <a:pt x="-1243" y="1879171"/>
                    <a:pt x="27" y="1914731"/>
                  </a:cubicBezTo>
                  <a:cubicBezTo>
                    <a:pt x="20347" y="1937591"/>
                    <a:pt x="62257" y="1922351"/>
                    <a:pt x="73687" y="1959181"/>
                  </a:cubicBezTo>
                  <a:cubicBezTo>
                    <a:pt x="64797" y="1976961"/>
                    <a:pt x="36857" y="1987121"/>
                    <a:pt x="44477" y="2009981"/>
                  </a:cubicBezTo>
                  <a:cubicBezTo>
                    <a:pt x="104167" y="2008711"/>
                    <a:pt x="157507" y="2020141"/>
                    <a:pt x="219737" y="2016331"/>
                  </a:cubicBezTo>
                  <a:cubicBezTo>
                    <a:pt x="200687" y="2026491"/>
                    <a:pt x="234977" y="2049351"/>
                    <a:pt x="285777" y="2039191"/>
                  </a:cubicBezTo>
                  <a:cubicBezTo>
                    <a:pt x="283237" y="2056971"/>
                    <a:pt x="238787" y="2059511"/>
                    <a:pt x="242597" y="2078561"/>
                  </a:cubicBezTo>
                  <a:cubicBezTo>
                    <a:pt x="316257" y="2064591"/>
                    <a:pt x="336577" y="2036651"/>
                    <a:pt x="405157" y="2026491"/>
                  </a:cubicBezTo>
                  <a:cubicBezTo>
                    <a:pt x="359437" y="2063321"/>
                    <a:pt x="301017" y="2120471"/>
                    <a:pt x="243867" y="2133171"/>
                  </a:cubicBezTo>
                  <a:cubicBezTo>
                    <a:pt x="227357" y="2156031"/>
                    <a:pt x="233707" y="2186511"/>
                    <a:pt x="224817" y="2210641"/>
                  </a:cubicBezTo>
                  <a:cubicBezTo>
                    <a:pt x="209577" y="2205561"/>
                    <a:pt x="210847" y="2285571"/>
                    <a:pt x="250217" y="2304621"/>
                  </a:cubicBezTo>
                  <a:cubicBezTo>
                    <a:pt x="299747" y="2291921"/>
                    <a:pt x="411507" y="2298271"/>
                    <a:pt x="483897" y="2313511"/>
                  </a:cubicBezTo>
                  <a:cubicBezTo>
                    <a:pt x="478817" y="2327481"/>
                    <a:pt x="462307" y="2337641"/>
                    <a:pt x="471197" y="2357961"/>
                  </a:cubicBezTo>
                  <a:cubicBezTo>
                    <a:pt x="495327" y="2366851"/>
                    <a:pt x="553747" y="2316051"/>
                    <a:pt x="577877" y="2335101"/>
                  </a:cubicBezTo>
                  <a:cubicBezTo>
                    <a:pt x="613437" y="2347801"/>
                    <a:pt x="549937" y="2360501"/>
                    <a:pt x="567717" y="2385901"/>
                  </a:cubicBezTo>
                  <a:cubicBezTo>
                    <a:pt x="803937" y="2267791"/>
                    <a:pt x="993167" y="2246201"/>
                    <a:pt x="1233197" y="2189051"/>
                  </a:cubicBezTo>
                  <a:cubicBezTo>
                    <a:pt x="965227" y="2305891"/>
                    <a:pt x="603277" y="2620851"/>
                    <a:pt x="596927" y="2723721"/>
                  </a:cubicBezTo>
                  <a:cubicBezTo>
                    <a:pt x="629947" y="2723721"/>
                    <a:pt x="657887" y="2731341"/>
                    <a:pt x="688367" y="2737691"/>
                  </a:cubicBezTo>
                  <a:cubicBezTo>
                    <a:pt x="678207" y="2764361"/>
                    <a:pt x="662967" y="2789761"/>
                    <a:pt x="660427" y="2818971"/>
                  </a:cubicBezTo>
                  <a:cubicBezTo>
                    <a:pt x="676937" y="2789761"/>
                    <a:pt x="735357" y="2775791"/>
                    <a:pt x="740437" y="2829131"/>
                  </a:cubicBezTo>
                  <a:cubicBezTo>
                    <a:pt x="699797" y="2832941"/>
                    <a:pt x="699797" y="2845641"/>
                    <a:pt x="699797" y="2876121"/>
                  </a:cubicBezTo>
                  <a:cubicBezTo>
                    <a:pt x="741707" y="2881201"/>
                    <a:pt x="806477" y="2844371"/>
                    <a:pt x="826797" y="2883741"/>
                  </a:cubicBezTo>
                  <a:cubicBezTo>
                    <a:pt x="800127" y="2900251"/>
                    <a:pt x="789967" y="2885011"/>
                    <a:pt x="764567" y="2898981"/>
                  </a:cubicBezTo>
                  <a:cubicBezTo>
                    <a:pt x="765837" y="2924381"/>
                    <a:pt x="791237" y="2905331"/>
                    <a:pt x="800127" y="2918031"/>
                  </a:cubicBezTo>
                  <a:cubicBezTo>
                    <a:pt x="726467" y="2948511"/>
                    <a:pt x="730277" y="2959941"/>
                    <a:pt x="706147" y="3000581"/>
                  </a:cubicBezTo>
                  <a:cubicBezTo>
                    <a:pt x="685827" y="2967561"/>
                    <a:pt x="632487" y="3179651"/>
                    <a:pt x="675667" y="3177111"/>
                  </a:cubicBezTo>
                  <a:cubicBezTo>
                    <a:pt x="640107" y="3213941"/>
                    <a:pt x="708687" y="3192351"/>
                    <a:pt x="725197" y="3206321"/>
                  </a:cubicBezTo>
                  <a:cubicBezTo>
                    <a:pt x="709957" y="3232991"/>
                    <a:pt x="744247" y="3240611"/>
                    <a:pt x="748057" y="3268551"/>
                  </a:cubicBezTo>
                  <a:cubicBezTo>
                    <a:pt x="767107" y="3273631"/>
                    <a:pt x="803937" y="3246961"/>
                    <a:pt x="802667" y="3287601"/>
                  </a:cubicBezTo>
                  <a:cubicBezTo>
                    <a:pt x="765837" y="3291411"/>
                    <a:pt x="777267" y="3281251"/>
                    <a:pt x="751867" y="3306651"/>
                  </a:cubicBezTo>
                  <a:cubicBezTo>
                    <a:pt x="742977" y="3297761"/>
                    <a:pt x="723927" y="3288871"/>
                    <a:pt x="704877" y="3307921"/>
                  </a:cubicBezTo>
                  <a:cubicBezTo>
                    <a:pt x="718847" y="3334591"/>
                    <a:pt x="713767" y="3354911"/>
                    <a:pt x="711227" y="3376501"/>
                  </a:cubicBezTo>
                  <a:cubicBezTo>
                    <a:pt x="778537" y="3365071"/>
                    <a:pt x="731547" y="3387931"/>
                    <a:pt x="793777" y="3393011"/>
                  </a:cubicBezTo>
                  <a:cubicBezTo>
                    <a:pt x="812827" y="3415871"/>
                    <a:pt x="784887" y="3422221"/>
                    <a:pt x="781077" y="3437461"/>
                  </a:cubicBezTo>
                  <a:cubicBezTo>
                    <a:pt x="902997" y="3441271"/>
                    <a:pt x="966497" y="3492071"/>
                    <a:pt x="1070637" y="3516201"/>
                  </a:cubicBezTo>
                  <a:cubicBezTo>
                    <a:pt x="1070637" y="3539061"/>
                    <a:pt x="1089687" y="3530171"/>
                    <a:pt x="1092227" y="3547951"/>
                  </a:cubicBezTo>
                  <a:cubicBezTo>
                    <a:pt x="1290347" y="3525091"/>
                    <a:pt x="1421157" y="3546681"/>
                    <a:pt x="1649757" y="3476831"/>
                  </a:cubicBezTo>
                  <a:cubicBezTo>
                    <a:pt x="1621817" y="3451431"/>
                    <a:pt x="1543077" y="3471751"/>
                    <a:pt x="1527837" y="3459051"/>
                  </a:cubicBezTo>
                  <a:cubicBezTo>
                    <a:pt x="1682777" y="3394281"/>
                    <a:pt x="1872007" y="3371421"/>
                    <a:pt x="2057427" y="3334591"/>
                  </a:cubicBezTo>
                  <a:cubicBezTo>
                    <a:pt x="2235227" y="3300301"/>
                    <a:pt x="2410487" y="3311731"/>
                    <a:pt x="2585747" y="3234261"/>
                  </a:cubicBezTo>
                  <a:cubicBezTo>
                    <a:pt x="2627657" y="3250771"/>
                    <a:pt x="2660677" y="3219021"/>
                    <a:pt x="2700047" y="3207591"/>
                  </a:cubicBezTo>
                  <a:cubicBezTo>
                    <a:pt x="2905787" y="3145361"/>
                    <a:pt x="3167407" y="3095831"/>
                    <a:pt x="3370607" y="3079321"/>
                  </a:cubicBezTo>
                  <a:cubicBezTo>
                    <a:pt x="3406167" y="3076781"/>
                    <a:pt x="3446807" y="3056461"/>
                    <a:pt x="3463317" y="3045031"/>
                  </a:cubicBezTo>
                  <a:cubicBezTo>
                    <a:pt x="3529357" y="3055191"/>
                    <a:pt x="3643657" y="3012011"/>
                    <a:pt x="3703347" y="2995501"/>
                  </a:cubicBezTo>
                  <a:cubicBezTo>
                    <a:pt x="3700807" y="2984071"/>
                    <a:pt x="3690647" y="2971371"/>
                    <a:pt x="3702077" y="2965021"/>
                  </a:cubicBezTo>
                  <a:cubicBezTo>
                    <a:pt x="3784627" y="2945971"/>
                    <a:pt x="3901467" y="2925651"/>
                    <a:pt x="3977667" y="2879931"/>
                  </a:cubicBezTo>
                  <a:cubicBezTo>
                    <a:pt x="3967507" y="2874851"/>
                    <a:pt x="3945917" y="2888821"/>
                    <a:pt x="3944647" y="2868501"/>
                  </a:cubicBezTo>
                  <a:cubicBezTo>
                    <a:pt x="4017037" y="2850721"/>
                    <a:pt x="4105937" y="2843101"/>
                    <a:pt x="4174517" y="2815161"/>
                  </a:cubicBezTo>
                  <a:cubicBezTo>
                    <a:pt x="4160547" y="2812621"/>
                    <a:pt x="4145307" y="2812621"/>
                    <a:pt x="4132607" y="2806271"/>
                  </a:cubicBezTo>
                  <a:cubicBezTo>
                    <a:pt x="4217697" y="2741501"/>
                    <a:pt x="4253257" y="2709751"/>
                    <a:pt x="4370097" y="2695781"/>
                  </a:cubicBezTo>
                  <a:cubicBezTo>
                    <a:pt x="4361207" y="2657681"/>
                    <a:pt x="4387877" y="2633551"/>
                    <a:pt x="4447567" y="2619581"/>
                  </a:cubicBezTo>
                  <a:cubicBezTo>
                    <a:pt x="4464077" y="2596721"/>
                    <a:pt x="4413277" y="2605611"/>
                    <a:pt x="4432327" y="2577671"/>
                  </a:cubicBezTo>
                  <a:cubicBezTo>
                    <a:pt x="4644417" y="2549731"/>
                    <a:pt x="4702837" y="2359231"/>
                    <a:pt x="4800627" y="2252551"/>
                  </a:cubicBezTo>
                  <a:cubicBezTo>
                    <a:pt x="4804437" y="2248741"/>
                    <a:pt x="4820947" y="2238581"/>
                    <a:pt x="4823487" y="2236041"/>
                  </a:cubicBezTo>
                  <a:cubicBezTo>
                    <a:pt x="4958107" y="2154761"/>
                    <a:pt x="5124477" y="2143331"/>
                    <a:pt x="5227347" y="2031571"/>
                  </a:cubicBezTo>
                  <a:cubicBezTo>
                    <a:pt x="5266717" y="1946481"/>
                    <a:pt x="5370857" y="1838531"/>
                    <a:pt x="5255287" y="1768681"/>
                  </a:cubicBezTo>
                  <a:cubicBezTo>
                    <a:pt x="5267987" y="1750901"/>
                    <a:pt x="5261637" y="1726771"/>
                    <a:pt x="5248937" y="1700101"/>
                  </a:cubicBezTo>
                  <a:cubicBezTo>
                    <a:pt x="5196867" y="1714071"/>
                    <a:pt x="4956837" y="1667081"/>
                    <a:pt x="4903497" y="1645491"/>
                  </a:cubicBezTo>
                  <a:cubicBezTo>
                    <a:pt x="4914927" y="1618821"/>
                    <a:pt x="4890797" y="1592151"/>
                    <a:pt x="4897147" y="1576911"/>
                  </a:cubicBezTo>
                  <a:cubicBezTo>
                    <a:pt x="4946677" y="1574371"/>
                    <a:pt x="4960647" y="1555321"/>
                    <a:pt x="4989857" y="1543891"/>
                  </a:cubicBezTo>
                  <a:close/>
                </a:path>
              </a:pathLst>
            </a:custGeom>
            <a:blipFill>
              <a:blip r:embed="rId2"/>
              <a:stretch>
                <a:fillRect l="0" t="-118481" r="0" b="-118481"/>
              </a:stretch>
            </a:blipFill>
          </p:spPr>
        </p:sp>
      </p:grpSp>
      <p:grpSp>
        <p:nvGrpSpPr>
          <p:cNvPr name="Group 6" id="6"/>
          <p:cNvGrpSpPr/>
          <p:nvPr/>
        </p:nvGrpSpPr>
        <p:grpSpPr>
          <a:xfrm rot="0">
            <a:off x="1028700" y="4408100"/>
            <a:ext cx="5886450" cy="9199361"/>
            <a:chOff x="0" y="0"/>
            <a:chExt cx="7848600" cy="12265814"/>
          </a:xfrm>
        </p:grpSpPr>
        <p:sp>
          <p:nvSpPr>
            <p:cNvPr name="TextBox 7" id="7"/>
            <p:cNvSpPr txBox="true"/>
            <p:nvPr/>
          </p:nvSpPr>
          <p:spPr>
            <a:xfrm rot="0">
              <a:off x="0" y="9525"/>
              <a:ext cx="7837930" cy="1489075"/>
            </a:xfrm>
            <a:prstGeom prst="rect">
              <a:avLst/>
            </a:prstGeom>
          </p:spPr>
          <p:txBody>
            <a:bodyPr anchor="t" rtlCol="false" tIns="0" lIns="0" bIns="0" rIns="0">
              <a:spAutoFit/>
            </a:bodyPr>
            <a:lstStyle/>
            <a:p>
              <a:pPr algn="ctr" marL="0" indent="0" lvl="0">
                <a:lnSpc>
                  <a:spcPts val="8879"/>
                </a:lnSpc>
              </a:pPr>
              <a:r>
                <a:rPr lang="en-US" sz="7399" strike="noStrike">
                  <a:solidFill>
                    <a:srgbClr val="F5F0DC"/>
                  </a:solidFill>
                  <a:latin typeface="Playfair Display"/>
                  <a:ea typeface="Playfair Display"/>
                  <a:cs typeface="Playfair Display"/>
                  <a:sym typeface="Playfair Display"/>
                </a:rPr>
                <a:t>CONTENTS</a:t>
              </a:r>
            </a:p>
          </p:txBody>
        </p:sp>
        <p:sp>
          <p:nvSpPr>
            <p:cNvPr name="TextBox 8" id="8"/>
            <p:cNvSpPr txBox="true"/>
            <p:nvPr/>
          </p:nvSpPr>
          <p:spPr>
            <a:xfrm rot="0">
              <a:off x="0" y="2158458"/>
              <a:ext cx="7848600" cy="10107356"/>
            </a:xfrm>
            <a:prstGeom prst="rect">
              <a:avLst/>
            </a:prstGeom>
          </p:spPr>
          <p:txBody>
            <a:bodyPr anchor="t" rtlCol="false" tIns="0" lIns="0" bIns="0" rIns="0">
              <a:spAutoFit/>
            </a:bodyPr>
            <a:lstStyle/>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1.  Company Overview</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2.  Product &amp; Service Description</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3.  My Story &amp; Inspiration</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4.  Legal Structure</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5.  Mission Statement</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6.  Location</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7.  Human Resources</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8.  Marketing Strategy</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9.  Market Research</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10. SWOT Analysis</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11. Financial Resources</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12. Meet the Founder</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13. Why Invest in Puro Sabor?</a:t>
              </a:r>
            </a:p>
            <a:p>
              <a:pPr algn="ctr" marL="0" indent="0" lvl="0">
                <a:lnSpc>
                  <a:spcPts val="4285"/>
                </a:lnSpc>
                <a:spcBef>
                  <a:spcPct val="0"/>
                </a:spcBef>
              </a:pPr>
              <a:r>
                <a:rPr lang="en-US" sz="3296" strike="noStrike" u="none">
                  <a:solidFill>
                    <a:srgbClr val="F5F0DC"/>
                  </a:solidFill>
                  <a:latin typeface="Didact Gothic"/>
                  <a:ea typeface="Didact Gothic"/>
                  <a:cs typeface="Didact Gothic"/>
                  <a:sym typeface="Didact Gothic"/>
                </a:rPr>
                <a:t>14. References</a:t>
              </a:r>
            </a:p>
          </p:txBody>
        </p:sp>
      </p:gr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1A2E1A"/>
        </a:solidFill>
      </p:bgPr>
    </p:bg>
    <p:spTree>
      <p:nvGrpSpPr>
        <p:cNvPr id="1" name=""/>
        <p:cNvGrpSpPr/>
        <p:nvPr/>
      </p:nvGrpSpPr>
      <p:grpSpPr>
        <a:xfrm>
          <a:off x="0" y="0"/>
          <a:ext cx="0" cy="0"/>
          <a:chOff x="0" y="0"/>
          <a:chExt cx="0" cy="0"/>
        </a:xfrm>
      </p:grpSpPr>
      <p:grpSp>
        <p:nvGrpSpPr>
          <p:cNvPr name="Group 2" id="2"/>
          <p:cNvGrpSpPr/>
          <p:nvPr/>
        </p:nvGrpSpPr>
        <p:grpSpPr>
          <a:xfrm rot="0">
            <a:off x="12489156" y="13001625"/>
            <a:ext cx="5036844" cy="805895"/>
            <a:chOff x="0" y="0"/>
            <a:chExt cx="6350000" cy="1016000"/>
          </a:xfrm>
        </p:grpSpPr>
        <p:sp>
          <p:nvSpPr>
            <p:cNvPr name="Freeform 3" id="3"/>
            <p:cNvSpPr/>
            <p:nvPr/>
          </p:nvSpPr>
          <p:spPr>
            <a:xfrm flipH="false" flipV="false" rot="0">
              <a:off x="0" y="0"/>
              <a:ext cx="6350000" cy="1016000"/>
            </a:xfrm>
            <a:custGeom>
              <a:avLst/>
              <a:gdLst/>
              <a:ahLst/>
              <a:cxnLst/>
              <a:rect r="r" b="b" t="t" l="l"/>
              <a:pathLst>
                <a:path h="1016000" w="6350000">
                  <a:moveTo>
                    <a:pt x="101600" y="0"/>
                  </a:moveTo>
                  <a:lnTo>
                    <a:pt x="6248400" y="0"/>
                  </a:lnTo>
                  <a:cubicBezTo>
                    <a:pt x="6304512" y="0"/>
                    <a:pt x="6350000" y="45488"/>
                    <a:pt x="6350000" y="101600"/>
                  </a:cubicBezTo>
                  <a:lnTo>
                    <a:pt x="6350000" y="914400"/>
                  </a:lnTo>
                  <a:cubicBezTo>
                    <a:pt x="6350000" y="970512"/>
                    <a:pt x="6304512" y="1016000"/>
                    <a:pt x="6248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1A2E1A"/>
            </a:solidFill>
            <a:ln w="9525" cap="sq">
              <a:solidFill>
                <a:srgbClr val="C9A55C"/>
              </a:solidFill>
              <a:prstDash val="solid"/>
              <a:miter/>
            </a:ln>
          </p:spPr>
        </p:sp>
        <p:sp>
          <p:nvSpPr>
            <p:cNvPr name="TextBox 4" id="4"/>
            <p:cNvSpPr txBox="true"/>
            <p:nvPr/>
          </p:nvSpPr>
          <p:spPr>
            <a:xfrm>
              <a:off x="0" y="-38100"/>
              <a:ext cx="6350000" cy="1054100"/>
            </a:xfrm>
            <a:prstGeom prst="rect">
              <a:avLst/>
            </a:prstGeom>
          </p:spPr>
          <p:txBody>
            <a:bodyPr anchor="ctr" rtlCol="false" tIns="50800" lIns="50800" bIns="50800" rIns="50800"/>
            <a:lstStyle/>
            <a:p>
              <a:pPr algn="l">
                <a:lnSpc>
                  <a:spcPts val="1679"/>
                </a:lnSpc>
              </a:pPr>
            </a:p>
          </p:txBody>
        </p:sp>
      </p:grpSp>
      <p:grpSp>
        <p:nvGrpSpPr>
          <p:cNvPr name="Group 5" id="5"/>
          <p:cNvGrpSpPr/>
          <p:nvPr/>
        </p:nvGrpSpPr>
        <p:grpSpPr>
          <a:xfrm rot="0">
            <a:off x="952500" y="12954000"/>
            <a:ext cx="3238500" cy="952500"/>
            <a:chOff x="0" y="0"/>
            <a:chExt cx="4318000" cy="1270000"/>
          </a:xfrm>
        </p:grpSpPr>
        <p:sp>
          <p:nvSpPr>
            <p:cNvPr name="Freeform 6" id="6"/>
            <p:cNvSpPr/>
            <p:nvPr/>
          </p:nvSpPr>
          <p:spPr>
            <a:xfrm flipH="false" flipV="false" rot="0">
              <a:off x="0" y="0"/>
              <a:ext cx="4318000" cy="1270000"/>
            </a:xfrm>
            <a:custGeom>
              <a:avLst/>
              <a:gdLst/>
              <a:ahLst/>
              <a:cxnLst/>
              <a:rect r="r" b="b" t="t" l="l"/>
              <a:pathLst>
                <a:path h="1270000" w="4318000">
                  <a:moveTo>
                    <a:pt x="127000" y="0"/>
                  </a:moveTo>
                  <a:lnTo>
                    <a:pt x="4191000" y="0"/>
                  </a:lnTo>
                  <a:cubicBezTo>
                    <a:pt x="4261140" y="0"/>
                    <a:pt x="4318000" y="56860"/>
                    <a:pt x="4318000" y="127000"/>
                  </a:cubicBezTo>
                  <a:lnTo>
                    <a:pt x="4318000" y="1143000"/>
                  </a:lnTo>
                  <a:cubicBezTo>
                    <a:pt x="4318000" y="1213140"/>
                    <a:pt x="4261140" y="1270000"/>
                    <a:pt x="419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1A2E1A"/>
            </a:solidFill>
            <a:ln w="9525" cap="sq">
              <a:solidFill>
                <a:srgbClr val="C9A55C"/>
              </a:solidFill>
              <a:prstDash val="solid"/>
              <a:miter/>
            </a:ln>
          </p:spPr>
        </p:sp>
        <p:sp>
          <p:nvSpPr>
            <p:cNvPr name="TextBox 7" id="7"/>
            <p:cNvSpPr txBox="true"/>
            <p:nvPr/>
          </p:nvSpPr>
          <p:spPr>
            <a:xfrm>
              <a:off x="0" y="-38100"/>
              <a:ext cx="4318000" cy="1308100"/>
            </a:xfrm>
            <a:prstGeom prst="rect">
              <a:avLst/>
            </a:prstGeom>
          </p:spPr>
          <p:txBody>
            <a:bodyPr anchor="ctr" rtlCol="false" tIns="50800" lIns="50800" bIns="50800" rIns="50800"/>
            <a:lstStyle/>
            <a:p>
              <a:pPr algn="l">
                <a:lnSpc>
                  <a:spcPts val="1679"/>
                </a:lnSpc>
              </a:pPr>
            </a:p>
          </p:txBody>
        </p:sp>
      </p:grpSp>
      <p:sp>
        <p:nvSpPr>
          <p:cNvPr name="Freeform 8" id="8"/>
          <p:cNvSpPr/>
          <p:nvPr/>
        </p:nvSpPr>
        <p:spPr>
          <a:xfrm flipH="false" flipV="false" rot="0">
            <a:off x="886189" y="5105400"/>
            <a:ext cx="6228622" cy="4838700"/>
          </a:xfrm>
          <a:custGeom>
            <a:avLst/>
            <a:gdLst/>
            <a:ahLst/>
            <a:cxnLst/>
            <a:rect r="r" b="b" t="t" l="l"/>
            <a:pathLst>
              <a:path h="4838700" w="6228622">
                <a:moveTo>
                  <a:pt x="0" y="0"/>
                </a:moveTo>
                <a:lnTo>
                  <a:pt x="6228622" y="0"/>
                </a:lnTo>
                <a:lnTo>
                  <a:pt x="6228622" y="4838700"/>
                </a:lnTo>
                <a:lnTo>
                  <a:pt x="0" y="4838700"/>
                </a:lnTo>
                <a:lnTo>
                  <a:pt x="0" y="0"/>
                </a:lnTo>
                <a:close/>
              </a:path>
            </a:pathLst>
          </a:custGeom>
          <a:blipFill>
            <a:blip r:embed="rId2"/>
            <a:stretch>
              <a:fillRect l="0" t="-98546" r="0" b="-80532"/>
            </a:stretch>
          </a:blipFill>
        </p:spPr>
      </p:sp>
      <p:sp>
        <p:nvSpPr>
          <p:cNvPr name="Freeform 9" id="9"/>
          <p:cNvSpPr/>
          <p:nvPr/>
        </p:nvSpPr>
        <p:spPr>
          <a:xfrm flipH="false" flipV="false" rot="0">
            <a:off x="10504779" y="5214204"/>
            <a:ext cx="7021221" cy="4743450"/>
          </a:xfrm>
          <a:custGeom>
            <a:avLst/>
            <a:gdLst/>
            <a:ahLst/>
            <a:cxnLst/>
            <a:rect r="r" b="b" t="t" l="l"/>
            <a:pathLst>
              <a:path h="4743450" w="7021221">
                <a:moveTo>
                  <a:pt x="0" y="0"/>
                </a:moveTo>
                <a:lnTo>
                  <a:pt x="7021221" y="0"/>
                </a:lnTo>
                <a:lnTo>
                  <a:pt x="7021221" y="4743450"/>
                </a:lnTo>
                <a:lnTo>
                  <a:pt x="0" y="4743450"/>
                </a:lnTo>
                <a:lnTo>
                  <a:pt x="0" y="0"/>
                </a:lnTo>
                <a:close/>
              </a:path>
            </a:pathLst>
          </a:custGeom>
          <a:blipFill>
            <a:blip r:embed="rId3"/>
            <a:stretch>
              <a:fillRect l="-3353" t="0" r="-3353" b="-5231"/>
            </a:stretch>
          </a:blipFill>
        </p:spPr>
      </p:sp>
      <p:sp>
        <p:nvSpPr>
          <p:cNvPr name="Freeform 10" id="10"/>
          <p:cNvSpPr/>
          <p:nvPr/>
        </p:nvSpPr>
        <p:spPr>
          <a:xfrm flipH="false" flipV="false" rot="0">
            <a:off x="123825" y="4137977"/>
            <a:ext cx="457200" cy="571500"/>
          </a:xfrm>
          <a:custGeom>
            <a:avLst/>
            <a:gdLst/>
            <a:ahLst/>
            <a:cxnLst/>
            <a:rect r="r" b="b" t="t" l="l"/>
            <a:pathLst>
              <a:path h="571500" w="457200">
                <a:moveTo>
                  <a:pt x="0" y="0"/>
                </a:moveTo>
                <a:lnTo>
                  <a:pt x="457200" y="0"/>
                </a:lnTo>
                <a:lnTo>
                  <a:pt x="457200" y="571500"/>
                </a:lnTo>
                <a:lnTo>
                  <a:pt x="0" y="571500"/>
                </a:lnTo>
                <a:lnTo>
                  <a:pt x="0" y="0"/>
                </a:lnTo>
                <a:close/>
              </a:path>
            </a:pathLst>
          </a:custGeom>
          <a:blipFill>
            <a:blip r:embed="rId4"/>
            <a:stretch>
              <a:fillRect l="-12499" t="0" r="-12499" b="0"/>
            </a:stretch>
          </a:blipFill>
        </p:spPr>
      </p:sp>
      <p:sp>
        <p:nvSpPr>
          <p:cNvPr name="AutoShape 11" id="11"/>
          <p:cNvSpPr/>
          <p:nvPr/>
        </p:nvSpPr>
        <p:spPr>
          <a:xfrm>
            <a:off x="7419975" y="5095875"/>
            <a:ext cx="3810000" cy="0"/>
          </a:xfrm>
          <a:prstGeom prst="line">
            <a:avLst/>
          </a:prstGeom>
          <a:ln cap="flat" w="19050">
            <a:solidFill>
              <a:srgbClr val="C9A55C"/>
            </a:solidFill>
            <a:prstDash val="solid"/>
            <a:headEnd type="none" len="sm" w="sm"/>
            <a:tailEnd type="none" len="sm" w="sm"/>
          </a:ln>
        </p:spPr>
      </p:sp>
      <p:sp>
        <p:nvSpPr>
          <p:cNvPr name="TextBox 12" id="12"/>
          <p:cNvSpPr txBox="true"/>
          <p:nvPr/>
        </p:nvSpPr>
        <p:spPr>
          <a:xfrm rot="0">
            <a:off x="12792439" y="13080015"/>
            <a:ext cx="4381500" cy="727505"/>
          </a:xfrm>
          <a:prstGeom prst="rect">
            <a:avLst/>
          </a:prstGeom>
        </p:spPr>
        <p:txBody>
          <a:bodyPr anchor="t" rtlCol="false" tIns="0" lIns="0" bIns="0" rIns="0">
            <a:spAutoFit/>
          </a:bodyPr>
          <a:lstStyle/>
          <a:p>
            <a:pPr algn="ctr" marL="0" indent="0" lvl="0">
              <a:lnSpc>
                <a:spcPts val="2951"/>
              </a:lnSpc>
              <a:spcBef>
                <a:spcPct val="0"/>
              </a:spcBef>
            </a:pPr>
            <a:r>
              <a:rPr lang="en-US" sz="2108" strike="noStrike" u="none">
                <a:solidFill>
                  <a:srgbClr val="F5F0DC"/>
                </a:solidFill>
                <a:latin typeface="Didact Gothic"/>
                <a:ea typeface="Didact Gothic"/>
                <a:cs typeface="Didact Gothic"/>
                <a:sym typeface="Didact Gothic"/>
              </a:rPr>
              <a:t>Family Restaurant  |  Takeaway  |  Delivery  |  Private Events</a:t>
            </a:r>
          </a:p>
        </p:txBody>
      </p:sp>
      <p:sp>
        <p:nvSpPr>
          <p:cNvPr name="TextBox 13" id="13"/>
          <p:cNvSpPr txBox="true"/>
          <p:nvPr/>
        </p:nvSpPr>
        <p:spPr>
          <a:xfrm rot="0">
            <a:off x="1685561" y="11343005"/>
            <a:ext cx="15573739" cy="904875"/>
          </a:xfrm>
          <a:prstGeom prst="rect">
            <a:avLst/>
          </a:prstGeom>
        </p:spPr>
        <p:txBody>
          <a:bodyPr anchor="t" rtlCol="false" tIns="0" lIns="0" bIns="0" rIns="0">
            <a:spAutoFit/>
          </a:bodyPr>
          <a:lstStyle/>
          <a:p>
            <a:pPr algn="ctr" marL="0" indent="0" lvl="0">
              <a:lnSpc>
                <a:spcPts val="3749"/>
              </a:lnSpc>
              <a:spcBef>
                <a:spcPct val="0"/>
              </a:spcBef>
            </a:pPr>
            <a:r>
              <a:rPr lang="en-US" sz="2499" strike="noStrike" u="none">
                <a:solidFill>
                  <a:srgbClr val="A89279"/>
                </a:solidFill>
                <a:latin typeface="Didact Gothic"/>
                <a:ea typeface="Didact Gothic"/>
                <a:cs typeface="Didact Gothic"/>
                <a:sym typeface="Didact Gothic"/>
              </a:rPr>
              <a:t>Cardiff offers a large student population, multicultural community and growing hospitality sector (Visit Cardiff, 2024).</a:t>
            </a:r>
          </a:p>
          <a:p>
            <a:pPr algn="ctr" marL="0" indent="0" lvl="0">
              <a:lnSpc>
                <a:spcPts val="3749"/>
              </a:lnSpc>
              <a:spcBef>
                <a:spcPct val="0"/>
              </a:spcBef>
            </a:pPr>
            <a:r>
              <a:rPr lang="en-US" sz="2499" strike="noStrike" u="none">
                <a:solidFill>
                  <a:srgbClr val="A89279"/>
                </a:solidFill>
                <a:latin typeface="Didact Gothic"/>
                <a:ea typeface="Didact Gothic"/>
                <a:cs typeface="Didact Gothic"/>
                <a:sym typeface="Didact Gothic"/>
              </a:rPr>
              <a:t>The UK restaurant industry shows strong demand for diverse international food experiences (Statista, 2024).</a:t>
            </a:r>
          </a:p>
        </p:txBody>
      </p:sp>
      <p:sp>
        <p:nvSpPr>
          <p:cNvPr name="TextBox 14" id="14"/>
          <p:cNvSpPr txBox="true"/>
          <p:nvPr/>
        </p:nvSpPr>
        <p:spPr>
          <a:xfrm rot="0">
            <a:off x="1952261" y="10312400"/>
            <a:ext cx="15221678" cy="992505"/>
          </a:xfrm>
          <a:prstGeom prst="rect">
            <a:avLst/>
          </a:prstGeom>
        </p:spPr>
        <p:txBody>
          <a:bodyPr anchor="t" rtlCol="false" tIns="0" lIns="0" bIns="0" rIns="0">
            <a:spAutoFit/>
          </a:bodyPr>
          <a:lstStyle/>
          <a:p>
            <a:pPr algn="ctr" marL="0" indent="0" lvl="0">
              <a:lnSpc>
                <a:spcPts val="4050"/>
              </a:lnSpc>
              <a:spcBef>
                <a:spcPct val="0"/>
              </a:spcBef>
            </a:pPr>
            <a:r>
              <a:rPr lang="en-US" sz="2700" strike="noStrike" u="none">
                <a:solidFill>
                  <a:srgbClr val="F5F0DC"/>
                </a:solidFill>
                <a:latin typeface="Didact Gothic"/>
                <a:ea typeface="Didact Gothic"/>
                <a:cs typeface="Didact Gothic"/>
                <a:sym typeface="Didact Gothic"/>
              </a:rPr>
              <a:t>Puro Sabor is a proposed Ecuadorian and Colombian restaurant in Cardiff, Wales.</a:t>
            </a:r>
          </a:p>
          <a:p>
            <a:pPr algn="ctr" marL="0" indent="0" lvl="0">
              <a:lnSpc>
                <a:spcPts val="4050"/>
              </a:lnSpc>
              <a:spcBef>
                <a:spcPct val="0"/>
              </a:spcBef>
            </a:pPr>
            <a:r>
              <a:rPr lang="en-US" sz="2700" strike="noStrike" u="none">
                <a:solidFill>
                  <a:srgbClr val="F5F0DC"/>
                </a:solidFill>
                <a:latin typeface="Didact Gothic"/>
                <a:ea typeface="Didact Gothic"/>
                <a:cs typeface="Didact Gothic"/>
                <a:sym typeface="Didact Gothic"/>
              </a:rPr>
              <a:t>Authentic South American food, culture and hospitality for the local community.</a:t>
            </a:r>
          </a:p>
        </p:txBody>
      </p:sp>
      <p:sp>
        <p:nvSpPr>
          <p:cNvPr name="TextBox 15" id="15"/>
          <p:cNvSpPr txBox="true"/>
          <p:nvPr/>
        </p:nvSpPr>
        <p:spPr>
          <a:xfrm rot="0">
            <a:off x="9681515" y="9919554"/>
            <a:ext cx="8667750" cy="371892"/>
          </a:xfrm>
          <a:prstGeom prst="rect">
            <a:avLst/>
          </a:prstGeom>
        </p:spPr>
        <p:txBody>
          <a:bodyPr anchor="t" rtlCol="false" tIns="0" lIns="0" bIns="0" rIns="0">
            <a:spAutoFit/>
          </a:bodyPr>
          <a:lstStyle/>
          <a:p>
            <a:pPr algn="ctr" marL="0" indent="0" lvl="0">
              <a:lnSpc>
                <a:spcPts val="3127"/>
              </a:lnSpc>
              <a:spcBef>
                <a:spcPct val="0"/>
              </a:spcBef>
            </a:pPr>
            <a:r>
              <a:rPr lang="en-US" sz="2233" strike="noStrike" u="none">
                <a:solidFill>
                  <a:srgbClr val="C9A55C"/>
                </a:solidFill>
                <a:latin typeface="Playfair Display"/>
                <a:ea typeface="Playfair Display"/>
                <a:cs typeface="Playfair Display"/>
                <a:sym typeface="Playfair Display"/>
              </a:rPr>
              <a:t>PURO SABOR VISION</a:t>
            </a:r>
          </a:p>
        </p:txBody>
      </p:sp>
      <p:sp>
        <p:nvSpPr>
          <p:cNvPr name="TextBox 16" id="16"/>
          <p:cNvSpPr txBox="true"/>
          <p:nvPr/>
        </p:nvSpPr>
        <p:spPr>
          <a:xfrm rot="0">
            <a:off x="352425" y="9919554"/>
            <a:ext cx="6838950" cy="371892"/>
          </a:xfrm>
          <a:prstGeom prst="rect">
            <a:avLst/>
          </a:prstGeom>
        </p:spPr>
        <p:txBody>
          <a:bodyPr anchor="t" rtlCol="false" tIns="0" lIns="0" bIns="0" rIns="0">
            <a:spAutoFit/>
          </a:bodyPr>
          <a:lstStyle/>
          <a:p>
            <a:pPr algn="ctr" marL="0" indent="0" lvl="0">
              <a:lnSpc>
                <a:spcPts val="3127"/>
              </a:lnSpc>
              <a:spcBef>
                <a:spcPct val="0"/>
              </a:spcBef>
            </a:pPr>
            <a:r>
              <a:rPr lang="en-US" sz="2233" strike="noStrike" u="none">
                <a:solidFill>
                  <a:srgbClr val="F5F0DC"/>
                </a:solidFill>
                <a:latin typeface="Playfair Display"/>
                <a:ea typeface="Playfair Display"/>
                <a:cs typeface="Playfair Display"/>
                <a:sym typeface="Playfair Display"/>
              </a:rPr>
              <a:t>CURRENT PREMISES</a:t>
            </a:r>
          </a:p>
        </p:txBody>
      </p:sp>
      <p:sp>
        <p:nvSpPr>
          <p:cNvPr name="TextBox 17" id="17"/>
          <p:cNvSpPr txBox="true"/>
          <p:nvPr/>
        </p:nvSpPr>
        <p:spPr>
          <a:xfrm rot="0">
            <a:off x="5286375" y="4227830"/>
            <a:ext cx="7620000" cy="877570"/>
          </a:xfrm>
          <a:prstGeom prst="rect">
            <a:avLst/>
          </a:prstGeom>
        </p:spPr>
        <p:txBody>
          <a:bodyPr anchor="t" rtlCol="false" tIns="0" lIns="0" bIns="0" rIns="0">
            <a:spAutoFit/>
          </a:bodyPr>
          <a:lstStyle/>
          <a:p>
            <a:pPr algn="ctr" marL="0" indent="0" lvl="0">
              <a:lnSpc>
                <a:spcPts val="7279"/>
              </a:lnSpc>
              <a:spcBef>
                <a:spcPct val="0"/>
              </a:spcBef>
            </a:pPr>
            <a:r>
              <a:rPr lang="en-US" sz="5199" strike="noStrike" u="none">
                <a:solidFill>
                  <a:srgbClr val="C9A55C"/>
                </a:solidFill>
                <a:latin typeface="Playfair Display"/>
                <a:ea typeface="Playfair Display"/>
                <a:cs typeface="Playfair Display"/>
                <a:sym typeface="Playfair Display"/>
              </a:rPr>
              <a:t>COMPANY OVERVIEW</a:t>
            </a:r>
          </a:p>
        </p:txBody>
      </p:sp>
      <p:sp>
        <p:nvSpPr>
          <p:cNvPr name="TextBox 18" id="18"/>
          <p:cNvSpPr txBox="true"/>
          <p:nvPr/>
        </p:nvSpPr>
        <p:spPr>
          <a:xfrm rot="0">
            <a:off x="1143000" y="12954000"/>
            <a:ext cx="2857500" cy="737235"/>
          </a:xfrm>
          <a:prstGeom prst="rect">
            <a:avLst/>
          </a:prstGeom>
        </p:spPr>
        <p:txBody>
          <a:bodyPr anchor="t" rtlCol="false" tIns="0" lIns="0" bIns="0" rIns="0">
            <a:spAutoFit/>
          </a:bodyPr>
          <a:lstStyle/>
          <a:p>
            <a:pPr algn="ctr" marL="0" indent="0" lvl="0">
              <a:lnSpc>
                <a:spcPts val="2940"/>
              </a:lnSpc>
              <a:spcBef>
                <a:spcPct val="0"/>
              </a:spcBef>
            </a:pPr>
            <a:r>
              <a:rPr lang="en-US" sz="2100" strike="noStrike" u="none">
                <a:solidFill>
                  <a:srgbClr val="F5F0DC"/>
                </a:solidFill>
                <a:latin typeface="Didact Gothic"/>
                <a:ea typeface="Didact Gothic"/>
                <a:cs typeface="Didact Gothic"/>
                <a:sym typeface="Didact Gothic"/>
              </a:rPr>
              <a:t>Proposed Location</a:t>
            </a:r>
          </a:p>
          <a:p>
            <a:pPr algn="ctr" marL="0" indent="0" lvl="0">
              <a:lnSpc>
                <a:spcPts val="2940"/>
              </a:lnSpc>
              <a:spcBef>
                <a:spcPct val="0"/>
              </a:spcBef>
            </a:pPr>
            <a:r>
              <a:rPr lang="en-US" sz="2100" strike="noStrike" u="none">
                <a:solidFill>
                  <a:srgbClr val="F5F0DC"/>
                </a:solidFill>
                <a:latin typeface="Didact Gothic"/>
                <a:ea typeface="Didact Gothic"/>
                <a:cs typeface="Didact Gothic"/>
                <a:sym typeface="Didact Gothic"/>
              </a:rPr>
              <a:t>St Mary Street, Cardiff</a:t>
            </a:r>
          </a:p>
        </p:txBody>
      </p:sp>
      <p:sp>
        <p:nvSpPr>
          <p:cNvPr name="AutoShape 19" id="19"/>
          <p:cNvSpPr/>
          <p:nvPr/>
        </p:nvSpPr>
        <p:spPr>
          <a:xfrm>
            <a:off x="8001000" y="7802989"/>
            <a:ext cx="1714500" cy="0"/>
          </a:xfrm>
          <a:prstGeom prst="line">
            <a:avLst/>
          </a:prstGeom>
          <a:ln cap="flat" w="28575">
            <a:solidFill>
              <a:srgbClr val="C9A55C"/>
            </a:solidFill>
            <a:prstDash val="solid"/>
            <a:headEnd type="none" len="sm" w="sm"/>
            <a:tailEnd type="triangle" len="med" w="lg"/>
          </a:ln>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1A2E1A"/>
        </a:solidFill>
      </p:bgPr>
    </p:bg>
    <p:spTree>
      <p:nvGrpSpPr>
        <p:cNvPr id="1" name=""/>
        <p:cNvGrpSpPr/>
        <p:nvPr/>
      </p:nvGrpSpPr>
      <p:grpSpPr>
        <a:xfrm>
          <a:off x="0" y="0"/>
          <a:ext cx="0" cy="0"/>
          <a:chOff x="0" y="0"/>
          <a:chExt cx="0" cy="0"/>
        </a:xfrm>
      </p:grpSpPr>
      <p:sp>
        <p:nvSpPr>
          <p:cNvPr name="TextBox 2" id="2"/>
          <p:cNvSpPr txBox="true"/>
          <p:nvPr/>
        </p:nvSpPr>
        <p:spPr>
          <a:xfrm rot="0">
            <a:off x="800100" y="306743"/>
            <a:ext cx="16764000" cy="903567"/>
          </a:xfrm>
          <a:prstGeom prst="rect">
            <a:avLst/>
          </a:prstGeom>
        </p:spPr>
        <p:txBody>
          <a:bodyPr anchor="t" rtlCol="false" tIns="0" lIns="0" bIns="0" rIns="0">
            <a:spAutoFit/>
          </a:bodyPr>
          <a:lstStyle/>
          <a:p>
            <a:pPr algn="ctr" marL="0" indent="0" lvl="0">
              <a:lnSpc>
                <a:spcPts val="7422"/>
              </a:lnSpc>
              <a:spcBef>
                <a:spcPct val="0"/>
              </a:spcBef>
            </a:pPr>
            <a:r>
              <a:rPr lang="en-US" sz="5301" strike="noStrike" u="none">
                <a:solidFill>
                  <a:srgbClr val="C9A55C"/>
                </a:solidFill>
                <a:latin typeface="Playfair Display"/>
                <a:ea typeface="Playfair Display"/>
                <a:cs typeface="Playfair Display"/>
                <a:sym typeface="Playfair Display"/>
              </a:rPr>
              <a:t>MY STORY &amp; INSPIRATION</a:t>
            </a:r>
          </a:p>
        </p:txBody>
      </p:sp>
      <p:grpSp>
        <p:nvGrpSpPr>
          <p:cNvPr name="Group 3" id="3"/>
          <p:cNvGrpSpPr/>
          <p:nvPr/>
        </p:nvGrpSpPr>
        <p:grpSpPr>
          <a:xfrm rot="0">
            <a:off x="762000" y="2038350"/>
            <a:ext cx="5200650" cy="6477000"/>
            <a:chOff x="0" y="0"/>
            <a:chExt cx="6934200" cy="8636000"/>
          </a:xfrm>
        </p:grpSpPr>
        <p:sp>
          <p:nvSpPr>
            <p:cNvPr name="Freeform 4" id="4"/>
            <p:cNvSpPr/>
            <p:nvPr/>
          </p:nvSpPr>
          <p:spPr>
            <a:xfrm flipH="false" flipV="false" rot="0">
              <a:off x="0" y="0"/>
              <a:ext cx="6934200" cy="8636000"/>
            </a:xfrm>
            <a:custGeom>
              <a:avLst/>
              <a:gdLst/>
              <a:ahLst/>
              <a:cxnLst/>
              <a:rect r="r" b="b" t="t" l="l"/>
              <a:pathLst>
                <a:path h="8636000" w="6934200">
                  <a:moveTo>
                    <a:pt x="0" y="0"/>
                  </a:moveTo>
                  <a:lnTo>
                    <a:pt x="6934200" y="0"/>
                  </a:lnTo>
                  <a:lnTo>
                    <a:pt x="6934200" y="8636000"/>
                  </a:lnTo>
                  <a:lnTo>
                    <a:pt x="0" y="8636000"/>
                  </a:lnTo>
                  <a:close/>
                </a:path>
              </a:pathLst>
            </a:custGeom>
            <a:solidFill>
              <a:srgbClr val="1A2E1A"/>
            </a:solidFill>
            <a:ln w="19050" cap="sq">
              <a:solidFill>
                <a:srgbClr val="C9A55C"/>
              </a:solidFill>
              <a:prstDash val="solid"/>
              <a:miter/>
            </a:ln>
          </p:spPr>
        </p:sp>
        <p:sp>
          <p:nvSpPr>
            <p:cNvPr name="TextBox 5" id="5"/>
            <p:cNvSpPr txBox="true"/>
            <p:nvPr/>
          </p:nvSpPr>
          <p:spPr>
            <a:xfrm>
              <a:off x="0" y="-38100"/>
              <a:ext cx="6934200" cy="8674100"/>
            </a:xfrm>
            <a:prstGeom prst="rect">
              <a:avLst/>
            </a:prstGeom>
          </p:spPr>
          <p:txBody>
            <a:bodyPr anchor="ctr" rtlCol="false" tIns="50800" lIns="50800" bIns="50800" rIns="50800"/>
            <a:lstStyle/>
            <a:p>
              <a:pPr algn="l">
                <a:lnSpc>
                  <a:spcPts val="1679"/>
                </a:lnSpc>
              </a:pPr>
            </a:p>
          </p:txBody>
        </p:sp>
      </p:grpSp>
      <p:grpSp>
        <p:nvGrpSpPr>
          <p:cNvPr name="Group 6" id="6"/>
          <p:cNvGrpSpPr/>
          <p:nvPr/>
        </p:nvGrpSpPr>
        <p:grpSpPr>
          <a:xfrm rot="0">
            <a:off x="6534150" y="2038350"/>
            <a:ext cx="5200650" cy="6477000"/>
            <a:chOff x="0" y="0"/>
            <a:chExt cx="6934200" cy="8636000"/>
          </a:xfrm>
        </p:grpSpPr>
        <p:sp>
          <p:nvSpPr>
            <p:cNvPr name="Freeform 7" id="7"/>
            <p:cNvSpPr/>
            <p:nvPr/>
          </p:nvSpPr>
          <p:spPr>
            <a:xfrm flipH="false" flipV="false" rot="0">
              <a:off x="0" y="0"/>
              <a:ext cx="6934200" cy="8636000"/>
            </a:xfrm>
            <a:custGeom>
              <a:avLst/>
              <a:gdLst/>
              <a:ahLst/>
              <a:cxnLst/>
              <a:rect r="r" b="b" t="t" l="l"/>
              <a:pathLst>
                <a:path h="8636000" w="6934200">
                  <a:moveTo>
                    <a:pt x="0" y="0"/>
                  </a:moveTo>
                  <a:lnTo>
                    <a:pt x="6934200" y="0"/>
                  </a:lnTo>
                  <a:lnTo>
                    <a:pt x="6934200" y="8636000"/>
                  </a:lnTo>
                  <a:lnTo>
                    <a:pt x="0" y="8636000"/>
                  </a:lnTo>
                  <a:close/>
                </a:path>
              </a:pathLst>
            </a:custGeom>
            <a:solidFill>
              <a:srgbClr val="1A2E1A"/>
            </a:solidFill>
            <a:ln w="19050" cap="sq">
              <a:solidFill>
                <a:srgbClr val="C9A55C"/>
              </a:solidFill>
              <a:prstDash val="solid"/>
              <a:miter/>
            </a:ln>
          </p:spPr>
        </p:sp>
        <p:sp>
          <p:nvSpPr>
            <p:cNvPr name="TextBox 8" id="8"/>
            <p:cNvSpPr txBox="true"/>
            <p:nvPr/>
          </p:nvSpPr>
          <p:spPr>
            <a:xfrm>
              <a:off x="0" y="-38100"/>
              <a:ext cx="6934200" cy="8674100"/>
            </a:xfrm>
            <a:prstGeom prst="rect">
              <a:avLst/>
            </a:prstGeom>
          </p:spPr>
          <p:txBody>
            <a:bodyPr anchor="ctr" rtlCol="false" tIns="50800" lIns="50800" bIns="50800" rIns="50800"/>
            <a:lstStyle/>
            <a:p>
              <a:pPr algn="l">
                <a:lnSpc>
                  <a:spcPts val="1679"/>
                </a:lnSpc>
              </a:pPr>
            </a:p>
          </p:txBody>
        </p:sp>
      </p:grpSp>
      <p:grpSp>
        <p:nvGrpSpPr>
          <p:cNvPr name="Group 9" id="9"/>
          <p:cNvGrpSpPr/>
          <p:nvPr/>
        </p:nvGrpSpPr>
        <p:grpSpPr>
          <a:xfrm rot="0">
            <a:off x="12306300" y="2038350"/>
            <a:ext cx="5200650" cy="6477000"/>
            <a:chOff x="0" y="0"/>
            <a:chExt cx="6934200" cy="8636000"/>
          </a:xfrm>
        </p:grpSpPr>
        <p:sp>
          <p:nvSpPr>
            <p:cNvPr name="Freeform 10" id="10"/>
            <p:cNvSpPr/>
            <p:nvPr/>
          </p:nvSpPr>
          <p:spPr>
            <a:xfrm flipH="false" flipV="false" rot="0">
              <a:off x="0" y="0"/>
              <a:ext cx="6934200" cy="8636000"/>
            </a:xfrm>
            <a:custGeom>
              <a:avLst/>
              <a:gdLst/>
              <a:ahLst/>
              <a:cxnLst/>
              <a:rect r="r" b="b" t="t" l="l"/>
              <a:pathLst>
                <a:path h="8636000" w="6934200">
                  <a:moveTo>
                    <a:pt x="0" y="0"/>
                  </a:moveTo>
                  <a:lnTo>
                    <a:pt x="6934200" y="0"/>
                  </a:lnTo>
                  <a:lnTo>
                    <a:pt x="6934200" y="8636000"/>
                  </a:lnTo>
                  <a:lnTo>
                    <a:pt x="0" y="8636000"/>
                  </a:lnTo>
                  <a:close/>
                </a:path>
              </a:pathLst>
            </a:custGeom>
            <a:solidFill>
              <a:srgbClr val="1A2E1A"/>
            </a:solidFill>
            <a:ln w="19050" cap="sq">
              <a:solidFill>
                <a:srgbClr val="C9A55C"/>
              </a:solidFill>
              <a:prstDash val="solid"/>
              <a:miter/>
            </a:ln>
          </p:spPr>
        </p:sp>
        <p:sp>
          <p:nvSpPr>
            <p:cNvPr name="TextBox 11" id="11"/>
            <p:cNvSpPr txBox="true"/>
            <p:nvPr/>
          </p:nvSpPr>
          <p:spPr>
            <a:xfrm>
              <a:off x="0" y="-38100"/>
              <a:ext cx="6934200" cy="8674100"/>
            </a:xfrm>
            <a:prstGeom prst="rect">
              <a:avLst/>
            </a:prstGeom>
          </p:spPr>
          <p:txBody>
            <a:bodyPr anchor="ctr" rtlCol="false" tIns="50800" lIns="50800" bIns="50800" rIns="50800"/>
            <a:lstStyle/>
            <a:p>
              <a:pPr algn="l">
                <a:lnSpc>
                  <a:spcPts val="1679"/>
                </a:lnSpc>
              </a:pPr>
            </a:p>
          </p:txBody>
        </p:sp>
      </p:grpSp>
      <p:sp>
        <p:nvSpPr>
          <p:cNvPr name="TextBox 12" id="12"/>
          <p:cNvSpPr txBox="true"/>
          <p:nvPr/>
        </p:nvSpPr>
        <p:spPr>
          <a:xfrm rot="0">
            <a:off x="800100" y="1463675"/>
            <a:ext cx="5200650" cy="438785"/>
          </a:xfrm>
          <a:prstGeom prst="rect">
            <a:avLst/>
          </a:prstGeom>
        </p:spPr>
        <p:txBody>
          <a:bodyPr anchor="t" rtlCol="false" tIns="0" lIns="0" bIns="0" rIns="0">
            <a:spAutoFit/>
          </a:bodyPr>
          <a:lstStyle/>
          <a:p>
            <a:pPr algn="ctr" marL="0" indent="0" lvl="0">
              <a:lnSpc>
                <a:spcPts val="3640"/>
              </a:lnSpc>
              <a:spcBef>
                <a:spcPct val="0"/>
              </a:spcBef>
            </a:pPr>
            <a:r>
              <a:rPr lang="en-US" sz="2600" strike="noStrike" u="none">
                <a:solidFill>
                  <a:srgbClr val="C9A55C"/>
                </a:solidFill>
                <a:latin typeface="Playfair Display"/>
                <a:ea typeface="Playfair Display"/>
                <a:cs typeface="Playfair Display"/>
                <a:sym typeface="Playfair Display"/>
              </a:rPr>
              <a:t>Family Roots</a:t>
            </a:r>
          </a:p>
        </p:txBody>
      </p:sp>
      <p:sp>
        <p:nvSpPr>
          <p:cNvPr name="TextBox 13" id="13"/>
          <p:cNvSpPr txBox="true"/>
          <p:nvPr/>
        </p:nvSpPr>
        <p:spPr>
          <a:xfrm rot="0">
            <a:off x="6438900" y="1454150"/>
            <a:ext cx="5200650" cy="398780"/>
          </a:xfrm>
          <a:prstGeom prst="rect">
            <a:avLst/>
          </a:prstGeom>
        </p:spPr>
        <p:txBody>
          <a:bodyPr anchor="t" rtlCol="false" tIns="0" lIns="0" bIns="0" rIns="0">
            <a:spAutoFit/>
          </a:bodyPr>
          <a:lstStyle/>
          <a:p>
            <a:pPr algn="ctr" marL="0" indent="0" lvl="0">
              <a:lnSpc>
                <a:spcPts val="3220"/>
              </a:lnSpc>
              <a:spcBef>
                <a:spcPct val="0"/>
              </a:spcBef>
            </a:pPr>
            <a:r>
              <a:rPr lang="en-US" sz="2300" strike="noStrike" u="none">
                <a:solidFill>
                  <a:srgbClr val="C9A55C"/>
                </a:solidFill>
                <a:latin typeface="Playfair Display"/>
                <a:ea typeface="Playfair Display"/>
                <a:cs typeface="Playfair Display"/>
                <a:sym typeface="Playfair Display"/>
              </a:rPr>
              <a:t>Growing Up Around Food</a:t>
            </a:r>
          </a:p>
        </p:txBody>
      </p:sp>
      <p:sp>
        <p:nvSpPr>
          <p:cNvPr name="TextBox 14" id="14"/>
          <p:cNvSpPr txBox="true"/>
          <p:nvPr/>
        </p:nvSpPr>
        <p:spPr>
          <a:xfrm rot="0">
            <a:off x="12268200" y="1429385"/>
            <a:ext cx="5200650" cy="398780"/>
          </a:xfrm>
          <a:prstGeom prst="rect">
            <a:avLst/>
          </a:prstGeom>
        </p:spPr>
        <p:txBody>
          <a:bodyPr anchor="t" rtlCol="false" tIns="0" lIns="0" bIns="0" rIns="0">
            <a:spAutoFit/>
          </a:bodyPr>
          <a:lstStyle/>
          <a:p>
            <a:pPr algn="ctr" marL="0" indent="0" lvl="0">
              <a:lnSpc>
                <a:spcPts val="3219"/>
              </a:lnSpc>
              <a:spcBef>
                <a:spcPct val="0"/>
              </a:spcBef>
            </a:pPr>
            <a:r>
              <a:rPr lang="en-US" sz="2299" strike="noStrike" u="none">
                <a:solidFill>
                  <a:srgbClr val="C9A55C"/>
                </a:solidFill>
                <a:latin typeface="Playfair Display"/>
                <a:ea typeface="Playfair Display"/>
                <a:cs typeface="Playfair Display"/>
                <a:sym typeface="Playfair Display"/>
              </a:rPr>
              <a:t>The Inspiration Behind Puro Sabor</a:t>
            </a:r>
          </a:p>
        </p:txBody>
      </p:sp>
      <p:sp>
        <p:nvSpPr>
          <p:cNvPr name="Freeform 15" id="15"/>
          <p:cNvSpPr/>
          <p:nvPr/>
        </p:nvSpPr>
        <p:spPr>
          <a:xfrm flipH="false" flipV="false" rot="0">
            <a:off x="857250" y="2133600"/>
            <a:ext cx="5010150" cy="6286500"/>
          </a:xfrm>
          <a:custGeom>
            <a:avLst/>
            <a:gdLst/>
            <a:ahLst/>
            <a:cxnLst/>
            <a:rect r="r" b="b" t="t" l="l"/>
            <a:pathLst>
              <a:path h="6286500" w="5010150">
                <a:moveTo>
                  <a:pt x="0" y="0"/>
                </a:moveTo>
                <a:lnTo>
                  <a:pt x="5010150" y="0"/>
                </a:lnTo>
                <a:lnTo>
                  <a:pt x="5010150" y="6286500"/>
                </a:lnTo>
                <a:lnTo>
                  <a:pt x="0" y="6286500"/>
                </a:lnTo>
                <a:lnTo>
                  <a:pt x="0" y="0"/>
                </a:lnTo>
                <a:close/>
              </a:path>
            </a:pathLst>
          </a:custGeom>
          <a:blipFill>
            <a:blip r:embed="rId2"/>
            <a:stretch>
              <a:fillRect l="-1330" t="-10831" r="-1330" b="-10831"/>
            </a:stretch>
          </a:blipFill>
        </p:spPr>
      </p:sp>
      <p:sp>
        <p:nvSpPr>
          <p:cNvPr name="AutoShape 16" id="16"/>
          <p:cNvSpPr/>
          <p:nvPr/>
        </p:nvSpPr>
        <p:spPr>
          <a:xfrm>
            <a:off x="6000750" y="4953000"/>
            <a:ext cx="495300" cy="0"/>
          </a:xfrm>
          <a:prstGeom prst="line">
            <a:avLst/>
          </a:prstGeom>
          <a:ln cap="flat" w="28575">
            <a:solidFill>
              <a:srgbClr val="C9A55C"/>
            </a:solidFill>
            <a:prstDash val="solid"/>
            <a:headEnd type="none" len="sm" w="sm"/>
            <a:tailEnd type="triangle" len="med" w="lg"/>
          </a:ln>
        </p:spPr>
      </p:sp>
      <p:sp>
        <p:nvSpPr>
          <p:cNvPr name="AutoShape 17" id="17"/>
          <p:cNvSpPr/>
          <p:nvPr/>
        </p:nvSpPr>
        <p:spPr>
          <a:xfrm>
            <a:off x="11772900" y="4953000"/>
            <a:ext cx="495300" cy="0"/>
          </a:xfrm>
          <a:prstGeom prst="line">
            <a:avLst/>
          </a:prstGeom>
          <a:ln cap="flat" w="28575">
            <a:solidFill>
              <a:srgbClr val="C9A55C"/>
            </a:solidFill>
            <a:prstDash val="solid"/>
            <a:headEnd type="none" len="sm" w="sm"/>
            <a:tailEnd type="triangle" len="med" w="lg"/>
          </a:ln>
        </p:spPr>
      </p:sp>
      <p:sp>
        <p:nvSpPr>
          <p:cNvPr name="Freeform 18" id="18"/>
          <p:cNvSpPr/>
          <p:nvPr/>
        </p:nvSpPr>
        <p:spPr>
          <a:xfrm flipH="false" flipV="false" rot="0">
            <a:off x="6629400" y="2133600"/>
            <a:ext cx="5010150" cy="6286500"/>
          </a:xfrm>
          <a:custGeom>
            <a:avLst/>
            <a:gdLst/>
            <a:ahLst/>
            <a:cxnLst/>
            <a:rect r="r" b="b" t="t" l="l"/>
            <a:pathLst>
              <a:path h="6286500" w="5010150">
                <a:moveTo>
                  <a:pt x="0" y="0"/>
                </a:moveTo>
                <a:lnTo>
                  <a:pt x="5010150" y="0"/>
                </a:lnTo>
                <a:lnTo>
                  <a:pt x="5010150" y="6286500"/>
                </a:lnTo>
                <a:lnTo>
                  <a:pt x="0" y="6286500"/>
                </a:lnTo>
                <a:lnTo>
                  <a:pt x="0" y="0"/>
                </a:lnTo>
                <a:close/>
              </a:path>
            </a:pathLst>
          </a:custGeom>
          <a:blipFill>
            <a:blip r:embed="rId3"/>
            <a:stretch>
              <a:fillRect l="-1330" t="-13671" r="-1330" b="-13671"/>
            </a:stretch>
          </a:blipFill>
        </p:spPr>
      </p:sp>
      <p:sp>
        <p:nvSpPr>
          <p:cNvPr name="Freeform 19" id="19"/>
          <p:cNvSpPr/>
          <p:nvPr/>
        </p:nvSpPr>
        <p:spPr>
          <a:xfrm flipH="false" flipV="false" rot="0">
            <a:off x="12401550" y="2133600"/>
            <a:ext cx="5010150" cy="6286500"/>
          </a:xfrm>
          <a:custGeom>
            <a:avLst/>
            <a:gdLst/>
            <a:ahLst/>
            <a:cxnLst/>
            <a:rect r="r" b="b" t="t" l="l"/>
            <a:pathLst>
              <a:path h="6286500" w="5010150">
                <a:moveTo>
                  <a:pt x="0" y="0"/>
                </a:moveTo>
                <a:lnTo>
                  <a:pt x="5010150" y="0"/>
                </a:lnTo>
                <a:lnTo>
                  <a:pt x="5010150" y="6286500"/>
                </a:lnTo>
                <a:lnTo>
                  <a:pt x="0" y="6286500"/>
                </a:lnTo>
                <a:lnTo>
                  <a:pt x="0" y="0"/>
                </a:lnTo>
                <a:close/>
              </a:path>
            </a:pathLst>
          </a:custGeom>
          <a:blipFill>
            <a:blip r:embed="rId4"/>
            <a:stretch>
              <a:fillRect l="-1330" t="-16541" r="-1330" b="-60842"/>
            </a:stretch>
          </a:blipFill>
        </p:spPr>
      </p:sp>
      <p:sp>
        <p:nvSpPr>
          <p:cNvPr name="TextBox 20" id="20"/>
          <p:cNvSpPr txBox="true"/>
          <p:nvPr/>
        </p:nvSpPr>
        <p:spPr>
          <a:xfrm rot="0">
            <a:off x="762000" y="8910637"/>
            <a:ext cx="5200650" cy="4442460"/>
          </a:xfrm>
          <a:prstGeom prst="rect">
            <a:avLst/>
          </a:prstGeom>
        </p:spPr>
        <p:txBody>
          <a:bodyPr anchor="t" rtlCol="false" tIns="0" lIns="0" bIns="0" rIns="0">
            <a:spAutoFit/>
          </a:bodyPr>
          <a:lstStyle/>
          <a:p>
            <a:pPr algn="ctr" marL="0" indent="0" lvl="0">
              <a:lnSpc>
                <a:spcPts val="3599"/>
              </a:lnSpc>
              <a:spcBef>
                <a:spcPct val="0"/>
              </a:spcBef>
            </a:pPr>
            <a:r>
              <a:rPr lang="en-US" sz="2399" strike="noStrike" u="none">
                <a:solidFill>
                  <a:srgbClr val="F5F0DC"/>
                </a:solidFill>
                <a:latin typeface="Didact Gothic"/>
                <a:ea typeface="Didact Gothic"/>
                <a:cs typeface="Didact Gothic"/>
                <a:sym typeface="Didact Gothic"/>
              </a:rPr>
              <a:t>My passion for food started in Ecuador, where I grew up surrounded by family recipes and homemade meals. My grandmother taught me that food is more than nutrition; it brings people together, creates memories and strengthens communities. This reflects the importance of culture and shared experiences in consumer behaviour (Kotler et al., 2021).</a:t>
            </a:r>
          </a:p>
        </p:txBody>
      </p:sp>
      <p:sp>
        <p:nvSpPr>
          <p:cNvPr name="TextBox 21" id="21"/>
          <p:cNvSpPr txBox="true"/>
          <p:nvPr/>
        </p:nvSpPr>
        <p:spPr>
          <a:xfrm rot="0">
            <a:off x="6629400" y="8910638"/>
            <a:ext cx="5200650" cy="4442460"/>
          </a:xfrm>
          <a:prstGeom prst="rect">
            <a:avLst/>
          </a:prstGeom>
        </p:spPr>
        <p:txBody>
          <a:bodyPr anchor="t" rtlCol="false" tIns="0" lIns="0" bIns="0" rIns="0">
            <a:spAutoFit/>
          </a:bodyPr>
          <a:lstStyle/>
          <a:p>
            <a:pPr algn="ctr" marL="0" indent="0" lvl="0">
              <a:lnSpc>
                <a:spcPts val="3599"/>
              </a:lnSpc>
              <a:spcBef>
                <a:spcPct val="0"/>
              </a:spcBef>
            </a:pPr>
            <a:r>
              <a:rPr lang="en-US" sz="2399" strike="noStrike" u="none">
                <a:solidFill>
                  <a:srgbClr val="F5F0DC"/>
                </a:solidFill>
                <a:latin typeface="Didact Gothic"/>
                <a:ea typeface="Didact Gothic"/>
                <a:cs typeface="Didact Gothic"/>
                <a:sym typeface="Didact Gothic"/>
              </a:rPr>
              <a:t>Family meals were an important part of my childhood. Celebrations and everyday dinners brought everyone together around the table, helping preserve traditions and strengthen family connections. These experiences inspired my vision of creating a restaurant where people can share authentic food and meaningful moments.</a:t>
            </a:r>
          </a:p>
        </p:txBody>
      </p:sp>
      <p:sp>
        <p:nvSpPr>
          <p:cNvPr name="TextBox 22" id="22"/>
          <p:cNvSpPr txBox="true"/>
          <p:nvPr/>
        </p:nvSpPr>
        <p:spPr>
          <a:xfrm rot="0">
            <a:off x="12401550" y="8686800"/>
            <a:ext cx="5200650" cy="4890135"/>
          </a:xfrm>
          <a:prstGeom prst="rect">
            <a:avLst/>
          </a:prstGeom>
        </p:spPr>
        <p:txBody>
          <a:bodyPr anchor="t" rtlCol="false" tIns="0" lIns="0" bIns="0" rIns="0">
            <a:spAutoFit/>
          </a:bodyPr>
          <a:lstStyle/>
          <a:p>
            <a:pPr algn="ctr" marL="0" indent="0" lvl="0">
              <a:lnSpc>
                <a:spcPts val="3599"/>
              </a:lnSpc>
              <a:spcBef>
                <a:spcPct val="0"/>
              </a:spcBef>
            </a:pPr>
            <a:r>
              <a:rPr lang="en-US" sz="2399" strike="noStrike" u="none">
                <a:solidFill>
                  <a:srgbClr val="F5F0DC"/>
                </a:solidFill>
                <a:latin typeface="Didact Gothic"/>
                <a:ea typeface="Didact Gothic"/>
                <a:cs typeface="Didact Gothic"/>
                <a:sym typeface="Didact Gothic"/>
              </a:rPr>
              <a:t>After moving to Cardiff, I noticed a growing interest in international cuisine and independent hospitality businesses. Research shows that consumers increasingly value authentic cultural experiences and local businesses (FSB, 2024). This inspired me to create Puro Sabor as a place where people can enjoy authentic Ecuadorian and Colombian food while connecting with others.</a:t>
            </a:r>
          </a:p>
        </p:txBody>
      </p:sp>
      <p:grpSp>
        <p:nvGrpSpPr>
          <p:cNvPr name="Group 23" id="23"/>
          <p:cNvGrpSpPr/>
          <p:nvPr/>
        </p:nvGrpSpPr>
        <p:grpSpPr>
          <a:xfrm rot="0">
            <a:off x="762000" y="14097000"/>
            <a:ext cx="16764000" cy="3782786"/>
            <a:chOff x="0" y="0"/>
            <a:chExt cx="22352000" cy="5043714"/>
          </a:xfrm>
        </p:grpSpPr>
        <p:sp>
          <p:nvSpPr>
            <p:cNvPr name="Freeform 24" id="24"/>
            <p:cNvSpPr/>
            <p:nvPr/>
          </p:nvSpPr>
          <p:spPr>
            <a:xfrm flipH="false" flipV="false" rot="0">
              <a:off x="0" y="0"/>
              <a:ext cx="22352000" cy="5043714"/>
            </a:xfrm>
            <a:custGeom>
              <a:avLst/>
              <a:gdLst/>
              <a:ahLst/>
              <a:cxnLst/>
              <a:rect r="r" b="b" t="t" l="l"/>
              <a:pathLst>
                <a:path h="5043714" w="22352000">
                  <a:moveTo>
                    <a:pt x="425752" y="0"/>
                  </a:moveTo>
                  <a:lnTo>
                    <a:pt x="21926248" y="0"/>
                  </a:lnTo>
                  <a:cubicBezTo>
                    <a:pt x="22161384" y="0"/>
                    <a:pt x="22352000" y="225815"/>
                    <a:pt x="22352000" y="504371"/>
                  </a:cubicBezTo>
                  <a:lnTo>
                    <a:pt x="22352000" y="4539343"/>
                  </a:lnTo>
                  <a:cubicBezTo>
                    <a:pt x="22352000" y="4817900"/>
                    <a:pt x="22161384" y="5043714"/>
                    <a:pt x="21926248" y="5043714"/>
                  </a:cubicBezTo>
                  <a:lnTo>
                    <a:pt x="425752" y="5043714"/>
                  </a:lnTo>
                  <a:cubicBezTo>
                    <a:pt x="190616" y="5043714"/>
                    <a:pt x="0" y="4817900"/>
                    <a:pt x="0" y="4539343"/>
                  </a:cubicBezTo>
                  <a:lnTo>
                    <a:pt x="0" y="504371"/>
                  </a:lnTo>
                  <a:cubicBezTo>
                    <a:pt x="0" y="225815"/>
                    <a:pt x="190616" y="0"/>
                    <a:pt x="425752" y="0"/>
                  </a:cubicBezTo>
                  <a:close/>
                </a:path>
              </a:pathLst>
            </a:custGeom>
            <a:solidFill>
              <a:srgbClr val="0F1F0F"/>
            </a:solidFill>
            <a:ln w="19050" cap="sq">
              <a:solidFill>
                <a:srgbClr val="C9A55C"/>
              </a:solidFill>
              <a:prstDash val="solid"/>
              <a:miter/>
            </a:ln>
          </p:spPr>
        </p:sp>
        <p:sp>
          <p:nvSpPr>
            <p:cNvPr name="TextBox 25" id="25"/>
            <p:cNvSpPr txBox="true"/>
            <p:nvPr/>
          </p:nvSpPr>
          <p:spPr>
            <a:xfrm>
              <a:off x="0" y="-38100"/>
              <a:ext cx="22352000" cy="5081814"/>
            </a:xfrm>
            <a:prstGeom prst="rect">
              <a:avLst/>
            </a:prstGeom>
          </p:spPr>
          <p:txBody>
            <a:bodyPr anchor="ctr" rtlCol="false" tIns="50800" lIns="50800" bIns="50800" rIns="50800"/>
            <a:lstStyle/>
            <a:p>
              <a:pPr algn="l">
                <a:lnSpc>
                  <a:spcPts val="1679"/>
                </a:lnSpc>
              </a:pPr>
            </a:p>
          </p:txBody>
        </p:sp>
      </p:grpSp>
      <p:sp>
        <p:nvSpPr>
          <p:cNvPr name="TextBox 26" id="26"/>
          <p:cNvSpPr txBox="true"/>
          <p:nvPr/>
        </p:nvSpPr>
        <p:spPr>
          <a:xfrm rot="0">
            <a:off x="1143000" y="15061709"/>
            <a:ext cx="16002000" cy="2362201"/>
          </a:xfrm>
          <a:prstGeom prst="rect">
            <a:avLst/>
          </a:prstGeom>
        </p:spPr>
        <p:txBody>
          <a:bodyPr anchor="t" rtlCol="false" tIns="0" lIns="0" bIns="0" rIns="0">
            <a:spAutoFit/>
          </a:bodyPr>
          <a:lstStyle/>
          <a:p>
            <a:pPr algn="ctr" marL="0" indent="0" lvl="0">
              <a:lnSpc>
                <a:spcPts val="4799"/>
              </a:lnSpc>
              <a:spcBef>
                <a:spcPct val="0"/>
              </a:spcBef>
            </a:pPr>
            <a:r>
              <a:rPr lang="en-US" sz="2999" strike="noStrike" u="none">
                <a:solidFill>
                  <a:srgbClr val="F5F0DC"/>
                </a:solidFill>
                <a:latin typeface="Didact Gothic"/>
                <a:ea typeface="Didact Gothic"/>
                <a:cs typeface="Didact Gothic"/>
                <a:sym typeface="Didact Gothic"/>
              </a:rPr>
              <a:t>Puro Sabor is more than a business idea. It is a project inspired by my family history, cultural heritage and entrepreneurial ambitions. My goal is to build a successful restaurant while sharing Ecuadorian and Colombian traditions with the Cardiff community and creating a welcoming space for families and friends.</a:t>
            </a:r>
          </a:p>
        </p:txBody>
      </p:sp>
      <p:sp>
        <p:nvSpPr>
          <p:cNvPr name="TextBox 27" id="27"/>
          <p:cNvSpPr txBox="true"/>
          <p:nvPr/>
        </p:nvSpPr>
        <p:spPr>
          <a:xfrm rot="0">
            <a:off x="7229475" y="14277166"/>
            <a:ext cx="3810000" cy="563880"/>
          </a:xfrm>
          <a:prstGeom prst="rect">
            <a:avLst/>
          </a:prstGeom>
        </p:spPr>
        <p:txBody>
          <a:bodyPr anchor="t" rtlCol="false" tIns="0" lIns="0" bIns="0" rIns="0">
            <a:spAutoFit/>
          </a:bodyPr>
          <a:lstStyle/>
          <a:p>
            <a:pPr algn="ctr" marL="0" indent="0" lvl="0">
              <a:lnSpc>
                <a:spcPts val="4619"/>
              </a:lnSpc>
              <a:spcBef>
                <a:spcPct val="0"/>
              </a:spcBef>
            </a:pPr>
            <a:r>
              <a:rPr lang="en-US" sz="3299" strike="noStrike" u="none">
                <a:solidFill>
                  <a:srgbClr val="C9A55C"/>
                </a:solidFill>
                <a:latin typeface="Playfair Display"/>
                <a:ea typeface="Playfair Display"/>
                <a:cs typeface="Playfair Display"/>
                <a:sym typeface="Playfair Display"/>
              </a:rPr>
              <a:t>Personal Motivation</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1A2E1A"/>
        </a:solidFill>
      </p:bgPr>
    </p:bg>
    <p:spTree>
      <p:nvGrpSpPr>
        <p:cNvPr id="1" name=""/>
        <p:cNvGrpSpPr/>
        <p:nvPr/>
      </p:nvGrpSpPr>
      <p:grpSpPr>
        <a:xfrm>
          <a:off x="0" y="0"/>
          <a:ext cx="0" cy="0"/>
          <a:chOff x="0" y="0"/>
          <a:chExt cx="0" cy="0"/>
        </a:xfrm>
      </p:grpSpPr>
      <p:sp>
        <p:nvSpPr>
          <p:cNvPr name="AutoShape 2" id="2"/>
          <p:cNvSpPr/>
          <p:nvPr/>
        </p:nvSpPr>
        <p:spPr>
          <a:xfrm>
            <a:off x="17335500" y="4381500"/>
            <a:ext cx="571500" cy="0"/>
          </a:xfrm>
          <a:prstGeom prst="line">
            <a:avLst/>
          </a:prstGeom>
          <a:ln cap="flat" w="9525">
            <a:solidFill>
              <a:srgbClr val="C9A55C">
                <a:alpha val="49804"/>
              </a:srgbClr>
            </a:solidFill>
            <a:prstDash val="solid"/>
            <a:headEnd type="none" len="sm" w="sm"/>
            <a:tailEnd type="none" len="sm" w="sm"/>
          </a:ln>
        </p:spPr>
      </p:sp>
      <p:sp>
        <p:nvSpPr>
          <p:cNvPr name="AutoShape 3" id="3"/>
          <p:cNvSpPr/>
          <p:nvPr/>
        </p:nvSpPr>
        <p:spPr>
          <a:xfrm>
            <a:off x="17907000" y="4381500"/>
            <a:ext cx="0" cy="571500"/>
          </a:xfrm>
          <a:prstGeom prst="line">
            <a:avLst/>
          </a:prstGeom>
          <a:ln cap="flat" w="9525">
            <a:solidFill>
              <a:srgbClr val="C9A55C">
                <a:alpha val="49804"/>
              </a:srgbClr>
            </a:solidFill>
            <a:prstDash val="solid"/>
            <a:headEnd type="none" len="sm" w="sm"/>
            <a:tailEnd type="none" len="sm" w="sm"/>
          </a:ln>
        </p:spPr>
      </p:sp>
      <p:sp>
        <p:nvSpPr>
          <p:cNvPr name="AutoShape 4" id="4"/>
          <p:cNvSpPr/>
          <p:nvPr/>
        </p:nvSpPr>
        <p:spPr>
          <a:xfrm>
            <a:off x="381000" y="4381500"/>
            <a:ext cx="571500" cy="0"/>
          </a:xfrm>
          <a:prstGeom prst="line">
            <a:avLst/>
          </a:prstGeom>
          <a:ln cap="flat" w="9525">
            <a:solidFill>
              <a:srgbClr val="C9A55C">
                <a:alpha val="49804"/>
              </a:srgbClr>
            </a:solidFill>
            <a:prstDash val="solid"/>
            <a:headEnd type="none" len="sm" w="sm"/>
            <a:tailEnd type="none" len="sm" w="sm"/>
          </a:ln>
        </p:spPr>
      </p:sp>
      <p:sp>
        <p:nvSpPr>
          <p:cNvPr name="AutoShape 5" id="5"/>
          <p:cNvSpPr/>
          <p:nvPr/>
        </p:nvSpPr>
        <p:spPr>
          <a:xfrm>
            <a:off x="381000" y="4381500"/>
            <a:ext cx="0" cy="571500"/>
          </a:xfrm>
          <a:prstGeom prst="line">
            <a:avLst/>
          </a:prstGeom>
          <a:ln cap="flat" w="9525">
            <a:solidFill>
              <a:srgbClr val="C9A55C">
                <a:alpha val="49804"/>
              </a:srgbClr>
            </a:solidFill>
            <a:prstDash val="solid"/>
            <a:headEnd type="none" len="sm" w="sm"/>
            <a:tailEnd type="none" len="sm" w="sm"/>
          </a:ln>
        </p:spPr>
      </p:sp>
      <p:sp>
        <p:nvSpPr>
          <p:cNvPr name="AutoShape 6" id="6"/>
          <p:cNvSpPr/>
          <p:nvPr/>
        </p:nvSpPr>
        <p:spPr>
          <a:xfrm flipV="true">
            <a:off x="15525750" y="8048625"/>
            <a:ext cx="0" cy="333375"/>
          </a:xfrm>
          <a:prstGeom prst="line">
            <a:avLst/>
          </a:prstGeom>
          <a:ln cap="flat" w="9525">
            <a:solidFill>
              <a:srgbClr val="C9A55C"/>
            </a:solidFill>
            <a:prstDash val="solid"/>
            <a:headEnd type="none" len="sm" w="sm"/>
            <a:tailEnd type="none" len="sm" w="sm"/>
          </a:ln>
        </p:spPr>
      </p:sp>
      <p:sp>
        <p:nvSpPr>
          <p:cNvPr name="AutoShape 7" id="7"/>
          <p:cNvSpPr/>
          <p:nvPr/>
        </p:nvSpPr>
        <p:spPr>
          <a:xfrm flipV="true">
            <a:off x="13239750" y="8048625"/>
            <a:ext cx="0" cy="333375"/>
          </a:xfrm>
          <a:prstGeom prst="line">
            <a:avLst/>
          </a:prstGeom>
          <a:ln cap="flat" w="9525">
            <a:solidFill>
              <a:srgbClr val="C9A55C"/>
            </a:solidFill>
            <a:prstDash val="solid"/>
            <a:headEnd type="none" len="sm" w="sm"/>
            <a:tailEnd type="none" len="sm" w="sm"/>
          </a:ln>
        </p:spPr>
      </p:sp>
      <p:sp>
        <p:nvSpPr>
          <p:cNvPr name="AutoShape 8" id="8"/>
          <p:cNvSpPr/>
          <p:nvPr/>
        </p:nvSpPr>
        <p:spPr>
          <a:xfrm flipH="true" flipV="true">
            <a:off x="13906500" y="7048500"/>
            <a:ext cx="666750" cy="476250"/>
          </a:xfrm>
          <a:prstGeom prst="line">
            <a:avLst/>
          </a:prstGeom>
          <a:ln cap="flat" w="19050">
            <a:solidFill>
              <a:srgbClr val="C9A55C"/>
            </a:solidFill>
            <a:prstDash val="solid"/>
            <a:headEnd type="none" len="sm" w="sm"/>
            <a:tailEnd type="none" len="sm" w="sm"/>
          </a:ln>
        </p:spPr>
      </p:sp>
      <p:sp>
        <p:nvSpPr>
          <p:cNvPr name="AutoShape 9" id="9"/>
          <p:cNvSpPr/>
          <p:nvPr/>
        </p:nvSpPr>
        <p:spPr>
          <a:xfrm flipV="true">
            <a:off x="13239750" y="7048500"/>
            <a:ext cx="666750" cy="476250"/>
          </a:xfrm>
          <a:prstGeom prst="line">
            <a:avLst/>
          </a:prstGeom>
          <a:ln cap="flat" w="19050">
            <a:solidFill>
              <a:srgbClr val="C9A55C"/>
            </a:solidFill>
            <a:prstDash val="solid"/>
            <a:headEnd type="none" len="sm" w="sm"/>
            <a:tailEnd type="none" len="sm" w="sm"/>
          </a:ln>
        </p:spPr>
      </p:sp>
      <p:sp>
        <p:nvSpPr>
          <p:cNvPr name="AutoShape 10" id="10"/>
          <p:cNvSpPr/>
          <p:nvPr/>
        </p:nvSpPr>
        <p:spPr>
          <a:xfrm>
            <a:off x="2762250" y="9429750"/>
            <a:ext cx="0" cy="142875"/>
          </a:xfrm>
          <a:prstGeom prst="line">
            <a:avLst/>
          </a:prstGeom>
          <a:ln cap="flat" w="19050">
            <a:solidFill>
              <a:srgbClr val="C9A55C"/>
            </a:solidFill>
            <a:prstDash val="solid"/>
            <a:headEnd type="none" len="sm" w="sm"/>
            <a:tailEnd type="none" len="sm" w="sm"/>
          </a:ln>
        </p:spPr>
      </p:sp>
      <p:sp>
        <p:nvSpPr>
          <p:cNvPr name="AutoShape 11" id="11"/>
          <p:cNvSpPr/>
          <p:nvPr/>
        </p:nvSpPr>
        <p:spPr>
          <a:xfrm>
            <a:off x="7715250" y="5048250"/>
            <a:ext cx="2857500" cy="0"/>
          </a:xfrm>
          <a:prstGeom prst="line">
            <a:avLst/>
          </a:prstGeom>
          <a:ln cap="flat" w="19050">
            <a:solidFill>
              <a:srgbClr val="C9A55C"/>
            </a:solidFill>
            <a:prstDash val="solid"/>
            <a:headEnd type="none" len="sm" w="sm"/>
            <a:tailEnd type="none" len="sm" w="sm"/>
          </a:ln>
        </p:spPr>
      </p:sp>
      <p:sp>
        <p:nvSpPr>
          <p:cNvPr name="TextBox 12" id="12"/>
          <p:cNvSpPr txBox="true"/>
          <p:nvPr/>
        </p:nvSpPr>
        <p:spPr>
          <a:xfrm rot="0">
            <a:off x="762000" y="4141470"/>
            <a:ext cx="16764000" cy="821055"/>
          </a:xfrm>
          <a:prstGeom prst="rect">
            <a:avLst/>
          </a:prstGeom>
        </p:spPr>
        <p:txBody>
          <a:bodyPr anchor="t" rtlCol="false" tIns="0" lIns="0" bIns="0" rIns="0">
            <a:spAutoFit/>
          </a:bodyPr>
          <a:lstStyle/>
          <a:p>
            <a:pPr algn="ctr" marL="0" indent="0" lvl="0">
              <a:lnSpc>
                <a:spcPts val="6719"/>
              </a:lnSpc>
              <a:spcBef>
                <a:spcPct val="0"/>
              </a:spcBef>
            </a:pPr>
            <a:r>
              <a:rPr lang="en-US" sz="4800" strike="noStrike" u="none">
                <a:solidFill>
                  <a:srgbClr val="C9A55C"/>
                </a:solidFill>
                <a:latin typeface="Playfair Display"/>
                <a:ea typeface="Playfair Display"/>
                <a:cs typeface="Playfair Display"/>
                <a:sym typeface="Playfair Display"/>
              </a:rPr>
              <a:t>LEGAL STRUCTURE</a:t>
            </a:r>
          </a:p>
        </p:txBody>
      </p:sp>
      <p:grpSp>
        <p:nvGrpSpPr>
          <p:cNvPr name="Group 13" id="13"/>
          <p:cNvGrpSpPr/>
          <p:nvPr/>
        </p:nvGrpSpPr>
        <p:grpSpPr>
          <a:xfrm rot="0">
            <a:off x="762000" y="5334000"/>
            <a:ext cx="4000500" cy="4000500"/>
            <a:chOff x="0" y="0"/>
            <a:chExt cx="5334000" cy="5334000"/>
          </a:xfrm>
        </p:grpSpPr>
        <p:sp>
          <p:nvSpPr>
            <p:cNvPr name="Freeform 14" id="14"/>
            <p:cNvSpPr/>
            <p:nvPr/>
          </p:nvSpPr>
          <p:spPr>
            <a:xfrm flipH="false" flipV="false" rot="0">
              <a:off x="0" y="0"/>
              <a:ext cx="5334000" cy="5334000"/>
            </a:xfrm>
            <a:custGeom>
              <a:avLst/>
              <a:gdLst/>
              <a:ahLst/>
              <a:cxnLst/>
              <a:rect r="r" b="b" t="t" l="l"/>
              <a:pathLst>
                <a:path h="5334000" w="5334000">
                  <a:moveTo>
                    <a:pt x="2667000" y="0"/>
                  </a:moveTo>
                  <a:cubicBezTo>
                    <a:pt x="1194057" y="0"/>
                    <a:pt x="0" y="1194057"/>
                    <a:pt x="0" y="2667000"/>
                  </a:cubicBezTo>
                  <a:cubicBezTo>
                    <a:pt x="0" y="4139943"/>
                    <a:pt x="1194057" y="5334000"/>
                    <a:pt x="2667000" y="5334000"/>
                  </a:cubicBezTo>
                  <a:cubicBezTo>
                    <a:pt x="4139943" y="5334000"/>
                    <a:pt x="5334000" y="4139943"/>
                    <a:pt x="5334000" y="2667000"/>
                  </a:cubicBezTo>
                  <a:cubicBezTo>
                    <a:pt x="5334000" y="1194057"/>
                    <a:pt x="4139943" y="0"/>
                    <a:pt x="2667000" y="0"/>
                  </a:cubicBezTo>
                  <a:close/>
                </a:path>
              </a:pathLst>
            </a:custGeom>
            <a:blipFill>
              <a:blip r:embed="rId2"/>
              <a:stretch>
                <a:fillRect l="0" t="0" r="0" b="0"/>
              </a:stretch>
            </a:blipFill>
          </p:spPr>
        </p:sp>
      </p:grpSp>
      <p:grpSp>
        <p:nvGrpSpPr>
          <p:cNvPr name="Group 15" id="15"/>
          <p:cNvGrpSpPr/>
          <p:nvPr/>
        </p:nvGrpSpPr>
        <p:grpSpPr>
          <a:xfrm rot="0">
            <a:off x="762000" y="9620250"/>
            <a:ext cx="4000500" cy="1524000"/>
            <a:chOff x="0" y="0"/>
            <a:chExt cx="5334000" cy="2032000"/>
          </a:xfrm>
        </p:grpSpPr>
        <p:sp>
          <p:nvSpPr>
            <p:cNvPr name="Freeform 16" id="16"/>
            <p:cNvSpPr/>
            <p:nvPr/>
          </p:nvSpPr>
          <p:spPr>
            <a:xfrm flipH="false" flipV="false" rot="0">
              <a:off x="0" y="0"/>
              <a:ext cx="5334000" cy="2032000"/>
            </a:xfrm>
            <a:custGeom>
              <a:avLst/>
              <a:gdLst/>
              <a:ahLst/>
              <a:cxnLst/>
              <a:rect r="r" b="b" t="t" l="l"/>
              <a:pathLst>
                <a:path h="2032000" w="5334000">
                  <a:moveTo>
                    <a:pt x="203200" y="0"/>
                  </a:moveTo>
                  <a:lnTo>
                    <a:pt x="5130800" y="0"/>
                  </a:lnTo>
                  <a:cubicBezTo>
                    <a:pt x="5243024" y="0"/>
                    <a:pt x="5334000" y="90976"/>
                    <a:pt x="5334000" y="203200"/>
                  </a:cubicBezTo>
                  <a:lnTo>
                    <a:pt x="5334000" y="1828800"/>
                  </a:lnTo>
                  <a:cubicBezTo>
                    <a:pt x="5334000" y="1941024"/>
                    <a:pt x="5243024" y="2032000"/>
                    <a:pt x="5130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0F1F0F"/>
            </a:solidFill>
            <a:ln w="19050" cap="sq">
              <a:solidFill>
                <a:srgbClr val="C9A55C"/>
              </a:solidFill>
              <a:prstDash val="solid"/>
              <a:miter/>
            </a:ln>
          </p:spPr>
        </p:sp>
        <p:sp>
          <p:nvSpPr>
            <p:cNvPr name="TextBox 17" id="17"/>
            <p:cNvSpPr txBox="true"/>
            <p:nvPr/>
          </p:nvSpPr>
          <p:spPr>
            <a:xfrm>
              <a:off x="0" y="-38100"/>
              <a:ext cx="5334000" cy="20701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5F0DC"/>
                  </a:solidFill>
                  <a:latin typeface="Playfair Display"/>
                  <a:ea typeface="Playfair Display"/>
                  <a:cs typeface="Playfair Display"/>
                  <a:sym typeface="Playfair Display"/>
                </a:rPr>
                <a:t>SOLE TRADER</a:t>
              </a:r>
            </a:p>
            <a:p>
              <a:pPr algn="ctr" marL="0" indent="0" lvl="0">
                <a:lnSpc>
                  <a:spcPts val="2800"/>
                </a:lnSpc>
                <a:spcBef>
                  <a:spcPct val="0"/>
                </a:spcBef>
              </a:pPr>
              <a:r>
                <a:rPr lang="en-US" sz="2000" strike="noStrike" u="none">
                  <a:solidFill>
                    <a:srgbClr val="F5F0DC"/>
                  </a:solidFill>
                  <a:latin typeface="Playfair Display"/>
                  <a:ea typeface="Playfair Display"/>
                  <a:cs typeface="Playfair Display"/>
                  <a:sym typeface="Playfair Display"/>
                </a:rPr>
                <a:t>One Owner = Full Responsibility</a:t>
              </a:r>
            </a:p>
          </p:txBody>
        </p:sp>
      </p:grpSp>
      <p:grpSp>
        <p:nvGrpSpPr>
          <p:cNvPr name="Group 18" id="18"/>
          <p:cNvGrpSpPr/>
          <p:nvPr/>
        </p:nvGrpSpPr>
        <p:grpSpPr>
          <a:xfrm rot="0">
            <a:off x="5524500" y="5334000"/>
            <a:ext cx="5905500" cy="2857500"/>
            <a:chOff x="0" y="0"/>
            <a:chExt cx="7874000" cy="3810000"/>
          </a:xfrm>
        </p:grpSpPr>
        <p:sp>
          <p:nvSpPr>
            <p:cNvPr name="Freeform 19" id="19"/>
            <p:cNvSpPr/>
            <p:nvPr/>
          </p:nvSpPr>
          <p:spPr>
            <a:xfrm flipH="false" flipV="false" rot="0">
              <a:off x="0" y="0"/>
              <a:ext cx="7874000" cy="3810000"/>
            </a:xfrm>
            <a:custGeom>
              <a:avLst/>
              <a:gdLst/>
              <a:ahLst/>
              <a:cxnLst/>
              <a:rect r="r" b="b" t="t" l="l"/>
              <a:pathLst>
                <a:path h="3810000" w="7874000">
                  <a:moveTo>
                    <a:pt x="381000" y="0"/>
                  </a:moveTo>
                  <a:lnTo>
                    <a:pt x="7493000" y="0"/>
                  </a:lnTo>
                  <a:cubicBezTo>
                    <a:pt x="7703420" y="0"/>
                    <a:pt x="7874000" y="170580"/>
                    <a:pt x="7874000" y="381000"/>
                  </a:cubicBezTo>
                  <a:lnTo>
                    <a:pt x="7874000" y="3429000"/>
                  </a:lnTo>
                  <a:cubicBezTo>
                    <a:pt x="7874000" y="3639420"/>
                    <a:pt x="7703420" y="3810000"/>
                    <a:pt x="7493000" y="3810000"/>
                  </a:cubicBezTo>
                  <a:lnTo>
                    <a:pt x="381000" y="3810000"/>
                  </a:lnTo>
                  <a:cubicBezTo>
                    <a:pt x="170580" y="3810000"/>
                    <a:pt x="0" y="3639420"/>
                    <a:pt x="0" y="3429000"/>
                  </a:cubicBezTo>
                  <a:lnTo>
                    <a:pt x="0" y="381000"/>
                  </a:lnTo>
                  <a:cubicBezTo>
                    <a:pt x="0" y="170580"/>
                    <a:pt x="170580" y="0"/>
                    <a:pt x="381000" y="0"/>
                  </a:cubicBezTo>
                  <a:close/>
                </a:path>
              </a:pathLst>
            </a:custGeom>
            <a:solidFill>
              <a:srgbClr val="0F1F0F"/>
            </a:solidFill>
            <a:ln w="19050" cap="sq">
              <a:solidFill>
                <a:srgbClr val="C9A55C"/>
              </a:solidFill>
              <a:prstDash val="solid"/>
              <a:miter/>
            </a:ln>
          </p:spPr>
        </p:sp>
        <p:sp>
          <p:nvSpPr>
            <p:cNvPr name="TextBox 20" id="20"/>
            <p:cNvSpPr txBox="true"/>
            <p:nvPr/>
          </p:nvSpPr>
          <p:spPr>
            <a:xfrm>
              <a:off x="0" y="-38100"/>
              <a:ext cx="7874000" cy="3848100"/>
            </a:xfrm>
            <a:prstGeom prst="rect">
              <a:avLst/>
            </a:prstGeom>
          </p:spPr>
          <p:txBody>
            <a:bodyPr anchor="ctr" rtlCol="false" tIns="50800" lIns="50800" bIns="50800" rIns="50800"/>
            <a:lstStyle/>
            <a:p>
              <a:pPr algn="l">
                <a:lnSpc>
                  <a:spcPts val="1679"/>
                </a:lnSpc>
              </a:pPr>
            </a:p>
          </p:txBody>
        </p:sp>
      </p:grpSp>
      <p:sp>
        <p:nvSpPr>
          <p:cNvPr name="TextBox 21" id="21"/>
          <p:cNvSpPr txBox="true"/>
          <p:nvPr/>
        </p:nvSpPr>
        <p:spPr>
          <a:xfrm rot="0">
            <a:off x="5715000" y="5323840"/>
            <a:ext cx="5524500" cy="455295"/>
          </a:xfrm>
          <a:prstGeom prst="rect">
            <a:avLst/>
          </a:prstGeom>
        </p:spPr>
        <p:txBody>
          <a:bodyPr anchor="t" rtlCol="false" tIns="0" lIns="0" bIns="0" rIns="0">
            <a:spAutoFit/>
          </a:bodyPr>
          <a:lstStyle/>
          <a:p>
            <a:pPr algn="ctr" marL="0" indent="0" lvl="0">
              <a:lnSpc>
                <a:spcPts val="3779"/>
              </a:lnSpc>
              <a:spcBef>
                <a:spcPct val="0"/>
              </a:spcBef>
            </a:pPr>
            <a:r>
              <a:rPr lang="en-US" sz="2700" strike="noStrike" u="none">
                <a:solidFill>
                  <a:srgbClr val="C9A55C"/>
                </a:solidFill>
                <a:latin typeface="Playfair Display"/>
                <a:ea typeface="Playfair Display"/>
                <a:cs typeface="Playfair Display"/>
                <a:sym typeface="Playfair Display"/>
              </a:rPr>
              <a:t>Advantages</a:t>
            </a:r>
          </a:p>
        </p:txBody>
      </p:sp>
      <p:sp>
        <p:nvSpPr>
          <p:cNvPr name="TextBox 22" id="22"/>
          <p:cNvSpPr txBox="true"/>
          <p:nvPr/>
        </p:nvSpPr>
        <p:spPr>
          <a:xfrm rot="0">
            <a:off x="5900737" y="5807710"/>
            <a:ext cx="5143500" cy="2174240"/>
          </a:xfrm>
          <a:prstGeom prst="rect">
            <a:avLst/>
          </a:prstGeom>
        </p:spPr>
        <p:txBody>
          <a:bodyPr anchor="t" rtlCol="false" tIns="0" lIns="0" bIns="0" rIns="0">
            <a:spAutoFit/>
          </a:bodyPr>
          <a:lstStyle/>
          <a:p>
            <a:pPr algn="l" marL="0" indent="0" lvl="0">
              <a:lnSpc>
                <a:spcPts val="3519"/>
              </a:lnSpc>
              <a:spcBef>
                <a:spcPct val="0"/>
              </a:spcBef>
            </a:pPr>
            <a:r>
              <a:rPr lang="en-US" sz="2199" strike="noStrike" u="none">
                <a:solidFill>
                  <a:srgbClr val="F5F0DC"/>
                </a:solidFill>
                <a:latin typeface="Didact Gothic"/>
                <a:ea typeface="Didact Gothic"/>
                <a:cs typeface="Didact Gothic"/>
                <a:sym typeface="Didact Gothic"/>
              </a:rPr>
              <a:t>✔  Easy Setup</a:t>
            </a:r>
          </a:p>
          <a:p>
            <a:pPr algn="l" marL="0" indent="0" lvl="0">
              <a:lnSpc>
                <a:spcPts val="3519"/>
              </a:lnSpc>
              <a:spcBef>
                <a:spcPct val="0"/>
              </a:spcBef>
            </a:pPr>
          </a:p>
          <a:p>
            <a:pPr algn="l" marL="0" indent="0" lvl="0">
              <a:lnSpc>
                <a:spcPts val="3519"/>
              </a:lnSpc>
              <a:spcBef>
                <a:spcPct val="0"/>
              </a:spcBef>
            </a:pPr>
            <a:r>
              <a:rPr lang="en-US" sz="2199" strike="noStrike" u="none">
                <a:solidFill>
                  <a:srgbClr val="F5F0DC"/>
                </a:solidFill>
                <a:latin typeface="Didact Gothic"/>
                <a:ea typeface="Didact Gothic"/>
                <a:cs typeface="Didact Gothic"/>
                <a:sym typeface="Didact Gothic"/>
              </a:rPr>
              <a:t>✔  Full Control</a:t>
            </a:r>
          </a:p>
          <a:p>
            <a:pPr algn="l" marL="0" indent="0" lvl="0">
              <a:lnSpc>
                <a:spcPts val="3519"/>
              </a:lnSpc>
              <a:spcBef>
                <a:spcPct val="0"/>
              </a:spcBef>
            </a:pPr>
          </a:p>
          <a:p>
            <a:pPr algn="l" marL="0" indent="0" lvl="0">
              <a:lnSpc>
                <a:spcPts val="3519"/>
              </a:lnSpc>
              <a:spcBef>
                <a:spcPct val="0"/>
              </a:spcBef>
            </a:pPr>
            <a:r>
              <a:rPr lang="en-US" sz="2199" strike="noStrike" u="none">
                <a:solidFill>
                  <a:srgbClr val="F5F0DC"/>
                </a:solidFill>
                <a:latin typeface="Didact Gothic"/>
                <a:ea typeface="Didact Gothic"/>
                <a:cs typeface="Didact Gothic"/>
                <a:sym typeface="Didact Gothic"/>
              </a:rPr>
              <a:t>✔  Low Cost</a:t>
            </a:r>
          </a:p>
        </p:txBody>
      </p:sp>
      <p:grpSp>
        <p:nvGrpSpPr>
          <p:cNvPr name="Group 23" id="23"/>
          <p:cNvGrpSpPr/>
          <p:nvPr/>
        </p:nvGrpSpPr>
        <p:grpSpPr>
          <a:xfrm rot="0">
            <a:off x="5524500" y="8477250"/>
            <a:ext cx="5905500" cy="2857500"/>
            <a:chOff x="0" y="0"/>
            <a:chExt cx="7874000" cy="3810000"/>
          </a:xfrm>
        </p:grpSpPr>
        <p:sp>
          <p:nvSpPr>
            <p:cNvPr name="Freeform 24" id="24"/>
            <p:cNvSpPr/>
            <p:nvPr/>
          </p:nvSpPr>
          <p:spPr>
            <a:xfrm flipH="false" flipV="false" rot="0">
              <a:off x="0" y="0"/>
              <a:ext cx="7874000" cy="3810000"/>
            </a:xfrm>
            <a:custGeom>
              <a:avLst/>
              <a:gdLst/>
              <a:ahLst/>
              <a:cxnLst/>
              <a:rect r="r" b="b" t="t" l="l"/>
              <a:pathLst>
                <a:path h="3810000" w="7874000">
                  <a:moveTo>
                    <a:pt x="381000" y="0"/>
                  </a:moveTo>
                  <a:lnTo>
                    <a:pt x="7493000" y="0"/>
                  </a:lnTo>
                  <a:cubicBezTo>
                    <a:pt x="7703420" y="0"/>
                    <a:pt x="7874000" y="170580"/>
                    <a:pt x="7874000" y="381000"/>
                  </a:cubicBezTo>
                  <a:lnTo>
                    <a:pt x="7874000" y="3429000"/>
                  </a:lnTo>
                  <a:cubicBezTo>
                    <a:pt x="7874000" y="3639420"/>
                    <a:pt x="7703420" y="3810000"/>
                    <a:pt x="7493000" y="3810000"/>
                  </a:cubicBezTo>
                  <a:lnTo>
                    <a:pt x="381000" y="3810000"/>
                  </a:lnTo>
                  <a:cubicBezTo>
                    <a:pt x="170580" y="3810000"/>
                    <a:pt x="0" y="3639420"/>
                    <a:pt x="0" y="3429000"/>
                  </a:cubicBezTo>
                  <a:lnTo>
                    <a:pt x="0" y="381000"/>
                  </a:lnTo>
                  <a:cubicBezTo>
                    <a:pt x="0" y="170580"/>
                    <a:pt x="170580" y="0"/>
                    <a:pt x="381000" y="0"/>
                  </a:cubicBezTo>
                  <a:close/>
                </a:path>
              </a:pathLst>
            </a:custGeom>
            <a:solidFill>
              <a:srgbClr val="0F1F0F"/>
            </a:solidFill>
            <a:ln w="19050" cap="sq">
              <a:solidFill>
                <a:srgbClr val="C9A55C"/>
              </a:solidFill>
              <a:prstDash val="solid"/>
              <a:miter/>
            </a:ln>
          </p:spPr>
        </p:sp>
        <p:sp>
          <p:nvSpPr>
            <p:cNvPr name="TextBox 25" id="25"/>
            <p:cNvSpPr txBox="true"/>
            <p:nvPr/>
          </p:nvSpPr>
          <p:spPr>
            <a:xfrm>
              <a:off x="0" y="-38100"/>
              <a:ext cx="7874000" cy="3848100"/>
            </a:xfrm>
            <a:prstGeom prst="rect">
              <a:avLst/>
            </a:prstGeom>
          </p:spPr>
          <p:txBody>
            <a:bodyPr anchor="ctr" rtlCol="false" tIns="50800" lIns="50800" bIns="50800" rIns="50800"/>
            <a:lstStyle/>
            <a:p>
              <a:pPr algn="l">
                <a:lnSpc>
                  <a:spcPts val="1679"/>
                </a:lnSpc>
              </a:pPr>
            </a:p>
          </p:txBody>
        </p:sp>
      </p:grpSp>
      <p:sp>
        <p:nvSpPr>
          <p:cNvPr name="TextBox 26" id="26"/>
          <p:cNvSpPr txBox="true"/>
          <p:nvPr/>
        </p:nvSpPr>
        <p:spPr>
          <a:xfrm rot="0">
            <a:off x="5715000" y="8515350"/>
            <a:ext cx="5524500" cy="455295"/>
          </a:xfrm>
          <a:prstGeom prst="rect">
            <a:avLst/>
          </a:prstGeom>
        </p:spPr>
        <p:txBody>
          <a:bodyPr anchor="t" rtlCol="false" tIns="0" lIns="0" bIns="0" rIns="0">
            <a:spAutoFit/>
          </a:bodyPr>
          <a:lstStyle/>
          <a:p>
            <a:pPr algn="ctr" marL="0" indent="0" lvl="0">
              <a:lnSpc>
                <a:spcPts val="3779"/>
              </a:lnSpc>
              <a:spcBef>
                <a:spcPct val="0"/>
              </a:spcBef>
            </a:pPr>
            <a:r>
              <a:rPr lang="en-US" sz="2700" strike="noStrike" u="none">
                <a:solidFill>
                  <a:srgbClr val="C9A55C"/>
                </a:solidFill>
                <a:latin typeface="Playfair Display"/>
                <a:ea typeface="Playfair Display"/>
                <a:cs typeface="Playfair Display"/>
                <a:sym typeface="Playfair Display"/>
              </a:rPr>
              <a:t>Disadvantages</a:t>
            </a:r>
          </a:p>
        </p:txBody>
      </p:sp>
      <p:sp>
        <p:nvSpPr>
          <p:cNvPr name="TextBox 27" id="27"/>
          <p:cNvSpPr txBox="true"/>
          <p:nvPr/>
        </p:nvSpPr>
        <p:spPr>
          <a:xfrm rot="0">
            <a:off x="5760244" y="8996680"/>
            <a:ext cx="5143500" cy="2174240"/>
          </a:xfrm>
          <a:prstGeom prst="rect">
            <a:avLst/>
          </a:prstGeom>
        </p:spPr>
        <p:txBody>
          <a:bodyPr anchor="t" rtlCol="false" tIns="0" lIns="0" bIns="0" rIns="0">
            <a:spAutoFit/>
          </a:bodyPr>
          <a:lstStyle/>
          <a:p>
            <a:pPr algn="l" marL="0" indent="0" lvl="0">
              <a:lnSpc>
                <a:spcPts val="3519"/>
              </a:lnSpc>
              <a:spcBef>
                <a:spcPct val="0"/>
              </a:spcBef>
            </a:pPr>
            <a:r>
              <a:rPr lang="en-US" sz="2199" strike="noStrike" u="none">
                <a:solidFill>
                  <a:srgbClr val="F5F0DC"/>
                </a:solidFill>
                <a:latin typeface="Didact Gothic"/>
                <a:ea typeface="Didact Gothic"/>
                <a:cs typeface="Didact Gothic"/>
                <a:sym typeface="Didact Gothic"/>
              </a:rPr>
              <a:t>⚠  Unlimited Liability</a:t>
            </a:r>
          </a:p>
          <a:p>
            <a:pPr algn="l" marL="0" indent="0" lvl="0">
              <a:lnSpc>
                <a:spcPts val="3519"/>
              </a:lnSpc>
              <a:spcBef>
                <a:spcPct val="0"/>
              </a:spcBef>
            </a:pPr>
          </a:p>
          <a:p>
            <a:pPr algn="l" marL="0" indent="0" lvl="0">
              <a:lnSpc>
                <a:spcPts val="3519"/>
              </a:lnSpc>
              <a:spcBef>
                <a:spcPct val="0"/>
              </a:spcBef>
            </a:pPr>
            <a:r>
              <a:rPr lang="en-US" sz="2199" strike="noStrike" u="none">
                <a:solidFill>
                  <a:srgbClr val="F5F0DC"/>
                </a:solidFill>
                <a:latin typeface="Didact Gothic"/>
                <a:ea typeface="Didact Gothic"/>
                <a:cs typeface="Didact Gothic"/>
                <a:sym typeface="Didact Gothic"/>
              </a:rPr>
              <a:t>⚠  Personal Assets at Risk</a:t>
            </a:r>
          </a:p>
          <a:p>
            <a:pPr algn="l" marL="0" indent="0" lvl="0">
              <a:lnSpc>
                <a:spcPts val="3519"/>
              </a:lnSpc>
              <a:spcBef>
                <a:spcPct val="0"/>
              </a:spcBef>
            </a:pPr>
          </a:p>
          <a:p>
            <a:pPr algn="l" marL="0" indent="0" lvl="0">
              <a:lnSpc>
                <a:spcPts val="3519"/>
              </a:lnSpc>
              <a:spcBef>
                <a:spcPct val="0"/>
              </a:spcBef>
            </a:pPr>
            <a:r>
              <a:rPr lang="en-US" sz="2199" strike="noStrike" u="none">
                <a:solidFill>
                  <a:srgbClr val="F5F0DC"/>
                </a:solidFill>
                <a:latin typeface="Didact Gothic"/>
                <a:ea typeface="Didact Gothic"/>
                <a:cs typeface="Didact Gothic"/>
                <a:sym typeface="Didact Gothic"/>
              </a:rPr>
              <a:t>⚠  More Financial Risk</a:t>
            </a:r>
          </a:p>
        </p:txBody>
      </p:sp>
      <p:sp>
        <p:nvSpPr>
          <p:cNvPr name="AutoShape 28" id="28"/>
          <p:cNvSpPr/>
          <p:nvPr/>
        </p:nvSpPr>
        <p:spPr>
          <a:xfrm>
            <a:off x="11906250" y="5524500"/>
            <a:ext cx="0" cy="5619750"/>
          </a:xfrm>
          <a:prstGeom prst="line">
            <a:avLst/>
          </a:prstGeom>
          <a:ln cap="flat" w="9525">
            <a:solidFill>
              <a:srgbClr val="C9A55C">
                <a:alpha val="40000"/>
              </a:srgbClr>
            </a:solidFill>
            <a:prstDash val="solid"/>
            <a:headEnd type="none" len="sm" w="sm"/>
            <a:tailEnd type="none" len="sm" w="sm"/>
          </a:ln>
        </p:spPr>
      </p:sp>
      <p:grpSp>
        <p:nvGrpSpPr>
          <p:cNvPr name="Group 29" id="29"/>
          <p:cNvGrpSpPr/>
          <p:nvPr/>
        </p:nvGrpSpPr>
        <p:grpSpPr>
          <a:xfrm rot="0">
            <a:off x="12573000" y="6275705"/>
            <a:ext cx="2667000" cy="666750"/>
            <a:chOff x="0" y="0"/>
            <a:chExt cx="3556000" cy="889000"/>
          </a:xfrm>
        </p:grpSpPr>
        <p:sp>
          <p:nvSpPr>
            <p:cNvPr name="Freeform 30" id="30"/>
            <p:cNvSpPr/>
            <p:nvPr/>
          </p:nvSpPr>
          <p:spPr>
            <a:xfrm flipH="false" flipV="false" rot="0">
              <a:off x="0" y="0"/>
              <a:ext cx="3556000" cy="889000"/>
            </a:xfrm>
            <a:custGeom>
              <a:avLst/>
              <a:gdLst/>
              <a:ahLst/>
              <a:cxnLst/>
              <a:rect r="r" b="b" t="t" l="l"/>
              <a:pathLst>
                <a:path h="889000" w="3556000">
                  <a:moveTo>
                    <a:pt x="88900" y="0"/>
                  </a:moveTo>
                  <a:lnTo>
                    <a:pt x="3467100" y="0"/>
                  </a:lnTo>
                  <a:cubicBezTo>
                    <a:pt x="3516198" y="0"/>
                    <a:pt x="3556000" y="39802"/>
                    <a:pt x="3556000" y="88900"/>
                  </a:cubicBezTo>
                  <a:lnTo>
                    <a:pt x="3556000" y="800100"/>
                  </a:lnTo>
                  <a:cubicBezTo>
                    <a:pt x="3556000" y="849198"/>
                    <a:pt x="3516198" y="889000"/>
                    <a:pt x="3467100" y="889000"/>
                  </a:cubicBezTo>
                  <a:lnTo>
                    <a:pt x="88900" y="889000"/>
                  </a:lnTo>
                  <a:cubicBezTo>
                    <a:pt x="39802" y="889000"/>
                    <a:pt x="0" y="849198"/>
                    <a:pt x="0" y="800100"/>
                  </a:cubicBezTo>
                  <a:lnTo>
                    <a:pt x="0" y="88900"/>
                  </a:lnTo>
                  <a:cubicBezTo>
                    <a:pt x="0" y="39802"/>
                    <a:pt x="39802" y="0"/>
                    <a:pt x="88900" y="0"/>
                  </a:cubicBezTo>
                  <a:close/>
                </a:path>
              </a:pathLst>
            </a:custGeom>
            <a:solidFill>
              <a:srgbClr val="0F1F0F"/>
            </a:solidFill>
            <a:ln w="19050" cap="sq">
              <a:solidFill>
                <a:srgbClr val="C9A55C"/>
              </a:solidFill>
              <a:prstDash val="solid"/>
              <a:miter/>
            </a:ln>
          </p:spPr>
        </p:sp>
        <p:sp>
          <p:nvSpPr>
            <p:cNvPr name="TextBox 31" id="31"/>
            <p:cNvSpPr txBox="true"/>
            <p:nvPr/>
          </p:nvSpPr>
          <p:spPr>
            <a:xfrm>
              <a:off x="0" y="-38100"/>
              <a:ext cx="3556000" cy="9271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C9A55C"/>
                  </a:solidFill>
                  <a:latin typeface="Playfair Display"/>
                  <a:ea typeface="Playfair Display"/>
                  <a:cs typeface="Playfair Display"/>
                  <a:sym typeface="Playfair Display"/>
                </a:rPr>
                <a:t>Owner</a:t>
              </a:r>
            </a:p>
          </p:txBody>
        </p:sp>
      </p:grpSp>
      <p:sp>
        <p:nvSpPr>
          <p:cNvPr name="AutoShape 32" id="32"/>
          <p:cNvSpPr/>
          <p:nvPr/>
        </p:nvSpPr>
        <p:spPr>
          <a:xfrm>
            <a:off x="13906500" y="7048500"/>
            <a:ext cx="0" cy="476250"/>
          </a:xfrm>
          <a:prstGeom prst="line">
            <a:avLst/>
          </a:prstGeom>
          <a:ln cap="flat" w="19050">
            <a:solidFill>
              <a:srgbClr val="C9A55C"/>
            </a:solidFill>
            <a:prstDash val="solid"/>
            <a:headEnd type="none" len="sm" w="sm"/>
            <a:tailEnd type="none" len="sm" w="sm"/>
          </a:ln>
        </p:spPr>
      </p:sp>
      <p:grpSp>
        <p:nvGrpSpPr>
          <p:cNvPr name="Group 33" id="33"/>
          <p:cNvGrpSpPr/>
          <p:nvPr/>
        </p:nvGrpSpPr>
        <p:grpSpPr>
          <a:xfrm rot="0">
            <a:off x="12287250" y="7524750"/>
            <a:ext cx="1905000" cy="523875"/>
            <a:chOff x="0" y="0"/>
            <a:chExt cx="2540000" cy="698500"/>
          </a:xfrm>
        </p:grpSpPr>
        <p:sp>
          <p:nvSpPr>
            <p:cNvPr name="Freeform 34" id="34"/>
            <p:cNvSpPr/>
            <p:nvPr/>
          </p:nvSpPr>
          <p:spPr>
            <a:xfrm flipH="false" flipV="false" rot="0">
              <a:off x="0" y="0"/>
              <a:ext cx="2540000" cy="698500"/>
            </a:xfrm>
            <a:custGeom>
              <a:avLst/>
              <a:gdLst/>
              <a:ahLst/>
              <a:cxnLst/>
              <a:rect r="r" b="b" t="t" l="l"/>
              <a:pathLst>
                <a:path h="698500" w="2540000">
                  <a:moveTo>
                    <a:pt x="69850" y="0"/>
                  </a:moveTo>
                  <a:lnTo>
                    <a:pt x="2470150" y="0"/>
                  </a:lnTo>
                  <a:cubicBezTo>
                    <a:pt x="2508727" y="0"/>
                    <a:pt x="2540000" y="31273"/>
                    <a:pt x="2540000" y="69850"/>
                  </a:cubicBezTo>
                  <a:lnTo>
                    <a:pt x="2540000" y="628650"/>
                  </a:lnTo>
                  <a:cubicBezTo>
                    <a:pt x="2540000" y="667227"/>
                    <a:pt x="2508727" y="698500"/>
                    <a:pt x="2470150" y="698500"/>
                  </a:cubicBezTo>
                  <a:lnTo>
                    <a:pt x="69850" y="698500"/>
                  </a:lnTo>
                  <a:cubicBezTo>
                    <a:pt x="31273" y="698500"/>
                    <a:pt x="0" y="667227"/>
                    <a:pt x="0" y="628650"/>
                  </a:cubicBezTo>
                  <a:lnTo>
                    <a:pt x="0" y="69850"/>
                  </a:lnTo>
                  <a:cubicBezTo>
                    <a:pt x="0" y="31273"/>
                    <a:pt x="31273" y="0"/>
                    <a:pt x="69850" y="0"/>
                  </a:cubicBezTo>
                  <a:close/>
                </a:path>
              </a:pathLst>
            </a:custGeom>
            <a:solidFill>
              <a:srgbClr val="0F1F0F"/>
            </a:solidFill>
            <a:ln w="9525" cap="sq">
              <a:solidFill>
                <a:srgbClr val="C9A55C"/>
              </a:solidFill>
              <a:prstDash val="solid"/>
              <a:miter/>
            </a:ln>
          </p:spPr>
        </p:sp>
        <p:sp>
          <p:nvSpPr>
            <p:cNvPr name="TextBox 35" id="35"/>
            <p:cNvSpPr txBox="true"/>
            <p:nvPr/>
          </p:nvSpPr>
          <p:spPr>
            <a:xfrm>
              <a:off x="0" y="-28575"/>
              <a:ext cx="2540000" cy="727075"/>
            </a:xfrm>
            <a:prstGeom prst="rect">
              <a:avLst/>
            </a:prstGeom>
          </p:spPr>
          <p:txBody>
            <a:bodyPr anchor="ctr" rtlCol="false" tIns="50800" lIns="50800" bIns="50800" rIns="50800"/>
            <a:lstStyle/>
            <a:p>
              <a:pPr algn="ctr" marL="0" indent="0" lvl="0">
                <a:lnSpc>
                  <a:spcPts val="2239"/>
                </a:lnSpc>
                <a:spcBef>
                  <a:spcPct val="0"/>
                </a:spcBef>
              </a:pPr>
              <a:r>
                <a:rPr lang="en-US" sz="1599" strike="noStrike" u="none">
                  <a:solidFill>
                    <a:srgbClr val="F5F0DC"/>
                  </a:solidFill>
                  <a:latin typeface="Didact Gothic"/>
                  <a:ea typeface="Didact Gothic"/>
                  <a:cs typeface="Didact Gothic"/>
                  <a:sym typeface="Didact Gothic"/>
                </a:rPr>
                <a:t>Decisions</a:t>
              </a:r>
            </a:p>
          </p:txBody>
        </p:sp>
      </p:grpSp>
      <p:grpSp>
        <p:nvGrpSpPr>
          <p:cNvPr name="Group 36" id="36"/>
          <p:cNvGrpSpPr/>
          <p:nvPr/>
        </p:nvGrpSpPr>
        <p:grpSpPr>
          <a:xfrm rot="0">
            <a:off x="14573250" y="7524750"/>
            <a:ext cx="1905000" cy="523875"/>
            <a:chOff x="0" y="0"/>
            <a:chExt cx="2540000" cy="698500"/>
          </a:xfrm>
        </p:grpSpPr>
        <p:sp>
          <p:nvSpPr>
            <p:cNvPr name="Freeform 37" id="37"/>
            <p:cNvSpPr/>
            <p:nvPr/>
          </p:nvSpPr>
          <p:spPr>
            <a:xfrm flipH="false" flipV="false" rot="0">
              <a:off x="0" y="0"/>
              <a:ext cx="2540000" cy="698500"/>
            </a:xfrm>
            <a:custGeom>
              <a:avLst/>
              <a:gdLst/>
              <a:ahLst/>
              <a:cxnLst/>
              <a:rect r="r" b="b" t="t" l="l"/>
              <a:pathLst>
                <a:path h="698500" w="2540000">
                  <a:moveTo>
                    <a:pt x="69850" y="0"/>
                  </a:moveTo>
                  <a:lnTo>
                    <a:pt x="2470150" y="0"/>
                  </a:lnTo>
                  <a:cubicBezTo>
                    <a:pt x="2508727" y="0"/>
                    <a:pt x="2540000" y="31273"/>
                    <a:pt x="2540000" y="69850"/>
                  </a:cubicBezTo>
                  <a:lnTo>
                    <a:pt x="2540000" y="628650"/>
                  </a:lnTo>
                  <a:cubicBezTo>
                    <a:pt x="2540000" y="667227"/>
                    <a:pt x="2508727" y="698500"/>
                    <a:pt x="2470150" y="698500"/>
                  </a:cubicBezTo>
                  <a:lnTo>
                    <a:pt x="69850" y="698500"/>
                  </a:lnTo>
                  <a:cubicBezTo>
                    <a:pt x="31273" y="698500"/>
                    <a:pt x="0" y="667227"/>
                    <a:pt x="0" y="628650"/>
                  </a:cubicBezTo>
                  <a:lnTo>
                    <a:pt x="0" y="69850"/>
                  </a:lnTo>
                  <a:cubicBezTo>
                    <a:pt x="0" y="31273"/>
                    <a:pt x="31273" y="0"/>
                    <a:pt x="69850" y="0"/>
                  </a:cubicBezTo>
                  <a:close/>
                </a:path>
              </a:pathLst>
            </a:custGeom>
            <a:solidFill>
              <a:srgbClr val="0F1F0F"/>
            </a:solidFill>
            <a:ln w="9525" cap="sq">
              <a:solidFill>
                <a:srgbClr val="C9A55C"/>
              </a:solidFill>
              <a:prstDash val="solid"/>
              <a:miter/>
            </a:ln>
          </p:spPr>
        </p:sp>
        <p:sp>
          <p:nvSpPr>
            <p:cNvPr name="TextBox 38" id="38"/>
            <p:cNvSpPr txBox="true"/>
            <p:nvPr/>
          </p:nvSpPr>
          <p:spPr>
            <a:xfrm>
              <a:off x="0" y="-28575"/>
              <a:ext cx="2540000" cy="727075"/>
            </a:xfrm>
            <a:prstGeom prst="rect">
              <a:avLst/>
            </a:prstGeom>
          </p:spPr>
          <p:txBody>
            <a:bodyPr anchor="ctr" rtlCol="false" tIns="50800" lIns="50800" bIns="50800" rIns="50800"/>
            <a:lstStyle/>
            <a:p>
              <a:pPr algn="ctr" marL="0" indent="0" lvl="0">
                <a:lnSpc>
                  <a:spcPts val="2239"/>
                </a:lnSpc>
                <a:spcBef>
                  <a:spcPct val="0"/>
                </a:spcBef>
              </a:pPr>
              <a:r>
                <a:rPr lang="en-US" sz="1599" strike="noStrike" u="none">
                  <a:solidFill>
                    <a:srgbClr val="F5F0DC"/>
                  </a:solidFill>
                  <a:latin typeface="Didact Gothic"/>
                  <a:ea typeface="Didact Gothic"/>
                  <a:cs typeface="Didact Gothic"/>
                  <a:sym typeface="Didact Gothic"/>
                </a:rPr>
                <a:t>Profits</a:t>
              </a:r>
            </a:p>
          </p:txBody>
        </p:sp>
      </p:grpSp>
      <p:grpSp>
        <p:nvGrpSpPr>
          <p:cNvPr name="Group 39" id="39"/>
          <p:cNvGrpSpPr/>
          <p:nvPr/>
        </p:nvGrpSpPr>
        <p:grpSpPr>
          <a:xfrm rot="0">
            <a:off x="12287250" y="8382000"/>
            <a:ext cx="1905000" cy="523875"/>
            <a:chOff x="0" y="0"/>
            <a:chExt cx="2540000" cy="698500"/>
          </a:xfrm>
        </p:grpSpPr>
        <p:sp>
          <p:nvSpPr>
            <p:cNvPr name="Freeform 40" id="40"/>
            <p:cNvSpPr/>
            <p:nvPr/>
          </p:nvSpPr>
          <p:spPr>
            <a:xfrm flipH="false" flipV="false" rot="0">
              <a:off x="0" y="0"/>
              <a:ext cx="2540000" cy="698500"/>
            </a:xfrm>
            <a:custGeom>
              <a:avLst/>
              <a:gdLst/>
              <a:ahLst/>
              <a:cxnLst/>
              <a:rect r="r" b="b" t="t" l="l"/>
              <a:pathLst>
                <a:path h="698500" w="2540000">
                  <a:moveTo>
                    <a:pt x="69850" y="0"/>
                  </a:moveTo>
                  <a:lnTo>
                    <a:pt x="2470150" y="0"/>
                  </a:lnTo>
                  <a:cubicBezTo>
                    <a:pt x="2508727" y="0"/>
                    <a:pt x="2540000" y="31273"/>
                    <a:pt x="2540000" y="69850"/>
                  </a:cubicBezTo>
                  <a:lnTo>
                    <a:pt x="2540000" y="628650"/>
                  </a:lnTo>
                  <a:cubicBezTo>
                    <a:pt x="2540000" y="667227"/>
                    <a:pt x="2508727" y="698500"/>
                    <a:pt x="2470150" y="698500"/>
                  </a:cubicBezTo>
                  <a:lnTo>
                    <a:pt x="69850" y="698500"/>
                  </a:lnTo>
                  <a:cubicBezTo>
                    <a:pt x="31273" y="698500"/>
                    <a:pt x="0" y="667227"/>
                    <a:pt x="0" y="628650"/>
                  </a:cubicBezTo>
                  <a:lnTo>
                    <a:pt x="0" y="69850"/>
                  </a:lnTo>
                  <a:cubicBezTo>
                    <a:pt x="0" y="31273"/>
                    <a:pt x="31273" y="0"/>
                    <a:pt x="69850" y="0"/>
                  </a:cubicBezTo>
                  <a:close/>
                </a:path>
              </a:pathLst>
            </a:custGeom>
            <a:solidFill>
              <a:srgbClr val="0F1F0F"/>
            </a:solidFill>
            <a:ln w="9525" cap="sq">
              <a:solidFill>
                <a:srgbClr val="C9A55C"/>
              </a:solidFill>
              <a:prstDash val="solid"/>
              <a:miter/>
            </a:ln>
          </p:spPr>
        </p:sp>
        <p:sp>
          <p:nvSpPr>
            <p:cNvPr name="TextBox 41" id="41"/>
            <p:cNvSpPr txBox="true"/>
            <p:nvPr/>
          </p:nvSpPr>
          <p:spPr>
            <a:xfrm>
              <a:off x="0" y="-28575"/>
              <a:ext cx="2540000" cy="727075"/>
            </a:xfrm>
            <a:prstGeom prst="rect">
              <a:avLst/>
            </a:prstGeom>
          </p:spPr>
          <p:txBody>
            <a:bodyPr anchor="ctr" rtlCol="false" tIns="50800" lIns="50800" bIns="50800" rIns="50800"/>
            <a:lstStyle/>
            <a:p>
              <a:pPr algn="ctr" marL="0" indent="0" lvl="0">
                <a:lnSpc>
                  <a:spcPts val="2239"/>
                </a:lnSpc>
                <a:spcBef>
                  <a:spcPct val="0"/>
                </a:spcBef>
              </a:pPr>
              <a:r>
                <a:rPr lang="en-US" sz="1599" strike="noStrike" u="none">
                  <a:solidFill>
                    <a:srgbClr val="F5F0DC"/>
                  </a:solidFill>
                  <a:latin typeface="Didact Gothic"/>
                  <a:ea typeface="Didact Gothic"/>
                  <a:cs typeface="Didact Gothic"/>
                  <a:sym typeface="Didact Gothic"/>
                </a:rPr>
                <a:t>Liability</a:t>
              </a:r>
            </a:p>
          </p:txBody>
        </p:sp>
      </p:grpSp>
      <p:grpSp>
        <p:nvGrpSpPr>
          <p:cNvPr name="Group 42" id="42"/>
          <p:cNvGrpSpPr/>
          <p:nvPr/>
        </p:nvGrpSpPr>
        <p:grpSpPr>
          <a:xfrm rot="0">
            <a:off x="14573250" y="8382000"/>
            <a:ext cx="1905000" cy="523875"/>
            <a:chOff x="0" y="0"/>
            <a:chExt cx="2540000" cy="698500"/>
          </a:xfrm>
        </p:grpSpPr>
        <p:sp>
          <p:nvSpPr>
            <p:cNvPr name="Freeform 43" id="43"/>
            <p:cNvSpPr/>
            <p:nvPr/>
          </p:nvSpPr>
          <p:spPr>
            <a:xfrm flipH="false" flipV="false" rot="0">
              <a:off x="0" y="0"/>
              <a:ext cx="2540000" cy="698500"/>
            </a:xfrm>
            <a:custGeom>
              <a:avLst/>
              <a:gdLst/>
              <a:ahLst/>
              <a:cxnLst/>
              <a:rect r="r" b="b" t="t" l="l"/>
              <a:pathLst>
                <a:path h="698500" w="2540000">
                  <a:moveTo>
                    <a:pt x="69850" y="0"/>
                  </a:moveTo>
                  <a:lnTo>
                    <a:pt x="2470150" y="0"/>
                  </a:lnTo>
                  <a:cubicBezTo>
                    <a:pt x="2508727" y="0"/>
                    <a:pt x="2540000" y="31273"/>
                    <a:pt x="2540000" y="69850"/>
                  </a:cubicBezTo>
                  <a:lnTo>
                    <a:pt x="2540000" y="628650"/>
                  </a:lnTo>
                  <a:cubicBezTo>
                    <a:pt x="2540000" y="667227"/>
                    <a:pt x="2508727" y="698500"/>
                    <a:pt x="2470150" y="698500"/>
                  </a:cubicBezTo>
                  <a:lnTo>
                    <a:pt x="69850" y="698500"/>
                  </a:lnTo>
                  <a:cubicBezTo>
                    <a:pt x="31273" y="698500"/>
                    <a:pt x="0" y="667227"/>
                    <a:pt x="0" y="628650"/>
                  </a:cubicBezTo>
                  <a:lnTo>
                    <a:pt x="0" y="69850"/>
                  </a:lnTo>
                  <a:cubicBezTo>
                    <a:pt x="0" y="31273"/>
                    <a:pt x="31273" y="0"/>
                    <a:pt x="69850" y="0"/>
                  </a:cubicBezTo>
                  <a:close/>
                </a:path>
              </a:pathLst>
            </a:custGeom>
            <a:solidFill>
              <a:srgbClr val="0F1F0F"/>
            </a:solidFill>
            <a:ln w="9525" cap="sq">
              <a:solidFill>
                <a:srgbClr val="C9A55C"/>
              </a:solidFill>
              <a:prstDash val="solid"/>
              <a:miter/>
            </a:ln>
          </p:spPr>
        </p:sp>
        <p:sp>
          <p:nvSpPr>
            <p:cNvPr name="TextBox 44" id="44"/>
            <p:cNvSpPr txBox="true"/>
            <p:nvPr/>
          </p:nvSpPr>
          <p:spPr>
            <a:xfrm>
              <a:off x="0" y="-28575"/>
              <a:ext cx="2540000" cy="727075"/>
            </a:xfrm>
            <a:prstGeom prst="rect">
              <a:avLst/>
            </a:prstGeom>
          </p:spPr>
          <p:txBody>
            <a:bodyPr anchor="ctr" rtlCol="false" tIns="50800" lIns="50800" bIns="50800" rIns="50800"/>
            <a:lstStyle/>
            <a:p>
              <a:pPr algn="ctr" marL="0" indent="0" lvl="0">
                <a:lnSpc>
                  <a:spcPts val="2239"/>
                </a:lnSpc>
                <a:spcBef>
                  <a:spcPct val="0"/>
                </a:spcBef>
              </a:pPr>
              <a:r>
                <a:rPr lang="en-US" sz="1599" strike="noStrike" u="none">
                  <a:solidFill>
                    <a:srgbClr val="F5F0DC"/>
                  </a:solidFill>
                  <a:latin typeface="Didact Gothic"/>
                  <a:ea typeface="Didact Gothic"/>
                  <a:cs typeface="Didact Gothic"/>
                  <a:sym typeface="Didact Gothic"/>
                </a:rPr>
                <a:t>Tax</a:t>
              </a:r>
            </a:p>
          </p:txBody>
        </p:sp>
      </p:grpSp>
      <p:grpSp>
        <p:nvGrpSpPr>
          <p:cNvPr name="Group 45" id="45"/>
          <p:cNvGrpSpPr/>
          <p:nvPr/>
        </p:nvGrpSpPr>
        <p:grpSpPr>
          <a:xfrm rot="0">
            <a:off x="762000" y="11620500"/>
            <a:ext cx="16764000" cy="2095500"/>
            <a:chOff x="0" y="0"/>
            <a:chExt cx="22352000" cy="2794000"/>
          </a:xfrm>
        </p:grpSpPr>
        <p:sp>
          <p:nvSpPr>
            <p:cNvPr name="Freeform 46" id="46"/>
            <p:cNvSpPr/>
            <p:nvPr/>
          </p:nvSpPr>
          <p:spPr>
            <a:xfrm flipH="false" flipV="false" rot="0">
              <a:off x="0" y="0"/>
              <a:ext cx="22352000" cy="2794000"/>
            </a:xfrm>
            <a:custGeom>
              <a:avLst/>
              <a:gdLst/>
              <a:ahLst/>
              <a:cxnLst/>
              <a:rect r="r" b="b" t="t" l="l"/>
              <a:pathLst>
                <a:path h="2794000" w="22352000">
                  <a:moveTo>
                    <a:pt x="279400" y="0"/>
                  </a:moveTo>
                  <a:lnTo>
                    <a:pt x="22072600" y="0"/>
                  </a:lnTo>
                  <a:cubicBezTo>
                    <a:pt x="22226908" y="0"/>
                    <a:pt x="22352000" y="125092"/>
                    <a:pt x="22352000" y="279400"/>
                  </a:cubicBezTo>
                  <a:lnTo>
                    <a:pt x="22352000" y="2514600"/>
                  </a:lnTo>
                  <a:cubicBezTo>
                    <a:pt x="22352000" y="2668908"/>
                    <a:pt x="22226908" y="2794000"/>
                    <a:pt x="22072600" y="2794000"/>
                  </a:cubicBezTo>
                  <a:lnTo>
                    <a:pt x="279400" y="2794000"/>
                  </a:lnTo>
                  <a:cubicBezTo>
                    <a:pt x="125092" y="2794000"/>
                    <a:pt x="0" y="2668908"/>
                    <a:pt x="0" y="2514600"/>
                  </a:cubicBezTo>
                  <a:lnTo>
                    <a:pt x="0" y="279400"/>
                  </a:lnTo>
                  <a:cubicBezTo>
                    <a:pt x="0" y="125092"/>
                    <a:pt x="125092" y="0"/>
                    <a:pt x="279400" y="0"/>
                  </a:cubicBezTo>
                  <a:close/>
                </a:path>
              </a:pathLst>
            </a:custGeom>
            <a:solidFill>
              <a:srgbClr val="2A1F00"/>
            </a:solidFill>
            <a:ln w="19050" cap="sq">
              <a:solidFill>
                <a:srgbClr val="C9A55C"/>
              </a:solidFill>
              <a:prstDash val="solid"/>
              <a:miter/>
            </a:ln>
          </p:spPr>
        </p:sp>
        <p:sp>
          <p:nvSpPr>
            <p:cNvPr name="TextBox 47" id="47"/>
            <p:cNvSpPr txBox="true"/>
            <p:nvPr/>
          </p:nvSpPr>
          <p:spPr>
            <a:xfrm>
              <a:off x="0" y="-38100"/>
              <a:ext cx="22352000" cy="2832100"/>
            </a:xfrm>
            <a:prstGeom prst="rect">
              <a:avLst/>
            </a:prstGeom>
          </p:spPr>
          <p:txBody>
            <a:bodyPr anchor="ctr" rtlCol="false" tIns="50800" lIns="50800" bIns="50800" rIns="50800"/>
            <a:lstStyle/>
            <a:p>
              <a:pPr algn="l">
                <a:lnSpc>
                  <a:spcPts val="1679"/>
                </a:lnSpc>
              </a:pPr>
            </a:p>
          </p:txBody>
        </p:sp>
      </p:grpSp>
      <p:sp>
        <p:nvSpPr>
          <p:cNvPr name="TextBox 48" id="48"/>
          <p:cNvSpPr txBox="true"/>
          <p:nvPr/>
        </p:nvSpPr>
        <p:spPr>
          <a:xfrm rot="0">
            <a:off x="1143000" y="11753850"/>
            <a:ext cx="16002000" cy="514350"/>
          </a:xfrm>
          <a:prstGeom prst="rect">
            <a:avLst/>
          </a:prstGeom>
        </p:spPr>
        <p:txBody>
          <a:bodyPr anchor="t" rtlCol="false" tIns="0" lIns="0" bIns="0" rIns="0">
            <a:spAutoFit/>
          </a:bodyPr>
          <a:lstStyle/>
          <a:p>
            <a:pPr algn="ctr" marL="0" indent="0" lvl="0">
              <a:lnSpc>
                <a:spcPts val="4200"/>
              </a:lnSpc>
              <a:spcBef>
                <a:spcPct val="0"/>
              </a:spcBef>
            </a:pPr>
            <a:r>
              <a:rPr lang="en-US" sz="3000" strike="noStrike" u="none">
                <a:solidFill>
                  <a:srgbClr val="C9A55C"/>
                </a:solidFill>
                <a:latin typeface="Playfair Display"/>
                <a:ea typeface="Playfair Display"/>
                <a:cs typeface="Playfair Display"/>
                <a:sym typeface="Playfair Display"/>
              </a:rPr>
              <a:t>Why Sole Trader?</a:t>
            </a:r>
          </a:p>
        </p:txBody>
      </p:sp>
      <p:sp>
        <p:nvSpPr>
          <p:cNvPr name="TextBox 49" id="49"/>
          <p:cNvSpPr txBox="true"/>
          <p:nvPr/>
        </p:nvSpPr>
        <p:spPr>
          <a:xfrm rot="0">
            <a:off x="1524000" y="12239625"/>
            <a:ext cx="15240000" cy="859790"/>
          </a:xfrm>
          <a:prstGeom prst="rect">
            <a:avLst/>
          </a:prstGeom>
        </p:spPr>
        <p:txBody>
          <a:bodyPr anchor="t" rtlCol="false" tIns="0" lIns="0" bIns="0" rIns="0">
            <a:spAutoFit/>
          </a:bodyPr>
          <a:lstStyle/>
          <a:p>
            <a:pPr algn="ctr" marL="0" indent="0" lvl="0">
              <a:lnSpc>
                <a:spcPts val="3519"/>
              </a:lnSpc>
              <a:spcBef>
                <a:spcPct val="0"/>
              </a:spcBef>
            </a:pPr>
            <a:r>
              <a:rPr lang="en-US" sz="2199" strike="noStrike" u="none">
                <a:solidFill>
                  <a:srgbClr val="F5F0DC"/>
                </a:solidFill>
                <a:latin typeface="Didact Gothic"/>
                <a:ea typeface="Didact Gothic"/>
                <a:cs typeface="Didact Gothic"/>
                <a:sym typeface="Didact Gothic"/>
              </a:rPr>
              <a:t>Puro Sabor will start as a Sole Trader because it is simple, low-cost and gives the owner full control during the early stages of the business (GOV.UK, 2024).</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1A2E1A"/>
        </a:solidFill>
      </p:bgPr>
    </p:bg>
    <p:spTree>
      <p:nvGrpSpPr>
        <p:cNvPr id="1" name=""/>
        <p:cNvGrpSpPr/>
        <p:nvPr/>
      </p:nvGrpSpPr>
      <p:grpSpPr>
        <a:xfrm>
          <a:off x="0" y="0"/>
          <a:ext cx="0" cy="0"/>
          <a:chOff x="0" y="0"/>
          <a:chExt cx="0" cy="0"/>
        </a:xfrm>
      </p:grpSpPr>
      <p:sp>
        <p:nvSpPr>
          <p:cNvPr name="AutoShape 2" id="2"/>
          <p:cNvSpPr/>
          <p:nvPr/>
        </p:nvSpPr>
        <p:spPr>
          <a:xfrm>
            <a:off x="6762750" y="1571625"/>
            <a:ext cx="4762500" cy="0"/>
          </a:xfrm>
          <a:prstGeom prst="line">
            <a:avLst/>
          </a:prstGeom>
          <a:ln cap="flat" w="19050">
            <a:solidFill>
              <a:srgbClr val="C9A55C"/>
            </a:solidFill>
            <a:prstDash val="solid"/>
            <a:headEnd type="none" len="sm" w="sm"/>
            <a:tailEnd type="none" len="sm" w="sm"/>
          </a:ln>
        </p:spPr>
      </p:sp>
      <p:sp>
        <p:nvSpPr>
          <p:cNvPr name="AutoShape 3" id="3"/>
          <p:cNvSpPr/>
          <p:nvPr/>
        </p:nvSpPr>
        <p:spPr>
          <a:xfrm flipV="true">
            <a:off x="17907000" y="17145000"/>
            <a:ext cx="0" cy="762000"/>
          </a:xfrm>
          <a:prstGeom prst="line">
            <a:avLst/>
          </a:prstGeom>
          <a:ln cap="flat" w="19050">
            <a:solidFill>
              <a:srgbClr val="C9A55C">
                <a:alpha val="60000"/>
              </a:srgbClr>
            </a:solidFill>
            <a:prstDash val="solid"/>
            <a:headEnd type="none" len="sm" w="sm"/>
            <a:tailEnd type="none" len="sm" w="sm"/>
          </a:ln>
        </p:spPr>
      </p:sp>
      <p:sp>
        <p:nvSpPr>
          <p:cNvPr name="AutoShape 4" id="4"/>
          <p:cNvSpPr/>
          <p:nvPr/>
        </p:nvSpPr>
        <p:spPr>
          <a:xfrm flipH="true">
            <a:off x="17145000" y="17907000"/>
            <a:ext cx="762000" cy="0"/>
          </a:xfrm>
          <a:prstGeom prst="line">
            <a:avLst/>
          </a:prstGeom>
          <a:ln cap="flat" w="19050">
            <a:solidFill>
              <a:srgbClr val="C9A55C">
                <a:alpha val="60000"/>
              </a:srgbClr>
            </a:solidFill>
            <a:prstDash val="solid"/>
            <a:headEnd type="none" len="sm" w="sm"/>
            <a:tailEnd type="none" len="sm" w="sm"/>
          </a:ln>
        </p:spPr>
      </p:sp>
      <p:sp>
        <p:nvSpPr>
          <p:cNvPr name="AutoShape 5" id="5"/>
          <p:cNvSpPr/>
          <p:nvPr/>
        </p:nvSpPr>
        <p:spPr>
          <a:xfrm flipV="true">
            <a:off x="381000" y="17145000"/>
            <a:ext cx="0" cy="762000"/>
          </a:xfrm>
          <a:prstGeom prst="line">
            <a:avLst/>
          </a:prstGeom>
          <a:ln cap="flat" w="19050">
            <a:solidFill>
              <a:srgbClr val="C9A55C">
                <a:alpha val="60000"/>
              </a:srgbClr>
            </a:solidFill>
            <a:prstDash val="solid"/>
            <a:headEnd type="none" len="sm" w="sm"/>
            <a:tailEnd type="none" len="sm" w="sm"/>
          </a:ln>
        </p:spPr>
      </p:sp>
      <p:sp>
        <p:nvSpPr>
          <p:cNvPr name="AutoShape 6" id="6"/>
          <p:cNvSpPr/>
          <p:nvPr/>
        </p:nvSpPr>
        <p:spPr>
          <a:xfrm>
            <a:off x="381000" y="17907000"/>
            <a:ext cx="762000" cy="0"/>
          </a:xfrm>
          <a:prstGeom prst="line">
            <a:avLst/>
          </a:prstGeom>
          <a:ln cap="flat" w="19050">
            <a:solidFill>
              <a:srgbClr val="C9A55C">
                <a:alpha val="60000"/>
              </a:srgbClr>
            </a:solidFill>
            <a:prstDash val="solid"/>
            <a:headEnd type="none" len="sm" w="sm"/>
            <a:tailEnd type="none" len="sm" w="sm"/>
          </a:ln>
        </p:spPr>
      </p:sp>
      <p:sp>
        <p:nvSpPr>
          <p:cNvPr name="AutoShape 7" id="7"/>
          <p:cNvSpPr/>
          <p:nvPr/>
        </p:nvSpPr>
        <p:spPr>
          <a:xfrm>
            <a:off x="17907000" y="381000"/>
            <a:ext cx="0" cy="762000"/>
          </a:xfrm>
          <a:prstGeom prst="line">
            <a:avLst/>
          </a:prstGeom>
          <a:ln cap="flat" w="19050">
            <a:solidFill>
              <a:srgbClr val="C9A55C">
                <a:alpha val="60000"/>
              </a:srgbClr>
            </a:solidFill>
            <a:prstDash val="solid"/>
            <a:headEnd type="none" len="sm" w="sm"/>
            <a:tailEnd type="none" len="sm" w="sm"/>
          </a:ln>
        </p:spPr>
      </p:sp>
      <p:sp>
        <p:nvSpPr>
          <p:cNvPr name="AutoShape 8" id="8"/>
          <p:cNvSpPr/>
          <p:nvPr/>
        </p:nvSpPr>
        <p:spPr>
          <a:xfrm flipH="true">
            <a:off x="17145000" y="381000"/>
            <a:ext cx="762000" cy="0"/>
          </a:xfrm>
          <a:prstGeom prst="line">
            <a:avLst/>
          </a:prstGeom>
          <a:ln cap="flat" w="19050">
            <a:solidFill>
              <a:srgbClr val="C9A55C">
                <a:alpha val="60000"/>
              </a:srgbClr>
            </a:solidFill>
            <a:prstDash val="solid"/>
            <a:headEnd type="none" len="sm" w="sm"/>
            <a:tailEnd type="none" len="sm" w="sm"/>
          </a:ln>
        </p:spPr>
      </p:sp>
      <p:sp>
        <p:nvSpPr>
          <p:cNvPr name="AutoShape 9" id="9"/>
          <p:cNvSpPr/>
          <p:nvPr/>
        </p:nvSpPr>
        <p:spPr>
          <a:xfrm>
            <a:off x="381000" y="381000"/>
            <a:ext cx="0" cy="762000"/>
          </a:xfrm>
          <a:prstGeom prst="line">
            <a:avLst/>
          </a:prstGeom>
          <a:ln cap="flat" w="19050">
            <a:solidFill>
              <a:srgbClr val="C9A55C">
                <a:alpha val="60000"/>
              </a:srgbClr>
            </a:solidFill>
            <a:prstDash val="solid"/>
            <a:headEnd type="none" len="sm" w="sm"/>
            <a:tailEnd type="none" len="sm" w="sm"/>
          </a:ln>
        </p:spPr>
      </p:sp>
      <p:sp>
        <p:nvSpPr>
          <p:cNvPr name="AutoShape 10" id="10"/>
          <p:cNvSpPr/>
          <p:nvPr/>
        </p:nvSpPr>
        <p:spPr>
          <a:xfrm>
            <a:off x="381000" y="381000"/>
            <a:ext cx="762000" cy="0"/>
          </a:xfrm>
          <a:prstGeom prst="line">
            <a:avLst/>
          </a:prstGeom>
          <a:ln cap="flat" w="19050">
            <a:solidFill>
              <a:srgbClr val="C9A55C">
                <a:alpha val="60000"/>
              </a:srgbClr>
            </a:solidFill>
            <a:prstDash val="solid"/>
            <a:headEnd type="none" len="sm" w="sm"/>
            <a:tailEnd type="none" len="sm" w="sm"/>
          </a:ln>
        </p:spPr>
      </p:sp>
      <p:sp>
        <p:nvSpPr>
          <p:cNvPr name="TextBox 11" id="11"/>
          <p:cNvSpPr txBox="true"/>
          <p:nvPr/>
        </p:nvSpPr>
        <p:spPr>
          <a:xfrm rot="0">
            <a:off x="1524000" y="352425"/>
            <a:ext cx="15240000" cy="1069574"/>
          </a:xfrm>
          <a:prstGeom prst="rect">
            <a:avLst/>
          </a:prstGeom>
        </p:spPr>
        <p:txBody>
          <a:bodyPr anchor="t" rtlCol="false" tIns="0" lIns="0" bIns="0" rIns="0">
            <a:spAutoFit/>
          </a:bodyPr>
          <a:lstStyle/>
          <a:p>
            <a:pPr algn="ctr" marL="0" indent="0" lvl="0">
              <a:lnSpc>
                <a:spcPts val="8772"/>
              </a:lnSpc>
              <a:spcBef>
                <a:spcPct val="0"/>
              </a:spcBef>
            </a:pPr>
            <a:r>
              <a:rPr lang="en-US" sz="6265" strike="noStrike" u="none">
                <a:solidFill>
                  <a:srgbClr val="C9A55C"/>
                </a:solidFill>
                <a:latin typeface="Playfair Display"/>
                <a:ea typeface="Playfair Display"/>
                <a:cs typeface="Playfair Display"/>
                <a:sym typeface="Playfair Display"/>
              </a:rPr>
              <a:t>SWOT ANALYSIS</a:t>
            </a:r>
          </a:p>
        </p:txBody>
      </p:sp>
      <p:grpSp>
        <p:nvGrpSpPr>
          <p:cNvPr name="Group 12" id="12"/>
          <p:cNvGrpSpPr/>
          <p:nvPr/>
        </p:nvGrpSpPr>
        <p:grpSpPr>
          <a:xfrm rot="0">
            <a:off x="952500" y="2095500"/>
            <a:ext cx="8001000" cy="6858000"/>
            <a:chOff x="0" y="0"/>
            <a:chExt cx="10668000" cy="9144000"/>
          </a:xfrm>
        </p:grpSpPr>
        <p:sp>
          <p:nvSpPr>
            <p:cNvPr name="Freeform 13" id="13"/>
            <p:cNvSpPr/>
            <p:nvPr/>
          </p:nvSpPr>
          <p:spPr>
            <a:xfrm flipH="false" flipV="false" rot="0">
              <a:off x="0" y="0"/>
              <a:ext cx="10668000" cy="9144000"/>
            </a:xfrm>
            <a:custGeom>
              <a:avLst/>
              <a:gdLst/>
              <a:ahLst/>
              <a:cxnLst/>
              <a:rect r="r" b="b" t="t" l="l"/>
              <a:pathLst>
                <a:path h="9144000" w="10668000">
                  <a:moveTo>
                    <a:pt x="914400" y="0"/>
                  </a:moveTo>
                  <a:lnTo>
                    <a:pt x="9753600" y="0"/>
                  </a:lnTo>
                  <a:cubicBezTo>
                    <a:pt x="10258609" y="0"/>
                    <a:pt x="10668000" y="409391"/>
                    <a:pt x="10668000" y="914400"/>
                  </a:cubicBezTo>
                  <a:lnTo>
                    <a:pt x="10668000" y="8229600"/>
                  </a:lnTo>
                  <a:cubicBezTo>
                    <a:pt x="10668000" y="8734609"/>
                    <a:pt x="10258609" y="9144000"/>
                    <a:pt x="9753600" y="9144000"/>
                  </a:cubicBezTo>
                  <a:lnTo>
                    <a:pt x="914400" y="9144000"/>
                  </a:lnTo>
                  <a:cubicBezTo>
                    <a:pt x="409391" y="9144000"/>
                    <a:pt x="0" y="8734609"/>
                    <a:pt x="0" y="8229600"/>
                  </a:cubicBezTo>
                  <a:lnTo>
                    <a:pt x="0" y="914400"/>
                  </a:lnTo>
                  <a:cubicBezTo>
                    <a:pt x="0" y="409391"/>
                    <a:pt x="409391" y="0"/>
                    <a:pt x="914400" y="0"/>
                  </a:cubicBezTo>
                  <a:close/>
                </a:path>
              </a:pathLst>
            </a:custGeom>
            <a:solidFill>
              <a:srgbClr val="1A3A1A"/>
            </a:solidFill>
            <a:ln w="19050" cap="sq">
              <a:solidFill>
                <a:srgbClr val="C9A55C"/>
              </a:solidFill>
              <a:prstDash val="solid"/>
              <a:miter/>
            </a:ln>
          </p:spPr>
        </p:sp>
        <p:sp>
          <p:nvSpPr>
            <p:cNvPr name="TextBox 14" id="14"/>
            <p:cNvSpPr txBox="true"/>
            <p:nvPr/>
          </p:nvSpPr>
          <p:spPr>
            <a:xfrm>
              <a:off x="0" y="-38100"/>
              <a:ext cx="10668000" cy="9182100"/>
            </a:xfrm>
            <a:prstGeom prst="rect">
              <a:avLst/>
            </a:prstGeom>
          </p:spPr>
          <p:txBody>
            <a:bodyPr anchor="ctr" rtlCol="false" tIns="50800" lIns="50800" bIns="50800" rIns="50800"/>
            <a:lstStyle/>
            <a:p>
              <a:pPr algn="l">
                <a:lnSpc>
                  <a:spcPts val="1679"/>
                </a:lnSpc>
              </a:pPr>
            </a:p>
          </p:txBody>
        </p:sp>
      </p:grpSp>
      <p:sp>
        <p:nvSpPr>
          <p:cNvPr name="TextBox 15" id="15"/>
          <p:cNvSpPr txBox="true"/>
          <p:nvPr/>
        </p:nvSpPr>
        <p:spPr>
          <a:xfrm rot="0">
            <a:off x="1238250" y="2209800"/>
            <a:ext cx="7429500" cy="646430"/>
          </a:xfrm>
          <a:prstGeom prst="rect">
            <a:avLst/>
          </a:prstGeom>
        </p:spPr>
        <p:txBody>
          <a:bodyPr anchor="t" rtlCol="false" tIns="0" lIns="0" bIns="0" rIns="0">
            <a:spAutoFit/>
          </a:bodyPr>
          <a:lstStyle/>
          <a:p>
            <a:pPr algn="ctr" marL="0" indent="0" lvl="0">
              <a:lnSpc>
                <a:spcPts val="5320"/>
              </a:lnSpc>
              <a:spcBef>
                <a:spcPct val="0"/>
              </a:spcBef>
            </a:pPr>
            <a:r>
              <a:rPr lang="en-US" sz="3800" strike="noStrike" u="none">
                <a:solidFill>
                  <a:srgbClr val="C9A55C"/>
                </a:solidFill>
                <a:latin typeface="Playfair Display"/>
                <a:ea typeface="Playfair Display"/>
                <a:cs typeface="Playfair Display"/>
                <a:sym typeface="Playfair Display"/>
              </a:rPr>
              <a:t>💪  STRENGTHS</a:t>
            </a:r>
          </a:p>
        </p:txBody>
      </p:sp>
      <p:sp>
        <p:nvSpPr>
          <p:cNvPr name="TextBox 16" id="16"/>
          <p:cNvSpPr txBox="true"/>
          <p:nvPr/>
        </p:nvSpPr>
        <p:spPr>
          <a:xfrm rot="0">
            <a:off x="1524000" y="3475355"/>
            <a:ext cx="6858000" cy="3785235"/>
          </a:xfrm>
          <a:prstGeom prst="rect">
            <a:avLst/>
          </a:prstGeom>
        </p:spPr>
        <p:txBody>
          <a:bodyPr anchor="t" rtlCol="false" tIns="0" lIns="0" bIns="0" rIns="0">
            <a:spAutoFit/>
          </a:bodyPr>
          <a:lstStyle/>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Unique Concept</a:t>
            </a:r>
          </a:p>
          <a:p>
            <a:pPr algn="l" marL="0" indent="0" lvl="0">
              <a:lnSpc>
                <a:spcPts val="5099"/>
              </a:lnSpc>
              <a:spcBef>
                <a:spcPct val="0"/>
              </a:spcBef>
            </a:pP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Authentic Ecuadorian &amp;</a:t>
            </a: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Colombian Food</a:t>
            </a:r>
          </a:p>
          <a:p>
            <a:pPr algn="l" marL="0" indent="0" lvl="0">
              <a:lnSpc>
                <a:spcPts val="5099"/>
              </a:lnSpc>
              <a:spcBef>
                <a:spcPct val="0"/>
              </a:spcBef>
            </a:pP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Live Music &amp; Latin Events</a:t>
            </a:r>
          </a:p>
        </p:txBody>
      </p:sp>
      <p:grpSp>
        <p:nvGrpSpPr>
          <p:cNvPr name="Group 17" id="17"/>
          <p:cNvGrpSpPr/>
          <p:nvPr/>
        </p:nvGrpSpPr>
        <p:grpSpPr>
          <a:xfrm rot="0">
            <a:off x="9334500" y="2095500"/>
            <a:ext cx="8001000" cy="6858000"/>
            <a:chOff x="0" y="0"/>
            <a:chExt cx="10668000" cy="9144000"/>
          </a:xfrm>
        </p:grpSpPr>
        <p:sp>
          <p:nvSpPr>
            <p:cNvPr name="Freeform 18" id="18"/>
            <p:cNvSpPr/>
            <p:nvPr/>
          </p:nvSpPr>
          <p:spPr>
            <a:xfrm flipH="false" flipV="false" rot="0">
              <a:off x="0" y="0"/>
              <a:ext cx="10668000" cy="9144000"/>
            </a:xfrm>
            <a:custGeom>
              <a:avLst/>
              <a:gdLst/>
              <a:ahLst/>
              <a:cxnLst/>
              <a:rect r="r" b="b" t="t" l="l"/>
              <a:pathLst>
                <a:path h="9144000" w="10668000">
                  <a:moveTo>
                    <a:pt x="914400" y="0"/>
                  </a:moveTo>
                  <a:lnTo>
                    <a:pt x="9753600" y="0"/>
                  </a:lnTo>
                  <a:cubicBezTo>
                    <a:pt x="10258609" y="0"/>
                    <a:pt x="10668000" y="409391"/>
                    <a:pt x="10668000" y="914400"/>
                  </a:cubicBezTo>
                  <a:lnTo>
                    <a:pt x="10668000" y="8229600"/>
                  </a:lnTo>
                  <a:cubicBezTo>
                    <a:pt x="10668000" y="8734609"/>
                    <a:pt x="10258609" y="9144000"/>
                    <a:pt x="9753600" y="9144000"/>
                  </a:cubicBezTo>
                  <a:lnTo>
                    <a:pt x="914400" y="9144000"/>
                  </a:lnTo>
                  <a:cubicBezTo>
                    <a:pt x="409391" y="9144000"/>
                    <a:pt x="0" y="8734609"/>
                    <a:pt x="0" y="8229600"/>
                  </a:cubicBezTo>
                  <a:lnTo>
                    <a:pt x="0" y="914400"/>
                  </a:lnTo>
                  <a:cubicBezTo>
                    <a:pt x="0" y="409391"/>
                    <a:pt x="409391" y="0"/>
                    <a:pt x="914400" y="0"/>
                  </a:cubicBezTo>
                  <a:close/>
                </a:path>
              </a:pathLst>
            </a:custGeom>
            <a:solidFill>
              <a:srgbClr val="2A1F00"/>
            </a:solidFill>
            <a:ln w="19050" cap="sq">
              <a:solidFill>
                <a:srgbClr val="C9A55C"/>
              </a:solidFill>
              <a:prstDash val="solid"/>
              <a:miter/>
            </a:ln>
          </p:spPr>
        </p:sp>
        <p:sp>
          <p:nvSpPr>
            <p:cNvPr name="TextBox 19" id="19"/>
            <p:cNvSpPr txBox="true"/>
            <p:nvPr/>
          </p:nvSpPr>
          <p:spPr>
            <a:xfrm>
              <a:off x="0" y="-38100"/>
              <a:ext cx="10668000" cy="9182100"/>
            </a:xfrm>
            <a:prstGeom prst="rect">
              <a:avLst/>
            </a:prstGeom>
          </p:spPr>
          <p:txBody>
            <a:bodyPr anchor="ctr" rtlCol="false" tIns="50800" lIns="50800" bIns="50800" rIns="50800"/>
            <a:lstStyle/>
            <a:p>
              <a:pPr algn="l">
                <a:lnSpc>
                  <a:spcPts val="1679"/>
                </a:lnSpc>
              </a:pPr>
            </a:p>
          </p:txBody>
        </p:sp>
      </p:grpSp>
      <p:sp>
        <p:nvSpPr>
          <p:cNvPr name="TextBox 20" id="20"/>
          <p:cNvSpPr txBox="true"/>
          <p:nvPr/>
        </p:nvSpPr>
        <p:spPr>
          <a:xfrm rot="0">
            <a:off x="9620250" y="2209800"/>
            <a:ext cx="7429500" cy="646430"/>
          </a:xfrm>
          <a:prstGeom prst="rect">
            <a:avLst/>
          </a:prstGeom>
        </p:spPr>
        <p:txBody>
          <a:bodyPr anchor="t" rtlCol="false" tIns="0" lIns="0" bIns="0" rIns="0">
            <a:spAutoFit/>
          </a:bodyPr>
          <a:lstStyle/>
          <a:p>
            <a:pPr algn="ctr" marL="0" indent="0" lvl="0">
              <a:lnSpc>
                <a:spcPts val="5320"/>
              </a:lnSpc>
              <a:spcBef>
                <a:spcPct val="0"/>
              </a:spcBef>
            </a:pPr>
            <a:r>
              <a:rPr lang="en-US" sz="3800" strike="noStrike" u="none">
                <a:solidFill>
                  <a:srgbClr val="C9A55C"/>
                </a:solidFill>
                <a:latin typeface="Playfair Display"/>
                <a:ea typeface="Playfair Display"/>
                <a:cs typeface="Playfair Display"/>
                <a:sym typeface="Playfair Display"/>
              </a:rPr>
              <a:t>⚠️  WEAKNESSES</a:t>
            </a:r>
          </a:p>
        </p:txBody>
      </p:sp>
      <p:sp>
        <p:nvSpPr>
          <p:cNvPr name="TextBox 21" id="21"/>
          <p:cNvSpPr txBox="true"/>
          <p:nvPr/>
        </p:nvSpPr>
        <p:spPr>
          <a:xfrm rot="0">
            <a:off x="9906000" y="3427095"/>
            <a:ext cx="6858000" cy="4423410"/>
          </a:xfrm>
          <a:prstGeom prst="rect">
            <a:avLst/>
          </a:prstGeom>
        </p:spPr>
        <p:txBody>
          <a:bodyPr anchor="t" rtlCol="false" tIns="0" lIns="0" bIns="0" rIns="0">
            <a:spAutoFit/>
          </a:bodyPr>
          <a:lstStyle/>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High Start-up Costs</a:t>
            </a:r>
          </a:p>
          <a:p>
            <a:pPr algn="l" marL="0" indent="0" lvl="0">
              <a:lnSpc>
                <a:spcPts val="5099"/>
              </a:lnSpc>
              <a:spcBef>
                <a:spcPct val="0"/>
              </a:spcBef>
            </a:pP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New Business with No</a:t>
            </a: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Brand Recognition</a:t>
            </a:r>
          </a:p>
          <a:p>
            <a:pPr algn="l" marL="0" indent="0" lvl="0">
              <a:lnSpc>
                <a:spcPts val="5099"/>
              </a:lnSpc>
              <a:spcBef>
                <a:spcPct val="0"/>
              </a:spcBef>
            </a:pP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Dependence on</a:t>
            </a: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Customer Awareness</a:t>
            </a:r>
          </a:p>
        </p:txBody>
      </p:sp>
      <p:grpSp>
        <p:nvGrpSpPr>
          <p:cNvPr name="Group 22" id="22"/>
          <p:cNvGrpSpPr/>
          <p:nvPr/>
        </p:nvGrpSpPr>
        <p:grpSpPr>
          <a:xfrm rot="0">
            <a:off x="952500" y="9334500"/>
            <a:ext cx="8001000" cy="6858000"/>
            <a:chOff x="0" y="0"/>
            <a:chExt cx="10668000" cy="9144000"/>
          </a:xfrm>
        </p:grpSpPr>
        <p:sp>
          <p:nvSpPr>
            <p:cNvPr name="Freeform 23" id="23"/>
            <p:cNvSpPr/>
            <p:nvPr/>
          </p:nvSpPr>
          <p:spPr>
            <a:xfrm flipH="false" flipV="false" rot="0">
              <a:off x="0" y="0"/>
              <a:ext cx="10668000" cy="9144000"/>
            </a:xfrm>
            <a:custGeom>
              <a:avLst/>
              <a:gdLst/>
              <a:ahLst/>
              <a:cxnLst/>
              <a:rect r="r" b="b" t="t" l="l"/>
              <a:pathLst>
                <a:path h="9144000" w="10668000">
                  <a:moveTo>
                    <a:pt x="914400" y="0"/>
                  </a:moveTo>
                  <a:lnTo>
                    <a:pt x="9753600" y="0"/>
                  </a:lnTo>
                  <a:cubicBezTo>
                    <a:pt x="10258609" y="0"/>
                    <a:pt x="10668000" y="409391"/>
                    <a:pt x="10668000" y="914400"/>
                  </a:cubicBezTo>
                  <a:lnTo>
                    <a:pt x="10668000" y="8229600"/>
                  </a:lnTo>
                  <a:cubicBezTo>
                    <a:pt x="10668000" y="8734609"/>
                    <a:pt x="10258609" y="9144000"/>
                    <a:pt x="9753600" y="9144000"/>
                  </a:cubicBezTo>
                  <a:lnTo>
                    <a:pt x="914400" y="9144000"/>
                  </a:lnTo>
                  <a:cubicBezTo>
                    <a:pt x="409391" y="9144000"/>
                    <a:pt x="0" y="8734609"/>
                    <a:pt x="0" y="8229600"/>
                  </a:cubicBezTo>
                  <a:lnTo>
                    <a:pt x="0" y="914400"/>
                  </a:lnTo>
                  <a:cubicBezTo>
                    <a:pt x="0" y="409391"/>
                    <a:pt x="409391" y="0"/>
                    <a:pt x="914400" y="0"/>
                  </a:cubicBezTo>
                  <a:close/>
                </a:path>
              </a:pathLst>
            </a:custGeom>
            <a:solidFill>
              <a:srgbClr val="0F2F2F"/>
            </a:solidFill>
            <a:ln w="19050" cap="sq">
              <a:solidFill>
                <a:srgbClr val="C9A55C"/>
              </a:solidFill>
              <a:prstDash val="solid"/>
              <a:miter/>
            </a:ln>
          </p:spPr>
        </p:sp>
        <p:sp>
          <p:nvSpPr>
            <p:cNvPr name="TextBox 24" id="24"/>
            <p:cNvSpPr txBox="true"/>
            <p:nvPr/>
          </p:nvSpPr>
          <p:spPr>
            <a:xfrm>
              <a:off x="0" y="-38100"/>
              <a:ext cx="10668000" cy="9182100"/>
            </a:xfrm>
            <a:prstGeom prst="rect">
              <a:avLst/>
            </a:prstGeom>
          </p:spPr>
          <p:txBody>
            <a:bodyPr anchor="ctr" rtlCol="false" tIns="50800" lIns="50800" bIns="50800" rIns="50800"/>
            <a:lstStyle/>
            <a:p>
              <a:pPr algn="l">
                <a:lnSpc>
                  <a:spcPts val="1679"/>
                </a:lnSpc>
              </a:pPr>
            </a:p>
          </p:txBody>
        </p:sp>
      </p:grpSp>
      <p:sp>
        <p:nvSpPr>
          <p:cNvPr name="TextBox 25" id="25"/>
          <p:cNvSpPr txBox="true"/>
          <p:nvPr/>
        </p:nvSpPr>
        <p:spPr>
          <a:xfrm rot="0">
            <a:off x="1238250" y="9448800"/>
            <a:ext cx="7429500" cy="646430"/>
          </a:xfrm>
          <a:prstGeom prst="rect">
            <a:avLst/>
          </a:prstGeom>
        </p:spPr>
        <p:txBody>
          <a:bodyPr anchor="t" rtlCol="false" tIns="0" lIns="0" bIns="0" rIns="0">
            <a:spAutoFit/>
          </a:bodyPr>
          <a:lstStyle/>
          <a:p>
            <a:pPr algn="ctr" marL="0" indent="0" lvl="0">
              <a:lnSpc>
                <a:spcPts val="5320"/>
              </a:lnSpc>
              <a:spcBef>
                <a:spcPct val="0"/>
              </a:spcBef>
            </a:pPr>
            <a:r>
              <a:rPr lang="en-US" sz="3800" strike="noStrike" u="none">
                <a:solidFill>
                  <a:srgbClr val="C9A55C"/>
                </a:solidFill>
                <a:latin typeface="Playfair Display"/>
                <a:ea typeface="Playfair Display"/>
                <a:cs typeface="Playfair Display"/>
                <a:sym typeface="Playfair Display"/>
              </a:rPr>
              <a:t>🌍  OPPORTUNITIES</a:t>
            </a:r>
          </a:p>
        </p:txBody>
      </p:sp>
      <p:sp>
        <p:nvSpPr>
          <p:cNvPr name="TextBox 26" id="26"/>
          <p:cNvSpPr txBox="true"/>
          <p:nvPr/>
        </p:nvSpPr>
        <p:spPr>
          <a:xfrm rot="0">
            <a:off x="1524000" y="10186035"/>
            <a:ext cx="6858000" cy="5061585"/>
          </a:xfrm>
          <a:prstGeom prst="rect">
            <a:avLst/>
          </a:prstGeom>
        </p:spPr>
        <p:txBody>
          <a:bodyPr anchor="t" rtlCol="false" tIns="0" lIns="0" bIns="0" rIns="0">
            <a:spAutoFit/>
          </a:bodyPr>
          <a:lstStyle/>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Growing Interest in</a:t>
            </a: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Latin Cuisine</a:t>
            </a:r>
          </a:p>
          <a:p>
            <a:pPr algn="l" marL="0" indent="0" lvl="0">
              <a:lnSpc>
                <a:spcPts val="5099"/>
              </a:lnSpc>
              <a:spcBef>
                <a:spcPct val="0"/>
              </a:spcBef>
            </a:pP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Students and Tourists</a:t>
            </a: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in Cardiff</a:t>
            </a:r>
          </a:p>
          <a:p>
            <a:pPr algn="l" marL="0" indent="0" lvl="0">
              <a:lnSpc>
                <a:spcPts val="5099"/>
              </a:lnSpc>
              <a:spcBef>
                <a:spcPct val="0"/>
              </a:spcBef>
            </a:pP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Community Events</a:t>
            </a: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and Partnerships</a:t>
            </a:r>
          </a:p>
        </p:txBody>
      </p:sp>
      <p:grpSp>
        <p:nvGrpSpPr>
          <p:cNvPr name="Group 27" id="27"/>
          <p:cNvGrpSpPr/>
          <p:nvPr/>
        </p:nvGrpSpPr>
        <p:grpSpPr>
          <a:xfrm rot="0">
            <a:off x="9334500" y="9334500"/>
            <a:ext cx="8001000" cy="6858000"/>
            <a:chOff x="0" y="0"/>
            <a:chExt cx="10668000" cy="9144000"/>
          </a:xfrm>
        </p:grpSpPr>
        <p:sp>
          <p:nvSpPr>
            <p:cNvPr name="Freeform 28" id="28"/>
            <p:cNvSpPr/>
            <p:nvPr/>
          </p:nvSpPr>
          <p:spPr>
            <a:xfrm flipH="false" flipV="false" rot="0">
              <a:off x="0" y="0"/>
              <a:ext cx="10668000" cy="9144000"/>
            </a:xfrm>
            <a:custGeom>
              <a:avLst/>
              <a:gdLst/>
              <a:ahLst/>
              <a:cxnLst/>
              <a:rect r="r" b="b" t="t" l="l"/>
              <a:pathLst>
                <a:path h="9144000" w="10668000">
                  <a:moveTo>
                    <a:pt x="914400" y="0"/>
                  </a:moveTo>
                  <a:lnTo>
                    <a:pt x="9753600" y="0"/>
                  </a:lnTo>
                  <a:cubicBezTo>
                    <a:pt x="10258609" y="0"/>
                    <a:pt x="10668000" y="409391"/>
                    <a:pt x="10668000" y="914400"/>
                  </a:cubicBezTo>
                  <a:lnTo>
                    <a:pt x="10668000" y="8229600"/>
                  </a:lnTo>
                  <a:cubicBezTo>
                    <a:pt x="10668000" y="8734609"/>
                    <a:pt x="10258609" y="9144000"/>
                    <a:pt x="9753600" y="9144000"/>
                  </a:cubicBezTo>
                  <a:lnTo>
                    <a:pt x="914400" y="9144000"/>
                  </a:lnTo>
                  <a:cubicBezTo>
                    <a:pt x="409391" y="9144000"/>
                    <a:pt x="0" y="8734609"/>
                    <a:pt x="0" y="8229600"/>
                  </a:cubicBezTo>
                  <a:lnTo>
                    <a:pt x="0" y="914400"/>
                  </a:lnTo>
                  <a:cubicBezTo>
                    <a:pt x="0" y="409391"/>
                    <a:pt x="409391" y="0"/>
                    <a:pt x="914400" y="0"/>
                  </a:cubicBezTo>
                  <a:close/>
                </a:path>
              </a:pathLst>
            </a:custGeom>
            <a:solidFill>
              <a:srgbClr val="2F0F0F"/>
            </a:solidFill>
            <a:ln w="19050" cap="sq">
              <a:solidFill>
                <a:srgbClr val="C9A55C"/>
              </a:solidFill>
              <a:prstDash val="solid"/>
              <a:miter/>
            </a:ln>
          </p:spPr>
        </p:sp>
        <p:sp>
          <p:nvSpPr>
            <p:cNvPr name="TextBox 29" id="29"/>
            <p:cNvSpPr txBox="true"/>
            <p:nvPr/>
          </p:nvSpPr>
          <p:spPr>
            <a:xfrm>
              <a:off x="0" y="-38100"/>
              <a:ext cx="10668000" cy="9182100"/>
            </a:xfrm>
            <a:prstGeom prst="rect">
              <a:avLst/>
            </a:prstGeom>
          </p:spPr>
          <p:txBody>
            <a:bodyPr anchor="ctr" rtlCol="false" tIns="50800" lIns="50800" bIns="50800" rIns="50800"/>
            <a:lstStyle/>
            <a:p>
              <a:pPr algn="l">
                <a:lnSpc>
                  <a:spcPts val="1679"/>
                </a:lnSpc>
              </a:pPr>
            </a:p>
          </p:txBody>
        </p:sp>
      </p:grpSp>
      <p:sp>
        <p:nvSpPr>
          <p:cNvPr name="TextBox 30" id="30"/>
          <p:cNvSpPr txBox="true"/>
          <p:nvPr/>
        </p:nvSpPr>
        <p:spPr>
          <a:xfrm rot="0">
            <a:off x="9620250" y="9448800"/>
            <a:ext cx="7429500" cy="646430"/>
          </a:xfrm>
          <a:prstGeom prst="rect">
            <a:avLst/>
          </a:prstGeom>
        </p:spPr>
        <p:txBody>
          <a:bodyPr anchor="t" rtlCol="false" tIns="0" lIns="0" bIns="0" rIns="0">
            <a:spAutoFit/>
          </a:bodyPr>
          <a:lstStyle/>
          <a:p>
            <a:pPr algn="ctr" marL="0" indent="0" lvl="0">
              <a:lnSpc>
                <a:spcPts val="5320"/>
              </a:lnSpc>
              <a:spcBef>
                <a:spcPct val="0"/>
              </a:spcBef>
            </a:pPr>
            <a:r>
              <a:rPr lang="en-US" sz="3800" strike="noStrike" u="none">
                <a:solidFill>
                  <a:srgbClr val="C9A55C"/>
                </a:solidFill>
                <a:latin typeface="Playfair Display"/>
                <a:ea typeface="Playfair Display"/>
                <a:cs typeface="Playfair Display"/>
                <a:sym typeface="Playfair Display"/>
              </a:rPr>
              <a:t>⚡  THREATS</a:t>
            </a:r>
          </a:p>
        </p:txBody>
      </p:sp>
      <p:sp>
        <p:nvSpPr>
          <p:cNvPr name="TextBox 31" id="31"/>
          <p:cNvSpPr txBox="true"/>
          <p:nvPr/>
        </p:nvSpPr>
        <p:spPr>
          <a:xfrm rot="0">
            <a:off x="9906000" y="11351895"/>
            <a:ext cx="6858000" cy="3785235"/>
          </a:xfrm>
          <a:prstGeom prst="rect">
            <a:avLst/>
          </a:prstGeom>
        </p:spPr>
        <p:txBody>
          <a:bodyPr anchor="t" rtlCol="false" tIns="0" lIns="0" bIns="0" rIns="0">
            <a:spAutoFit/>
          </a:bodyPr>
          <a:lstStyle/>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Competition from</a:t>
            </a: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Established Restaurants</a:t>
            </a:r>
          </a:p>
          <a:p>
            <a:pPr algn="l" marL="0" indent="0" lvl="0">
              <a:lnSpc>
                <a:spcPts val="5099"/>
              </a:lnSpc>
              <a:spcBef>
                <a:spcPct val="0"/>
              </a:spcBef>
            </a:pP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Inflation and Rising Costs</a:t>
            </a:r>
          </a:p>
          <a:p>
            <a:pPr algn="l" marL="0" indent="0" lvl="0">
              <a:lnSpc>
                <a:spcPts val="5099"/>
              </a:lnSpc>
              <a:spcBef>
                <a:spcPct val="0"/>
              </a:spcBef>
            </a:pPr>
          </a:p>
          <a:p>
            <a:pPr algn="l" marL="0" indent="0" lvl="0">
              <a:lnSpc>
                <a:spcPts val="5099"/>
              </a:lnSpc>
              <a:spcBef>
                <a:spcPct val="0"/>
              </a:spcBef>
            </a:pPr>
            <a:r>
              <a:rPr lang="en-US" sz="3399" strike="noStrike" u="none">
                <a:solidFill>
                  <a:srgbClr val="F5F0DC"/>
                </a:solidFill>
                <a:latin typeface="Didact Gothic"/>
                <a:ea typeface="Didact Gothic"/>
                <a:cs typeface="Didact Gothic"/>
                <a:sym typeface="Didact Gothic"/>
              </a:rPr>
              <a:t>•  Economic Uncertainty</a:t>
            </a:r>
          </a:p>
        </p:txBody>
      </p:sp>
      <p:grpSp>
        <p:nvGrpSpPr>
          <p:cNvPr name="Group 32" id="32"/>
          <p:cNvGrpSpPr/>
          <p:nvPr/>
        </p:nvGrpSpPr>
        <p:grpSpPr>
          <a:xfrm rot="0">
            <a:off x="14233366" y="343852"/>
            <a:ext cx="2530634" cy="1598295"/>
            <a:chOff x="0" y="0"/>
            <a:chExt cx="4826000" cy="3048000"/>
          </a:xfrm>
        </p:grpSpPr>
        <p:sp>
          <p:nvSpPr>
            <p:cNvPr name="Freeform 33" id="33"/>
            <p:cNvSpPr/>
            <p:nvPr/>
          </p:nvSpPr>
          <p:spPr>
            <a:xfrm flipH="false" flipV="false" rot="0">
              <a:off x="0" y="0"/>
              <a:ext cx="4826000" cy="3048000"/>
            </a:xfrm>
            <a:custGeom>
              <a:avLst/>
              <a:gdLst/>
              <a:ahLst/>
              <a:cxnLst/>
              <a:rect r="r" b="b" t="t" l="l"/>
              <a:pathLst>
                <a:path h="3048000" w="4826000">
                  <a:moveTo>
                    <a:pt x="304800" y="0"/>
                  </a:moveTo>
                  <a:lnTo>
                    <a:pt x="4521200" y="0"/>
                  </a:lnTo>
                  <a:cubicBezTo>
                    <a:pt x="4689536" y="0"/>
                    <a:pt x="4826000" y="136464"/>
                    <a:pt x="4826000" y="304800"/>
                  </a:cubicBezTo>
                  <a:lnTo>
                    <a:pt x="4826000" y="2743200"/>
                  </a:lnTo>
                  <a:cubicBezTo>
                    <a:pt x="4826000" y="2911536"/>
                    <a:pt x="4689536" y="3048000"/>
                    <a:pt x="4521200" y="3048000"/>
                  </a:cubicBezTo>
                  <a:lnTo>
                    <a:pt x="304800" y="3048000"/>
                  </a:lnTo>
                  <a:cubicBezTo>
                    <a:pt x="136464" y="3048000"/>
                    <a:pt x="0" y="2911536"/>
                    <a:pt x="0" y="2743200"/>
                  </a:cubicBezTo>
                  <a:lnTo>
                    <a:pt x="0" y="304800"/>
                  </a:lnTo>
                  <a:cubicBezTo>
                    <a:pt x="0" y="136464"/>
                    <a:pt x="136464" y="0"/>
                    <a:pt x="304800" y="0"/>
                  </a:cubicBezTo>
                  <a:close/>
                </a:path>
              </a:pathLst>
            </a:custGeom>
            <a:blipFill>
              <a:blip r:embed="rId2"/>
              <a:stretch>
                <a:fillRect l="0" t="0" r="0" b="0"/>
              </a:stretch>
            </a:blipFill>
          </p:spPr>
        </p:sp>
      </p:grpSp>
      <p:grpSp>
        <p:nvGrpSpPr>
          <p:cNvPr name="Group 34" id="34"/>
          <p:cNvGrpSpPr/>
          <p:nvPr/>
        </p:nvGrpSpPr>
        <p:grpSpPr>
          <a:xfrm rot="0">
            <a:off x="5466937" y="13718921"/>
            <a:ext cx="2915063" cy="1841092"/>
            <a:chOff x="0" y="0"/>
            <a:chExt cx="4826000" cy="3048000"/>
          </a:xfrm>
        </p:grpSpPr>
        <p:sp>
          <p:nvSpPr>
            <p:cNvPr name="Freeform 35" id="35"/>
            <p:cNvSpPr/>
            <p:nvPr/>
          </p:nvSpPr>
          <p:spPr>
            <a:xfrm flipH="false" flipV="false" rot="0">
              <a:off x="0" y="0"/>
              <a:ext cx="4826000" cy="3048000"/>
            </a:xfrm>
            <a:custGeom>
              <a:avLst/>
              <a:gdLst/>
              <a:ahLst/>
              <a:cxnLst/>
              <a:rect r="r" b="b" t="t" l="l"/>
              <a:pathLst>
                <a:path h="3048000" w="4826000">
                  <a:moveTo>
                    <a:pt x="304800" y="0"/>
                  </a:moveTo>
                  <a:lnTo>
                    <a:pt x="4521200" y="0"/>
                  </a:lnTo>
                  <a:cubicBezTo>
                    <a:pt x="4689536" y="0"/>
                    <a:pt x="4826000" y="136464"/>
                    <a:pt x="4826000" y="304800"/>
                  </a:cubicBezTo>
                  <a:lnTo>
                    <a:pt x="4826000" y="2743200"/>
                  </a:lnTo>
                  <a:cubicBezTo>
                    <a:pt x="4826000" y="2911536"/>
                    <a:pt x="4689536" y="3048000"/>
                    <a:pt x="4521200" y="3048000"/>
                  </a:cubicBezTo>
                  <a:lnTo>
                    <a:pt x="304800" y="3048000"/>
                  </a:lnTo>
                  <a:cubicBezTo>
                    <a:pt x="136464" y="3048000"/>
                    <a:pt x="0" y="2911536"/>
                    <a:pt x="0" y="2743200"/>
                  </a:cubicBezTo>
                  <a:lnTo>
                    <a:pt x="0" y="304800"/>
                  </a:lnTo>
                  <a:cubicBezTo>
                    <a:pt x="0" y="136464"/>
                    <a:pt x="136464" y="0"/>
                    <a:pt x="304800" y="0"/>
                  </a:cubicBezTo>
                  <a:close/>
                </a:path>
              </a:pathLst>
            </a:custGeom>
            <a:blipFill>
              <a:blip r:embed="rId3"/>
              <a:stretch>
                <a:fillRect l="0" t="0" r="0" b="0"/>
              </a:stretch>
            </a:blipFill>
          </p:spPr>
        </p:sp>
      </p:grpSp>
      <p:sp>
        <p:nvSpPr>
          <p:cNvPr name="TextBox 36" id="36"/>
          <p:cNvSpPr txBox="true"/>
          <p:nvPr/>
        </p:nvSpPr>
        <p:spPr>
          <a:xfrm rot="0">
            <a:off x="2476500" y="16821150"/>
            <a:ext cx="13335000" cy="662941"/>
          </a:xfrm>
          <a:prstGeom prst="rect">
            <a:avLst/>
          </a:prstGeom>
        </p:spPr>
        <p:txBody>
          <a:bodyPr anchor="t" rtlCol="false" tIns="0" lIns="0" bIns="0" rIns="0">
            <a:spAutoFit/>
          </a:bodyPr>
          <a:lstStyle/>
          <a:p>
            <a:pPr algn="ctr" marL="0" indent="0" lvl="0">
              <a:lnSpc>
                <a:spcPts val="5459"/>
              </a:lnSpc>
              <a:spcBef>
                <a:spcPct val="0"/>
              </a:spcBef>
            </a:pPr>
            <a:r>
              <a:rPr lang="en-US" sz="3899" strike="noStrike" u="none">
                <a:solidFill>
                  <a:srgbClr val="C9A55C">
                    <a:alpha val="80000"/>
                  </a:srgbClr>
                </a:solidFill>
                <a:latin typeface="Didact Gothic"/>
                <a:ea typeface="Didact Gothic"/>
                <a:cs typeface="Didact Gothic"/>
                <a:sym typeface="Didact Gothic"/>
              </a:rPr>
              <a:t>References: Primary Research Survey (2025) | ONS (2025)</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1A2E1A"/>
        </a:solidFill>
      </p:bgPr>
    </p:bg>
    <p:spTree>
      <p:nvGrpSpPr>
        <p:cNvPr id="1" name=""/>
        <p:cNvGrpSpPr/>
        <p:nvPr/>
      </p:nvGrpSpPr>
      <p:grpSpPr>
        <a:xfrm>
          <a:off x="0" y="0"/>
          <a:ext cx="0" cy="0"/>
          <a:chOff x="0" y="0"/>
          <a:chExt cx="0" cy="0"/>
        </a:xfrm>
      </p:grpSpPr>
      <p:sp>
        <p:nvSpPr>
          <p:cNvPr name="AutoShape 2" id="2"/>
          <p:cNvSpPr/>
          <p:nvPr/>
        </p:nvSpPr>
        <p:spPr>
          <a:xfrm>
            <a:off x="6762750" y="1762125"/>
            <a:ext cx="4762500" cy="0"/>
          </a:xfrm>
          <a:prstGeom prst="line">
            <a:avLst/>
          </a:prstGeom>
          <a:ln cap="flat" w="19050">
            <a:solidFill>
              <a:srgbClr val="C9A55C"/>
            </a:solidFill>
            <a:prstDash val="solid"/>
            <a:headEnd type="none" len="sm" w="sm"/>
            <a:tailEnd type="none" len="sm" w="sm"/>
          </a:ln>
        </p:spPr>
      </p:sp>
      <p:sp>
        <p:nvSpPr>
          <p:cNvPr name="AutoShape 3" id="3"/>
          <p:cNvSpPr/>
          <p:nvPr/>
        </p:nvSpPr>
        <p:spPr>
          <a:xfrm flipV="true">
            <a:off x="17907000" y="17145000"/>
            <a:ext cx="0" cy="762000"/>
          </a:xfrm>
          <a:prstGeom prst="line">
            <a:avLst/>
          </a:prstGeom>
          <a:ln cap="flat" w="19050">
            <a:solidFill>
              <a:srgbClr val="C9A55C">
                <a:alpha val="60000"/>
              </a:srgbClr>
            </a:solidFill>
            <a:prstDash val="solid"/>
            <a:headEnd type="none" len="sm" w="sm"/>
            <a:tailEnd type="none" len="sm" w="sm"/>
          </a:ln>
        </p:spPr>
      </p:sp>
      <p:sp>
        <p:nvSpPr>
          <p:cNvPr name="AutoShape 4" id="4"/>
          <p:cNvSpPr/>
          <p:nvPr/>
        </p:nvSpPr>
        <p:spPr>
          <a:xfrm flipH="true">
            <a:off x="17145000" y="17907000"/>
            <a:ext cx="762000" cy="0"/>
          </a:xfrm>
          <a:prstGeom prst="line">
            <a:avLst/>
          </a:prstGeom>
          <a:ln cap="flat" w="19050">
            <a:solidFill>
              <a:srgbClr val="C9A55C">
                <a:alpha val="60000"/>
              </a:srgbClr>
            </a:solidFill>
            <a:prstDash val="solid"/>
            <a:headEnd type="none" len="sm" w="sm"/>
            <a:tailEnd type="none" len="sm" w="sm"/>
          </a:ln>
        </p:spPr>
      </p:sp>
      <p:sp>
        <p:nvSpPr>
          <p:cNvPr name="AutoShape 5" id="5"/>
          <p:cNvSpPr/>
          <p:nvPr/>
        </p:nvSpPr>
        <p:spPr>
          <a:xfrm flipV="true">
            <a:off x="381000" y="17145000"/>
            <a:ext cx="0" cy="762000"/>
          </a:xfrm>
          <a:prstGeom prst="line">
            <a:avLst/>
          </a:prstGeom>
          <a:ln cap="flat" w="19050">
            <a:solidFill>
              <a:srgbClr val="C9A55C">
                <a:alpha val="60000"/>
              </a:srgbClr>
            </a:solidFill>
            <a:prstDash val="solid"/>
            <a:headEnd type="none" len="sm" w="sm"/>
            <a:tailEnd type="none" len="sm" w="sm"/>
          </a:ln>
        </p:spPr>
      </p:sp>
      <p:sp>
        <p:nvSpPr>
          <p:cNvPr name="AutoShape 6" id="6"/>
          <p:cNvSpPr/>
          <p:nvPr/>
        </p:nvSpPr>
        <p:spPr>
          <a:xfrm>
            <a:off x="381000" y="17907000"/>
            <a:ext cx="762000" cy="0"/>
          </a:xfrm>
          <a:prstGeom prst="line">
            <a:avLst/>
          </a:prstGeom>
          <a:ln cap="flat" w="19050">
            <a:solidFill>
              <a:srgbClr val="C9A55C">
                <a:alpha val="60000"/>
              </a:srgbClr>
            </a:solidFill>
            <a:prstDash val="solid"/>
            <a:headEnd type="none" len="sm" w="sm"/>
            <a:tailEnd type="none" len="sm" w="sm"/>
          </a:ln>
        </p:spPr>
      </p:sp>
      <p:sp>
        <p:nvSpPr>
          <p:cNvPr name="AutoShape 7" id="7"/>
          <p:cNvSpPr/>
          <p:nvPr/>
        </p:nvSpPr>
        <p:spPr>
          <a:xfrm>
            <a:off x="17907000" y="381000"/>
            <a:ext cx="0" cy="762000"/>
          </a:xfrm>
          <a:prstGeom prst="line">
            <a:avLst/>
          </a:prstGeom>
          <a:ln cap="flat" w="19050">
            <a:solidFill>
              <a:srgbClr val="C9A55C">
                <a:alpha val="60000"/>
              </a:srgbClr>
            </a:solidFill>
            <a:prstDash val="solid"/>
            <a:headEnd type="none" len="sm" w="sm"/>
            <a:tailEnd type="none" len="sm" w="sm"/>
          </a:ln>
        </p:spPr>
      </p:sp>
      <p:sp>
        <p:nvSpPr>
          <p:cNvPr name="AutoShape 8" id="8"/>
          <p:cNvSpPr/>
          <p:nvPr/>
        </p:nvSpPr>
        <p:spPr>
          <a:xfrm flipH="true">
            <a:off x="17145000" y="381000"/>
            <a:ext cx="762000" cy="0"/>
          </a:xfrm>
          <a:prstGeom prst="line">
            <a:avLst/>
          </a:prstGeom>
          <a:ln cap="flat" w="19050">
            <a:solidFill>
              <a:srgbClr val="C9A55C">
                <a:alpha val="60000"/>
              </a:srgbClr>
            </a:solidFill>
            <a:prstDash val="solid"/>
            <a:headEnd type="none" len="sm" w="sm"/>
            <a:tailEnd type="none" len="sm" w="sm"/>
          </a:ln>
        </p:spPr>
      </p:sp>
      <p:sp>
        <p:nvSpPr>
          <p:cNvPr name="AutoShape 9" id="9"/>
          <p:cNvSpPr/>
          <p:nvPr/>
        </p:nvSpPr>
        <p:spPr>
          <a:xfrm>
            <a:off x="381000" y="381000"/>
            <a:ext cx="0" cy="762000"/>
          </a:xfrm>
          <a:prstGeom prst="line">
            <a:avLst/>
          </a:prstGeom>
          <a:ln cap="flat" w="19050">
            <a:solidFill>
              <a:srgbClr val="C9A55C">
                <a:alpha val="60000"/>
              </a:srgbClr>
            </a:solidFill>
            <a:prstDash val="solid"/>
            <a:headEnd type="none" len="sm" w="sm"/>
            <a:tailEnd type="none" len="sm" w="sm"/>
          </a:ln>
        </p:spPr>
      </p:sp>
      <p:sp>
        <p:nvSpPr>
          <p:cNvPr name="AutoShape 10" id="10"/>
          <p:cNvSpPr/>
          <p:nvPr/>
        </p:nvSpPr>
        <p:spPr>
          <a:xfrm>
            <a:off x="381000" y="381000"/>
            <a:ext cx="762000" cy="0"/>
          </a:xfrm>
          <a:prstGeom prst="line">
            <a:avLst/>
          </a:prstGeom>
          <a:ln cap="flat" w="19050">
            <a:solidFill>
              <a:srgbClr val="C9A55C">
                <a:alpha val="60000"/>
              </a:srgbClr>
            </a:solidFill>
            <a:prstDash val="solid"/>
            <a:headEnd type="none" len="sm" w="sm"/>
            <a:tailEnd type="none" len="sm" w="sm"/>
          </a:ln>
        </p:spPr>
      </p:sp>
      <p:sp>
        <p:nvSpPr>
          <p:cNvPr name="TextBox 11" id="11"/>
          <p:cNvSpPr txBox="true"/>
          <p:nvPr/>
        </p:nvSpPr>
        <p:spPr>
          <a:xfrm rot="0">
            <a:off x="1524000" y="638175"/>
            <a:ext cx="15240000" cy="1069574"/>
          </a:xfrm>
          <a:prstGeom prst="rect">
            <a:avLst/>
          </a:prstGeom>
        </p:spPr>
        <p:txBody>
          <a:bodyPr anchor="t" rtlCol="false" tIns="0" lIns="0" bIns="0" rIns="0">
            <a:spAutoFit/>
          </a:bodyPr>
          <a:lstStyle/>
          <a:p>
            <a:pPr algn="ctr" marL="0" indent="0" lvl="0">
              <a:lnSpc>
                <a:spcPts val="8772"/>
              </a:lnSpc>
              <a:spcBef>
                <a:spcPct val="0"/>
              </a:spcBef>
            </a:pPr>
            <a:r>
              <a:rPr lang="en-US" sz="6265" strike="noStrike" u="none">
                <a:solidFill>
                  <a:srgbClr val="C9A55C"/>
                </a:solidFill>
                <a:latin typeface="Playfair Display"/>
                <a:ea typeface="Playfair Display"/>
                <a:cs typeface="Playfair Display"/>
                <a:sym typeface="Playfair Display"/>
              </a:rPr>
              <a:t>FINANCIAL RESOURCES</a:t>
            </a:r>
          </a:p>
        </p:txBody>
      </p:sp>
      <p:grpSp>
        <p:nvGrpSpPr>
          <p:cNvPr name="Group 12" id="12"/>
          <p:cNvGrpSpPr/>
          <p:nvPr/>
        </p:nvGrpSpPr>
        <p:grpSpPr>
          <a:xfrm rot="0">
            <a:off x="1524000" y="2286000"/>
            <a:ext cx="7429500" cy="3048000"/>
            <a:chOff x="0" y="0"/>
            <a:chExt cx="9906000" cy="4064000"/>
          </a:xfrm>
        </p:grpSpPr>
        <p:sp>
          <p:nvSpPr>
            <p:cNvPr name="Freeform 13" id="13"/>
            <p:cNvSpPr/>
            <p:nvPr/>
          </p:nvSpPr>
          <p:spPr>
            <a:xfrm flipH="false" flipV="false" rot="0">
              <a:off x="0" y="0"/>
              <a:ext cx="9906000" cy="4064000"/>
            </a:xfrm>
            <a:custGeom>
              <a:avLst/>
              <a:gdLst/>
              <a:ahLst/>
              <a:cxnLst/>
              <a:rect r="r" b="b" t="t" l="l"/>
              <a:pathLst>
                <a:path h="4064000" w="9906000">
                  <a:moveTo>
                    <a:pt x="406400" y="0"/>
                  </a:moveTo>
                  <a:lnTo>
                    <a:pt x="9499600" y="0"/>
                  </a:lnTo>
                  <a:cubicBezTo>
                    <a:pt x="9724048" y="0"/>
                    <a:pt x="9906000" y="181951"/>
                    <a:pt x="9906000" y="406400"/>
                  </a:cubicBezTo>
                  <a:lnTo>
                    <a:pt x="9906000" y="3657600"/>
                  </a:lnTo>
                  <a:cubicBezTo>
                    <a:pt x="9906000" y="3882049"/>
                    <a:pt x="9724048" y="4064000"/>
                    <a:pt x="9499600" y="4064000"/>
                  </a:cubicBezTo>
                  <a:lnTo>
                    <a:pt x="406400" y="4064000"/>
                  </a:lnTo>
                  <a:cubicBezTo>
                    <a:pt x="181951" y="4064000"/>
                    <a:pt x="0" y="3882049"/>
                    <a:pt x="0" y="3657600"/>
                  </a:cubicBezTo>
                  <a:lnTo>
                    <a:pt x="0" y="406400"/>
                  </a:lnTo>
                  <a:cubicBezTo>
                    <a:pt x="0" y="181951"/>
                    <a:pt x="181951" y="0"/>
                    <a:pt x="406400" y="0"/>
                  </a:cubicBezTo>
                  <a:close/>
                </a:path>
              </a:pathLst>
            </a:custGeom>
            <a:solidFill>
              <a:srgbClr val="0F1F0F"/>
            </a:solidFill>
            <a:ln w="19050" cap="sq">
              <a:solidFill>
                <a:srgbClr val="C9A55C"/>
              </a:solidFill>
              <a:prstDash val="solid"/>
              <a:miter/>
            </a:ln>
          </p:spPr>
        </p:sp>
        <p:sp>
          <p:nvSpPr>
            <p:cNvPr name="TextBox 14" id="14"/>
            <p:cNvSpPr txBox="true"/>
            <p:nvPr/>
          </p:nvSpPr>
          <p:spPr>
            <a:xfrm>
              <a:off x="0" y="-38100"/>
              <a:ext cx="9906000" cy="4102100"/>
            </a:xfrm>
            <a:prstGeom prst="rect">
              <a:avLst/>
            </a:prstGeom>
          </p:spPr>
          <p:txBody>
            <a:bodyPr anchor="ctr" rtlCol="false" tIns="50800" lIns="50800" bIns="50800" rIns="50800"/>
            <a:lstStyle/>
            <a:p>
              <a:pPr algn="l">
                <a:lnSpc>
                  <a:spcPts val="1679"/>
                </a:lnSpc>
              </a:pPr>
            </a:p>
          </p:txBody>
        </p:sp>
      </p:grpSp>
      <p:sp>
        <p:nvSpPr>
          <p:cNvPr name="TextBox 15" id="15"/>
          <p:cNvSpPr txBox="true"/>
          <p:nvPr/>
        </p:nvSpPr>
        <p:spPr>
          <a:xfrm rot="0">
            <a:off x="1714500" y="2647950"/>
            <a:ext cx="7048500" cy="537845"/>
          </a:xfrm>
          <a:prstGeom prst="rect">
            <a:avLst/>
          </a:prstGeom>
        </p:spPr>
        <p:txBody>
          <a:bodyPr anchor="t" rtlCol="false" tIns="0" lIns="0" bIns="0" rIns="0">
            <a:spAutoFit/>
          </a:bodyPr>
          <a:lstStyle/>
          <a:p>
            <a:pPr algn="ctr" marL="0" indent="0" lvl="0">
              <a:lnSpc>
                <a:spcPts val="4480"/>
              </a:lnSpc>
              <a:spcBef>
                <a:spcPct val="0"/>
              </a:spcBef>
            </a:pPr>
            <a:r>
              <a:rPr lang="en-US" sz="3200" strike="noStrike" u="none">
                <a:solidFill>
                  <a:srgbClr val="C9A55C"/>
                </a:solidFill>
                <a:latin typeface="Didact Gothic"/>
                <a:ea typeface="Didact Gothic"/>
                <a:cs typeface="Didact Gothic"/>
                <a:sym typeface="Didact Gothic"/>
              </a:rPr>
              <a:t>💰  START-UP COSTS</a:t>
            </a:r>
          </a:p>
        </p:txBody>
      </p:sp>
      <p:sp>
        <p:nvSpPr>
          <p:cNvPr name="TextBox 16" id="16"/>
          <p:cNvSpPr txBox="true"/>
          <p:nvPr/>
        </p:nvSpPr>
        <p:spPr>
          <a:xfrm rot="0">
            <a:off x="1714500" y="3505200"/>
            <a:ext cx="7048500" cy="1226820"/>
          </a:xfrm>
          <a:prstGeom prst="rect">
            <a:avLst/>
          </a:prstGeom>
        </p:spPr>
        <p:txBody>
          <a:bodyPr anchor="t" rtlCol="false" tIns="0" lIns="0" bIns="0" rIns="0">
            <a:spAutoFit/>
          </a:bodyPr>
          <a:lstStyle/>
          <a:p>
            <a:pPr algn="ctr" marL="0" indent="0" lvl="0">
              <a:lnSpc>
                <a:spcPts val="10080"/>
              </a:lnSpc>
              <a:spcBef>
                <a:spcPct val="0"/>
              </a:spcBef>
            </a:pPr>
            <a:r>
              <a:rPr lang="en-US" sz="7200" strike="noStrike" u="none">
                <a:solidFill>
                  <a:srgbClr val="F5F0DC"/>
                </a:solidFill>
                <a:latin typeface="Playfair Display"/>
                <a:ea typeface="Playfair Display"/>
                <a:cs typeface="Playfair Display"/>
                <a:sym typeface="Playfair Display"/>
              </a:rPr>
              <a:t>£99,996</a:t>
            </a:r>
          </a:p>
        </p:txBody>
      </p:sp>
      <p:grpSp>
        <p:nvGrpSpPr>
          <p:cNvPr name="Group 17" id="17"/>
          <p:cNvGrpSpPr/>
          <p:nvPr/>
        </p:nvGrpSpPr>
        <p:grpSpPr>
          <a:xfrm rot="0">
            <a:off x="9334500" y="2286000"/>
            <a:ext cx="7429500" cy="3048000"/>
            <a:chOff x="0" y="0"/>
            <a:chExt cx="9906000" cy="4064000"/>
          </a:xfrm>
        </p:grpSpPr>
        <p:sp>
          <p:nvSpPr>
            <p:cNvPr name="Freeform 18" id="18"/>
            <p:cNvSpPr/>
            <p:nvPr/>
          </p:nvSpPr>
          <p:spPr>
            <a:xfrm flipH="false" flipV="false" rot="0">
              <a:off x="0" y="0"/>
              <a:ext cx="9906000" cy="4064000"/>
            </a:xfrm>
            <a:custGeom>
              <a:avLst/>
              <a:gdLst/>
              <a:ahLst/>
              <a:cxnLst/>
              <a:rect r="r" b="b" t="t" l="l"/>
              <a:pathLst>
                <a:path h="4064000" w="9906000">
                  <a:moveTo>
                    <a:pt x="406400" y="0"/>
                  </a:moveTo>
                  <a:lnTo>
                    <a:pt x="9499600" y="0"/>
                  </a:lnTo>
                  <a:cubicBezTo>
                    <a:pt x="9724048" y="0"/>
                    <a:pt x="9906000" y="181951"/>
                    <a:pt x="9906000" y="406400"/>
                  </a:cubicBezTo>
                  <a:lnTo>
                    <a:pt x="9906000" y="3657600"/>
                  </a:lnTo>
                  <a:cubicBezTo>
                    <a:pt x="9906000" y="3882049"/>
                    <a:pt x="9724048" y="4064000"/>
                    <a:pt x="9499600" y="4064000"/>
                  </a:cubicBezTo>
                  <a:lnTo>
                    <a:pt x="406400" y="4064000"/>
                  </a:lnTo>
                  <a:cubicBezTo>
                    <a:pt x="181951" y="4064000"/>
                    <a:pt x="0" y="3882049"/>
                    <a:pt x="0" y="3657600"/>
                  </a:cubicBezTo>
                  <a:lnTo>
                    <a:pt x="0" y="406400"/>
                  </a:lnTo>
                  <a:cubicBezTo>
                    <a:pt x="0" y="181951"/>
                    <a:pt x="181951" y="0"/>
                    <a:pt x="406400" y="0"/>
                  </a:cubicBezTo>
                  <a:close/>
                </a:path>
              </a:pathLst>
            </a:custGeom>
            <a:solidFill>
              <a:srgbClr val="0F1F0F"/>
            </a:solidFill>
            <a:ln w="19050" cap="sq">
              <a:solidFill>
                <a:srgbClr val="C9A55C"/>
              </a:solidFill>
              <a:prstDash val="solid"/>
              <a:miter/>
            </a:ln>
          </p:spPr>
        </p:sp>
        <p:sp>
          <p:nvSpPr>
            <p:cNvPr name="TextBox 19" id="19"/>
            <p:cNvSpPr txBox="true"/>
            <p:nvPr/>
          </p:nvSpPr>
          <p:spPr>
            <a:xfrm>
              <a:off x="0" y="-38100"/>
              <a:ext cx="9906000" cy="4102100"/>
            </a:xfrm>
            <a:prstGeom prst="rect">
              <a:avLst/>
            </a:prstGeom>
          </p:spPr>
          <p:txBody>
            <a:bodyPr anchor="ctr" rtlCol="false" tIns="50800" lIns="50800" bIns="50800" rIns="50800"/>
            <a:lstStyle/>
            <a:p>
              <a:pPr algn="l">
                <a:lnSpc>
                  <a:spcPts val="1679"/>
                </a:lnSpc>
              </a:pPr>
            </a:p>
          </p:txBody>
        </p:sp>
      </p:grpSp>
      <p:sp>
        <p:nvSpPr>
          <p:cNvPr name="TextBox 20" id="20"/>
          <p:cNvSpPr txBox="true"/>
          <p:nvPr/>
        </p:nvSpPr>
        <p:spPr>
          <a:xfrm rot="0">
            <a:off x="9525000" y="2647950"/>
            <a:ext cx="7048500" cy="537845"/>
          </a:xfrm>
          <a:prstGeom prst="rect">
            <a:avLst/>
          </a:prstGeom>
        </p:spPr>
        <p:txBody>
          <a:bodyPr anchor="t" rtlCol="false" tIns="0" lIns="0" bIns="0" rIns="0">
            <a:spAutoFit/>
          </a:bodyPr>
          <a:lstStyle/>
          <a:p>
            <a:pPr algn="ctr" marL="0" indent="0" lvl="0">
              <a:lnSpc>
                <a:spcPts val="4480"/>
              </a:lnSpc>
              <a:spcBef>
                <a:spcPct val="0"/>
              </a:spcBef>
            </a:pPr>
            <a:r>
              <a:rPr lang="en-US" sz="3200" strike="noStrike" u="none">
                <a:solidFill>
                  <a:srgbClr val="C9A55C"/>
                </a:solidFill>
                <a:latin typeface="Didact Gothic"/>
                <a:ea typeface="Didact Gothic"/>
                <a:cs typeface="Didact Gothic"/>
                <a:sym typeface="Didact Gothic"/>
              </a:rPr>
              <a:t>📊  MONTHLY COSTS</a:t>
            </a:r>
          </a:p>
        </p:txBody>
      </p:sp>
      <p:sp>
        <p:nvSpPr>
          <p:cNvPr name="TextBox 21" id="21"/>
          <p:cNvSpPr txBox="true"/>
          <p:nvPr/>
        </p:nvSpPr>
        <p:spPr>
          <a:xfrm rot="0">
            <a:off x="9525000" y="3505200"/>
            <a:ext cx="7048500" cy="1226820"/>
          </a:xfrm>
          <a:prstGeom prst="rect">
            <a:avLst/>
          </a:prstGeom>
        </p:spPr>
        <p:txBody>
          <a:bodyPr anchor="t" rtlCol="false" tIns="0" lIns="0" bIns="0" rIns="0">
            <a:spAutoFit/>
          </a:bodyPr>
          <a:lstStyle/>
          <a:p>
            <a:pPr algn="ctr" marL="0" indent="0" lvl="0">
              <a:lnSpc>
                <a:spcPts val="10080"/>
              </a:lnSpc>
              <a:spcBef>
                <a:spcPct val="0"/>
              </a:spcBef>
            </a:pPr>
            <a:r>
              <a:rPr lang="en-US" sz="7200" strike="noStrike" u="none">
                <a:solidFill>
                  <a:srgbClr val="F5F0DC"/>
                </a:solidFill>
                <a:latin typeface="Playfair Display"/>
                <a:ea typeface="Playfair Display"/>
                <a:cs typeface="Playfair Display"/>
                <a:sym typeface="Playfair Display"/>
              </a:rPr>
              <a:t>£25,916</a:t>
            </a:r>
          </a:p>
        </p:txBody>
      </p:sp>
      <p:grpSp>
        <p:nvGrpSpPr>
          <p:cNvPr name="Group 22" id="22"/>
          <p:cNvGrpSpPr/>
          <p:nvPr/>
        </p:nvGrpSpPr>
        <p:grpSpPr>
          <a:xfrm rot="0">
            <a:off x="1524000" y="5715000"/>
            <a:ext cx="7429500" cy="3048000"/>
            <a:chOff x="0" y="0"/>
            <a:chExt cx="9906000" cy="4064000"/>
          </a:xfrm>
        </p:grpSpPr>
        <p:sp>
          <p:nvSpPr>
            <p:cNvPr name="Freeform 23" id="23"/>
            <p:cNvSpPr/>
            <p:nvPr/>
          </p:nvSpPr>
          <p:spPr>
            <a:xfrm flipH="false" flipV="false" rot="0">
              <a:off x="0" y="0"/>
              <a:ext cx="9906000" cy="4064000"/>
            </a:xfrm>
            <a:custGeom>
              <a:avLst/>
              <a:gdLst/>
              <a:ahLst/>
              <a:cxnLst/>
              <a:rect r="r" b="b" t="t" l="l"/>
              <a:pathLst>
                <a:path h="4064000" w="9906000">
                  <a:moveTo>
                    <a:pt x="406400" y="0"/>
                  </a:moveTo>
                  <a:lnTo>
                    <a:pt x="9499600" y="0"/>
                  </a:lnTo>
                  <a:cubicBezTo>
                    <a:pt x="9724048" y="0"/>
                    <a:pt x="9906000" y="181951"/>
                    <a:pt x="9906000" y="406400"/>
                  </a:cubicBezTo>
                  <a:lnTo>
                    <a:pt x="9906000" y="3657600"/>
                  </a:lnTo>
                  <a:cubicBezTo>
                    <a:pt x="9906000" y="3882049"/>
                    <a:pt x="9724048" y="4064000"/>
                    <a:pt x="9499600" y="4064000"/>
                  </a:cubicBezTo>
                  <a:lnTo>
                    <a:pt x="406400" y="4064000"/>
                  </a:lnTo>
                  <a:cubicBezTo>
                    <a:pt x="181951" y="4064000"/>
                    <a:pt x="0" y="3882049"/>
                    <a:pt x="0" y="3657600"/>
                  </a:cubicBezTo>
                  <a:lnTo>
                    <a:pt x="0" y="406400"/>
                  </a:lnTo>
                  <a:cubicBezTo>
                    <a:pt x="0" y="181951"/>
                    <a:pt x="181951" y="0"/>
                    <a:pt x="406400" y="0"/>
                  </a:cubicBezTo>
                  <a:close/>
                </a:path>
              </a:pathLst>
            </a:custGeom>
            <a:solidFill>
              <a:srgbClr val="0F1F0F"/>
            </a:solidFill>
            <a:ln w="19050" cap="sq">
              <a:solidFill>
                <a:srgbClr val="C9A55C"/>
              </a:solidFill>
              <a:prstDash val="solid"/>
              <a:miter/>
            </a:ln>
          </p:spPr>
        </p:sp>
        <p:sp>
          <p:nvSpPr>
            <p:cNvPr name="TextBox 24" id="24"/>
            <p:cNvSpPr txBox="true"/>
            <p:nvPr/>
          </p:nvSpPr>
          <p:spPr>
            <a:xfrm>
              <a:off x="0" y="-38100"/>
              <a:ext cx="9906000" cy="4102100"/>
            </a:xfrm>
            <a:prstGeom prst="rect">
              <a:avLst/>
            </a:prstGeom>
          </p:spPr>
          <p:txBody>
            <a:bodyPr anchor="ctr" rtlCol="false" tIns="50800" lIns="50800" bIns="50800" rIns="50800"/>
            <a:lstStyle/>
            <a:p>
              <a:pPr algn="l">
                <a:lnSpc>
                  <a:spcPts val="1679"/>
                </a:lnSpc>
              </a:pPr>
            </a:p>
          </p:txBody>
        </p:sp>
      </p:grpSp>
      <p:sp>
        <p:nvSpPr>
          <p:cNvPr name="TextBox 25" id="25"/>
          <p:cNvSpPr txBox="true"/>
          <p:nvPr/>
        </p:nvSpPr>
        <p:spPr>
          <a:xfrm rot="0">
            <a:off x="1714500" y="6076950"/>
            <a:ext cx="7048500" cy="537845"/>
          </a:xfrm>
          <a:prstGeom prst="rect">
            <a:avLst/>
          </a:prstGeom>
        </p:spPr>
        <p:txBody>
          <a:bodyPr anchor="t" rtlCol="false" tIns="0" lIns="0" bIns="0" rIns="0">
            <a:spAutoFit/>
          </a:bodyPr>
          <a:lstStyle/>
          <a:p>
            <a:pPr algn="ctr" marL="0" indent="0" lvl="0">
              <a:lnSpc>
                <a:spcPts val="4480"/>
              </a:lnSpc>
              <a:spcBef>
                <a:spcPct val="0"/>
              </a:spcBef>
            </a:pPr>
            <a:r>
              <a:rPr lang="en-US" sz="3200" strike="noStrike" u="none">
                <a:solidFill>
                  <a:srgbClr val="C9A55C"/>
                </a:solidFill>
                <a:latin typeface="Didact Gothic"/>
                <a:ea typeface="Didact Gothic"/>
                <a:cs typeface="Didact Gothic"/>
                <a:sym typeface="Didact Gothic"/>
              </a:rPr>
              <a:t>📈  YEAR 1 REVENUE</a:t>
            </a:r>
          </a:p>
        </p:txBody>
      </p:sp>
      <p:sp>
        <p:nvSpPr>
          <p:cNvPr name="TextBox 26" id="26"/>
          <p:cNvSpPr txBox="true"/>
          <p:nvPr/>
        </p:nvSpPr>
        <p:spPr>
          <a:xfrm rot="0">
            <a:off x="1714500" y="6934200"/>
            <a:ext cx="7048500" cy="1226820"/>
          </a:xfrm>
          <a:prstGeom prst="rect">
            <a:avLst/>
          </a:prstGeom>
        </p:spPr>
        <p:txBody>
          <a:bodyPr anchor="t" rtlCol="false" tIns="0" lIns="0" bIns="0" rIns="0">
            <a:spAutoFit/>
          </a:bodyPr>
          <a:lstStyle/>
          <a:p>
            <a:pPr algn="ctr" marL="0" indent="0" lvl="0">
              <a:lnSpc>
                <a:spcPts val="10080"/>
              </a:lnSpc>
              <a:spcBef>
                <a:spcPct val="0"/>
              </a:spcBef>
            </a:pPr>
            <a:r>
              <a:rPr lang="en-US" sz="7200" strike="noStrike" u="none">
                <a:solidFill>
                  <a:srgbClr val="F5F0DC"/>
                </a:solidFill>
                <a:latin typeface="Playfair Display"/>
                <a:ea typeface="Playfair Display"/>
                <a:cs typeface="Playfair Display"/>
                <a:sym typeface="Playfair Display"/>
              </a:rPr>
              <a:t>£345,000</a:t>
            </a:r>
          </a:p>
        </p:txBody>
      </p:sp>
      <p:grpSp>
        <p:nvGrpSpPr>
          <p:cNvPr name="Group 27" id="27"/>
          <p:cNvGrpSpPr/>
          <p:nvPr/>
        </p:nvGrpSpPr>
        <p:grpSpPr>
          <a:xfrm rot="0">
            <a:off x="9334500" y="5715000"/>
            <a:ext cx="7429500" cy="3048000"/>
            <a:chOff x="0" y="0"/>
            <a:chExt cx="9906000" cy="4064000"/>
          </a:xfrm>
        </p:grpSpPr>
        <p:sp>
          <p:nvSpPr>
            <p:cNvPr name="Freeform 28" id="28"/>
            <p:cNvSpPr/>
            <p:nvPr/>
          </p:nvSpPr>
          <p:spPr>
            <a:xfrm flipH="false" flipV="false" rot="0">
              <a:off x="0" y="0"/>
              <a:ext cx="9906000" cy="4064000"/>
            </a:xfrm>
            <a:custGeom>
              <a:avLst/>
              <a:gdLst/>
              <a:ahLst/>
              <a:cxnLst/>
              <a:rect r="r" b="b" t="t" l="l"/>
              <a:pathLst>
                <a:path h="4064000" w="9906000">
                  <a:moveTo>
                    <a:pt x="406400" y="0"/>
                  </a:moveTo>
                  <a:lnTo>
                    <a:pt x="9499600" y="0"/>
                  </a:lnTo>
                  <a:cubicBezTo>
                    <a:pt x="9724048" y="0"/>
                    <a:pt x="9906000" y="181951"/>
                    <a:pt x="9906000" y="406400"/>
                  </a:cubicBezTo>
                  <a:lnTo>
                    <a:pt x="9906000" y="3657600"/>
                  </a:lnTo>
                  <a:cubicBezTo>
                    <a:pt x="9906000" y="3882049"/>
                    <a:pt x="9724048" y="4064000"/>
                    <a:pt x="9499600" y="4064000"/>
                  </a:cubicBezTo>
                  <a:lnTo>
                    <a:pt x="406400" y="4064000"/>
                  </a:lnTo>
                  <a:cubicBezTo>
                    <a:pt x="181951" y="4064000"/>
                    <a:pt x="0" y="3882049"/>
                    <a:pt x="0" y="3657600"/>
                  </a:cubicBezTo>
                  <a:lnTo>
                    <a:pt x="0" y="406400"/>
                  </a:lnTo>
                  <a:cubicBezTo>
                    <a:pt x="0" y="181951"/>
                    <a:pt x="181951" y="0"/>
                    <a:pt x="406400" y="0"/>
                  </a:cubicBezTo>
                  <a:close/>
                </a:path>
              </a:pathLst>
            </a:custGeom>
            <a:solidFill>
              <a:srgbClr val="0F1F0F"/>
            </a:solidFill>
            <a:ln w="19050" cap="sq">
              <a:solidFill>
                <a:srgbClr val="C9A55C"/>
              </a:solidFill>
              <a:prstDash val="solid"/>
              <a:miter/>
            </a:ln>
          </p:spPr>
        </p:sp>
        <p:sp>
          <p:nvSpPr>
            <p:cNvPr name="TextBox 29" id="29"/>
            <p:cNvSpPr txBox="true"/>
            <p:nvPr/>
          </p:nvSpPr>
          <p:spPr>
            <a:xfrm>
              <a:off x="0" y="-38100"/>
              <a:ext cx="9906000" cy="4102100"/>
            </a:xfrm>
            <a:prstGeom prst="rect">
              <a:avLst/>
            </a:prstGeom>
          </p:spPr>
          <p:txBody>
            <a:bodyPr anchor="ctr" rtlCol="false" tIns="50800" lIns="50800" bIns="50800" rIns="50800"/>
            <a:lstStyle/>
            <a:p>
              <a:pPr algn="l">
                <a:lnSpc>
                  <a:spcPts val="1679"/>
                </a:lnSpc>
              </a:pPr>
            </a:p>
          </p:txBody>
        </p:sp>
      </p:grpSp>
      <p:sp>
        <p:nvSpPr>
          <p:cNvPr name="TextBox 30" id="30"/>
          <p:cNvSpPr txBox="true"/>
          <p:nvPr/>
        </p:nvSpPr>
        <p:spPr>
          <a:xfrm rot="0">
            <a:off x="9525000" y="6076950"/>
            <a:ext cx="7048500" cy="537845"/>
          </a:xfrm>
          <a:prstGeom prst="rect">
            <a:avLst/>
          </a:prstGeom>
        </p:spPr>
        <p:txBody>
          <a:bodyPr anchor="t" rtlCol="false" tIns="0" lIns="0" bIns="0" rIns="0">
            <a:spAutoFit/>
          </a:bodyPr>
          <a:lstStyle/>
          <a:p>
            <a:pPr algn="ctr" marL="0" indent="0" lvl="0">
              <a:lnSpc>
                <a:spcPts val="4480"/>
              </a:lnSpc>
              <a:spcBef>
                <a:spcPct val="0"/>
              </a:spcBef>
            </a:pPr>
            <a:r>
              <a:rPr lang="en-US" sz="3200" strike="noStrike" u="none">
                <a:solidFill>
                  <a:srgbClr val="C9A55C"/>
                </a:solidFill>
                <a:latin typeface="Didact Gothic"/>
                <a:ea typeface="Didact Gothic"/>
                <a:cs typeface="Didact Gothic"/>
                <a:sym typeface="Didact Gothic"/>
              </a:rPr>
              <a:t>🏆  YEAR 1 PROFIT</a:t>
            </a:r>
          </a:p>
        </p:txBody>
      </p:sp>
      <p:sp>
        <p:nvSpPr>
          <p:cNvPr name="TextBox 31" id="31"/>
          <p:cNvSpPr txBox="true"/>
          <p:nvPr/>
        </p:nvSpPr>
        <p:spPr>
          <a:xfrm rot="0">
            <a:off x="9525000" y="6934200"/>
            <a:ext cx="7048500" cy="1226820"/>
          </a:xfrm>
          <a:prstGeom prst="rect">
            <a:avLst/>
          </a:prstGeom>
        </p:spPr>
        <p:txBody>
          <a:bodyPr anchor="t" rtlCol="false" tIns="0" lIns="0" bIns="0" rIns="0">
            <a:spAutoFit/>
          </a:bodyPr>
          <a:lstStyle/>
          <a:p>
            <a:pPr algn="ctr" marL="0" indent="0" lvl="0">
              <a:lnSpc>
                <a:spcPts val="10080"/>
              </a:lnSpc>
              <a:spcBef>
                <a:spcPct val="0"/>
              </a:spcBef>
            </a:pPr>
            <a:r>
              <a:rPr lang="en-US" sz="7200" strike="noStrike" u="none">
                <a:solidFill>
                  <a:srgbClr val="F5F0DC"/>
                </a:solidFill>
                <a:latin typeface="Playfair Display"/>
                <a:ea typeface="Playfair Display"/>
                <a:cs typeface="Playfair Display"/>
                <a:sym typeface="Playfair Display"/>
              </a:rPr>
              <a:t>£27,004</a:t>
            </a:r>
          </a:p>
        </p:txBody>
      </p:sp>
      <p:grpSp>
        <p:nvGrpSpPr>
          <p:cNvPr name="Group 32" id="32"/>
          <p:cNvGrpSpPr/>
          <p:nvPr/>
        </p:nvGrpSpPr>
        <p:grpSpPr>
          <a:xfrm rot="0">
            <a:off x="1524000" y="8953500"/>
            <a:ext cx="15240000" cy="4762500"/>
            <a:chOff x="0" y="0"/>
            <a:chExt cx="20320000" cy="6350000"/>
          </a:xfrm>
        </p:grpSpPr>
        <p:sp>
          <p:nvSpPr>
            <p:cNvPr name="Freeform 33" id="33"/>
            <p:cNvSpPr/>
            <p:nvPr/>
          </p:nvSpPr>
          <p:spPr>
            <a:xfrm flipH="false" flipV="false" rot="0">
              <a:off x="0" y="0"/>
              <a:ext cx="20320000" cy="6350000"/>
            </a:xfrm>
            <a:custGeom>
              <a:avLst/>
              <a:gdLst/>
              <a:ahLst/>
              <a:cxnLst/>
              <a:rect r="r" b="b" t="t" l="l"/>
              <a:pathLst>
                <a:path h="6350000" w="20320000">
                  <a:moveTo>
                    <a:pt x="635000" y="0"/>
                  </a:moveTo>
                  <a:lnTo>
                    <a:pt x="19685000" y="0"/>
                  </a:lnTo>
                  <a:cubicBezTo>
                    <a:pt x="20035701" y="0"/>
                    <a:pt x="20320000" y="284299"/>
                    <a:pt x="20320000" y="635000"/>
                  </a:cubicBezTo>
                  <a:lnTo>
                    <a:pt x="20320000" y="5715000"/>
                  </a:lnTo>
                  <a:cubicBezTo>
                    <a:pt x="20320000" y="6065701"/>
                    <a:pt x="20035701" y="6350000"/>
                    <a:pt x="19685000" y="6350000"/>
                  </a:cubicBezTo>
                  <a:lnTo>
                    <a:pt x="635000" y="6350000"/>
                  </a:lnTo>
                  <a:cubicBezTo>
                    <a:pt x="284299" y="6350000"/>
                    <a:pt x="0" y="6065701"/>
                    <a:pt x="0" y="5715000"/>
                  </a:cubicBezTo>
                  <a:lnTo>
                    <a:pt x="0" y="635000"/>
                  </a:lnTo>
                  <a:cubicBezTo>
                    <a:pt x="0" y="284299"/>
                    <a:pt x="284299" y="0"/>
                    <a:pt x="635000" y="0"/>
                  </a:cubicBezTo>
                  <a:close/>
                </a:path>
              </a:pathLst>
            </a:custGeom>
            <a:blipFill>
              <a:blip r:embed="rId2"/>
              <a:stretch>
                <a:fillRect l="0" t="0" r="0" b="0"/>
              </a:stretch>
            </a:blipFill>
          </p:spPr>
        </p:sp>
      </p:grpSp>
      <p:sp>
        <p:nvSpPr>
          <p:cNvPr name="TextBox 34" id="34"/>
          <p:cNvSpPr txBox="true"/>
          <p:nvPr/>
        </p:nvSpPr>
        <p:spPr>
          <a:xfrm rot="0">
            <a:off x="2000250" y="13984604"/>
            <a:ext cx="14287500" cy="1510666"/>
          </a:xfrm>
          <a:prstGeom prst="rect">
            <a:avLst/>
          </a:prstGeom>
        </p:spPr>
        <p:txBody>
          <a:bodyPr anchor="t" rtlCol="false" tIns="0" lIns="0" bIns="0" rIns="0">
            <a:spAutoFit/>
          </a:bodyPr>
          <a:lstStyle/>
          <a:p>
            <a:pPr algn="ctr" marL="0" indent="0" lvl="0">
              <a:lnSpc>
                <a:spcPts val="6149"/>
              </a:lnSpc>
              <a:spcBef>
                <a:spcPct val="0"/>
              </a:spcBef>
            </a:pPr>
            <a:r>
              <a:rPr lang="en-US" sz="4099" strike="noStrike" u="none">
                <a:solidFill>
                  <a:srgbClr val="F5F0DC"/>
                </a:solidFill>
                <a:latin typeface="Didact Gothic"/>
                <a:ea typeface="Didact Gothic"/>
                <a:cs typeface="Didact Gothic"/>
                <a:sym typeface="Didact Gothic"/>
              </a:rPr>
              <a:t>"Projected profitability achieved during Year 1 through increasing sales and customer growth."</a:t>
            </a:r>
          </a:p>
        </p:txBody>
      </p:sp>
      <p:sp>
        <p:nvSpPr>
          <p:cNvPr name="TextBox 35" id="35"/>
          <p:cNvSpPr txBox="true"/>
          <p:nvPr/>
        </p:nvSpPr>
        <p:spPr>
          <a:xfrm rot="0">
            <a:off x="2476500" y="16967200"/>
            <a:ext cx="13335000" cy="646431"/>
          </a:xfrm>
          <a:prstGeom prst="rect">
            <a:avLst/>
          </a:prstGeom>
        </p:spPr>
        <p:txBody>
          <a:bodyPr anchor="t" rtlCol="false" tIns="0" lIns="0" bIns="0" rIns="0">
            <a:spAutoFit/>
          </a:bodyPr>
          <a:lstStyle/>
          <a:p>
            <a:pPr algn="ctr" marL="0" indent="0" lvl="0">
              <a:lnSpc>
                <a:spcPts val="5319"/>
              </a:lnSpc>
              <a:spcBef>
                <a:spcPct val="0"/>
              </a:spcBef>
            </a:pPr>
            <a:r>
              <a:rPr lang="en-US" sz="3799" strike="noStrike" u="none">
                <a:solidFill>
                  <a:srgbClr val="C9A55C">
                    <a:alpha val="80000"/>
                  </a:srgbClr>
                </a:solidFill>
                <a:latin typeface="Didact Gothic"/>
                <a:ea typeface="Didact Gothic"/>
                <a:cs typeface="Didact Gothic"/>
                <a:sym typeface="Didact Gothic"/>
              </a:rPr>
              <a:t>References: Primary Financial Forecast (2025)</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1A2E1A"/>
        </a:solidFill>
      </p:bgPr>
    </p:bg>
    <p:spTree>
      <p:nvGrpSpPr>
        <p:cNvPr id="1" name=""/>
        <p:cNvGrpSpPr/>
        <p:nvPr/>
      </p:nvGrpSpPr>
      <p:grpSpPr>
        <a:xfrm>
          <a:off x="0" y="0"/>
          <a:ext cx="0" cy="0"/>
          <a:chOff x="0" y="0"/>
          <a:chExt cx="0" cy="0"/>
        </a:xfrm>
      </p:grpSpPr>
      <p:sp>
        <p:nvSpPr>
          <p:cNvPr name="AutoShape 2" id="2"/>
          <p:cNvSpPr/>
          <p:nvPr/>
        </p:nvSpPr>
        <p:spPr>
          <a:xfrm>
            <a:off x="6762750" y="1857375"/>
            <a:ext cx="4762500" cy="0"/>
          </a:xfrm>
          <a:prstGeom prst="line">
            <a:avLst/>
          </a:prstGeom>
          <a:ln cap="flat" w="19050">
            <a:solidFill>
              <a:srgbClr val="C9A55C"/>
            </a:solidFill>
            <a:prstDash val="solid"/>
            <a:headEnd type="none" len="sm" w="sm"/>
            <a:tailEnd type="none" len="sm" w="sm"/>
          </a:ln>
        </p:spPr>
      </p:sp>
      <p:sp>
        <p:nvSpPr>
          <p:cNvPr name="AutoShape 3" id="3"/>
          <p:cNvSpPr/>
          <p:nvPr/>
        </p:nvSpPr>
        <p:spPr>
          <a:xfrm flipH="true">
            <a:off x="17145000" y="17907000"/>
            <a:ext cx="762000" cy="0"/>
          </a:xfrm>
          <a:prstGeom prst="line">
            <a:avLst/>
          </a:prstGeom>
          <a:ln cap="flat" w="19050">
            <a:solidFill>
              <a:srgbClr val="C9A55C">
                <a:alpha val="60000"/>
              </a:srgbClr>
            </a:solidFill>
            <a:prstDash val="solid"/>
            <a:headEnd type="none" len="sm" w="sm"/>
            <a:tailEnd type="none" len="sm" w="sm"/>
          </a:ln>
        </p:spPr>
      </p:sp>
      <p:sp>
        <p:nvSpPr>
          <p:cNvPr name="AutoShape 4" id="4"/>
          <p:cNvSpPr/>
          <p:nvPr/>
        </p:nvSpPr>
        <p:spPr>
          <a:xfrm flipV="true">
            <a:off x="17907000" y="17145000"/>
            <a:ext cx="0" cy="762000"/>
          </a:xfrm>
          <a:prstGeom prst="line">
            <a:avLst/>
          </a:prstGeom>
          <a:ln cap="flat" w="19050">
            <a:solidFill>
              <a:srgbClr val="C9A55C">
                <a:alpha val="60000"/>
              </a:srgbClr>
            </a:solidFill>
            <a:prstDash val="solid"/>
            <a:headEnd type="none" len="sm" w="sm"/>
            <a:tailEnd type="none" len="sm" w="sm"/>
          </a:ln>
        </p:spPr>
      </p:sp>
      <p:sp>
        <p:nvSpPr>
          <p:cNvPr name="AutoShape 5" id="5"/>
          <p:cNvSpPr/>
          <p:nvPr/>
        </p:nvSpPr>
        <p:spPr>
          <a:xfrm>
            <a:off x="381000" y="17907000"/>
            <a:ext cx="762000" cy="0"/>
          </a:xfrm>
          <a:prstGeom prst="line">
            <a:avLst/>
          </a:prstGeom>
          <a:ln cap="flat" w="19050">
            <a:solidFill>
              <a:srgbClr val="C9A55C">
                <a:alpha val="60000"/>
              </a:srgbClr>
            </a:solidFill>
            <a:prstDash val="solid"/>
            <a:headEnd type="none" len="sm" w="sm"/>
            <a:tailEnd type="none" len="sm" w="sm"/>
          </a:ln>
        </p:spPr>
      </p:sp>
      <p:sp>
        <p:nvSpPr>
          <p:cNvPr name="AutoShape 6" id="6"/>
          <p:cNvSpPr/>
          <p:nvPr/>
        </p:nvSpPr>
        <p:spPr>
          <a:xfrm flipV="true">
            <a:off x="381000" y="17145000"/>
            <a:ext cx="0" cy="762000"/>
          </a:xfrm>
          <a:prstGeom prst="line">
            <a:avLst/>
          </a:prstGeom>
          <a:ln cap="flat" w="19050">
            <a:solidFill>
              <a:srgbClr val="C9A55C">
                <a:alpha val="60000"/>
              </a:srgbClr>
            </a:solidFill>
            <a:prstDash val="solid"/>
            <a:headEnd type="none" len="sm" w="sm"/>
            <a:tailEnd type="none" len="sm" w="sm"/>
          </a:ln>
        </p:spPr>
      </p:sp>
      <p:sp>
        <p:nvSpPr>
          <p:cNvPr name="AutoShape 7" id="7"/>
          <p:cNvSpPr/>
          <p:nvPr/>
        </p:nvSpPr>
        <p:spPr>
          <a:xfrm flipH="true">
            <a:off x="17145000" y="381000"/>
            <a:ext cx="762000" cy="0"/>
          </a:xfrm>
          <a:prstGeom prst="line">
            <a:avLst/>
          </a:prstGeom>
          <a:ln cap="flat" w="19050">
            <a:solidFill>
              <a:srgbClr val="C9A55C">
                <a:alpha val="60000"/>
              </a:srgbClr>
            </a:solidFill>
            <a:prstDash val="solid"/>
            <a:headEnd type="none" len="sm" w="sm"/>
            <a:tailEnd type="none" len="sm" w="sm"/>
          </a:ln>
        </p:spPr>
      </p:sp>
      <p:sp>
        <p:nvSpPr>
          <p:cNvPr name="AutoShape 8" id="8"/>
          <p:cNvSpPr/>
          <p:nvPr/>
        </p:nvSpPr>
        <p:spPr>
          <a:xfrm>
            <a:off x="17907000" y="381000"/>
            <a:ext cx="0" cy="762000"/>
          </a:xfrm>
          <a:prstGeom prst="line">
            <a:avLst/>
          </a:prstGeom>
          <a:ln cap="flat" w="19050">
            <a:solidFill>
              <a:srgbClr val="C9A55C">
                <a:alpha val="60000"/>
              </a:srgbClr>
            </a:solidFill>
            <a:prstDash val="solid"/>
            <a:headEnd type="none" len="sm" w="sm"/>
            <a:tailEnd type="none" len="sm" w="sm"/>
          </a:ln>
        </p:spPr>
      </p:sp>
      <p:sp>
        <p:nvSpPr>
          <p:cNvPr name="AutoShape 9" id="9"/>
          <p:cNvSpPr/>
          <p:nvPr/>
        </p:nvSpPr>
        <p:spPr>
          <a:xfrm>
            <a:off x="381000" y="381000"/>
            <a:ext cx="762000" cy="0"/>
          </a:xfrm>
          <a:prstGeom prst="line">
            <a:avLst/>
          </a:prstGeom>
          <a:ln cap="flat" w="19050">
            <a:solidFill>
              <a:srgbClr val="C9A55C">
                <a:alpha val="60000"/>
              </a:srgbClr>
            </a:solidFill>
            <a:prstDash val="solid"/>
            <a:headEnd type="none" len="sm" w="sm"/>
            <a:tailEnd type="none" len="sm" w="sm"/>
          </a:ln>
        </p:spPr>
      </p:sp>
      <p:sp>
        <p:nvSpPr>
          <p:cNvPr name="AutoShape 10" id="10"/>
          <p:cNvSpPr/>
          <p:nvPr/>
        </p:nvSpPr>
        <p:spPr>
          <a:xfrm>
            <a:off x="381000" y="381000"/>
            <a:ext cx="0" cy="762000"/>
          </a:xfrm>
          <a:prstGeom prst="line">
            <a:avLst/>
          </a:prstGeom>
          <a:ln cap="flat" w="19050">
            <a:solidFill>
              <a:srgbClr val="C9A55C">
                <a:alpha val="60000"/>
              </a:srgbClr>
            </a:solidFill>
            <a:prstDash val="solid"/>
            <a:headEnd type="none" len="sm" w="sm"/>
            <a:tailEnd type="none" len="sm" w="sm"/>
          </a:ln>
        </p:spPr>
      </p:sp>
      <p:sp>
        <p:nvSpPr>
          <p:cNvPr name="TextBox 11" id="11"/>
          <p:cNvSpPr txBox="true"/>
          <p:nvPr/>
        </p:nvSpPr>
        <p:spPr>
          <a:xfrm rot="0">
            <a:off x="1524000" y="638175"/>
            <a:ext cx="15240000" cy="1069574"/>
          </a:xfrm>
          <a:prstGeom prst="rect">
            <a:avLst/>
          </a:prstGeom>
        </p:spPr>
        <p:txBody>
          <a:bodyPr anchor="t" rtlCol="false" tIns="0" lIns="0" bIns="0" rIns="0">
            <a:spAutoFit/>
          </a:bodyPr>
          <a:lstStyle/>
          <a:p>
            <a:pPr algn="ctr" marL="0" indent="0" lvl="0">
              <a:lnSpc>
                <a:spcPts val="8772"/>
              </a:lnSpc>
              <a:spcBef>
                <a:spcPct val="0"/>
              </a:spcBef>
            </a:pPr>
            <a:r>
              <a:rPr lang="en-US" sz="6265" strike="noStrike" u="none">
                <a:solidFill>
                  <a:srgbClr val="C9A55C"/>
                </a:solidFill>
                <a:latin typeface="Playfair Display"/>
                <a:ea typeface="Playfair Display"/>
                <a:cs typeface="Playfair Display"/>
                <a:sym typeface="Playfair Display"/>
              </a:rPr>
              <a:t>MEET THE FOUNDER</a:t>
            </a:r>
          </a:p>
        </p:txBody>
      </p:sp>
      <p:grpSp>
        <p:nvGrpSpPr>
          <p:cNvPr name="Group 12" id="12"/>
          <p:cNvGrpSpPr/>
          <p:nvPr/>
        </p:nvGrpSpPr>
        <p:grpSpPr>
          <a:xfrm rot="0">
            <a:off x="1524000" y="6096000"/>
            <a:ext cx="7048500" cy="4000500"/>
            <a:chOff x="0" y="0"/>
            <a:chExt cx="9398000" cy="5334000"/>
          </a:xfrm>
        </p:grpSpPr>
        <p:sp>
          <p:nvSpPr>
            <p:cNvPr name="Freeform 13" id="13"/>
            <p:cNvSpPr/>
            <p:nvPr/>
          </p:nvSpPr>
          <p:spPr>
            <a:xfrm flipH="false" flipV="false" rot="0">
              <a:off x="0" y="0"/>
              <a:ext cx="9398000" cy="5334000"/>
            </a:xfrm>
            <a:custGeom>
              <a:avLst/>
              <a:gdLst/>
              <a:ahLst/>
              <a:cxnLst/>
              <a:rect r="r" b="b" t="t" l="l"/>
              <a:pathLst>
                <a:path h="5334000" w="9398000">
                  <a:moveTo>
                    <a:pt x="533400" y="0"/>
                  </a:moveTo>
                  <a:lnTo>
                    <a:pt x="8864600" y="0"/>
                  </a:lnTo>
                  <a:cubicBezTo>
                    <a:pt x="9159189" y="0"/>
                    <a:pt x="9398000" y="238811"/>
                    <a:pt x="9398000" y="533400"/>
                  </a:cubicBezTo>
                  <a:lnTo>
                    <a:pt x="9398000" y="4800600"/>
                  </a:lnTo>
                  <a:cubicBezTo>
                    <a:pt x="9398000" y="5095189"/>
                    <a:pt x="9159189" y="5334000"/>
                    <a:pt x="8864600" y="5334000"/>
                  </a:cubicBezTo>
                  <a:lnTo>
                    <a:pt x="533400" y="5334000"/>
                  </a:lnTo>
                  <a:cubicBezTo>
                    <a:pt x="238811" y="5334000"/>
                    <a:pt x="0" y="5095189"/>
                    <a:pt x="0" y="4800600"/>
                  </a:cubicBezTo>
                  <a:lnTo>
                    <a:pt x="0" y="533400"/>
                  </a:lnTo>
                  <a:cubicBezTo>
                    <a:pt x="0" y="238811"/>
                    <a:pt x="238811" y="0"/>
                    <a:pt x="533400" y="0"/>
                  </a:cubicBezTo>
                  <a:close/>
                </a:path>
              </a:pathLst>
            </a:custGeom>
            <a:solidFill>
              <a:srgbClr val="0F1F0F"/>
            </a:solidFill>
            <a:ln w="19050" cap="sq">
              <a:solidFill>
                <a:srgbClr val="C9A55C"/>
              </a:solidFill>
              <a:prstDash val="solid"/>
              <a:miter/>
            </a:ln>
          </p:spPr>
        </p:sp>
        <p:sp>
          <p:nvSpPr>
            <p:cNvPr name="TextBox 14" id="14"/>
            <p:cNvSpPr txBox="true"/>
            <p:nvPr/>
          </p:nvSpPr>
          <p:spPr>
            <a:xfrm>
              <a:off x="0" y="-38100"/>
              <a:ext cx="9398000" cy="5372100"/>
            </a:xfrm>
            <a:prstGeom prst="rect">
              <a:avLst/>
            </a:prstGeom>
          </p:spPr>
          <p:txBody>
            <a:bodyPr anchor="ctr" rtlCol="false" tIns="50800" lIns="50800" bIns="50800" rIns="50800"/>
            <a:lstStyle/>
            <a:p>
              <a:pPr algn="l">
                <a:lnSpc>
                  <a:spcPts val="1679"/>
                </a:lnSpc>
              </a:pPr>
            </a:p>
          </p:txBody>
        </p:sp>
      </p:grpSp>
      <p:sp>
        <p:nvSpPr>
          <p:cNvPr name="TextBox 15" id="15"/>
          <p:cNvSpPr txBox="true"/>
          <p:nvPr/>
        </p:nvSpPr>
        <p:spPr>
          <a:xfrm rot="0">
            <a:off x="1714500" y="6276975"/>
            <a:ext cx="6667500" cy="523875"/>
          </a:xfrm>
          <a:prstGeom prst="rect">
            <a:avLst/>
          </a:prstGeom>
        </p:spPr>
        <p:txBody>
          <a:bodyPr anchor="t" rtlCol="false" tIns="0" lIns="0" bIns="0" rIns="0">
            <a:spAutoFit/>
          </a:bodyPr>
          <a:lstStyle/>
          <a:p>
            <a:pPr algn="ctr" marL="0" indent="0" lvl="0">
              <a:lnSpc>
                <a:spcPts val="4200"/>
              </a:lnSpc>
              <a:spcBef>
                <a:spcPct val="0"/>
              </a:spcBef>
            </a:pPr>
            <a:r>
              <a:rPr lang="en-US" sz="3000" strike="noStrike" u="none">
                <a:solidFill>
                  <a:srgbClr val="C9A55C"/>
                </a:solidFill>
                <a:latin typeface="Didact Gothic"/>
                <a:ea typeface="Didact Gothic"/>
                <a:cs typeface="Didact Gothic"/>
                <a:sym typeface="Didact Gothic"/>
              </a:rPr>
              <a:t>👩  ABOUT ME</a:t>
            </a:r>
          </a:p>
        </p:txBody>
      </p:sp>
      <p:grpSp>
        <p:nvGrpSpPr>
          <p:cNvPr name="Group 16" id="16"/>
          <p:cNvGrpSpPr/>
          <p:nvPr/>
        </p:nvGrpSpPr>
        <p:grpSpPr>
          <a:xfrm rot="0">
            <a:off x="9525000" y="6096000"/>
            <a:ext cx="7048500" cy="4000500"/>
            <a:chOff x="0" y="0"/>
            <a:chExt cx="9398000" cy="5334000"/>
          </a:xfrm>
        </p:grpSpPr>
        <p:sp>
          <p:nvSpPr>
            <p:cNvPr name="Freeform 17" id="17"/>
            <p:cNvSpPr/>
            <p:nvPr/>
          </p:nvSpPr>
          <p:spPr>
            <a:xfrm flipH="false" flipV="false" rot="0">
              <a:off x="0" y="0"/>
              <a:ext cx="9398000" cy="5334000"/>
            </a:xfrm>
            <a:custGeom>
              <a:avLst/>
              <a:gdLst/>
              <a:ahLst/>
              <a:cxnLst/>
              <a:rect r="r" b="b" t="t" l="l"/>
              <a:pathLst>
                <a:path h="5334000" w="9398000">
                  <a:moveTo>
                    <a:pt x="533400" y="0"/>
                  </a:moveTo>
                  <a:lnTo>
                    <a:pt x="8864600" y="0"/>
                  </a:lnTo>
                  <a:cubicBezTo>
                    <a:pt x="9159189" y="0"/>
                    <a:pt x="9398000" y="238811"/>
                    <a:pt x="9398000" y="533400"/>
                  </a:cubicBezTo>
                  <a:lnTo>
                    <a:pt x="9398000" y="4800600"/>
                  </a:lnTo>
                  <a:cubicBezTo>
                    <a:pt x="9398000" y="5095189"/>
                    <a:pt x="9159189" y="5334000"/>
                    <a:pt x="8864600" y="5334000"/>
                  </a:cubicBezTo>
                  <a:lnTo>
                    <a:pt x="533400" y="5334000"/>
                  </a:lnTo>
                  <a:cubicBezTo>
                    <a:pt x="238811" y="5334000"/>
                    <a:pt x="0" y="5095189"/>
                    <a:pt x="0" y="4800600"/>
                  </a:cubicBezTo>
                  <a:lnTo>
                    <a:pt x="0" y="533400"/>
                  </a:lnTo>
                  <a:cubicBezTo>
                    <a:pt x="0" y="238811"/>
                    <a:pt x="238811" y="0"/>
                    <a:pt x="533400" y="0"/>
                  </a:cubicBezTo>
                  <a:close/>
                </a:path>
              </a:pathLst>
            </a:custGeom>
            <a:solidFill>
              <a:srgbClr val="0F1F0F"/>
            </a:solidFill>
            <a:ln w="19050" cap="sq">
              <a:solidFill>
                <a:srgbClr val="C9A55C"/>
              </a:solidFill>
              <a:prstDash val="solid"/>
              <a:miter/>
            </a:ln>
          </p:spPr>
        </p:sp>
        <p:sp>
          <p:nvSpPr>
            <p:cNvPr name="TextBox 18" id="18"/>
            <p:cNvSpPr txBox="true"/>
            <p:nvPr/>
          </p:nvSpPr>
          <p:spPr>
            <a:xfrm>
              <a:off x="0" y="-38100"/>
              <a:ext cx="9398000" cy="5372100"/>
            </a:xfrm>
            <a:prstGeom prst="rect">
              <a:avLst/>
            </a:prstGeom>
          </p:spPr>
          <p:txBody>
            <a:bodyPr anchor="ctr" rtlCol="false" tIns="50800" lIns="50800" bIns="50800" rIns="50800"/>
            <a:lstStyle/>
            <a:p>
              <a:pPr algn="l">
                <a:lnSpc>
                  <a:spcPts val="1679"/>
                </a:lnSpc>
              </a:pPr>
            </a:p>
          </p:txBody>
        </p:sp>
      </p:grpSp>
      <p:sp>
        <p:nvSpPr>
          <p:cNvPr name="TextBox 19" id="19"/>
          <p:cNvSpPr txBox="true"/>
          <p:nvPr/>
        </p:nvSpPr>
        <p:spPr>
          <a:xfrm rot="0">
            <a:off x="9715500" y="6276975"/>
            <a:ext cx="6667500" cy="523875"/>
          </a:xfrm>
          <a:prstGeom prst="rect">
            <a:avLst/>
          </a:prstGeom>
        </p:spPr>
        <p:txBody>
          <a:bodyPr anchor="t" rtlCol="false" tIns="0" lIns="0" bIns="0" rIns="0">
            <a:spAutoFit/>
          </a:bodyPr>
          <a:lstStyle/>
          <a:p>
            <a:pPr algn="ctr" marL="0" indent="0" lvl="0">
              <a:lnSpc>
                <a:spcPts val="4200"/>
              </a:lnSpc>
              <a:spcBef>
                <a:spcPct val="0"/>
              </a:spcBef>
            </a:pPr>
            <a:r>
              <a:rPr lang="en-US" sz="3000" strike="noStrike" u="none">
                <a:solidFill>
                  <a:srgbClr val="C9A55C"/>
                </a:solidFill>
                <a:latin typeface="Didact Gothic"/>
                <a:ea typeface="Didact Gothic"/>
                <a:cs typeface="Didact Gothic"/>
                <a:sym typeface="Didact Gothic"/>
              </a:rPr>
              <a:t>⭐  STRENGTHS</a:t>
            </a:r>
          </a:p>
        </p:txBody>
      </p:sp>
      <p:grpSp>
        <p:nvGrpSpPr>
          <p:cNvPr name="Group 20" id="20"/>
          <p:cNvGrpSpPr/>
          <p:nvPr/>
        </p:nvGrpSpPr>
        <p:grpSpPr>
          <a:xfrm rot="0">
            <a:off x="1524000" y="10477500"/>
            <a:ext cx="7048500" cy="4000500"/>
            <a:chOff x="0" y="0"/>
            <a:chExt cx="9398000" cy="5334000"/>
          </a:xfrm>
        </p:grpSpPr>
        <p:sp>
          <p:nvSpPr>
            <p:cNvPr name="Freeform 21" id="21"/>
            <p:cNvSpPr/>
            <p:nvPr/>
          </p:nvSpPr>
          <p:spPr>
            <a:xfrm flipH="false" flipV="false" rot="0">
              <a:off x="0" y="0"/>
              <a:ext cx="9398000" cy="5334000"/>
            </a:xfrm>
            <a:custGeom>
              <a:avLst/>
              <a:gdLst/>
              <a:ahLst/>
              <a:cxnLst/>
              <a:rect r="r" b="b" t="t" l="l"/>
              <a:pathLst>
                <a:path h="5334000" w="9398000">
                  <a:moveTo>
                    <a:pt x="533400" y="0"/>
                  </a:moveTo>
                  <a:lnTo>
                    <a:pt x="8864600" y="0"/>
                  </a:lnTo>
                  <a:cubicBezTo>
                    <a:pt x="9159189" y="0"/>
                    <a:pt x="9398000" y="238811"/>
                    <a:pt x="9398000" y="533400"/>
                  </a:cubicBezTo>
                  <a:lnTo>
                    <a:pt x="9398000" y="4800600"/>
                  </a:lnTo>
                  <a:cubicBezTo>
                    <a:pt x="9398000" y="5095189"/>
                    <a:pt x="9159189" y="5334000"/>
                    <a:pt x="8864600" y="5334000"/>
                  </a:cubicBezTo>
                  <a:lnTo>
                    <a:pt x="533400" y="5334000"/>
                  </a:lnTo>
                  <a:cubicBezTo>
                    <a:pt x="238811" y="5334000"/>
                    <a:pt x="0" y="5095189"/>
                    <a:pt x="0" y="4800600"/>
                  </a:cubicBezTo>
                  <a:lnTo>
                    <a:pt x="0" y="533400"/>
                  </a:lnTo>
                  <a:cubicBezTo>
                    <a:pt x="0" y="238811"/>
                    <a:pt x="238811" y="0"/>
                    <a:pt x="533400" y="0"/>
                  </a:cubicBezTo>
                  <a:close/>
                </a:path>
              </a:pathLst>
            </a:custGeom>
            <a:solidFill>
              <a:srgbClr val="0F1F0F"/>
            </a:solidFill>
            <a:ln w="19050" cap="sq">
              <a:solidFill>
                <a:srgbClr val="C9A55C"/>
              </a:solidFill>
              <a:prstDash val="solid"/>
              <a:miter/>
            </a:ln>
          </p:spPr>
        </p:sp>
        <p:sp>
          <p:nvSpPr>
            <p:cNvPr name="TextBox 22" id="22"/>
            <p:cNvSpPr txBox="true"/>
            <p:nvPr/>
          </p:nvSpPr>
          <p:spPr>
            <a:xfrm>
              <a:off x="0" y="-38100"/>
              <a:ext cx="9398000" cy="5372100"/>
            </a:xfrm>
            <a:prstGeom prst="rect">
              <a:avLst/>
            </a:prstGeom>
          </p:spPr>
          <p:txBody>
            <a:bodyPr anchor="ctr" rtlCol="false" tIns="50800" lIns="50800" bIns="50800" rIns="50800"/>
            <a:lstStyle/>
            <a:p>
              <a:pPr algn="l">
                <a:lnSpc>
                  <a:spcPts val="1679"/>
                </a:lnSpc>
              </a:pPr>
            </a:p>
          </p:txBody>
        </p:sp>
      </p:grpSp>
      <p:sp>
        <p:nvSpPr>
          <p:cNvPr name="TextBox 23" id="23"/>
          <p:cNvSpPr txBox="true"/>
          <p:nvPr/>
        </p:nvSpPr>
        <p:spPr>
          <a:xfrm rot="0">
            <a:off x="1714500" y="10658475"/>
            <a:ext cx="6667500" cy="523875"/>
          </a:xfrm>
          <a:prstGeom prst="rect">
            <a:avLst/>
          </a:prstGeom>
        </p:spPr>
        <p:txBody>
          <a:bodyPr anchor="t" rtlCol="false" tIns="0" lIns="0" bIns="0" rIns="0">
            <a:spAutoFit/>
          </a:bodyPr>
          <a:lstStyle/>
          <a:p>
            <a:pPr algn="ctr" marL="0" indent="0" lvl="0">
              <a:lnSpc>
                <a:spcPts val="4200"/>
              </a:lnSpc>
              <a:spcBef>
                <a:spcPct val="0"/>
              </a:spcBef>
            </a:pPr>
            <a:r>
              <a:rPr lang="en-US" sz="3000" strike="noStrike" u="none">
                <a:solidFill>
                  <a:srgbClr val="C9A55C"/>
                </a:solidFill>
                <a:latin typeface="Didact Gothic"/>
                <a:ea typeface="Didact Gothic"/>
                <a:cs typeface="Didact Gothic"/>
                <a:sym typeface="Didact Gothic"/>
              </a:rPr>
              <a:t>🚀  ENTREPRENEURIAL SKILLS</a:t>
            </a:r>
          </a:p>
        </p:txBody>
      </p:sp>
      <p:grpSp>
        <p:nvGrpSpPr>
          <p:cNvPr name="Group 24" id="24"/>
          <p:cNvGrpSpPr/>
          <p:nvPr/>
        </p:nvGrpSpPr>
        <p:grpSpPr>
          <a:xfrm rot="0">
            <a:off x="9525000" y="10477500"/>
            <a:ext cx="7048500" cy="4000500"/>
            <a:chOff x="0" y="0"/>
            <a:chExt cx="9398000" cy="5334000"/>
          </a:xfrm>
        </p:grpSpPr>
        <p:sp>
          <p:nvSpPr>
            <p:cNvPr name="Freeform 25" id="25"/>
            <p:cNvSpPr/>
            <p:nvPr/>
          </p:nvSpPr>
          <p:spPr>
            <a:xfrm flipH="false" flipV="false" rot="0">
              <a:off x="0" y="0"/>
              <a:ext cx="9398000" cy="5334000"/>
            </a:xfrm>
            <a:custGeom>
              <a:avLst/>
              <a:gdLst/>
              <a:ahLst/>
              <a:cxnLst/>
              <a:rect r="r" b="b" t="t" l="l"/>
              <a:pathLst>
                <a:path h="5334000" w="9398000">
                  <a:moveTo>
                    <a:pt x="533400" y="0"/>
                  </a:moveTo>
                  <a:lnTo>
                    <a:pt x="8864600" y="0"/>
                  </a:lnTo>
                  <a:cubicBezTo>
                    <a:pt x="9159189" y="0"/>
                    <a:pt x="9398000" y="238811"/>
                    <a:pt x="9398000" y="533400"/>
                  </a:cubicBezTo>
                  <a:lnTo>
                    <a:pt x="9398000" y="4800600"/>
                  </a:lnTo>
                  <a:cubicBezTo>
                    <a:pt x="9398000" y="5095189"/>
                    <a:pt x="9159189" y="5334000"/>
                    <a:pt x="8864600" y="5334000"/>
                  </a:cubicBezTo>
                  <a:lnTo>
                    <a:pt x="533400" y="5334000"/>
                  </a:lnTo>
                  <a:cubicBezTo>
                    <a:pt x="238811" y="5334000"/>
                    <a:pt x="0" y="5095189"/>
                    <a:pt x="0" y="4800600"/>
                  </a:cubicBezTo>
                  <a:lnTo>
                    <a:pt x="0" y="533400"/>
                  </a:lnTo>
                  <a:cubicBezTo>
                    <a:pt x="0" y="238811"/>
                    <a:pt x="238811" y="0"/>
                    <a:pt x="533400" y="0"/>
                  </a:cubicBezTo>
                  <a:close/>
                </a:path>
              </a:pathLst>
            </a:custGeom>
            <a:solidFill>
              <a:srgbClr val="0F1F0F"/>
            </a:solidFill>
            <a:ln w="19050" cap="sq">
              <a:solidFill>
                <a:srgbClr val="C9A55C"/>
              </a:solidFill>
              <a:prstDash val="solid"/>
              <a:miter/>
            </a:ln>
          </p:spPr>
        </p:sp>
        <p:sp>
          <p:nvSpPr>
            <p:cNvPr name="TextBox 26" id="26"/>
            <p:cNvSpPr txBox="true"/>
            <p:nvPr/>
          </p:nvSpPr>
          <p:spPr>
            <a:xfrm>
              <a:off x="0" y="-38100"/>
              <a:ext cx="9398000" cy="5372100"/>
            </a:xfrm>
            <a:prstGeom prst="rect">
              <a:avLst/>
            </a:prstGeom>
          </p:spPr>
          <p:txBody>
            <a:bodyPr anchor="ctr" rtlCol="false" tIns="50800" lIns="50800" bIns="50800" rIns="50800"/>
            <a:lstStyle/>
            <a:p>
              <a:pPr algn="l">
                <a:lnSpc>
                  <a:spcPts val="1679"/>
                </a:lnSpc>
              </a:pPr>
            </a:p>
          </p:txBody>
        </p:sp>
      </p:grpSp>
      <p:sp>
        <p:nvSpPr>
          <p:cNvPr name="TextBox 27" id="27"/>
          <p:cNvSpPr txBox="true"/>
          <p:nvPr/>
        </p:nvSpPr>
        <p:spPr>
          <a:xfrm rot="0">
            <a:off x="9715500" y="10658475"/>
            <a:ext cx="6667500" cy="523875"/>
          </a:xfrm>
          <a:prstGeom prst="rect">
            <a:avLst/>
          </a:prstGeom>
        </p:spPr>
        <p:txBody>
          <a:bodyPr anchor="t" rtlCol="false" tIns="0" lIns="0" bIns="0" rIns="0">
            <a:spAutoFit/>
          </a:bodyPr>
          <a:lstStyle/>
          <a:p>
            <a:pPr algn="ctr" marL="0" indent="0" lvl="0">
              <a:lnSpc>
                <a:spcPts val="4200"/>
              </a:lnSpc>
              <a:spcBef>
                <a:spcPct val="0"/>
              </a:spcBef>
            </a:pPr>
            <a:r>
              <a:rPr lang="en-US" sz="3000" strike="noStrike" u="none">
                <a:solidFill>
                  <a:srgbClr val="C9A55C"/>
                </a:solidFill>
                <a:latin typeface="Didact Gothic"/>
                <a:ea typeface="Didact Gothic"/>
                <a:cs typeface="Didact Gothic"/>
                <a:sym typeface="Didact Gothic"/>
              </a:rPr>
              <a:t>🎯  VISION</a:t>
            </a:r>
          </a:p>
        </p:txBody>
      </p:sp>
      <p:grpSp>
        <p:nvGrpSpPr>
          <p:cNvPr name="Group 28" id="28"/>
          <p:cNvGrpSpPr/>
          <p:nvPr/>
        </p:nvGrpSpPr>
        <p:grpSpPr>
          <a:xfrm rot="0">
            <a:off x="1524000" y="15049500"/>
            <a:ext cx="15240000" cy="1524000"/>
            <a:chOff x="0" y="0"/>
            <a:chExt cx="20320000" cy="2032000"/>
          </a:xfrm>
        </p:grpSpPr>
        <p:sp>
          <p:nvSpPr>
            <p:cNvPr name="Freeform 29" id="29"/>
            <p:cNvSpPr/>
            <p:nvPr/>
          </p:nvSpPr>
          <p:spPr>
            <a:xfrm flipH="false" flipV="false" rot="0">
              <a:off x="0" y="0"/>
              <a:ext cx="20320000" cy="2032000"/>
            </a:xfrm>
            <a:custGeom>
              <a:avLst/>
              <a:gdLst/>
              <a:ahLst/>
              <a:cxnLst/>
              <a:rect r="r" b="b" t="t" l="l"/>
              <a:pathLst>
                <a:path h="2032000" w="20320000">
                  <a:moveTo>
                    <a:pt x="203200" y="0"/>
                  </a:moveTo>
                  <a:lnTo>
                    <a:pt x="20116800" y="0"/>
                  </a:lnTo>
                  <a:cubicBezTo>
                    <a:pt x="20229024" y="0"/>
                    <a:pt x="20320000" y="90976"/>
                    <a:pt x="20320000" y="203200"/>
                  </a:cubicBezTo>
                  <a:lnTo>
                    <a:pt x="20320000" y="1828800"/>
                  </a:lnTo>
                  <a:cubicBezTo>
                    <a:pt x="20320000" y="1941024"/>
                    <a:pt x="20229024" y="2032000"/>
                    <a:pt x="20116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0A1A0A"/>
            </a:solidFill>
            <a:ln w="19050" cap="sq">
              <a:solidFill>
                <a:srgbClr val="C9A55C"/>
              </a:solidFill>
              <a:prstDash val="solid"/>
              <a:miter/>
            </a:ln>
          </p:spPr>
        </p:sp>
        <p:sp>
          <p:nvSpPr>
            <p:cNvPr name="TextBox 30" id="30"/>
            <p:cNvSpPr txBox="true"/>
            <p:nvPr/>
          </p:nvSpPr>
          <p:spPr>
            <a:xfrm>
              <a:off x="0" y="-38100"/>
              <a:ext cx="20320000" cy="2070100"/>
            </a:xfrm>
            <a:prstGeom prst="rect">
              <a:avLst/>
            </a:prstGeom>
          </p:spPr>
          <p:txBody>
            <a:bodyPr anchor="ctr" rtlCol="false" tIns="50800" lIns="50800" bIns="50800" rIns="50800"/>
            <a:lstStyle/>
            <a:p>
              <a:pPr algn="l">
                <a:lnSpc>
                  <a:spcPts val="1679"/>
                </a:lnSpc>
              </a:pPr>
            </a:p>
          </p:txBody>
        </p:sp>
      </p:grpSp>
      <p:sp>
        <p:nvSpPr>
          <p:cNvPr name="TextBox 31" id="31"/>
          <p:cNvSpPr txBox="true"/>
          <p:nvPr/>
        </p:nvSpPr>
        <p:spPr>
          <a:xfrm rot="0">
            <a:off x="2000250" y="15173325"/>
            <a:ext cx="14287500" cy="1163956"/>
          </a:xfrm>
          <a:prstGeom prst="rect">
            <a:avLst/>
          </a:prstGeom>
        </p:spPr>
        <p:txBody>
          <a:bodyPr anchor="t" rtlCol="false" tIns="0" lIns="0" bIns="0" rIns="0">
            <a:spAutoFit/>
          </a:bodyPr>
          <a:lstStyle/>
          <a:p>
            <a:pPr algn="ctr" marL="0" indent="0" lvl="0">
              <a:lnSpc>
                <a:spcPts val="4799"/>
              </a:lnSpc>
              <a:spcBef>
                <a:spcPct val="0"/>
              </a:spcBef>
            </a:pPr>
            <a:r>
              <a:rPr lang="en-US" sz="3199" strike="noStrike" u="none">
                <a:solidFill>
                  <a:srgbClr val="F5F0DC"/>
                </a:solidFill>
                <a:latin typeface="Didact Gothic"/>
                <a:ea typeface="Didact Gothic"/>
                <a:cs typeface="Didact Gothic"/>
                <a:sym typeface="Didact Gothic"/>
              </a:rPr>
              <a:t>"I am passionate about creating a unique dining experience that brings Ecuadorian and Colombian culture to Cardiff through food, music and community."</a:t>
            </a:r>
          </a:p>
        </p:txBody>
      </p:sp>
      <p:sp>
        <p:nvSpPr>
          <p:cNvPr name="TextBox 32" id="32"/>
          <p:cNvSpPr txBox="true"/>
          <p:nvPr/>
        </p:nvSpPr>
        <p:spPr>
          <a:xfrm rot="0">
            <a:off x="9906000" y="11421744"/>
            <a:ext cx="6286500" cy="2552066"/>
          </a:xfrm>
          <a:prstGeom prst="rect">
            <a:avLst/>
          </a:prstGeom>
        </p:spPr>
        <p:txBody>
          <a:bodyPr anchor="t" rtlCol="false" tIns="0" lIns="0" bIns="0" rIns="0">
            <a:spAutoFit/>
          </a:bodyPr>
          <a:lstStyle/>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To create a unique Ecuadorian</a:t>
            </a:r>
          </a:p>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and Colombian dining experience</a:t>
            </a:r>
          </a:p>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in Cardiff through food, music</a:t>
            </a:r>
          </a:p>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and community.</a:t>
            </a:r>
          </a:p>
        </p:txBody>
      </p:sp>
      <p:sp>
        <p:nvSpPr>
          <p:cNvPr name="TextBox 33" id="33"/>
          <p:cNvSpPr txBox="true"/>
          <p:nvPr/>
        </p:nvSpPr>
        <p:spPr>
          <a:xfrm rot="0">
            <a:off x="1905000" y="11740197"/>
            <a:ext cx="6286500" cy="1904366"/>
          </a:xfrm>
          <a:prstGeom prst="rect">
            <a:avLst/>
          </a:prstGeom>
        </p:spPr>
        <p:txBody>
          <a:bodyPr anchor="t" rtlCol="false" tIns="0" lIns="0" bIns="0" rIns="0">
            <a:spAutoFit/>
          </a:bodyPr>
          <a:lstStyle/>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Hard-working</a:t>
            </a:r>
          </a:p>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Resilient</a:t>
            </a:r>
          </a:p>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Passionate</a:t>
            </a:r>
          </a:p>
        </p:txBody>
      </p:sp>
      <p:sp>
        <p:nvSpPr>
          <p:cNvPr name="TextBox 34" id="34"/>
          <p:cNvSpPr txBox="true"/>
          <p:nvPr/>
        </p:nvSpPr>
        <p:spPr>
          <a:xfrm rot="0">
            <a:off x="9906000" y="7358697"/>
            <a:ext cx="6286500" cy="1904366"/>
          </a:xfrm>
          <a:prstGeom prst="rect">
            <a:avLst/>
          </a:prstGeom>
        </p:spPr>
        <p:txBody>
          <a:bodyPr anchor="t" rtlCol="false" tIns="0" lIns="0" bIns="0" rIns="0">
            <a:spAutoFit/>
          </a:bodyPr>
          <a:lstStyle/>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Organised</a:t>
            </a:r>
          </a:p>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Creative</a:t>
            </a:r>
          </a:p>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Determined</a:t>
            </a:r>
          </a:p>
        </p:txBody>
      </p:sp>
      <p:sp>
        <p:nvSpPr>
          <p:cNvPr name="TextBox 35" id="35"/>
          <p:cNvSpPr txBox="true"/>
          <p:nvPr/>
        </p:nvSpPr>
        <p:spPr>
          <a:xfrm rot="0">
            <a:off x="1905000" y="7358697"/>
            <a:ext cx="6286500" cy="1904366"/>
          </a:xfrm>
          <a:prstGeom prst="rect">
            <a:avLst/>
          </a:prstGeom>
        </p:spPr>
        <p:txBody>
          <a:bodyPr anchor="t" rtlCol="false" tIns="0" lIns="0" bIns="0" rIns="0">
            <a:spAutoFit/>
          </a:bodyPr>
          <a:lstStyle/>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Single Mother</a:t>
            </a:r>
          </a:p>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Full-time Business Student</a:t>
            </a:r>
          </a:p>
          <a:p>
            <a:pPr algn="ctr" marL="0" indent="0" lvl="0">
              <a:lnSpc>
                <a:spcPts val="5119"/>
              </a:lnSpc>
              <a:spcBef>
                <a:spcPct val="0"/>
              </a:spcBef>
            </a:pPr>
            <a:r>
              <a:rPr lang="en-US" sz="3199" strike="noStrike" u="none">
                <a:solidFill>
                  <a:srgbClr val="F5F0DC"/>
                </a:solidFill>
                <a:latin typeface="Didact Gothic"/>
                <a:ea typeface="Didact Gothic"/>
                <a:cs typeface="Didact Gothic"/>
                <a:sym typeface="Didact Gothic"/>
              </a:rPr>
              <a:t>Founder of Puro Sabor</a:t>
            </a:r>
          </a:p>
        </p:txBody>
      </p:sp>
      <p:sp>
        <p:nvSpPr>
          <p:cNvPr name="Freeform 36" id="36"/>
          <p:cNvSpPr/>
          <p:nvPr/>
        </p:nvSpPr>
        <p:spPr>
          <a:xfrm flipH="false" flipV="false" rot="0">
            <a:off x="7049861" y="2077911"/>
            <a:ext cx="4188279" cy="3807079"/>
          </a:xfrm>
          <a:custGeom>
            <a:avLst/>
            <a:gdLst/>
            <a:ahLst/>
            <a:cxnLst/>
            <a:rect r="r" b="b" t="t" l="l"/>
            <a:pathLst>
              <a:path h="3807079" w="4188279">
                <a:moveTo>
                  <a:pt x="0" y="0"/>
                </a:moveTo>
                <a:lnTo>
                  <a:pt x="4188278" y="0"/>
                </a:lnTo>
                <a:lnTo>
                  <a:pt x="4188278" y="3807078"/>
                </a:lnTo>
                <a:lnTo>
                  <a:pt x="0" y="3807078"/>
                </a:lnTo>
                <a:lnTo>
                  <a:pt x="0" y="0"/>
                </a:lnTo>
                <a:close/>
              </a:path>
            </a:pathLst>
          </a:custGeom>
          <a:blipFill>
            <a:blip r:embed="rId2"/>
            <a:stretch>
              <a:fillRect l="0" t="-5080" r="0" b="-4932"/>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1A2E1A"/>
        </a:solidFill>
      </p:bgPr>
    </p:bg>
    <p:spTree>
      <p:nvGrpSpPr>
        <p:cNvPr id="1" name=""/>
        <p:cNvGrpSpPr/>
        <p:nvPr/>
      </p:nvGrpSpPr>
      <p:grpSpPr>
        <a:xfrm>
          <a:off x="0" y="0"/>
          <a:ext cx="0" cy="0"/>
          <a:chOff x="0" y="0"/>
          <a:chExt cx="0" cy="0"/>
        </a:xfrm>
      </p:grpSpPr>
      <p:sp>
        <p:nvSpPr>
          <p:cNvPr name="AutoShape 2" id="2"/>
          <p:cNvSpPr/>
          <p:nvPr/>
        </p:nvSpPr>
        <p:spPr>
          <a:xfrm>
            <a:off x="381000" y="381000"/>
            <a:ext cx="762000" cy="0"/>
          </a:xfrm>
          <a:prstGeom prst="line">
            <a:avLst/>
          </a:prstGeom>
          <a:ln cap="flat" w="19050">
            <a:solidFill>
              <a:srgbClr val="C9A55C">
                <a:alpha val="60000"/>
              </a:srgbClr>
            </a:solidFill>
            <a:prstDash val="solid"/>
            <a:headEnd type="none" len="sm" w="sm"/>
            <a:tailEnd type="none" len="sm" w="sm"/>
          </a:ln>
        </p:spPr>
      </p:sp>
      <p:sp>
        <p:nvSpPr>
          <p:cNvPr name="AutoShape 3" id="3"/>
          <p:cNvSpPr/>
          <p:nvPr/>
        </p:nvSpPr>
        <p:spPr>
          <a:xfrm>
            <a:off x="381000" y="381000"/>
            <a:ext cx="0" cy="762000"/>
          </a:xfrm>
          <a:prstGeom prst="line">
            <a:avLst/>
          </a:prstGeom>
          <a:ln cap="flat" w="19050">
            <a:solidFill>
              <a:srgbClr val="C9A55C">
                <a:alpha val="60000"/>
              </a:srgbClr>
            </a:solidFill>
            <a:prstDash val="solid"/>
            <a:headEnd type="none" len="sm" w="sm"/>
            <a:tailEnd type="none" len="sm" w="sm"/>
          </a:ln>
        </p:spPr>
      </p:sp>
      <p:sp>
        <p:nvSpPr>
          <p:cNvPr name="AutoShape 4" id="4"/>
          <p:cNvSpPr/>
          <p:nvPr/>
        </p:nvSpPr>
        <p:spPr>
          <a:xfrm flipH="true">
            <a:off x="17145000" y="381000"/>
            <a:ext cx="762000" cy="0"/>
          </a:xfrm>
          <a:prstGeom prst="line">
            <a:avLst/>
          </a:prstGeom>
          <a:ln cap="flat" w="19050">
            <a:solidFill>
              <a:srgbClr val="C9A55C">
                <a:alpha val="60000"/>
              </a:srgbClr>
            </a:solidFill>
            <a:prstDash val="solid"/>
            <a:headEnd type="none" len="sm" w="sm"/>
            <a:tailEnd type="none" len="sm" w="sm"/>
          </a:ln>
        </p:spPr>
      </p:sp>
      <p:sp>
        <p:nvSpPr>
          <p:cNvPr name="AutoShape 5" id="5"/>
          <p:cNvSpPr/>
          <p:nvPr/>
        </p:nvSpPr>
        <p:spPr>
          <a:xfrm>
            <a:off x="17907000" y="381000"/>
            <a:ext cx="0" cy="762000"/>
          </a:xfrm>
          <a:prstGeom prst="line">
            <a:avLst/>
          </a:prstGeom>
          <a:ln cap="flat" w="19050">
            <a:solidFill>
              <a:srgbClr val="C9A55C">
                <a:alpha val="60000"/>
              </a:srgbClr>
            </a:solidFill>
            <a:prstDash val="solid"/>
            <a:headEnd type="none" len="sm" w="sm"/>
            <a:tailEnd type="none" len="sm" w="sm"/>
          </a:ln>
        </p:spPr>
      </p:sp>
      <p:sp>
        <p:nvSpPr>
          <p:cNvPr name="AutoShape 6" id="6"/>
          <p:cNvSpPr/>
          <p:nvPr/>
        </p:nvSpPr>
        <p:spPr>
          <a:xfrm flipH="true">
            <a:off x="17145000" y="17907000"/>
            <a:ext cx="762000" cy="0"/>
          </a:xfrm>
          <a:prstGeom prst="line">
            <a:avLst/>
          </a:prstGeom>
          <a:ln cap="flat" w="19050">
            <a:solidFill>
              <a:srgbClr val="C9A55C">
                <a:alpha val="60000"/>
              </a:srgbClr>
            </a:solidFill>
            <a:prstDash val="solid"/>
            <a:headEnd type="none" len="sm" w="sm"/>
            <a:tailEnd type="none" len="sm" w="sm"/>
          </a:ln>
        </p:spPr>
      </p:sp>
      <p:sp>
        <p:nvSpPr>
          <p:cNvPr name="AutoShape 7" id="7"/>
          <p:cNvSpPr/>
          <p:nvPr/>
        </p:nvSpPr>
        <p:spPr>
          <a:xfrm flipV="true">
            <a:off x="17907000" y="17145000"/>
            <a:ext cx="0" cy="762000"/>
          </a:xfrm>
          <a:prstGeom prst="line">
            <a:avLst/>
          </a:prstGeom>
          <a:ln cap="flat" w="19050">
            <a:solidFill>
              <a:srgbClr val="C9A55C">
                <a:alpha val="60000"/>
              </a:srgbClr>
            </a:solidFill>
            <a:prstDash val="solid"/>
            <a:headEnd type="none" len="sm" w="sm"/>
            <a:tailEnd type="none" len="sm" w="sm"/>
          </a:ln>
        </p:spPr>
      </p:sp>
      <p:sp>
        <p:nvSpPr>
          <p:cNvPr name="AutoShape 8" id="8"/>
          <p:cNvSpPr/>
          <p:nvPr/>
        </p:nvSpPr>
        <p:spPr>
          <a:xfrm>
            <a:off x="381000" y="17907000"/>
            <a:ext cx="762000" cy="0"/>
          </a:xfrm>
          <a:prstGeom prst="line">
            <a:avLst/>
          </a:prstGeom>
          <a:ln cap="flat" w="19050">
            <a:solidFill>
              <a:srgbClr val="C9A55C">
                <a:alpha val="60000"/>
              </a:srgbClr>
            </a:solidFill>
            <a:prstDash val="solid"/>
            <a:headEnd type="none" len="sm" w="sm"/>
            <a:tailEnd type="none" len="sm" w="sm"/>
          </a:ln>
        </p:spPr>
      </p:sp>
      <p:sp>
        <p:nvSpPr>
          <p:cNvPr name="AutoShape 9" id="9"/>
          <p:cNvSpPr/>
          <p:nvPr/>
        </p:nvSpPr>
        <p:spPr>
          <a:xfrm flipV="true">
            <a:off x="381000" y="17145000"/>
            <a:ext cx="0" cy="762000"/>
          </a:xfrm>
          <a:prstGeom prst="line">
            <a:avLst/>
          </a:prstGeom>
          <a:ln cap="flat" w="19050">
            <a:solidFill>
              <a:srgbClr val="C9A55C">
                <a:alpha val="60000"/>
              </a:srgbClr>
            </a:solidFill>
            <a:prstDash val="solid"/>
            <a:headEnd type="none" len="sm" w="sm"/>
            <a:tailEnd type="none" len="sm" w="sm"/>
          </a:ln>
        </p:spPr>
      </p:sp>
      <p:sp>
        <p:nvSpPr>
          <p:cNvPr name="TextBox 10" id="10"/>
          <p:cNvSpPr txBox="true"/>
          <p:nvPr/>
        </p:nvSpPr>
        <p:spPr>
          <a:xfrm rot="0">
            <a:off x="1524000" y="638175"/>
            <a:ext cx="15240000" cy="1069574"/>
          </a:xfrm>
          <a:prstGeom prst="rect">
            <a:avLst/>
          </a:prstGeom>
        </p:spPr>
        <p:txBody>
          <a:bodyPr anchor="t" rtlCol="false" tIns="0" lIns="0" bIns="0" rIns="0">
            <a:spAutoFit/>
          </a:bodyPr>
          <a:lstStyle/>
          <a:p>
            <a:pPr algn="ctr" marL="0" indent="0" lvl="0">
              <a:lnSpc>
                <a:spcPts val="8772"/>
              </a:lnSpc>
              <a:spcBef>
                <a:spcPct val="0"/>
              </a:spcBef>
            </a:pPr>
            <a:r>
              <a:rPr lang="en-US" sz="6265" strike="noStrike" u="none">
                <a:solidFill>
                  <a:srgbClr val="C9A55C"/>
                </a:solidFill>
                <a:latin typeface="Playfair Display"/>
                <a:ea typeface="Playfair Display"/>
                <a:cs typeface="Playfair Display"/>
                <a:sym typeface="Playfair Display"/>
              </a:rPr>
              <a:t>WHY INVEST IN PURO SABOR?</a:t>
            </a:r>
          </a:p>
        </p:txBody>
      </p:sp>
      <p:sp>
        <p:nvSpPr>
          <p:cNvPr name="AutoShape 11" id="11"/>
          <p:cNvSpPr/>
          <p:nvPr/>
        </p:nvSpPr>
        <p:spPr>
          <a:xfrm>
            <a:off x="6762750" y="1857375"/>
            <a:ext cx="4762500" cy="0"/>
          </a:xfrm>
          <a:prstGeom prst="line">
            <a:avLst/>
          </a:prstGeom>
          <a:ln cap="flat" w="19050">
            <a:solidFill>
              <a:srgbClr val="C9A55C"/>
            </a:solidFill>
            <a:prstDash val="solid"/>
            <a:headEnd type="none" len="sm" w="sm"/>
            <a:tailEnd type="none" len="sm" w="sm"/>
          </a:ln>
        </p:spPr>
      </p:sp>
      <p:grpSp>
        <p:nvGrpSpPr>
          <p:cNvPr name="Group 12" id="12"/>
          <p:cNvGrpSpPr/>
          <p:nvPr/>
        </p:nvGrpSpPr>
        <p:grpSpPr>
          <a:xfrm rot="0">
            <a:off x="952500" y="2286000"/>
            <a:ext cx="5267325" cy="3238500"/>
            <a:chOff x="0" y="0"/>
            <a:chExt cx="7023100" cy="4318000"/>
          </a:xfrm>
        </p:grpSpPr>
        <p:sp>
          <p:nvSpPr>
            <p:cNvPr name="Freeform 13" id="13"/>
            <p:cNvSpPr/>
            <p:nvPr/>
          </p:nvSpPr>
          <p:spPr>
            <a:xfrm flipH="false" flipV="false" rot="0">
              <a:off x="0" y="0"/>
              <a:ext cx="7023100" cy="4318000"/>
            </a:xfrm>
            <a:custGeom>
              <a:avLst/>
              <a:gdLst/>
              <a:ahLst/>
              <a:cxnLst/>
              <a:rect r="r" b="b" t="t" l="l"/>
              <a:pathLst>
                <a:path h="4318000" w="7023100">
                  <a:moveTo>
                    <a:pt x="431800" y="0"/>
                  </a:moveTo>
                  <a:lnTo>
                    <a:pt x="6591300" y="0"/>
                  </a:lnTo>
                  <a:cubicBezTo>
                    <a:pt x="6829777" y="0"/>
                    <a:pt x="7023100" y="193323"/>
                    <a:pt x="7023100" y="431800"/>
                  </a:cubicBezTo>
                  <a:lnTo>
                    <a:pt x="7023100" y="3886200"/>
                  </a:lnTo>
                  <a:cubicBezTo>
                    <a:pt x="7023100" y="4124677"/>
                    <a:pt x="6829777" y="4318000"/>
                    <a:pt x="6591300" y="4318000"/>
                  </a:cubicBezTo>
                  <a:lnTo>
                    <a:pt x="431800" y="4318000"/>
                  </a:lnTo>
                  <a:cubicBezTo>
                    <a:pt x="193323" y="4318000"/>
                    <a:pt x="0" y="4124677"/>
                    <a:pt x="0" y="3886200"/>
                  </a:cubicBezTo>
                  <a:lnTo>
                    <a:pt x="0" y="431800"/>
                  </a:lnTo>
                  <a:cubicBezTo>
                    <a:pt x="0" y="193323"/>
                    <a:pt x="193323" y="0"/>
                    <a:pt x="431800" y="0"/>
                  </a:cubicBezTo>
                  <a:close/>
                </a:path>
              </a:pathLst>
            </a:custGeom>
            <a:solidFill>
              <a:srgbClr val="0F1F0F"/>
            </a:solidFill>
            <a:ln w="19050" cap="sq">
              <a:solidFill>
                <a:srgbClr val="C9A55C"/>
              </a:solidFill>
              <a:prstDash val="solid"/>
              <a:miter/>
            </a:ln>
          </p:spPr>
        </p:sp>
        <p:sp>
          <p:nvSpPr>
            <p:cNvPr name="TextBox 14" id="14"/>
            <p:cNvSpPr txBox="true"/>
            <p:nvPr/>
          </p:nvSpPr>
          <p:spPr>
            <a:xfrm>
              <a:off x="0" y="-38100"/>
              <a:ext cx="7023100" cy="4356100"/>
            </a:xfrm>
            <a:prstGeom prst="rect">
              <a:avLst/>
            </a:prstGeom>
          </p:spPr>
          <p:txBody>
            <a:bodyPr anchor="ctr" rtlCol="false" tIns="50800" lIns="50800" bIns="50800" rIns="50800"/>
            <a:lstStyle/>
            <a:p>
              <a:pPr algn="l">
                <a:lnSpc>
                  <a:spcPts val="1679"/>
                </a:lnSpc>
              </a:pPr>
            </a:p>
          </p:txBody>
        </p:sp>
      </p:grpSp>
      <p:sp>
        <p:nvSpPr>
          <p:cNvPr name="TextBox 15" id="15"/>
          <p:cNvSpPr txBox="true"/>
          <p:nvPr/>
        </p:nvSpPr>
        <p:spPr>
          <a:xfrm rot="0">
            <a:off x="1133475" y="2486342"/>
            <a:ext cx="4886325" cy="504825"/>
          </a:xfrm>
          <a:prstGeom prst="rect">
            <a:avLst/>
          </a:prstGeom>
        </p:spPr>
        <p:txBody>
          <a:bodyPr anchor="t" rtlCol="false" tIns="0" lIns="0" bIns="0" rIns="0">
            <a:spAutoFit/>
          </a:bodyPr>
          <a:lstStyle/>
          <a:p>
            <a:pPr algn="ctr" marL="0" indent="0" lvl="0">
              <a:lnSpc>
                <a:spcPts val="4199"/>
              </a:lnSpc>
              <a:spcBef>
                <a:spcPct val="0"/>
              </a:spcBef>
            </a:pPr>
            <a:r>
              <a:rPr lang="en-US" sz="2999" strike="noStrike" u="none">
                <a:solidFill>
                  <a:srgbClr val="C9A55C"/>
                </a:solidFill>
                <a:latin typeface="Didact Gothic"/>
                <a:ea typeface="Didact Gothic"/>
                <a:cs typeface="Didact Gothic"/>
                <a:sym typeface="Didact Gothic"/>
              </a:rPr>
              <a:t>✅  Unique Concept</a:t>
            </a:r>
          </a:p>
        </p:txBody>
      </p:sp>
      <p:sp>
        <p:nvSpPr>
          <p:cNvPr name="TextBox 16" id="16"/>
          <p:cNvSpPr txBox="true"/>
          <p:nvPr/>
        </p:nvSpPr>
        <p:spPr>
          <a:xfrm rot="0">
            <a:off x="1133475" y="3248660"/>
            <a:ext cx="4886325" cy="1657351"/>
          </a:xfrm>
          <a:prstGeom prst="rect">
            <a:avLst/>
          </a:prstGeom>
        </p:spPr>
        <p:txBody>
          <a:bodyPr anchor="t" rtlCol="false" tIns="0" lIns="0" bIns="0" rIns="0">
            <a:spAutoFit/>
          </a:bodyPr>
          <a:lstStyle/>
          <a:p>
            <a:pPr algn="ctr" marL="0" indent="0" lvl="0">
              <a:lnSpc>
                <a:spcPts val="4499"/>
              </a:lnSpc>
              <a:spcBef>
                <a:spcPct val="0"/>
              </a:spcBef>
            </a:pPr>
            <a:r>
              <a:rPr lang="en-US" sz="2999" strike="noStrike" u="none">
                <a:solidFill>
                  <a:srgbClr val="F5F0DC"/>
                </a:solidFill>
                <a:latin typeface="Didact Gothic"/>
                <a:ea typeface="Didact Gothic"/>
                <a:cs typeface="Didact Gothic"/>
                <a:sym typeface="Didact Gothic"/>
              </a:rPr>
              <a:t>Ecuadorian &amp; Colombian</a:t>
            </a:r>
          </a:p>
          <a:p>
            <a:pPr algn="ctr" marL="0" indent="0" lvl="0">
              <a:lnSpc>
                <a:spcPts val="4499"/>
              </a:lnSpc>
              <a:spcBef>
                <a:spcPct val="0"/>
              </a:spcBef>
            </a:pPr>
            <a:r>
              <a:rPr lang="en-US" sz="2999" strike="noStrike" u="none">
                <a:solidFill>
                  <a:srgbClr val="F5F0DC"/>
                </a:solidFill>
                <a:latin typeface="Didact Gothic"/>
                <a:ea typeface="Didact Gothic"/>
                <a:cs typeface="Didact Gothic"/>
                <a:sym typeface="Didact Gothic"/>
              </a:rPr>
              <a:t>restaurant with Latin</a:t>
            </a:r>
          </a:p>
          <a:p>
            <a:pPr algn="ctr" marL="0" indent="0" lvl="0">
              <a:lnSpc>
                <a:spcPts val="4499"/>
              </a:lnSpc>
              <a:spcBef>
                <a:spcPct val="0"/>
              </a:spcBef>
            </a:pPr>
            <a:r>
              <a:rPr lang="en-US" sz="2999" strike="noStrike" u="none">
                <a:solidFill>
                  <a:srgbClr val="F5F0DC"/>
                </a:solidFill>
                <a:latin typeface="Didact Gothic"/>
                <a:ea typeface="Didact Gothic"/>
                <a:cs typeface="Didact Gothic"/>
                <a:sym typeface="Didact Gothic"/>
              </a:rPr>
              <a:t>music nights.</a:t>
            </a:r>
          </a:p>
        </p:txBody>
      </p:sp>
      <p:grpSp>
        <p:nvGrpSpPr>
          <p:cNvPr name="Group 17" id="17"/>
          <p:cNvGrpSpPr/>
          <p:nvPr/>
        </p:nvGrpSpPr>
        <p:grpSpPr>
          <a:xfrm rot="0">
            <a:off x="6505575" y="2286000"/>
            <a:ext cx="5267325" cy="3238500"/>
            <a:chOff x="0" y="0"/>
            <a:chExt cx="7023100" cy="4318000"/>
          </a:xfrm>
        </p:grpSpPr>
        <p:sp>
          <p:nvSpPr>
            <p:cNvPr name="Freeform 18" id="18"/>
            <p:cNvSpPr/>
            <p:nvPr/>
          </p:nvSpPr>
          <p:spPr>
            <a:xfrm flipH="false" flipV="false" rot="0">
              <a:off x="0" y="0"/>
              <a:ext cx="7023100" cy="4318000"/>
            </a:xfrm>
            <a:custGeom>
              <a:avLst/>
              <a:gdLst/>
              <a:ahLst/>
              <a:cxnLst/>
              <a:rect r="r" b="b" t="t" l="l"/>
              <a:pathLst>
                <a:path h="4318000" w="7023100">
                  <a:moveTo>
                    <a:pt x="431800" y="0"/>
                  </a:moveTo>
                  <a:lnTo>
                    <a:pt x="6591300" y="0"/>
                  </a:lnTo>
                  <a:cubicBezTo>
                    <a:pt x="6829777" y="0"/>
                    <a:pt x="7023100" y="193323"/>
                    <a:pt x="7023100" y="431800"/>
                  </a:cubicBezTo>
                  <a:lnTo>
                    <a:pt x="7023100" y="3886200"/>
                  </a:lnTo>
                  <a:cubicBezTo>
                    <a:pt x="7023100" y="4124677"/>
                    <a:pt x="6829777" y="4318000"/>
                    <a:pt x="6591300" y="4318000"/>
                  </a:cubicBezTo>
                  <a:lnTo>
                    <a:pt x="431800" y="4318000"/>
                  </a:lnTo>
                  <a:cubicBezTo>
                    <a:pt x="193323" y="4318000"/>
                    <a:pt x="0" y="4124677"/>
                    <a:pt x="0" y="3886200"/>
                  </a:cubicBezTo>
                  <a:lnTo>
                    <a:pt x="0" y="431800"/>
                  </a:lnTo>
                  <a:cubicBezTo>
                    <a:pt x="0" y="193323"/>
                    <a:pt x="193323" y="0"/>
                    <a:pt x="431800" y="0"/>
                  </a:cubicBezTo>
                  <a:close/>
                </a:path>
              </a:pathLst>
            </a:custGeom>
            <a:solidFill>
              <a:srgbClr val="0F1F0F"/>
            </a:solidFill>
            <a:ln w="19050" cap="sq">
              <a:solidFill>
                <a:srgbClr val="C9A55C"/>
              </a:solidFill>
              <a:prstDash val="solid"/>
              <a:miter/>
            </a:ln>
          </p:spPr>
        </p:sp>
        <p:sp>
          <p:nvSpPr>
            <p:cNvPr name="TextBox 19" id="19"/>
            <p:cNvSpPr txBox="true"/>
            <p:nvPr/>
          </p:nvSpPr>
          <p:spPr>
            <a:xfrm>
              <a:off x="0" y="-38100"/>
              <a:ext cx="7023100" cy="4356100"/>
            </a:xfrm>
            <a:prstGeom prst="rect">
              <a:avLst/>
            </a:prstGeom>
          </p:spPr>
          <p:txBody>
            <a:bodyPr anchor="ctr" rtlCol="false" tIns="50800" lIns="50800" bIns="50800" rIns="50800"/>
            <a:lstStyle/>
            <a:p>
              <a:pPr algn="l">
                <a:lnSpc>
                  <a:spcPts val="1679"/>
                </a:lnSpc>
              </a:pPr>
            </a:p>
          </p:txBody>
        </p:sp>
      </p:grpSp>
      <p:sp>
        <p:nvSpPr>
          <p:cNvPr name="TextBox 20" id="20"/>
          <p:cNvSpPr txBox="true"/>
          <p:nvPr/>
        </p:nvSpPr>
        <p:spPr>
          <a:xfrm rot="0">
            <a:off x="6686550" y="2486342"/>
            <a:ext cx="4886325" cy="504825"/>
          </a:xfrm>
          <a:prstGeom prst="rect">
            <a:avLst/>
          </a:prstGeom>
        </p:spPr>
        <p:txBody>
          <a:bodyPr anchor="t" rtlCol="false" tIns="0" lIns="0" bIns="0" rIns="0">
            <a:spAutoFit/>
          </a:bodyPr>
          <a:lstStyle/>
          <a:p>
            <a:pPr algn="ctr" marL="0" indent="0" lvl="0">
              <a:lnSpc>
                <a:spcPts val="4199"/>
              </a:lnSpc>
              <a:spcBef>
                <a:spcPct val="0"/>
              </a:spcBef>
            </a:pPr>
            <a:r>
              <a:rPr lang="en-US" sz="2999" strike="noStrike" u="none">
                <a:solidFill>
                  <a:srgbClr val="C9A55C"/>
                </a:solidFill>
                <a:latin typeface="Didact Gothic"/>
                <a:ea typeface="Didact Gothic"/>
                <a:cs typeface="Didact Gothic"/>
                <a:sym typeface="Didact Gothic"/>
              </a:rPr>
              <a:t>✅  Strong Branding</a:t>
            </a:r>
          </a:p>
        </p:txBody>
      </p:sp>
      <p:sp>
        <p:nvSpPr>
          <p:cNvPr name="TextBox 21" id="21"/>
          <p:cNvSpPr txBox="true"/>
          <p:nvPr/>
        </p:nvSpPr>
        <p:spPr>
          <a:xfrm rot="0">
            <a:off x="6700838" y="3248660"/>
            <a:ext cx="4886325" cy="1657351"/>
          </a:xfrm>
          <a:prstGeom prst="rect">
            <a:avLst/>
          </a:prstGeom>
        </p:spPr>
        <p:txBody>
          <a:bodyPr anchor="t" rtlCol="false" tIns="0" lIns="0" bIns="0" rIns="0">
            <a:spAutoFit/>
          </a:bodyPr>
          <a:lstStyle/>
          <a:p>
            <a:pPr algn="ctr" marL="0" indent="0" lvl="0">
              <a:lnSpc>
                <a:spcPts val="4499"/>
              </a:lnSpc>
              <a:spcBef>
                <a:spcPct val="0"/>
              </a:spcBef>
            </a:pPr>
            <a:r>
              <a:rPr lang="en-US" sz="2999" strike="noStrike" u="none">
                <a:solidFill>
                  <a:srgbClr val="F5F0DC"/>
                </a:solidFill>
                <a:latin typeface="Didact Gothic"/>
                <a:ea typeface="Didact Gothic"/>
                <a:cs typeface="Didact Gothic"/>
                <a:sym typeface="Didact Gothic"/>
              </a:rPr>
              <a:t>Clear identity, logo,</a:t>
            </a:r>
          </a:p>
          <a:p>
            <a:pPr algn="ctr" marL="0" indent="0" lvl="0">
              <a:lnSpc>
                <a:spcPts val="4499"/>
              </a:lnSpc>
              <a:spcBef>
                <a:spcPct val="0"/>
              </a:spcBef>
            </a:pPr>
            <a:r>
              <a:rPr lang="en-US" sz="2999" strike="noStrike" u="none">
                <a:solidFill>
                  <a:srgbClr val="F5F0DC"/>
                </a:solidFill>
                <a:latin typeface="Didact Gothic"/>
                <a:ea typeface="Didact Gothic"/>
                <a:cs typeface="Didact Gothic"/>
                <a:sym typeface="Didact Gothic"/>
              </a:rPr>
              <a:t>social media presence</a:t>
            </a:r>
          </a:p>
          <a:p>
            <a:pPr algn="ctr" marL="0" indent="0" lvl="0">
              <a:lnSpc>
                <a:spcPts val="4499"/>
              </a:lnSpc>
              <a:spcBef>
                <a:spcPct val="0"/>
              </a:spcBef>
            </a:pPr>
            <a:r>
              <a:rPr lang="en-US" sz="2999" strike="noStrike" u="none">
                <a:solidFill>
                  <a:srgbClr val="F5F0DC"/>
                </a:solidFill>
                <a:latin typeface="Didact Gothic"/>
                <a:ea typeface="Didact Gothic"/>
                <a:cs typeface="Didact Gothic"/>
                <a:sym typeface="Didact Gothic"/>
              </a:rPr>
              <a:t>and themed events.</a:t>
            </a:r>
          </a:p>
        </p:txBody>
      </p:sp>
      <p:grpSp>
        <p:nvGrpSpPr>
          <p:cNvPr name="Group 22" id="22"/>
          <p:cNvGrpSpPr/>
          <p:nvPr/>
        </p:nvGrpSpPr>
        <p:grpSpPr>
          <a:xfrm rot="0">
            <a:off x="12058650" y="2286000"/>
            <a:ext cx="5267325" cy="3238500"/>
            <a:chOff x="0" y="0"/>
            <a:chExt cx="7023100" cy="4318000"/>
          </a:xfrm>
        </p:grpSpPr>
        <p:sp>
          <p:nvSpPr>
            <p:cNvPr name="Freeform 23" id="23"/>
            <p:cNvSpPr/>
            <p:nvPr/>
          </p:nvSpPr>
          <p:spPr>
            <a:xfrm flipH="false" flipV="false" rot="0">
              <a:off x="0" y="0"/>
              <a:ext cx="7023100" cy="4318000"/>
            </a:xfrm>
            <a:custGeom>
              <a:avLst/>
              <a:gdLst/>
              <a:ahLst/>
              <a:cxnLst/>
              <a:rect r="r" b="b" t="t" l="l"/>
              <a:pathLst>
                <a:path h="4318000" w="7023100">
                  <a:moveTo>
                    <a:pt x="431800" y="0"/>
                  </a:moveTo>
                  <a:lnTo>
                    <a:pt x="6591300" y="0"/>
                  </a:lnTo>
                  <a:cubicBezTo>
                    <a:pt x="6829777" y="0"/>
                    <a:pt x="7023100" y="193323"/>
                    <a:pt x="7023100" y="431800"/>
                  </a:cubicBezTo>
                  <a:lnTo>
                    <a:pt x="7023100" y="3886200"/>
                  </a:lnTo>
                  <a:cubicBezTo>
                    <a:pt x="7023100" y="4124677"/>
                    <a:pt x="6829777" y="4318000"/>
                    <a:pt x="6591300" y="4318000"/>
                  </a:cubicBezTo>
                  <a:lnTo>
                    <a:pt x="431800" y="4318000"/>
                  </a:lnTo>
                  <a:cubicBezTo>
                    <a:pt x="193323" y="4318000"/>
                    <a:pt x="0" y="4124677"/>
                    <a:pt x="0" y="3886200"/>
                  </a:cubicBezTo>
                  <a:lnTo>
                    <a:pt x="0" y="431800"/>
                  </a:lnTo>
                  <a:cubicBezTo>
                    <a:pt x="0" y="193323"/>
                    <a:pt x="193323" y="0"/>
                    <a:pt x="431800" y="0"/>
                  </a:cubicBezTo>
                  <a:close/>
                </a:path>
              </a:pathLst>
            </a:custGeom>
            <a:solidFill>
              <a:srgbClr val="0F1F0F"/>
            </a:solidFill>
            <a:ln w="19050" cap="sq">
              <a:solidFill>
                <a:srgbClr val="C9A55C"/>
              </a:solidFill>
              <a:prstDash val="solid"/>
              <a:miter/>
            </a:ln>
          </p:spPr>
        </p:sp>
        <p:sp>
          <p:nvSpPr>
            <p:cNvPr name="TextBox 24" id="24"/>
            <p:cNvSpPr txBox="true"/>
            <p:nvPr/>
          </p:nvSpPr>
          <p:spPr>
            <a:xfrm>
              <a:off x="0" y="-38100"/>
              <a:ext cx="7023100" cy="4356100"/>
            </a:xfrm>
            <a:prstGeom prst="rect">
              <a:avLst/>
            </a:prstGeom>
          </p:spPr>
          <p:txBody>
            <a:bodyPr anchor="ctr" rtlCol="false" tIns="50800" lIns="50800" bIns="50800" rIns="50800"/>
            <a:lstStyle/>
            <a:p>
              <a:pPr algn="l">
                <a:lnSpc>
                  <a:spcPts val="1679"/>
                </a:lnSpc>
              </a:pPr>
            </a:p>
          </p:txBody>
        </p:sp>
      </p:grpSp>
      <p:sp>
        <p:nvSpPr>
          <p:cNvPr name="TextBox 25" id="25"/>
          <p:cNvSpPr txBox="true"/>
          <p:nvPr/>
        </p:nvSpPr>
        <p:spPr>
          <a:xfrm rot="0">
            <a:off x="12239625" y="2486342"/>
            <a:ext cx="4886325" cy="504825"/>
          </a:xfrm>
          <a:prstGeom prst="rect">
            <a:avLst/>
          </a:prstGeom>
        </p:spPr>
        <p:txBody>
          <a:bodyPr anchor="t" rtlCol="false" tIns="0" lIns="0" bIns="0" rIns="0">
            <a:spAutoFit/>
          </a:bodyPr>
          <a:lstStyle/>
          <a:p>
            <a:pPr algn="ctr" marL="0" indent="0" lvl="0">
              <a:lnSpc>
                <a:spcPts val="4199"/>
              </a:lnSpc>
              <a:spcBef>
                <a:spcPct val="0"/>
              </a:spcBef>
            </a:pPr>
            <a:r>
              <a:rPr lang="en-US" sz="2999" strike="noStrike" u="none">
                <a:solidFill>
                  <a:srgbClr val="C9A55C"/>
                </a:solidFill>
                <a:latin typeface="Didact Gothic"/>
                <a:ea typeface="Didact Gothic"/>
                <a:cs typeface="Didact Gothic"/>
                <a:sym typeface="Didact Gothic"/>
              </a:rPr>
              <a:t>✅  Market Opportunity</a:t>
            </a:r>
          </a:p>
        </p:txBody>
      </p:sp>
      <p:sp>
        <p:nvSpPr>
          <p:cNvPr name="TextBox 26" id="26"/>
          <p:cNvSpPr txBox="true"/>
          <p:nvPr/>
        </p:nvSpPr>
        <p:spPr>
          <a:xfrm rot="0">
            <a:off x="12239625" y="3248660"/>
            <a:ext cx="4886325" cy="1657351"/>
          </a:xfrm>
          <a:prstGeom prst="rect">
            <a:avLst/>
          </a:prstGeom>
        </p:spPr>
        <p:txBody>
          <a:bodyPr anchor="t" rtlCol="false" tIns="0" lIns="0" bIns="0" rIns="0">
            <a:spAutoFit/>
          </a:bodyPr>
          <a:lstStyle/>
          <a:p>
            <a:pPr algn="ctr" marL="0" indent="0" lvl="0">
              <a:lnSpc>
                <a:spcPts val="4499"/>
              </a:lnSpc>
              <a:spcBef>
                <a:spcPct val="0"/>
              </a:spcBef>
            </a:pPr>
            <a:r>
              <a:rPr lang="en-US" sz="2999" strike="noStrike" u="none">
                <a:solidFill>
                  <a:srgbClr val="F5F0DC"/>
                </a:solidFill>
                <a:latin typeface="Didact Gothic"/>
                <a:ea typeface="Didact Gothic"/>
                <a:cs typeface="Didact Gothic"/>
                <a:sym typeface="Didact Gothic"/>
              </a:rPr>
              <a:t>Primary research showed</a:t>
            </a:r>
          </a:p>
          <a:p>
            <a:pPr algn="ctr" marL="0" indent="0" lvl="0">
              <a:lnSpc>
                <a:spcPts val="4499"/>
              </a:lnSpc>
              <a:spcBef>
                <a:spcPct val="0"/>
              </a:spcBef>
            </a:pPr>
            <a:r>
              <a:rPr lang="en-US" sz="2999" strike="noStrike" u="none">
                <a:solidFill>
                  <a:srgbClr val="F5F0DC"/>
                </a:solidFill>
                <a:latin typeface="Didact Gothic"/>
                <a:ea typeface="Didact Gothic"/>
                <a:cs typeface="Didact Gothic"/>
                <a:sym typeface="Didact Gothic"/>
              </a:rPr>
              <a:t>strong customer interest</a:t>
            </a:r>
          </a:p>
          <a:p>
            <a:pPr algn="ctr" marL="0" indent="0" lvl="0">
              <a:lnSpc>
                <a:spcPts val="4499"/>
              </a:lnSpc>
              <a:spcBef>
                <a:spcPct val="0"/>
              </a:spcBef>
            </a:pPr>
            <a:r>
              <a:rPr lang="en-US" sz="2999" strike="noStrike" u="none">
                <a:solidFill>
                  <a:srgbClr val="F5F0DC"/>
                </a:solidFill>
                <a:latin typeface="Didact Gothic"/>
                <a:ea typeface="Didact Gothic"/>
                <a:cs typeface="Didact Gothic"/>
                <a:sym typeface="Didact Gothic"/>
              </a:rPr>
              <a:t>and demand.</a:t>
            </a:r>
          </a:p>
        </p:txBody>
      </p:sp>
      <p:grpSp>
        <p:nvGrpSpPr>
          <p:cNvPr name="Group 27" id="27"/>
          <p:cNvGrpSpPr/>
          <p:nvPr/>
        </p:nvGrpSpPr>
        <p:grpSpPr>
          <a:xfrm rot="0">
            <a:off x="952500" y="5905500"/>
            <a:ext cx="16383000" cy="5715000"/>
            <a:chOff x="0" y="0"/>
            <a:chExt cx="21844000" cy="7620000"/>
          </a:xfrm>
        </p:grpSpPr>
        <p:sp>
          <p:nvSpPr>
            <p:cNvPr name="Freeform 28" id="28"/>
            <p:cNvSpPr/>
            <p:nvPr/>
          </p:nvSpPr>
          <p:spPr>
            <a:xfrm flipH="false" flipV="false" rot="0">
              <a:off x="0" y="0"/>
              <a:ext cx="21844000" cy="7620000"/>
            </a:xfrm>
            <a:custGeom>
              <a:avLst/>
              <a:gdLst/>
              <a:ahLst/>
              <a:cxnLst/>
              <a:rect r="r" b="b" t="t" l="l"/>
              <a:pathLst>
                <a:path h="7620000" w="21844000">
                  <a:moveTo>
                    <a:pt x="762000" y="0"/>
                  </a:moveTo>
                  <a:lnTo>
                    <a:pt x="21082000" y="0"/>
                  </a:lnTo>
                  <a:cubicBezTo>
                    <a:pt x="21502841" y="0"/>
                    <a:pt x="21844000" y="341159"/>
                    <a:pt x="21844000" y="762000"/>
                  </a:cubicBezTo>
                  <a:lnTo>
                    <a:pt x="21844000" y="6858000"/>
                  </a:lnTo>
                  <a:cubicBezTo>
                    <a:pt x="21844000" y="7278841"/>
                    <a:pt x="21502841" y="7620000"/>
                    <a:pt x="21082000" y="7620000"/>
                  </a:cubicBezTo>
                  <a:lnTo>
                    <a:pt x="762000" y="7620000"/>
                  </a:lnTo>
                  <a:cubicBezTo>
                    <a:pt x="341159" y="7620000"/>
                    <a:pt x="0" y="7278841"/>
                    <a:pt x="0" y="6858000"/>
                  </a:cubicBezTo>
                  <a:lnTo>
                    <a:pt x="0" y="762000"/>
                  </a:lnTo>
                  <a:cubicBezTo>
                    <a:pt x="0" y="341159"/>
                    <a:pt x="341159" y="0"/>
                    <a:pt x="762000" y="0"/>
                  </a:cubicBezTo>
                  <a:close/>
                </a:path>
              </a:pathLst>
            </a:custGeom>
            <a:blipFill>
              <a:blip r:embed="rId2"/>
              <a:stretch>
                <a:fillRect l="-12" t="0" r="-12" b="0"/>
              </a:stretch>
            </a:blipFill>
          </p:spPr>
        </p:sp>
      </p:grpSp>
      <p:grpSp>
        <p:nvGrpSpPr>
          <p:cNvPr name="Group 29" id="29"/>
          <p:cNvGrpSpPr/>
          <p:nvPr/>
        </p:nvGrpSpPr>
        <p:grpSpPr>
          <a:xfrm rot="0">
            <a:off x="952500" y="12001500"/>
            <a:ext cx="8048625" cy="3238500"/>
            <a:chOff x="0" y="0"/>
            <a:chExt cx="10731500" cy="4318000"/>
          </a:xfrm>
        </p:grpSpPr>
        <p:sp>
          <p:nvSpPr>
            <p:cNvPr name="Freeform 30" id="30"/>
            <p:cNvSpPr/>
            <p:nvPr/>
          </p:nvSpPr>
          <p:spPr>
            <a:xfrm flipH="false" flipV="false" rot="0">
              <a:off x="0" y="0"/>
              <a:ext cx="10731500" cy="4318000"/>
            </a:xfrm>
            <a:custGeom>
              <a:avLst/>
              <a:gdLst/>
              <a:ahLst/>
              <a:cxnLst/>
              <a:rect r="r" b="b" t="t" l="l"/>
              <a:pathLst>
                <a:path h="4318000" w="10731500">
                  <a:moveTo>
                    <a:pt x="431800" y="0"/>
                  </a:moveTo>
                  <a:lnTo>
                    <a:pt x="10299700" y="0"/>
                  </a:lnTo>
                  <a:cubicBezTo>
                    <a:pt x="10538177" y="0"/>
                    <a:pt x="10731500" y="193323"/>
                    <a:pt x="10731500" y="431800"/>
                  </a:cubicBezTo>
                  <a:lnTo>
                    <a:pt x="10731500" y="3886200"/>
                  </a:lnTo>
                  <a:cubicBezTo>
                    <a:pt x="10731500" y="4124677"/>
                    <a:pt x="10538177" y="4318000"/>
                    <a:pt x="10299700" y="4318000"/>
                  </a:cubicBezTo>
                  <a:lnTo>
                    <a:pt x="431800" y="4318000"/>
                  </a:lnTo>
                  <a:cubicBezTo>
                    <a:pt x="193323" y="4318000"/>
                    <a:pt x="0" y="4124677"/>
                    <a:pt x="0" y="3886200"/>
                  </a:cubicBezTo>
                  <a:lnTo>
                    <a:pt x="0" y="431800"/>
                  </a:lnTo>
                  <a:cubicBezTo>
                    <a:pt x="0" y="193323"/>
                    <a:pt x="193323" y="0"/>
                    <a:pt x="431800" y="0"/>
                  </a:cubicBezTo>
                  <a:close/>
                </a:path>
              </a:pathLst>
            </a:custGeom>
            <a:solidFill>
              <a:srgbClr val="0F1F0F"/>
            </a:solidFill>
            <a:ln w="19050" cap="sq">
              <a:solidFill>
                <a:srgbClr val="C9A55C"/>
              </a:solidFill>
              <a:prstDash val="solid"/>
              <a:miter/>
            </a:ln>
          </p:spPr>
        </p:sp>
        <p:sp>
          <p:nvSpPr>
            <p:cNvPr name="TextBox 31" id="31"/>
            <p:cNvSpPr txBox="true"/>
            <p:nvPr/>
          </p:nvSpPr>
          <p:spPr>
            <a:xfrm>
              <a:off x="0" y="-38100"/>
              <a:ext cx="10731500" cy="4356100"/>
            </a:xfrm>
            <a:prstGeom prst="rect">
              <a:avLst/>
            </a:prstGeom>
          </p:spPr>
          <p:txBody>
            <a:bodyPr anchor="ctr" rtlCol="false" tIns="50800" lIns="50800" bIns="50800" rIns="50800"/>
            <a:lstStyle/>
            <a:p>
              <a:pPr algn="l">
                <a:lnSpc>
                  <a:spcPts val="1679"/>
                </a:lnSpc>
              </a:pPr>
            </a:p>
          </p:txBody>
        </p:sp>
      </p:grpSp>
      <p:sp>
        <p:nvSpPr>
          <p:cNvPr name="TextBox 32" id="32"/>
          <p:cNvSpPr txBox="true"/>
          <p:nvPr/>
        </p:nvSpPr>
        <p:spPr>
          <a:xfrm rot="0">
            <a:off x="1133475" y="12160567"/>
            <a:ext cx="7667625" cy="587376"/>
          </a:xfrm>
          <a:prstGeom prst="rect">
            <a:avLst/>
          </a:prstGeom>
        </p:spPr>
        <p:txBody>
          <a:bodyPr anchor="t" rtlCol="false" tIns="0" lIns="0" bIns="0" rIns="0">
            <a:spAutoFit/>
          </a:bodyPr>
          <a:lstStyle/>
          <a:p>
            <a:pPr algn="ctr" marL="0" indent="0" lvl="0">
              <a:lnSpc>
                <a:spcPts val="4899"/>
              </a:lnSpc>
              <a:spcBef>
                <a:spcPct val="0"/>
              </a:spcBef>
            </a:pPr>
            <a:r>
              <a:rPr lang="en-US" sz="3499" strike="noStrike" u="none">
                <a:solidFill>
                  <a:srgbClr val="C9A55C"/>
                </a:solidFill>
                <a:latin typeface="Didact Gothic"/>
                <a:ea typeface="Didact Gothic"/>
                <a:cs typeface="Didact Gothic"/>
                <a:sym typeface="Didact Gothic"/>
              </a:rPr>
              <a:t>✅  Authentic Experience</a:t>
            </a:r>
          </a:p>
        </p:txBody>
      </p:sp>
      <p:sp>
        <p:nvSpPr>
          <p:cNvPr name="TextBox 33" id="33"/>
          <p:cNvSpPr txBox="true"/>
          <p:nvPr/>
        </p:nvSpPr>
        <p:spPr>
          <a:xfrm rot="0">
            <a:off x="1143000" y="13071793"/>
            <a:ext cx="7667625" cy="1276351"/>
          </a:xfrm>
          <a:prstGeom prst="rect">
            <a:avLst/>
          </a:prstGeom>
        </p:spPr>
        <p:txBody>
          <a:bodyPr anchor="t" rtlCol="false" tIns="0" lIns="0" bIns="0" rIns="0">
            <a:spAutoFit/>
          </a:bodyPr>
          <a:lstStyle/>
          <a:p>
            <a:pPr algn="ctr" marL="0" indent="0" lvl="0">
              <a:lnSpc>
                <a:spcPts val="5249"/>
              </a:lnSpc>
              <a:spcBef>
                <a:spcPct val="0"/>
              </a:spcBef>
            </a:pPr>
            <a:r>
              <a:rPr lang="en-US" sz="3499" strike="noStrike" u="none">
                <a:solidFill>
                  <a:srgbClr val="F5F0DC"/>
                </a:solidFill>
                <a:latin typeface="Didact Gothic"/>
                <a:ea typeface="Didact Gothic"/>
                <a:cs typeface="Didact Gothic"/>
                <a:sym typeface="Didact Gothic"/>
              </a:rPr>
              <a:t>Food, culture, music and</a:t>
            </a:r>
          </a:p>
          <a:p>
            <a:pPr algn="ctr" marL="0" indent="0" lvl="0">
              <a:lnSpc>
                <a:spcPts val="5249"/>
              </a:lnSpc>
              <a:spcBef>
                <a:spcPct val="0"/>
              </a:spcBef>
            </a:pPr>
            <a:r>
              <a:rPr lang="en-US" sz="3499" strike="noStrike" u="none">
                <a:solidFill>
                  <a:srgbClr val="F5F0DC"/>
                </a:solidFill>
                <a:latin typeface="Didact Gothic"/>
                <a:ea typeface="Didact Gothic"/>
                <a:cs typeface="Didact Gothic"/>
                <a:sym typeface="Didact Gothic"/>
              </a:rPr>
              <a:t>community in one venue.</a:t>
            </a:r>
          </a:p>
        </p:txBody>
      </p:sp>
      <p:grpSp>
        <p:nvGrpSpPr>
          <p:cNvPr name="Group 34" id="34"/>
          <p:cNvGrpSpPr/>
          <p:nvPr/>
        </p:nvGrpSpPr>
        <p:grpSpPr>
          <a:xfrm rot="0">
            <a:off x="9286875" y="12001500"/>
            <a:ext cx="8048625" cy="3238500"/>
            <a:chOff x="0" y="0"/>
            <a:chExt cx="10731500" cy="4318000"/>
          </a:xfrm>
        </p:grpSpPr>
        <p:sp>
          <p:nvSpPr>
            <p:cNvPr name="Freeform 35" id="35"/>
            <p:cNvSpPr/>
            <p:nvPr/>
          </p:nvSpPr>
          <p:spPr>
            <a:xfrm flipH="false" flipV="false" rot="0">
              <a:off x="0" y="0"/>
              <a:ext cx="10731500" cy="4318000"/>
            </a:xfrm>
            <a:custGeom>
              <a:avLst/>
              <a:gdLst/>
              <a:ahLst/>
              <a:cxnLst/>
              <a:rect r="r" b="b" t="t" l="l"/>
              <a:pathLst>
                <a:path h="4318000" w="10731500">
                  <a:moveTo>
                    <a:pt x="431800" y="0"/>
                  </a:moveTo>
                  <a:lnTo>
                    <a:pt x="10299700" y="0"/>
                  </a:lnTo>
                  <a:cubicBezTo>
                    <a:pt x="10538177" y="0"/>
                    <a:pt x="10731500" y="193323"/>
                    <a:pt x="10731500" y="431800"/>
                  </a:cubicBezTo>
                  <a:lnTo>
                    <a:pt x="10731500" y="3886200"/>
                  </a:lnTo>
                  <a:cubicBezTo>
                    <a:pt x="10731500" y="4124677"/>
                    <a:pt x="10538177" y="4318000"/>
                    <a:pt x="10299700" y="4318000"/>
                  </a:cubicBezTo>
                  <a:lnTo>
                    <a:pt x="431800" y="4318000"/>
                  </a:lnTo>
                  <a:cubicBezTo>
                    <a:pt x="193323" y="4318000"/>
                    <a:pt x="0" y="4124677"/>
                    <a:pt x="0" y="3886200"/>
                  </a:cubicBezTo>
                  <a:lnTo>
                    <a:pt x="0" y="431800"/>
                  </a:lnTo>
                  <a:cubicBezTo>
                    <a:pt x="0" y="193323"/>
                    <a:pt x="193323" y="0"/>
                    <a:pt x="431800" y="0"/>
                  </a:cubicBezTo>
                  <a:close/>
                </a:path>
              </a:pathLst>
            </a:custGeom>
            <a:solidFill>
              <a:srgbClr val="0F1F0F"/>
            </a:solidFill>
            <a:ln w="19050" cap="sq">
              <a:solidFill>
                <a:srgbClr val="C9A55C"/>
              </a:solidFill>
              <a:prstDash val="solid"/>
              <a:miter/>
            </a:ln>
          </p:spPr>
        </p:sp>
        <p:sp>
          <p:nvSpPr>
            <p:cNvPr name="TextBox 36" id="36"/>
            <p:cNvSpPr txBox="true"/>
            <p:nvPr/>
          </p:nvSpPr>
          <p:spPr>
            <a:xfrm>
              <a:off x="0" y="-38100"/>
              <a:ext cx="10731500" cy="4356100"/>
            </a:xfrm>
            <a:prstGeom prst="rect">
              <a:avLst/>
            </a:prstGeom>
          </p:spPr>
          <p:txBody>
            <a:bodyPr anchor="ctr" rtlCol="false" tIns="50800" lIns="50800" bIns="50800" rIns="50800"/>
            <a:lstStyle/>
            <a:p>
              <a:pPr algn="l">
                <a:lnSpc>
                  <a:spcPts val="1679"/>
                </a:lnSpc>
              </a:pPr>
            </a:p>
          </p:txBody>
        </p:sp>
      </p:grpSp>
      <p:sp>
        <p:nvSpPr>
          <p:cNvPr name="TextBox 37" id="37"/>
          <p:cNvSpPr txBox="true"/>
          <p:nvPr/>
        </p:nvSpPr>
        <p:spPr>
          <a:xfrm rot="0">
            <a:off x="9467850" y="12160567"/>
            <a:ext cx="7667625" cy="587376"/>
          </a:xfrm>
          <a:prstGeom prst="rect">
            <a:avLst/>
          </a:prstGeom>
        </p:spPr>
        <p:txBody>
          <a:bodyPr anchor="t" rtlCol="false" tIns="0" lIns="0" bIns="0" rIns="0">
            <a:spAutoFit/>
          </a:bodyPr>
          <a:lstStyle/>
          <a:p>
            <a:pPr algn="ctr" marL="0" indent="0" lvl="0">
              <a:lnSpc>
                <a:spcPts val="4899"/>
              </a:lnSpc>
              <a:spcBef>
                <a:spcPct val="0"/>
              </a:spcBef>
            </a:pPr>
            <a:r>
              <a:rPr lang="en-US" sz="3499" strike="noStrike" u="none">
                <a:solidFill>
                  <a:srgbClr val="C9A55C"/>
                </a:solidFill>
                <a:latin typeface="Didact Gothic"/>
                <a:ea typeface="Didact Gothic"/>
                <a:cs typeface="Didact Gothic"/>
                <a:sym typeface="Didact Gothic"/>
              </a:rPr>
              <a:t>✅  Passionate Founder</a:t>
            </a:r>
          </a:p>
        </p:txBody>
      </p:sp>
      <p:sp>
        <p:nvSpPr>
          <p:cNvPr name="TextBox 38" id="38"/>
          <p:cNvSpPr txBox="true"/>
          <p:nvPr/>
        </p:nvSpPr>
        <p:spPr>
          <a:xfrm rot="0">
            <a:off x="9658350" y="13002260"/>
            <a:ext cx="7667625" cy="1933576"/>
          </a:xfrm>
          <a:prstGeom prst="rect">
            <a:avLst/>
          </a:prstGeom>
        </p:spPr>
        <p:txBody>
          <a:bodyPr anchor="t" rtlCol="false" tIns="0" lIns="0" bIns="0" rIns="0">
            <a:spAutoFit/>
          </a:bodyPr>
          <a:lstStyle/>
          <a:p>
            <a:pPr algn="ctr" marL="0" indent="0" lvl="0">
              <a:lnSpc>
                <a:spcPts val="5249"/>
              </a:lnSpc>
              <a:spcBef>
                <a:spcPct val="0"/>
              </a:spcBef>
            </a:pPr>
            <a:r>
              <a:rPr lang="en-US" sz="3499" strike="noStrike" u="none">
                <a:solidFill>
                  <a:srgbClr val="F5F0DC"/>
                </a:solidFill>
                <a:latin typeface="Didact Gothic"/>
                <a:ea typeface="Didact Gothic"/>
                <a:cs typeface="Didact Gothic"/>
                <a:sym typeface="Didact Gothic"/>
              </a:rPr>
              <a:t>Dedicated founder who developed</a:t>
            </a:r>
          </a:p>
          <a:p>
            <a:pPr algn="ctr" marL="0" indent="0" lvl="0">
              <a:lnSpc>
                <a:spcPts val="5249"/>
              </a:lnSpc>
              <a:spcBef>
                <a:spcPct val="0"/>
              </a:spcBef>
            </a:pPr>
            <a:r>
              <a:rPr lang="en-US" sz="3499" strike="noStrike" u="none">
                <a:solidFill>
                  <a:srgbClr val="F5F0DC"/>
                </a:solidFill>
                <a:latin typeface="Didact Gothic"/>
                <a:ea typeface="Didact Gothic"/>
                <a:cs typeface="Didact Gothic"/>
                <a:sym typeface="Didact Gothic"/>
              </a:rPr>
              <a:t>the full business plan while</a:t>
            </a:r>
          </a:p>
          <a:p>
            <a:pPr algn="ctr" marL="0" indent="0" lvl="0">
              <a:lnSpc>
                <a:spcPts val="5249"/>
              </a:lnSpc>
              <a:spcBef>
                <a:spcPct val="0"/>
              </a:spcBef>
            </a:pPr>
            <a:r>
              <a:rPr lang="en-US" sz="3499" strike="noStrike" u="none">
                <a:solidFill>
                  <a:srgbClr val="F5F0DC"/>
                </a:solidFill>
                <a:latin typeface="Didact Gothic"/>
                <a:ea typeface="Didact Gothic"/>
                <a:cs typeface="Didact Gothic"/>
                <a:sym typeface="Didact Gothic"/>
              </a:rPr>
              <a:t>studying full-time.</a:t>
            </a:r>
          </a:p>
        </p:txBody>
      </p:sp>
      <p:sp>
        <p:nvSpPr>
          <p:cNvPr name="TextBox 39" id="39"/>
          <p:cNvSpPr txBox="true"/>
          <p:nvPr/>
        </p:nvSpPr>
        <p:spPr>
          <a:xfrm rot="0">
            <a:off x="1666875" y="16021050"/>
            <a:ext cx="15240000" cy="587376"/>
          </a:xfrm>
          <a:prstGeom prst="rect">
            <a:avLst/>
          </a:prstGeom>
        </p:spPr>
        <p:txBody>
          <a:bodyPr anchor="t" rtlCol="false" tIns="0" lIns="0" bIns="0" rIns="0">
            <a:spAutoFit/>
          </a:bodyPr>
          <a:lstStyle/>
          <a:p>
            <a:pPr algn="ctr" marL="0" indent="0" lvl="0">
              <a:lnSpc>
                <a:spcPts val="4899"/>
              </a:lnSpc>
              <a:spcBef>
                <a:spcPct val="0"/>
              </a:spcBef>
            </a:pPr>
            <a:r>
              <a:rPr lang="en-US" sz="3499" strike="noStrike" u="none">
                <a:solidFill>
                  <a:srgbClr val="C9A55C">
                    <a:alpha val="69804"/>
                  </a:srgbClr>
                </a:solidFill>
                <a:latin typeface="Didact Gothic"/>
                <a:ea typeface="Didact Gothic"/>
                <a:cs typeface="Didact Gothic"/>
                <a:sym typeface="Didact Gothic"/>
              </a:rPr>
              <a:t>References: Market Research (2025); Primary Research Survey (2025).</a:t>
            </a:r>
          </a:p>
        </p:txBody>
      </p:sp>
    </p:spTree>
  </p:cSld>
  <p:clrMapOvr>
    <a:masterClrMapping/>
  </p:clrMapOvr>
</p:sld>
</file>

<file path=ppt/slides/slide10.xml><?xml version="1.0" encoding="utf-8"?>
<p:sld xmlns:p="http://schemas.openxmlformats.org/presentationml/2006/main" xmlns:a="http://schemas.openxmlformats.org/drawingml/2006/main">
  <p:cSld>
    <p:bg>
      <p:bgPr>
        <a:solidFill>
          <a:srgbClr val="1A2E1A"/>
        </a:solidFill>
      </p:bgPr>
    </p:bg>
    <p:spTree>
      <p:nvGrpSpPr>
        <p:cNvPr id="1" name=""/>
        <p:cNvGrpSpPr/>
        <p:nvPr/>
      </p:nvGrpSpPr>
      <p:grpSpPr>
        <a:xfrm>
          <a:off x="0" y="0"/>
          <a:ext cx="0" cy="0"/>
          <a:chOff x="0" y="0"/>
          <a:chExt cx="0" cy="0"/>
        </a:xfrm>
      </p:grpSpPr>
      <p:sp>
        <p:nvSpPr>
          <p:cNvPr name="AutoShape 2" id="2"/>
          <p:cNvSpPr/>
          <p:nvPr/>
        </p:nvSpPr>
        <p:spPr>
          <a:xfrm>
            <a:off x="7239000" y="5334000"/>
            <a:ext cx="3810000" cy="0"/>
          </a:xfrm>
          <a:prstGeom prst="line">
            <a:avLst/>
          </a:prstGeom>
          <a:ln cap="flat" w="19050">
            <a:solidFill>
              <a:srgbClr val="C9A55C"/>
            </a:solidFill>
            <a:prstDash val="solid"/>
            <a:headEnd type="none" len="sm" w="sm"/>
            <a:tailEnd type="none" len="sm" w="sm"/>
          </a:ln>
        </p:spPr>
      </p:sp>
      <p:sp>
        <p:nvSpPr>
          <p:cNvPr name="TextBox 3" id="3"/>
          <p:cNvSpPr txBox="true"/>
          <p:nvPr/>
        </p:nvSpPr>
        <p:spPr>
          <a:xfrm rot="0">
            <a:off x="5334000" y="4371975"/>
            <a:ext cx="7620000" cy="903567"/>
          </a:xfrm>
          <a:prstGeom prst="rect">
            <a:avLst/>
          </a:prstGeom>
        </p:spPr>
        <p:txBody>
          <a:bodyPr anchor="t" rtlCol="false" tIns="0" lIns="0" bIns="0" rIns="0">
            <a:spAutoFit/>
          </a:bodyPr>
          <a:lstStyle/>
          <a:p>
            <a:pPr algn="ctr" marL="0" indent="0" lvl="0">
              <a:lnSpc>
                <a:spcPts val="7422"/>
              </a:lnSpc>
              <a:spcBef>
                <a:spcPct val="0"/>
              </a:spcBef>
            </a:pPr>
            <a:r>
              <a:rPr lang="en-US" sz="5301" strike="noStrike" u="none">
                <a:solidFill>
                  <a:srgbClr val="C9A55C"/>
                </a:solidFill>
                <a:latin typeface="Playfair Display"/>
                <a:ea typeface="Playfair Display"/>
                <a:cs typeface="Playfair Display"/>
                <a:sym typeface="Playfair Display"/>
              </a:rPr>
              <a:t>REFERENCES</a:t>
            </a:r>
          </a:p>
        </p:txBody>
      </p:sp>
      <p:sp>
        <p:nvSpPr>
          <p:cNvPr name="AutoShape 4" id="4"/>
          <p:cNvSpPr/>
          <p:nvPr/>
        </p:nvSpPr>
        <p:spPr>
          <a:xfrm flipV="true">
            <a:off x="17907000" y="13144500"/>
            <a:ext cx="0" cy="762000"/>
          </a:xfrm>
          <a:prstGeom prst="line">
            <a:avLst/>
          </a:prstGeom>
          <a:ln cap="flat" w="19050">
            <a:solidFill>
              <a:srgbClr val="C9A55C">
                <a:alpha val="60000"/>
              </a:srgbClr>
            </a:solidFill>
            <a:prstDash val="solid"/>
            <a:headEnd type="none" len="sm" w="sm"/>
            <a:tailEnd type="none" len="sm" w="sm"/>
          </a:ln>
        </p:spPr>
      </p:sp>
      <p:sp>
        <p:nvSpPr>
          <p:cNvPr name="AutoShape 5" id="5"/>
          <p:cNvSpPr/>
          <p:nvPr/>
        </p:nvSpPr>
        <p:spPr>
          <a:xfrm flipH="true">
            <a:off x="17145000" y="13906500"/>
            <a:ext cx="762000" cy="0"/>
          </a:xfrm>
          <a:prstGeom prst="line">
            <a:avLst/>
          </a:prstGeom>
          <a:ln cap="flat" w="19050">
            <a:solidFill>
              <a:srgbClr val="C9A55C">
                <a:alpha val="60000"/>
              </a:srgbClr>
            </a:solidFill>
            <a:prstDash val="solid"/>
            <a:headEnd type="none" len="sm" w="sm"/>
            <a:tailEnd type="none" len="sm" w="sm"/>
          </a:ln>
        </p:spPr>
      </p:sp>
      <p:sp>
        <p:nvSpPr>
          <p:cNvPr name="AutoShape 6" id="6"/>
          <p:cNvSpPr/>
          <p:nvPr/>
        </p:nvSpPr>
        <p:spPr>
          <a:xfrm flipV="true">
            <a:off x="381000" y="13144500"/>
            <a:ext cx="0" cy="762000"/>
          </a:xfrm>
          <a:prstGeom prst="line">
            <a:avLst/>
          </a:prstGeom>
          <a:ln cap="flat" w="19050">
            <a:solidFill>
              <a:srgbClr val="C9A55C">
                <a:alpha val="60000"/>
              </a:srgbClr>
            </a:solidFill>
            <a:prstDash val="solid"/>
            <a:headEnd type="none" len="sm" w="sm"/>
            <a:tailEnd type="none" len="sm" w="sm"/>
          </a:ln>
        </p:spPr>
      </p:sp>
      <p:sp>
        <p:nvSpPr>
          <p:cNvPr name="AutoShape 7" id="7"/>
          <p:cNvSpPr/>
          <p:nvPr/>
        </p:nvSpPr>
        <p:spPr>
          <a:xfrm>
            <a:off x="381000" y="13906500"/>
            <a:ext cx="762000" cy="0"/>
          </a:xfrm>
          <a:prstGeom prst="line">
            <a:avLst/>
          </a:prstGeom>
          <a:ln cap="flat" w="19050">
            <a:solidFill>
              <a:srgbClr val="C9A55C">
                <a:alpha val="60000"/>
              </a:srgbClr>
            </a:solidFill>
            <a:prstDash val="solid"/>
            <a:headEnd type="none" len="sm" w="sm"/>
            <a:tailEnd type="none" len="sm" w="sm"/>
          </a:ln>
        </p:spPr>
      </p:sp>
      <p:sp>
        <p:nvSpPr>
          <p:cNvPr name="AutoShape 8" id="8"/>
          <p:cNvSpPr/>
          <p:nvPr/>
        </p:nvSpPr>
        <p:spPr>
          <a:xfrm>
            <a:off x="17907000" y="4381500"/>
            <a:ext cx="0" cy="762000"/>
          </a:xfrm>
          <a:prstGeom prst="line">
            <a:avLst/>
          </a:prstGeom>
          <a:ln cap="flat" w="19050">
            <a:solidFill>
              <a:srgbClr val="C9A55C">
                <a:alpha val="60000"/>
              </a:srgbClr>
            </a:solidFill>
            <a:prstDash val="solid"/>
            <a:headEnd type="none" len="sm" w="sm"/>
            <a:tailEnd type="none" len="sm" w="sm"/>
          </a:ln>
        </p:spPr>
      </p:sp>
      <p:sp>
        <p:nvSpPr>
          <p:cNvPr name="AutoShape 9" id="9"/>
          <p:cNvSpPr/>
          <p:nvPr/>
        </p:nvSpPr>
        <p:spPr>
          <a:xfrm flipH="true">
            <a:off x="17145000" y="4381500"/>
            <a:ext cx="762000" cy="0"/>
          </a:xfrm>
          <a:prstGeom prst="line">
            <a:avLst/>
          </a:prstGeom>
          <a:ln cap="flat" w="19050">
            <a:solidFill>
              <a:srgbClr val="C9A55C">
                <a:alpha val="60000"/>
              </a:srgbClr>
            </a:solidFill>
            <a:prstDash val="solid"/>
            <a:headEnd type="none" len="sm" w="sm"/>
            <a:tailEnd type="none" len="sm" w="sm"/>
          </a:ln>
        </p:spPr>
      </p:sp>
      <p:sp>
        <p:nvSpPr>
          <p:cNvPr name="AutoShape 10" id="10"/>
          <p:cNvSpPr/>
          <p:nvPr/>
        </p:nvSpPr>
        <p:spPr>
          <a:xfrm>
            <a:off x="381000" y="4381500"/>
            <a:ext cx="0" cy="762000"/>
          </a:xfrm>
          <a:prstGeom prst="line">
            <a:avLst/>
          </a:prstGeom>
          <a:ln cap="flat" w="19050">
            <a:solidFill>
              <a:srgbClr val="C9A55C">
                <a:alpha val="60000"/>
              </a:srgbClr>
            </a:solidFill>
            <a:prstDash val="solid"/>
            <a:headEnd type="none" len="sm" w="sm"/>
            <a:tailEnd type="none" len="sm" w="sm"/>
          </a:ln>
        </p:spPr>
      </p:sp>
      <p:sp>
        <p:nvSpPr>
          <p:cNvPr name="AutoShape 11" id="11"/>
          <p:cNvSpPr/>
          <p:nvPr/>
        </p:nvSpPr>
        <p:spPr>
          <a:xfrm>
            <a:off x="381000" y="4381500"/>
            <a:ext cx="762000" cy="0"/>
          </a:xfrm>
          <a:prstGeom prst="line">
            <a:avLst/>
          </a:prstGeom>
          <a:ln cap="flat" w="19050">
            <a:solidFill>
              <a:srgbClr val="C9A55C">
                <a:alpha val="60000"/>
              </a:srgbClr>
            </a:solidFill>
            <a:prstDash val="solid"/>
            <a:headEnd type="none" len="sm" w="sm"/>
            <a:tailEnd type="none" len="sm" w="sm"/>
          </a:ln>
        </p:spPr>
      </p:sp>
      <p:sp>
        <p:nvSpPr>
          <p:cNvPr name="TextBox 12" id="12"/>
          <p:cNvSpPr txBox="true"/>
          <p:nvPr/>
        </p:nvSpPr>
        <p:spPr>
          <a:xfrm rot="0">
            <a:off x="9829800" y="5777865"/>
            <a:ext cx="7429500" cy="7423150"/>
          </a:xfrm>
          <a:prstGeom prst="rect">
            <a:avLst/>
          </a:prstGeom>
        </p:spPr>
        <p:txBody>
          <a:bodyPr anchor="t" rtlCol="false" tIns="0" lIns="0" bIns="0" rIns="0">
            <a:spAutoFit/>
          </a:bodyPr>
          <a:lstStyle/>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Meta Business (2025) Digital Marketing</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Resources.</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ONS (2025) UK Population and Consumer</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Trends.</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Primary Financial Forecast (2025) Business</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Financial Projections.</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Statista (2025) UK Restaurant Industry</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Statistics.</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TikTok Business (2025) Marketing and</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Advertising Solutions.</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Visit Cardiff (2024) Cardiff Tourism and</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City Centre Information.</a:t>
            </a:r>
          </a:p>
        </p:txBody>
      </p:sp>
      <p:sp>
        <p:nvSpPr>
          <p:cNvPr name="TextBox 13" id="13"/>
          <p:cNvSpPr txBox="true"/>
          <p:nvPr/>
        </p:nvSpPr>
        <p:spPr>
          <a:xfrm rot="0">
            <a:off x="1028700" y="5295900"/>
            <a:ext cx="7429500" cy="8299450"/>
          </a:xfrm>
          <a:prstGeom prst="rect">
            <a:avLst/>
          </a:prstGeom>
        </p:spPr>
        <p:txBody>
          <a:bodyPr anchor="t" rtlCol="false" tIns="0" lIns="0" bIns="0" rIns="0">
            <a:spAutoFit/>
          </a:bodyPr>
          <a:lstStyle/>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ACAS (2025) Employee Training and</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Workplace Guidance.</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CIPD (2025) People Management and</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Employee Development.</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FSB (2024) Small Business Market Trends.</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GOV.UK (2024) Sole Trader Business</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Structure.</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Instagram Business (2025) Social Media</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Marketing Tools.</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Kotler, P., Armstrong, G. and Opresnik, M.</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(2021) Principles of Marketing.</a:t>
            </a:r>
          </a:p>
          <a:p>
            <a:pPr algn="l" marL="0" indent="0" lvl="0">
              <a:lnSpc>
                <a:spcPts val="3499"/>
              </a:lnSpc>
              <a:spcBef>
                <a:spcPct val="0"/>
              </a:spcBef>
            </a:pP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Market Research Survey (2025) Primary</a:t>
            </a:r>
          </a:p>
          <a:p>
            <a:pPr algn="l" marL="0" indent="0" lvl="0">
              <a:lnSpc>
                <a:spcPts val="3499"/>
              </a:lnSpc>
              <a:spcBef>
                <a:spcPct val="0"/>
              </a:spcBef>
            </a:pPr>
            <a:r>
              <a:rPr lang="en-US" sz="2499" strike="noStrike" u="none">
                <a:solidFill>
                  <a:srgbClr val="F5F0DC"/>
                </a:solidFill>
                <a:latin typeface="Didact Gothic"/>
                <a:ea typeface="Didact Gothic"/>
                <a:cs typeface="Didact Gothic"/>
                <a:sym typeface="Didact Gothic"/>
              </a:rPr>
              <a:t>  Research Conducted by Author.</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DAHNQVOZ1bs</dc:identifier>
  <dcterms:modified xsi:type="dcterms:W3CDTF">2011-08-01T06:04:30Z</dcterms:modified>
  <cp:revision>1</cp:revision>
  <dc:title>Presentación con plantilla</dc:title>
</cp:coreProperties>
</file>