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8" r:id="rId3"/>
    <p:sldId id="260" r:id="rId4"/>
    <p:sldId id="261" r:id="rId5"/>
    <p:sldId id="262" r:id="rId6"/>
    <p:sldId id="259"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1A1CD"/>
    <a:srgbClr val="6D91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4" autoAdjust="0"/>
    <p:restoredTop sz="94660"/>
  </p:normalViewPr>
  <p:slideViewPr>
    <p:cSldViewPr snapToGrid="0">
      <p:cViewPr varScale="1">
        <p:scale>
          <a:sx n="68" d="100"/>
          <a:sy n="68"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61F949-AF91-4AEC-ACA7-815ADA1B4F6F}" type="datetimeFigureOut">
              <a:rPr lang="en-GB" smtClean="0"/>
              <a:t>20/04/2020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2416F-8288-4FAE-A28E-CEDEA23ACA09}" type="slidenum">
              <a:rPr lang="en-GB" smtClean="0"/>
              <a:t>‹#›</a:t>
            </a:fld>
            <a:endParaRPr lang="en-GB"/>
          </a:p>
        </p:txBody>
      </p:sp>
    </p:spTree>
    <p:extLst>
      <p:ext uri="{BB962C8B-B14F-4D97-AF65-F5344CB8AC3E}">
        <p14:creationId xmlns:p14="http://schemas.microsoft.com/office/powerpoint/2010/main" val="2857273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2416F-8288-4FAE-A28E-CEDEA23ACA09}" type="slidenum">
              <a:rPr lang="en-GB" smtClean="0"/>
              <a:t>1</a:t>
            </a:fld>
            <a:endParaRPr lang="en-GB"/>
          </a:p>
        </p:txBody>
      </p:sp>
    </p:spTree>
    <p:extLst>
      <p:ext uri="{BB962C8B-B14F-4D97-AF65-F5344CB8AC3E}">
        <p14:creationId xmlns:p14="http://schemas.microsoft.com/office/powerpoint/2010/main" val="2699195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 map of the Yuan Dynasty and its provinces. I decided to add this in just to show you what the Yuan Dynasty looked like as the Site at Xanadu was … and also just to remind you of how to Yuan Dynasty looked to give some context to my case study.</a:t>
            </a:r>
          </a:p>
        </p:txBody>
      </p:sp>
      <p:sp>
        <p:nvSpPr>
          <p:cNvPr id="4" name="Slide Number Placeholder 3"/>
          <p:cNvSpPr>
            <a:spLocks noGrp="1"/>
          </p:cNvSpPr>
          <p:nvPr>
            <p:ph type="sldNum" sz="quarter" idx="5"/>
          </p:nvPr>
        </p:nvSpPr>
        <p:spPr/>
        <p:txBody>
          <a:bodyPr/>
          <a:lstStyle/>
          <a:p>
            <a:fld id="{25E2416F-8288-4FAE-A28E-CEDEA23ACA09}" type="slidenum">
              <a:rPr lang="en-GB" smtClean="0"/>
              <a:t>2</a:t>
            </a:fld>
            <a:endParaRPr lang="en-GB"/>
          </a:p>
        </p:txBody>
      </p:sp>
    </p:spTree>
    <p:extLst>
      <p:ext uri="{BB962C8B-B14F-4D97-AF65-F5344CB8AC3E}">
        <p14:creationId xmlns:p14="http://schemas.microsoft.com/office/powerpoint/2010/main" val="3790884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Obviously where we are now it’s a little more difficult to try and get our hands on materials, in particular books, so I think the main bulk of my research will be coming from Journal Articles and online resources, and where I can find books for the research that I need then I will be using them, but getting our hands on books at this point is much more difficult than before so I don’t believe I can rely on books to get more research from, I wanted to mention this as I believe this is where some issues will arise during my research.</a:t>
            </a:r>
          </a:p>
          <a:p>
            <a:r>
              <a:rPr lang="en-GB" dirty="0"/>
              <a:t>As it is not one of the more well known heritage sites I believe that there won’t be as much easy to find content surrounding it, I don’t think this is a big issue as I have already found quite a few different research resources, however I just wanted to touch on it as it could potentially hinder some research.</a:t>
            </a:r>
          </a:p>
        </p:txBody>
      </p:sp>
      <p:sp>
        <p:nvSpPr>
          <p:cNvPr id="4" name="Slide Number Placeholder 3"/>
          <p:cNvSpPr>
            <a:spLocks noGrp="1"/>
          </p:cNvSpPr>
          <p:nvPr>
            <p:ph type="sldNum" sz="quarter" idx="5"/>
          </p:nvPr>
        </p:nvSpPr>
        <p:spPr/>
        <p:txBody>
          <a:bodyPr/>
          <a:lstStyle/>
          <a:p>
            <a:fld id="{25E2416F-8288-4FAE-A28E-CEDEA23ACA09}" type="slidenum">
              <a:rPr lang="en-GB" smtClean="0"/>
              <a:t>3</a:t>
            </a:fld>
            <a:endParaRPr lang="en-GB"/>
          </a:p>
        </p:txBody>
      </p:sp>
    </p:spTree>
    <p:extLst>
      <p:ext uri="{BB962C8B-B14F-4D97-AF65-F5344CB8AC3E}">
        <p14:creationId xmlns:p14="http://schemas.microsoft.com/office/powerpoint/2010/main" val="31396347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2416F-8288-4FAE-A28E-CEDEA23ACA09}" type="slidenum">
              <a:rPr lang="en-GB" smtClean="0"/>
              <a:t>4</a:t>
            </a:fld>
            <a:endParaRPr lang="en-GB"/>
          </a:p>
        </p:txBody>
      </p:sp>
    </p:spTree>
    <p:extLst>
      <p:ext uri="{BB962C8B-B14F-4D97-AF65-F5344CB8AC3E}">
        <p14:creationId xmlns:p14="http://schemas.microsoft.com/office/powerpoint/2010/main" val="3525771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unique feature that makes the Site at Xanadu very interesting and sets it apart from other historical sites in China is that there are influences not only from the Mongolian lifestyle, but also there are influences from the Han Chinese lifestyle. Page 113 John Man book. </a:t>
            </a:r>
          </a:p>
        </p:txBody>
      </p:sp>
      <p:sp>
        <p:nvSpPr>
          <p:cNvPr id="4" name="Slide Number Placeholder 3"/>
          <p:cNvSpPr>
            <a:spLocks noGrp="1"/>
          </p:cNvSpPr>
          <p:nvPr>
            <p:ph type="sldNum" sz="quarter" idx="5"/>
          </p:nvPr>
        </p:nvSpPr>
        <p:spPr/>
        <p:txBody>
          <a:bodyPr/>
          <a:lstStyle/>
          <a:p>
            <a:fld id="{25E2416F-8288-4FAE-A28E-CEDEA23ACA09}" type="slidenum">
              <a:rPr lang="en-GB" smtClean="0"/>
              <a:t>6</a:t>
            </a:fld>
            <a:endParaRPr lang="en-GB"/>
          </a:p>
        </p:txBody>
      </p:sp>
    </p:spTree>
    <p:extLst>
      <p:ext uri="{BB962C8B-B14F-4D97-AF65-F5344CB8AC3E}">
        <p14:creationId xmlns:p14="http://schemas.microsoft.com/office/powerpoint/2010/main" val="1158141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8343-3A81-4714-93A2-9E0A9DF12C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15D0FC-0C17-4D75-976A-1BEFAA0731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CBF3EB-482B-4CED-A46F-28B0462D355E}"/>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5" name="Footer Placeholder 4">
            <a:extLst>
              <a:ext uri="{FF2B5EF4-FFF2-40B4-BE49-F238E27FC236}">
                <a16:creationId xmlns:a16="http://schemas.microsoft.com/office/drawing/2014/main" id="{9849AF31-1E97-433D-B81A-1EA113B792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84FFB-EE57-49B0-87F3-C02D235B83FF}"/>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676752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A5850-43DD-4AFB-AE19-3E663B5AFE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88BF34-13B1-4AEB-AE79-3E2AD403A6C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06AF6A-9BF6-4070-8C95-307BF87DC562}"/>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5" name="Footer Placeholder 4">
            <a:extLst>
              <a:ext uri="{FF2B5EF4-FFF2-40B4-BE49-F238E27FC236}">
                <a16:creationId xmlns:a16="http://schemas.microsoft.com/office/drawing/2014/main" id="{C7DE9D84-7F32-41CC-8723-7E9643912A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05117-B78B-4880-B02C-635BC4847B82}"/>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218624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FBE7D-49E2-4AA7-A232-336813CBDE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196AE6-10CB-4802-8474-632DDF3BC84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108A65-6F95-43DC-8997-E8EE46D28D91}"/>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5" name="Footer Placeholder 4">
            <a:extLst>
              <a:ext uri="{FF2B5EF4-FFF2-40B4-BE49-F238E27FC236}">
                <a16:creationId xmlns:a16="http://schemas.microsoft.com/office/drawing/2014/main" id="{7B3D6DED-679C-4248-8B1A-F53E6254B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D2874-F82E-4475-B682-B0A50DA1C887}"/>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77412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5CE4B-31A4-40CF-8851-F8C9F82F82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235B79-E0C8-4DBA-BF5B-98F07828FE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63F27D-7824-4529-BE5A-C287683B25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FF738-2B1E-4E65-91EC-9AEB3B51A64D}"/>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6" name="Footer Placeholder 5">
            <a:extLst>
              <a:ext uri="{FF2B5EF4-FFF2-40B4-BE49-F238E27FC236}">
                <a16:creationId xmlns:a16="http://schemas.microsoft.com/office/drawing/2014/main" id="{E9B184DB-0E66-4FC6-86C8-CF38E1B3FC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DDF5AD-0BB4-478F-8123-5D21D7DFB936}"/>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81058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CBA2E-7A2A-4096-8E12-EFA29A3F29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E6CCA8-A5DD-462D-8955-6E20789A85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DFF92F-33F0-408C-96C6-7D7B2C3ED6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1385C6-A55C-44A9-B4EB-66E9CA25BD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6CAFE-2E1D-4F1A-BBC4-6E4722088B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D0B14E-CB9D-4B2C-83CC-B92718099365}"/>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8" name="Footer Placeholder 7">
            <a:extLst>
              <a:ext uri="{FF2B5EF4-FFF2-40B4-BE49-F238E27FC236}">
                <a16:creationId xmlns:a16="http://schemas.microsoft.com/office/drawing/2014/main" id="{D5B4A19D-986E-4BFF-AA67-688F8D97A0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35BE36-676B-4A61-A502-542EF0C3B957}"/>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3191433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7CD3-9597-41F7-9257-38A7F3D188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9ED04F-FF2A-42EA-AF3B-CAF4DF0E6213}"/>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4" name="Footer Placeholder 3">
            <a:extLst>
              <a:ext uri="{FF2B5EF4-FFF2-40B4-BE49-F238E27FC236}">
                <a16:creationId xmlns:a16="http://schemas.microsoft.com/office/drawing/2014/main" id="{E64732D1-C23B-4CA1-8D57-82D7D00018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59E018-6F0B-4253-AD70-4813F2D9C415}"/>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1418001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846E6F-6973-46D7-B46D-E24381AA9C70}"/>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3" name="Footer Placeholder 2">
            <a:extLst>
              <a:ext uri="{FF2B5EF4-FFF2-40B4-BE49-F238E27FC236}">
                <a16:creationId xmlns:a16="http://schemas.microsoft.com/office/drawing/2014/main" id="{105790D6-447C-43BA-A56B-587AC0A2E5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8B7EF9-E421-476A-9749-66B57453AD66}"/>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866315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8CF63-FF64-4C08-91E1-CC44E0AF29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1C5755-61CC-411B-9F4C-4B4E65C102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3668B9-7EBB-450E-BE5C-1B3045C912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B12A6E-8C8E-4F8B-A252-BFD4963403D4}"/>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6" name="Footer Placeholder 5">
            <a:extLst>
              <a:ext uri="{FF2B5EF4-FFF2-40B4-BE49-F238E27FC236}">
                <a16:creationId xmlns:a16="http://schemas.microsoft.com/office/drawing/2014/main" id="{5D776103-E718-41C5-BC51-829619C0A3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BE5082-D5C3-4048-8FFC-A42288A397C8}"/>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283734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DE777-3EFE-498B-AFE8-4FCA64C7C7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BE2D82-A418-4849-97A0-574A80104D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1412E7-5C73-4291-9D42-0D91014BF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BBA4CF-94A6-4E3B-BA65-088DBAC63DDE}"/>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6" name="Footer Placeholder 5">
            <a:extLst>
              <a:ext uri="{FF2B5EF4-FFF2-40B4-BE49-F238E27FC236}">
                <a16:creationId xmlns:a16="http://schemas.microsoft.com/office/drawing/2014/main" id="{D25BA0EC-C607-45A6-8ABC-9E9DF579B2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CF2197-39F5-455A-95DF-0A981D23D0EB}"/>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1696060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CAD66-6509-4618-8C1F-043CB53718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D94D52-616E-47AC-93C8-3F00896C40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7E20FE-170D-4BBC-A378-A6C8BFAC1AD7}"/>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5" name="Footer Placeholder 4">
            <a:extLst>
              <a:ext uri="{FF2B5EF4-FFF2-40B4-BE49-F238E27FC236}">
                <a16:creationId xmlns:a16="http://schemas.microsoft.com/office/drawing/2014/main" id="{8D9F1366-BF5F-4167-8EEF-796D4B0525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5BA4C-214B-4821-95D3-3123EAC518C7}"/>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634852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39C4F8-D55C-4815-B0AC-5E97364896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AC70C3-9647-4D4F-9B96-6410320F0EA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D4BCBD-173B-4E5A-99ED-2CFF0D442B6A}"/>
              </a:ext>
            </a:extLst>
          </p:cNvPr>
          <p:cNvSpPr>
            <a:spLocks noGrp="1"/>
          </p:cNvSpPr>
          <p:nvPr>
            <p:ph type="dt" sz="half" idx="10"/>
          </p:nvPr>
        </p:nvSpPr>
        <p:spPr/>
        <p:txBody>
          <a:bodyPr/>
          <a:lstStyle/>
          <a:p>
            <a:fld id="{495DCCD7-C96F-40D8-9520-8E2F644CC3E6}" type="datetimeFigureOut">
              <a:rPr lang="en-GB" smtClean="0"/>
              <a:t>20/04/2020</a:t>
            </a:fld>
            <a:endParaRPr lang="en-GB"/>
          </a:p>
        </p:txBody>
      </p:sp>
      <p:sp>
        <p:nvSpPr>
          <p:cNvPr id="5" name="Footer Placeholder 4">
            <a:extLst>
              <a:ext uri="{FF2B5EF4-FFF2-40B4-BE49-F238E27FC236}">
                <a16:creationId xmlns:a16="http://schemas.microsoft.com/office/drawing/2014/main" id="{89712A6C-53B3-4811-935C-09AA647BB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117D6-9365-4E89-BC5A-BFD3FB7F8DA7}"/>
              </a:ext>
            </a:extLst>
          </p:cNvPr>
          <p:cNvSpPr>
            <a:spLocks noGrp="1"/>
          </p:cNvSpPr>
          <p:nvPr>
            <p:ph type="sldNum" sz="quarter" idx="12"/>
          </p:nvPr>
        </p:nvSpPr>
        <p:spPr/>
        <p:txBody>
          <a:bodyPr/>
          <a:lstStyle/>
          <a:p>
            <a:fld id="{7209B9F4-93F1-46DD-B614-D341E0D81A17}" type="slidenum">
              <a:rPr lang="en-GB" smtClean="0"/>
              <a:t>‹#›</a:t>
            </a:fld>
            <a:endParaRPr lang="en-GB"/>
          </a:p>
        </p:txBody>
      </p:sp>
    </p:spTree>
    <p:extLst>
      <p:ext uri="{BB962C8B-B14F-4D97-AF65-F5344CB8AC3E}">
        <p14:creationId xmlns:p14="http://schemas.microsoft.com/office/powerpoint/2010/main" val="24971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71A1CD"/>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3DB8C7-7C82-4A42-B46E-306A614D2B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8F4BF7-670E-4A5E-B6D6-B03D83B084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AF1ECE-7F8F-4B6E-AAC7-4576BD305C5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5DCCD7-C96F-40D8-9520-8E2F644CC3E6}" type="datetimeFigureOut">
              <a:rPr lang="en-GB" smtClean="0"/>
              <a:t>20/04/2020</a:t>
            </a:fld>
            <a:endParaRPr lang="en-GB"/>
          </a:p>
        </p:txBody>
      </p:sp>
      <p:sp>
        <p:nvSpPr>
          <p:cNvPr id="5" name="Footer Placeholder 4">
            <a:extLst>
              <a:ext uri="{FF2B5EF4-FFF2-40B4-BE49-F238E27FC236}">
                <a16:creationId xmlns:a16="http://schemas.microsoft.com/office/drawing/2014/main" id="{FFE8D2AD-88E9-4CE9-8DBA-25765695D2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86018CC-44DA-4A2F-986E-AF7D46D992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09B9F4-93F1-46DD-B614-D341E0D81A17}" type="slidenum">
              <a:rPr lang="en-GB" smtClean="0"/>
              <a:t>‹#›</a:t>
            </a:fld>
            <a:endParaRPr lang="en-GB"/>
          </a:p>
        </p:txBody>
      </p:sp>
    </p:spTree>
    <p:extLst>
      <p:ext uri="{BB962C8B-B14F-4D97-AF65-F5344CB8AC3E}">
        <p14:creationId xmlns:p14="http://schemas.microsoft.com/office/powerpoint/2010/main" val="27674959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hc.unesco.org/en/list/1389/" TargetMode="External"/><Relationship Id="rId2" Type="http://schemas.openxmlformats.org/officeDocument/2006/relationships/hyperlink" Target="https://www.ancient.eu/Xanad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08917-49BF-4A43-8579-526A33C1AB70}"/>
              </a:ext>
            </a:extLst>
          </p:cNvPr>
          <p:cNvSpPr>
            <a:spLocks noGrp="1"/>
          </p:cNvSpPr>
          <p:nvPr>
            <p:ph type="ctrTitle"/>
          </p:nvPr>
        </p:nvSpPr>
        <p:spPr>
          <a:xfrm>
            <a:off x="6096000" y="607219"/>
            <a:ext cx="5739289" cy="2387600"/>
          </a:xfrm>
        </p:spPr>
        <p:txBody>
          <a:bodyPr/>
          <a:lstStyle/>
          <a:p>
            <a:r>
              <a:rPr lang="en-GB" dirty="0"/>
              <a:t>Site at Xanadu</a:t>
            </a:r>
          </a:p>
        </p:txBody>
      </p:sp>
      <p:sp>
        <p:nvSpPr>
          <p:cNvPr id="3" name="Subtitle 2">
            <a:extLst>
              <a:ext uri="{FF2B5EF4-FFF2-40B4-BE49-F238E27FC236}">
                <a16:creationId xmlns:a16="http://schemas.microsoft.com/office/drawing/2014/main" id="{A8303A1F-B4BB-417B-A75F-CB60D7A20CE7}"/>
              </a:ext>
            </a:extLst>
          </p:cNvPr>
          <p:cNvSpPr>
            <a:spLocks noGrp="1"/>
          </p:cNvSpPr>
          <p:nvPr>
            <p:ph type="subTitle" idx="1"/>
          </p:nvPr>
        </p:nvSpPr>
        <p:spPr>
          <a:xfrm>
            <a:off x="6562962" y="3586171"/>
            <a:ext cx="4805363" cy="1655762"/>
          </a:xfrm>
        </p:spPr>
        <p:txBody>
          <a:bodyPr/>
          <a:lstStyle/>
          <a:p>
            <a:r>
              <a:rPr lang="en-GB" dirty="0"/>
              <a:t>Anastasia Sadler</a:t>
            </a:r>
          </a:p>
          <a:p>
            <a:r>
              <a:rPr lang="en-GB" dirty="0"/>
              <a:t>1704034</a:t>
            </a:r>
          </a:p>
        </p:txBody>
      </p:sp>
      <p:pic>
        <p:nvPicPr>
          <p:cNvPr id="4" name="Picture 3">
            <a:extLst>
              <a:ext uri="{FF2B5EF4-FFF2-40B4-BE49-F238E27FC236}">
                <a16:creationId xmlns:a16="http://schemas.microsoft.com/office/drawing/2014/main" id="{68F8F95F-3390-4917-910C-69B78C00D870}"/>
              </a:ext>
            </a:extLst>
          </p:cNvPr>
          <p:cNvPicPr>
            <a:picLocks noChangeAspect="1"/>
          </p:cNvPicPr>
          <p:nvPr/>
        </p:nvPicPr>
        <p:blipFill>
          <a:blip r:embed="rId3"/>
          <a:stretch>
            <a:fillRect/>
          </a:stretch>
        </p:blipFill>
        <p:spPr>
          <a:xfrm>
            <a:off x="0" y="0"/>
            <a:ext cx="5739289" cy="6858000"/>
          </a:xfrm>
          <a:prstGeom prst="rect">
            <a:avLst/>
          </a:prstGeom>
        </p:spPr>
      </p:pic>
    </p:spTree>
    <p:extLst>
      <p:ext uri="{BB962C8B-B14F-4D97-AF65-F5344CB8AC3E}">
        <p14:creationId xmlns:p14="http://schemas.microsoft.com/office/powerpoint/2010/main" val="3774194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F591E8-AC9D-4924-973C-3F6840903928}"/>
              </a:ext>
            </a:extLst>
          </p:cNvPr>
          <p:cNvPicPr>
            <a:picLocks noChangeAspect="1"/>
          </p:cNvPicPr>
          <p:nvPr/>
        </p:nvPicPr>
        <p:blipFill>
          <a:blip r:embed="rId3"/>
          <a:stretch>
            <a:fillRect/>
          </a:stretch>
        </p:blipFill>
        <p:spPr>
          <a:xfrm>
            <a:off x="2158850" y="643466"/>
            <a:ext cx="7874300" cy="5571067"/>
          </a:xfrm>
          <a:prstGeom prst="rect">
            <a:avLst/>
          </a:prstGeom>
        </p:spPr>
      </p:pic>
      <p:sp>
        <p:nvSpPr>
          <p:cNvPr id="2" name="Oval 1">
            <a:extLst>
              <a:ext uri="{FF2B5EF4-FFF2-40B4-BE49-F238E27FC236}">
                <a16:creationId xmlns:a16="http://schemas.microsoft.com/office/drawing/2014/main" id="{FBAA4460-EF32-422F-AFFB-8F2E3D1E5E2D}"/>
              </a:ext>
            </a:extLst>
          </p:cNvPr>
          <p:cNvSpPr/>
          <p:nvPr/>
        </p:nvSpPr>
        <p:spPr>
          <a:xfrm>
            <a:off x="6921304" y="2630659"/>
            <a:ext cx="478301" cy="46423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3617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F4E8A-9CEF-4172-91EE-BCC84953879A}"/>
              </a:ext>
            </a:extLst>
          </p:cNvPr>
          <p:cNvSpPr>
            <a:spLocks noGrp="1"/>
          </p:cNvSpPr>
          <p:nvPr>
            <p:ph type="title"/>
          </p:nvPr>
        </p:nvSpPr>
        <p:spPr>
          <a:xfrm>
            <a:off x="838200" y="365125"/>
            <a:ext cx="5257800" cy="1325563"/>
          </a:xfrm>
        </p:spPr>
        <p:txBody>
          <a:bodyPr/>
          <a:lstStyle/>
          <a:p>
            <a:r>
              <a:rPr lang="en-GB" b="1" dirty="0"/>
              <a:t>Where will my research come from?</a:t>
            </a:r>
          </a:p>
        </p:txBody>
      </p:sp>
      <p:sp>
        <p:nvSpPr>
          <p:cNvPr id="3" name="Content Placeholder 2">
            <a:extLst>
              <a:ext uri="{FF2B5EF4-FFF2-40B4-BE49-F238E27FC236}">
                <a16:creationId xmlns:a16="http://schemas.microsoft.com/office/drawing/2014/main" id="{11602EAA-05C0-40D2-8C7F-2D9EA3AA9360}"/>
              </a:ext>
            </a:extLst>
          </p:cNvPr>
          <p:cNvSpPr>
            <a:spLocks noGrp="1"/>
          </p:cNvSpPr>
          <p:nvPr>
            <p:ph idx="1"/>
          </p:nvPr>
        </p:nvSpPr>
        <p:spPr>
          <a:xfrm>
            <a:off x="6096000" y="2601628"/>
            <a:ext cx="5257801" cy="1654744"/>
          </a:xfrm>
        </p:spPr>
        <p:txBody>
          <a:bodyPr/>
          <a:lstStyle/>
          <a:p>
            <a:r>
              <a:rPr lang="en-GB" dirty="0"/>
              <a:t>Journal Articles</a:t>
            </a:r>
          </a:p>
          <a:p>
            <a:r>
              <a:rPr lang="en-GB" dirty="0"/>
              <a:t>Online Resources </a:t>
            </a:r>
          </a:p>
          <a:p>
            <a:r>
              <a:rPr lang="en-GB" dirty="0"/>
              <a:t>Where possible books</a:t>
            </a:r>
          </a:p>
        </p:txBody>
      </p:sp>
    </p:spTree>
    <p:extLst>
      <p:ext uri="{BB962C8B-B14F-4D97-AF65-F5344CB8AC3E}">
        <p14:creationId xmlns:p14="http://schemas.microsoft.com/office/powerpoint/2010/main" val="851169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5557-158B-4C77-8C4B-3FF215CF9A0F}"/>
              </a:ext>
            </a:extLst>
          </p:cNvPr>
          <p:cNvSpPr>
            <a:spLocks noGrp="1"/>
          </p:cNvSpPr>
          <p:nvPr>
            <p:ph type="title"/>
          </p:nvPr>
        </p:nvSpPr>
        <p:spPr>
          <a:xfrm>
            <a:off x="838200" y="365125"/>
            <a:ext cx="3536852" cy="1325563"/>
          </a:xfrm>
        </p:spPr>
        <p:txBody>
          <a:bodyPr/>
          <a:lstStyle/>
          <a:p>
            <a:r>
              <a:rPr lang="en-GB" b="1" dirty="0"/>
              <a:t>Site of Xanadu</a:t>
            </a:r>
          </a:p>
        </p:txBody>
      </p:sp>
      <p:sp>
        <p:nvSpPr>
          <p:cNvPr id="3" name="Content Placeholder 2">
            <a:extLst>
              <a:ext uri="{FF2B5EF4-FFF2-40B4-BE49-F238E27FC236}">
                <a16:creationId xmlns:a16="http://schemas.microsoft.com/office/drawing/2014/main" id="{31B820D9-6DFD-4F88-8DA8-D7F850D63983}"/>
              </a:ext>
            </a:extLst>
          </p:cNvPr>
          <p:cNvSpPr>
            <a:spLocks noGrp="1"/>
          </p:cNvSpPr>
          <p:nvPr>
            <p:ph idx="1"/>
          </p:nvPr>
        </p:nvSpPr>
        <p:spPr>
          <a:xfrm>
            <a:off x="6096000" y="582926"/>
            <a:ext cx="5805268" cy="6471138"/>
          </a:xfrm>
        </p:spPr>
        <p:txBody>
          <a:bodyPr/>
          <a:lstStyle/>
          <a:p>
            <a:r>
              <a:rPr lang="en-GB" dirty="0"/>
              <a:t>Located in Inner Mongolia</a:t>
            </a:r>
          </a:p>
          <a:p>
            <a:r>
              <a:rPr lang="en-GB" dirty="0"/>
              <a:t>UNESCO World Heritage Site: 2012</a:t>
            </a:r>
          </a:p>
          <a:p>
            <a:r>
              <a:rPr lang="en-GB" dirty="0"/>
              <a:t>Yuan Dynasty 1271 CE-1368 CE</a:t>
            </a:r>
          </a:p>
          <a:p>
            <a:r>
              <a:rPr lang="en-GB" dirty="0"/>
              <a:t>Original capital: Karakorum</a:t>
            </a:r>
          </a:p>
          <a:p>
            <a:r>
              <a:rPr lang="en-GB" dirty="0"/>
              <a:t>1263 CE:  capital was moved to Xanadu (</a:t>
            </a:r>
            <a:r>
              <a:rPr lang="en-GB" dirty="0" err="1"/>
              <a:t>Shangdu</a:t>
            </a:r>
            <a:r>
              <a:rPr lang="en-GB" dirty="0"/>
              <a:t>, </a:t>
            </a:r>
            <a:r>
              <a:rPr lang="zh-CN" altLang="en-US" dirty="0"/>
              <a:t>上都</a:t>
            </a:r>
            <a:r>
              <a:rPr lang="en-GB" altLang="zh-CN" dirty="0"/>
              <a:t>), originally named </a:t>
            </a:r>
            <a:r>
              <a:rPr lang="en-GB" altLang="zh-CN" dirty="0" err="1"/>
              <a:t>Kaiping</a:t>
            </a:r>
            <a:r>
              <a:rPr lang="en-GB" altLang="zh-CN" dirty="0"/>
              <a:t>, this was </a:t>
            </a:r>
            <a:r>
              <a:rPr lang="en-GB" altLang="zh-CN" dirty="0" err="1"/>
              <a:t>Kubali</a:t>
            </a:r>
            <a:r>
              <a:rPr lang="en-GB" altLang="zh-CN" dirty="0"/>
              <a:t> Khan’s first capital</a:t>
            </a:r>
          </a:p>
          <a:p>
            <a:r>
              <a:rPr lang="en-GB" dirty="0"/>
              <a:t>Capital was then moved to Beijing (Khanbaliq, </a:t>
            </a:r>
            <a:r>
              <a:rPr lang="en-GB" dirty="0" err="1"/>
              <a:t>Dadu</a:t>
            </a:r>
            <a:r>
              <a:rPr lang="en-GB" dirty="0"/>
              <a:t>), Beijing was then Kublai Khan’s winter capital and Xanadu became his summer capital</a:t>
            </a:r>
          </a:p>
        </p:txBody>
      </p:sp>
    </p:spTree>
    <p:extLst>
      <p:ext uri="{BB962C8B-B14F-4D97-AF65-F5344CB8AC3E}">
        <p14:creationId xmlns:p14="http://schemas.microsoft.com/office/powerpoint/2010/main" val="959403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B4AA5C-9CA8-4776-A46D-4E9435DABAF1}"/>
              </a:ext>
            </a:extLst>
          </p:cNvPr>
          <p:cNvPicPr>
            <a:picLocks noChangeAspect="1"/>
          </p:cNvPicPr>
          <p:nvPr/>
        </p:nvPicPr>
        <p:blipFill>
          <a:blip r:embed="rId2"/>
          <a:stretch>
            <a:fillRect/>
          </a:stretch>
        </p:blipFill>
        <p:spPr>
          <a:xfrm>
            <a:off x="1572126" y="384475"/>
            <a:ext cx="8616707" cy="6089049"/>
          </a:xfrm>
          <a:prstGeom prst="rect">
            <a:avLst/>
          </a:prstGeom>
        </p:spPr>
      </p:pic>
    </p:spTree>
    <p:extLst>
      <p:ext uri="{BB962C8B-B14F-4D97-AF65-F5344CB8AC3E}">
        <p14:creationId xmlns:p14="http://schemas.microsoft.com/office/powerpoint/2010/main" val="1955807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3A919-23F4-4B81-91BA-DD91202F45AA}"/>
              </a:ext>
            </a:extLst>
          </p:cNvPr>
          <p:cNvSpPr>
            <a:spLocks noGrp="1"/>
          </p:cNvSpPr>
          <p:nvPr>
            <p:ph type="title"/>
          </p:nvPr>
        </p:nvSpPr>
        <p:spPr/>
        <p:txBody>
          <a:bodyPr/>
          <a:lstStyle/>
          <a:p>
            <a:r>
              <a:rPr lang="en-GB" b="1" dirty="0"/>
              <a:t>Unique Features </a:t>
            </a:r>
          </a:p>
        </p:txBody>
      </p:sp>
      <p:sp>
        <p:nvSpPr>
          <p:cNvPr id="3" name="Content Placeholder 2">
            <a:extLst>
              <a:ext uri="{FF2B5EF4-FFF2-40B4-BE49-F238E27FC236}">
                <a16:creationId xmlns:a16="http://schemas.microsoft.com/office/drawing/2014/main" id="{ADFA5E8E-D0DF-41ED-8A31-14099B24A083}"/>
              </a:ext>
            </a:extLst>
          </p:cNvPr>
          <p:cNvSpPr>
            <a:spLocks noGrp="1"/>
          </p:cNvSpPr>
          <p:nvPr>
            <p:ph idx="1"/>
          </p:nvPr>
        </p:nvSpPr>
        <p:spPr>
          <a:xfrm>
            <a:off x="6096001" y="1747114"/>
            <a:ext cx="5257799" cy="3633669"/>
          </a:xfrm>
        </p:spPr>
        <p:txBody>
          <a:bodyPr>
            <a:normAutofit/>
          </a:bodyPr>
          <a:lstStyle/>
          <a:p>
            <a:r>
              <a:rPr lang="en-GB" dirty="0"/>
              <a:t>Influence from both Mongolian and Han Chinese lifestyles. The Yuan dynasty was the first non-Han Chinese ruled dynasty</a:t>
            </a:r>
          </a:p>
          <a:p>
            <a:r>
              <a:rPr lang="en-GB" dirty="0"/>
              <a:t>Building materials: mainly stone and brick. Same design as the Northern Song’s capital Kaifeng </a:t>
            </a:r>
          </a:p>
          <a:p>
            <a:r>
              <a:rPr lang="en-GB" dirty="0"/>
              <a:t>Marco Polo visited Xanadu</a:t>
            </a:r>
          </a:p>
        </p:txBody>
      </p:sp>
      <p:pic>
        <p:nvPicPr>
          <p:cNvPr id="4" name="Picture 3">
            <a:extLst>
              <a:ext uri="{FF2B5EF4-FFF2-40B4-BE49-F238E27FC236}">
                <a16:creationId xmlns:a16="http://schemas.microsoft.com/office/drawing/2014/main" id="{79B866FB-02BA-4B7E-9FE4-89509C468D13}"/>
              </a:ext>
            </a:extLst>
          </p:cNvPr>
          <p:cNvPicPr>
            <a:picLocks noChangeAspect="1"/>
          </p:cNvPicPr>
          <p:nvPr/>
        </p:nvPicPr>
        <p:blipFill>
          <a:blip r:embed="rId3"/>
          <a:stretch>
            <a:fillRect/>
          </a:stretch>
        </p:blipFill>
        <p:spPr>
          <a:xfrm>
            <a:off x="416256" y="2282943"/>
            <a:ext cx="5309869" cy="2562012"/>
          </a:xfrm>
          <a:prstGeom prst="rect">
            <a:avLst/>
          </a:prstGeom>
        </p:spPr>
      </p:pic>
    </p:spTree>
    <p:extLst>
      <p:ext uri="{BB962C8B-B14F-4D97-AF65-F5344CB8AC3E}">
        <p14:creationId xmlns:p14="http://schemas.microsoft.com/office/powerpoint/2010/main" val="690221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771D0-482B-452F-AEA1-8DA13D92CC3E}"/>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EAC4806-C039-41EF-8772-A776269CBED6}"/>
              </a:ext>
            </a:extLst>
          </p:cNvPr>
          <p:cNvSpPr>
            <a:spLocks noGrp="1"/>
          </p:cNvSpPr>
          <p:nvPr>
            <p:ph idx="1"/>
          </p:nvPr>
        </p:nvSpPr>
        <p:spPr/>
        <p:txBody>
          <a:bodyPr>
            <a:normAutofit fontScale="70000" lnSpcReduction="20000"/>
          </a:bodyPr>
          <a:lstStyle/>
          <a:p>
            <a:r>
              <a:rPr lang="en-GB" dirty="0"/>
              <a:t>Cartwright, Mark. 2019. </a:t>
            </a:r>
            <a:r>
              <a:rPr lang="en-GB" i="1" dirty="0"/>
              <a:t>Xanadu.</a:t>
            </a:r>
            <a:r>
              <a:rPr lang="en-GB" dirty="0"/>
              <a:t> [online] Ancient History </a:t>
            </a:r>
            <a:r>
              <a:rPr lang="en-GB" dirty="0" err="1"/>
              <a:t>Encyclopedia</a:t>
            </a:r>
            <a:r>
              <a:rPr lang="en-GB" dirty="0"/>
              <a:t>. Available at:&lt; </a:t>
            </a:r>
            <a:r>
              <a:rPr lang="en-GB" dirty="0">
                <a:hlinkClick r:id="rId2"/>
              </a:rPr>
              <a:t>https://www.ancient.eu/Xanadu/</a:t>
            </a:r>
            <a:r>
              <a:rPr lang="en-GB" dirty="0"/>
              <a:t> &gt; [Accessed 8 April 2020].</a:t>
            </a:r>
          </a:p>
          <a:p>
            <a:r>
              <a:rPr lang="en-GB" dirty="0"/>
              <a:t>Centre, U. 2020. </a:t>
            </a:r>
            <a:r>
              <a:rPr lang="en-GB" i="1" dirty="0"/>
              <a:t>Site of Xanadu. </a:t>
            </a:r>
            <a:r>
              <a:rPr lang="en-GB" dirty="0"/>
              <a:t>[online] Whc.unesco.org. Available at:&lt; </a:t>
            </a:r>
            <a:r>
              <a:rPr lang="en-GB" dirty="0">
                <a:hlinkClick r:id="rId3"/>
              </a:rPr>
              <a:t>https://whc.unesco.org/en/list/1389/</a:t>
            </a:r>
            <a:r>
              <a:rPr lang="en-GB" dirty="0"/>
              <a:t> &gt; [Accessed 7 April 2020].</a:t>
            </a:r>
          </a:p>
          <a:p>
            <a:r>
              <a:rPr lang="en-GB" dirty="0"/>
              <a:t>Fan, Zhang. ‘Characteristics of the Yuan dynasty: Reflections on several issues from Mongol Yuan history’, </a:t>
            </a:r>
            <a:r>
              <a:rPr lang="en-GB" i="1" dirty="0"/>
              <a:t>CHINESE STUDIES IN HISTORY, </a:t>
            </a:r>
            <a:r>
              <a:rPr lang="en-GB" dirty="0"/>
              <a:t>51(1),</a:t>
            </a:r>
            <a:r>
              <a:rPr lang="en-GB" i="1" dirty="0"/>
              <a:t> </a:t>
            </a:r>
            <a:r>
              <a:rPr lang="en-GB" dirty="0"/>
              <a:t>(2018), pp. 51-69.</a:t>
            </a:r>
          </a:p>
          <a:p>
            <a:r>
              <a:rPr lang="en-GB" dirty="0"/>
              <a:t>Gao, Qian. ‘Challenges in Archaeological Tourism in China’, </a:t>
            </a:r>
            <a:r>
              <a:rPr lang="en-GB" i="1" dirty="0"/>
              <a:t>Int J </a:t>
            </a:r>
            <a:r>
              <a:rPr lang="en-GB" i="1" dirty="0" err="1"/>
              <a:t>Histor</a:t>
            </a:r>
            <a:r>
              <a:rPr lang="en-GB" i="1" dirty="0"/>
              <a:t> </a:t>
            </a:r>
            <a:r>
              <a:rPr lang="en-GB" i="1" dirty="0" err="1"/>
              <a:t>Archaeol</a:t>
            </a:r>
            <a:r>
              <a:rPr lang="en-GB" dirty="0"/>
              <a:t>, 20, (2016), pp. 422-436.</a:t>
            </a:r>
          </a:p>
          <a:p>
            <a:r>
              <a:rPr lang="en-GB" dirty="0"/>
              <a:t>Liu, </a:t>
            </a:r>
            <a:r>
              <a:rPr lang="en-GB" dirty="0" err="1"/>
              <a:t>Jinyu</a:t>
            </a:r>
            <a:r>
              <a:rPr lang="en-GB" dirty="0"/>
              <a:t>. ‘Translating Intangible Cultural Heritage in an Ethnolinguistic Community: A Case Study of the Site of Xanadu in Inner Mongolia’, </a:t>
            </a:r>
            <a:r>
              <a:rPr lang="en-GB" i="1" dirty="0"/>
              <a:t>Journal of Language Teaching and Research</a:t>
            </a:r>
            <a:r>
              <a:rPr lang="en-GB" dirty="0"/>
              <a:t>, 5(6), (2014), pp. 1334-1339.</a:t>
            </a:r>
          </a:p>
          <a:p>
            <a:r>
              <a:rPr lang="en-GB" dirty="0"/>
              <a:t>Man, John. ‘</a:t>
            </a:r>
            <a:r>
              <a:rPr lang="en-GB" i="1" dirty="0"/>
              <a:t>Xanadu, Marco Polo and Europe’s Discovery of the East</a:t>
            </a:r>
            <a:r>
              <a:rPr lang="en-GB" dirty="0"/>
              <a:t>’. (London: Bantam Press, 2009).</a:t>
            </a:r>
          </a:p>
          <a:p>
            <a:r>
              <a:rPr lang="en-GB" dirty="0"/>
              <a:t>Zuo, Lala. ‘Build for the Living: Stone Buildings of the Yuan Dynasty’, </a:t>
            </a:r>
            <a:r>
              <a:rPr lang="en-GB" i="1" dirty="0"/>
              <a:t>Front. Hist. China,</a:t>
            </a:r>
            <a:r>
              <a:rPr lang="en-GB" dirty="0"/>
              <a:t> 10(2),</a:t>
            </a:r>
            <a:r>
              <a:rPr lang="en-GB" i="1" dirty="0"/>
              <a:t> </a:t>
            </a:r>
            <a:r>
              <a:rPr lang="en-GB" dirty="0"/>
              <a:t>(2015), pp. 264-288.</a:t>
            </a:r>
          </a:p>
        </p:txBody>
      </p:sp>
    </p:spTree>
    <p:extLst>
      <p:ext uri="{BB962C8B-B14F-4D97-AF65-F5344CB8AC3E}">
        <p14:creationId xmlns:p14="http://schemas.microsoft.com/office/powerpoint/2010/main" val="276174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2519</TotalTime>
  <Words>652</Words>
  <Application>Microsoft Office PowerPoint</Application>
  <PresentationFormat>Widescreen</PresentationFormat>
  <Paragraphs>35</Paragraphs>
  <Slides>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Site at Xanadu</vt:lpstr>
      <vt:lpstr>PowerPoint Presentation</vt:lpstr>
      <vt:lpstr>Where will my research come from?</vt:lpstr>
      <vt:lpstr>Site of Xanadu</vt:lpstr>
      <vt:lpstr>PowerPoint Presentation</vt:lpstr>
      <vt:lpstr>Unique Features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Site at Xanadu</dc:title>
  <dc:creator>Ana Sadler</dc:creator>
  <cp:lastModifiedBy>Ana Sadler</cp:lastModifiedBy>
  <cp:revision>50</cp:revision>
  <dcterms:created xsi:type="dcterms:W3CDTF">2020-04-03T12:49:17Z</dcterms:created>
  <dcterms:modified xsi:type="dcterms:W3CDTF">2020-04-20T20:08:22Z</dcterms:modified>
</cp:coreProperties>
</file>