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7"/>
  </p:notesMasterIdLst>
  <p:sldIdLst>
    <p:sldId id="256" r:id="rId2"/>
    <p:sldId id="257" r:id="rId3"/>
    <p:sldId id="258" r:id="rId4"/>
    <p:sldId id="259" r:id="rId5"/>
    <p:sldId id="261" r:id="rId6"/>
    <p:sldId id="263" r:id="rId7"/>
    <p:sldId id="260" r:id="rId8"/>
    <p:sldId id="262" r:id="rId9"/>
    <p:sldId id="266" r:id="rId10"/>
    <p:sldId id="267" r:id="rId11"/>
    <p:sldId id="268" r:id="rId12"/>
    <p:sldId id="269" r:id="rId13"/>
    <p:sldId id="270" r:id="rId14"/>
    <p:sldId id="264" r:id="rId15"/>
    <p:sldId id="271" r:id="rId16"/>
  </p:sldIdLst>
  <p:sldSz cx="18288000" cy="10287000"/>
  <p:notesSz cx="6858000" cy="9144000"/>
  <p:embeddedFontLst>
    <p:embeddedFont>
      <p:font typeface="Inter" panose="020B0604020202020204" charset="0"/>
      <p:regular r:id="rId18"/>
    </p:embeddedFont>
    <p:embeddedFont>
      <p:font typeface="Inter Bold" panose="020B0604020202020204" charset="0"/>
      <p:regular r:id="rId19"/>
    </p:embeddedFont>
    <p:embeddedFont>
      <p:font typeface="Roca One Bold" panose="020B0604020202020204"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43" autoAdjust="0"/>
    <p:restoredTop sz="88244" autoAdjust="0"/>
  </p:normalViewPr>
  <p:slideViewPr>
    <p:cSldViewPr>
      <p:cViewPr varScale="1">
        <p:scale>
          <a:sx n="51" d="100"/>
          <a:sy n="51" d="100"/>
        </p:scale>
        <p:origin x="92" y="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40B0FA-0749-4EE6-9DEC-3CC5BDF076D8}" type="doc">
      <dgm:prSet loTypeId="urn:microsoft.com/office/officeart/2005/8/layout/list1" loCatId="list" qsTypeId="urn:microsoft.com/office/officeart/2005/8/quickstyle/3d2" qsCatId="3D" csTypeId="urn:microsoft.com/office/officeart/2005/8/colors/colorful3" csCatId="colorful" phldr="1"/>
      <dgm:spPr/>
      <dgm:t>
        <a:bodyPr/>
        <a:lstStyle/>
        <a:p>
          <a:endParaRPr lang="en-GB"/>
        </a:p>
      </dgm:t>
    </dgm:pt>
    <dgm:pt modelId="{E0917D31-7980-452A-B140-2298BEDC3305}">
      <dgm:prSet custT="1"/>
      <dgm:spPr/>
      <dgm:t>
        <a:bodyPr/>
        <a:lstStyle/>
        <a:p>
          <a:r>
            <a:rPr lang="en-US" sz="2400">
              <a:latin typeface="Times New Roman" panose="02020603050405020304" pitchFamily="18" charset="0"/>
              <a:cs typeface="Times New Roman" panose="02020603050405020304" pitchFamily="18" charset="0"/>
            </a:rPr>
            <a:t>Wales Green Innovation and Sustainability Expo is a three-day international MICE event. </a:t>
          </a:r>
          <a:endParaRPr lang="en-GB" sz="2400" dirty="0">
            <a:latin typeface="Times New Roman" panose="02020603050405020304" pitchFamily="18" charset="0"/>
            <a:cs typeface="Times New Roman" panose="02020603050405020304" pitchFamily="18" charset="0"/>
          </a:endParaRPr>
        </a:p>
      </dgm:t>
    </dgm:pt>
    <dgm:pt modelId="{97B02869-3721-444F-8A4B-F6420A6BFF0A}" type="parTrans" cxnId="{B96BCF70-588B-43CA-92EF-F8D3B4AD1E14}">
      <dgm:prSet/>
      <dgm:spPr/>
      <dgm:t>
        <a:bodyPr/>
        <a:lstStyle/>
        <a:p>
          <a:endParaRPr lang="en-GB" sz="2400">
            <a:latin typeface="Times New Roman" panose="02020603050405020304" pitchFamily="18" charset="0"/>
            <a:cs typeface="Times New Roman" panose="02020603050405020304" pitchFamily="18" charset="0"/>
          </a:endParaRPr>
        </a:p>
      </dgm:t>
    </dgm:pt>
    <dgm:pt modelId="{28D673DE-A9DE-4C74-954A-B39D9F36F6FC}" type="sibTrans" cxnId="{B96BCF70-588B-43CA-92EF-F8D3B4AD1E14}">
      <dgm:prSet/>
      <dgm:spPr/>
      <dgm:t>
        <a:bodyPr/>
        <a:lstStyle/>
        <a:p>
          <a:endParaRPr lang="en-GB" sz="2400">
            <a:latin typeface="Times New Roman" panose="02020603050405020304" pitchFamily="18" charset="0"/>
            <a:cs typeface="Times New Roman" panose="02020603050405020304" pitchFamily="18" charset="0"/>
          </a:endParaRPr>
        </a:p>
      </dgm:t>
    </dgm:pt>
    <dgm:pt modelId="{5423937E-0CA9-4664-B796-F7973C3299BC}">
      <dgm:prSet custT="1"/>
      <dgm:spPr/>
      <dgm:t>
        <a:bodyPr/>
        <a:lstStyle/>
        <a:p>
          <a:r>
            <a:rPr lang="en-US" sz="2400">
              <a:latin typeface="Times New Roman" panose="02020603050405020304" pitchFamily="18" charset="0"/>
              <a:cs typeface="Times New Roman" panose="02020603050405020304" pitchFamily="18" charset="0"/>
            </a:rPr>
            <a:t>The event will celebrate Visit Wales’ Year of Croeso 2025 through inclusivity, warmth, and a strong sense of place</a:t>
          </a:r>
          <a:endParaRPr lang="en-GB" sz="2400" dirty="0">
            <a:latin typeface="Times New Roman" panose="02020603050405020304" pitchFamily="18" charset="0"/>
            <a:cs typeface="Times New Roman" panose="02020603050405020304" pitchFamily="18" charset="0"/>
          </a:endParaRPr>
        </a:p>
      </dgm:t>
    </dgm:pt>
    <dgm:pt modelId="{2F0AB00E-EE27-4034-B099-C6F3308E3FB4}" type="parTrans" cxnId="{264E5B8C-4820-4336-B093-E41C92D47053}">
      <dgm:prSet/>
      <dgm:spPr/>
      <dgm:t>
        <a:bodyPr/>
        <a:lstStyle/>
        <a:p>
          <a:endParaRPr lang="en-GB" sz="2400">
            <a:latin typeface="Times New Roman" panose="02020603050405020304" pitchFamily="18" charset="0"/>
            <a:cs typeface="Times New Roman" panose="02020603050405020304" pitchFamily="18" charset="0"/>
          </a:endParaRPr>
        </a:p>
      </dgm:t>
    </dgm:pt>
    <dgm:pt modelId="{62C429FD-83FC-4828-8620-F0A0AA177372}" type="sibTrans" cxnId="{264E5B8C-4820-4336-B093-E41C92D47053}">
      <dgm:prSet/>
      <dgm:spPr/>
      <dgm:t>
        <a:bodyPr/>
        <a:lstStyle/>
        <a:p>
          <a:endParaRPr lang="en-GB" sz="2400">
            <a:latin typeface="Times New Roman" panose="02020603050405020304" pitchFamily="18" charset="0"/>
            <a:cs typeface="Times New Roman" panose="02020603050405020304" pitchFamily="18" charset="0"/>
          </a:endParaRPr>
        </a:p>
      </dgm:t>
    </dgm:pt>
    <dgm:pt modelId="{2D942618-DFCE-4E16-A3B3-61EBDCD007DE}">
      <dgm:prSet custT="1"/>
      <dgm:spPr/>
      <dgm:t>
        <a:bodyPr/>
        <a:lstStyle/>
        <a:p>
          <a:r>
            <a:rPr lang="en-US" sz="2400">
              <a:latin typeface="Times New Roman" panose="02020603050405020304" pitchFamily="18" charset="0"/>
              <a:cs typeface="Times New Roman" panose="02020603050405020304" pitchFamily="18" charset="0"/>
            </a:rPr>
            <a:t>Features: keynote panels, cultural exhibitions, networking lounges, and interactive workshops</a:t>
          </a:r>
          <a:endParaRPr lang="en-GB" sz="2400" dirty="0">
            <a:latin typeface="Times New Roman" panose="02020603050405020304" pitchFamily="18" charset="0"/>
            <a:cs typeface="Times New Roman" panose="02020603050405020304" pitchFamily="18" charset="0"/>
          </a:endParaRPr>
        </a:p>
      </dgm:t>
    </dgm:pt>
    <dgm:pt modelId="{7DE3CD4F-5B9D-4E53-9FE3-1D31E55687B1}" type="parTrans" cxnId="{20E775A1-C906-4FE2-AB18-E4AF0FF8FB6F}">
      <dgm:prSet/>
      <dgm:spPr/>
      <dgm:t>
        <a:bodyPr/>
        <a:lstStyle/>
        <a:p>
          <a:endParaRPr lang="en-GB" sz="2400">
            <a:latin typeface="Times New Roman" panose="02020603050405020304" pitchFamily="18" charset="0"/>
            <a:cs typeface="Times New Roman" panose="02020603050405020304" pitchFamily="18" charset="0"/>
          </a:endParaRPr>
        </a:p>
      </dgm:t>
    </dgm:pt>
    <dgm:pt modelId="{9F5D3BF2-969E-412D-9659-089CCFA2F7AA}" type="sibTrans" cxnId="{20E775A1-C906-4FE2-AB18-E4AF0FF8FB6F}">
      <dgm:prSet/>
      <dgm:spPr/>
      <dgm:t>
        <a:bodyPr/>
        <a:lstStyle/>
        <a:p>
          <a:endParaRPr lang="en-GB" sz="2400">
            <a:latin typeface="Times New Roman" panose="02020603050405020304" pitchFamily="18" charset="0"/>
            <a:cs typeface="Times New Roman" panose="02020603050405020304" pitchFamily="18" charset="0"/>
          </a:endParaRPr>
        </a:p>
      </dgm:t>
    </dgm:pt>
    <dgm:pt modelId="{57C90277-49E3-4C7C-BCB0-DBC9AACEABE0}">
      <dgm:prSet custT="1"/>
      <dgm:spPr/>
      <dgm:t>
        <a:bodyPr/>
        <a:lstStyle/>
        <a:p>
          <a:r>
            <a:rPr lang="en-US" sz="2400">
              <a:latin typeface="Times New Roman" panose="02020603050405020304" pitchFamily="18" charset="0"/>
              <a:cs typeface="Times New Roman" panose="02020603050405020304" pitchFamily="18" charset="0"/>
            </a:rPr>
            <a:t>Hosted at Cardiff International Arena in late June 2025, aligning with peak visitor season</a:t>
          </a:r>
          <a:endParaRPr lang="en-GB" sz="2400" dirty="0">
            <a:latin typeface="Times New Roman" panose="02020603050405020304" pitchFamily="18" charset="0"/>
            <a:cs typeface="Times New Roman" panose="02020603050405020304" pitchFamily="18" charset="0"/>
          </a:endParaRPr>
        </a:p>
      </dgm:t>
    </dgm:pt>
    <dgm:pt modelId="{2D8393AD-6971-4B06-BFCF-5B51F93F96E1}" type="parTrans" cxnId="{1C9A8890-2B1C-4CBA-9CB2-CB147944C5B2}">
      <dgm:prSet/>
      <dgm:spPr/>
      <dgm:t>
        <a:bodyPr/>
        <a:lstStyle/>
        <a:p>
          <a:endParaRPr lang="en-GB" sz="2400">
            <a:latin typeface="Times New Roman" panose="02020603050405020304" pitchFamily="18" charset="0"/>
            <a:cs typeface="Times New Roman" panose="02020603050405020304" pitchFamily="18" charset="0"/>
          </a:endParaRPr>
        </a:p>
      </dgm:t>
    </dgm:pt>
    <dgm:pt modelId="{3FCC38F3-E29C-43D3-8C3B-BEDFBE151222}" type="sibTrans" cxnId="{1C9A8890-2B1C-4CBA-9CB2-CB147944C5B2}">
      <dgm:prSet/>
      <dgm:spPr/>
      <dgm:t>
        <a:bodyPr/>
        <a:lstStyle/>
        <a:p>
          <a:endParaRPr lang="en-GB" sz="2400">
            <a:latin typeface="Times New Roman" panose="02020603050405020304" pitchFamily="18" charset="0"/>
            <a:cs typeface="Times New Roman" panose="02020603050405020304" pitchFamily="18" charset="0"/>
          </a:endParaRPr>
        </a:p>
      </dgm:t>
    </dgm:pt>
    <dgm:pt modelId="{0A80DE54-5D94-432C-B614-669EEAE28E31}" type="pres">
      <dgm:prSet presAssocID="{F140B0FA-0749-4EE6-9DEC-3CC5BDF076D8}" presName="linear" presStyleCnt="0">
        <dgm:presLayoutVars>
          <dgm:dir/>
          <dgm:animLvl val="lvl"/>
          <dgm:resizeHandles val="exact"/>
        </dgm:presLayoutVars>
      </dgm:prSet>
      <dgm:spPr/>
    </dgm:pt>
    <dgm:pt modelId="{8F0E9312-886A-4144-9E5B-1D282A5EF28E}" type="pres">
      <dgm:prSet presAssocID="{E0917D31-7980-452A-B140-2298BEDC3305}" presName="parentLin" presStyleCnt="0"/>
      <dgm:spPr/>
    </dgm:pt>
    <dgm:pt modelId="{DFAF1C37-4F84-4B92-9821-695BC4A3CEB8}" type="pres">
      <dgm:prSet presAssocID="{E0917D31-7980-452A-B140-2298BEDC3305}" presName="parentLeftMargin" presStyleLbl="node1" presStyleIdx="0" presStyleCnt="4"/>
      <dgm:spPr/>
    </dgm:pt>
    <dgm:pt modelId="{5DDAB781-890F-4880-8DB8-FCB83A9AACE4}" type="pres">
      <dgm:prSet presAssocID="{E0917D31-7980-452A-B140-2298BEDC3305}" presName="parentText" presStyleLbl="node1" presStyleIdx="0" presStyleCnt="4" custScaleX="106641">
        <dgm:presLayoutVars>
          <dgm:chMax val="0"/>
          <dgm:bulletEnabled val="1"/>
        </dgm:presLayoutVars>
      </dgm:prSet>
      <dgm:spPr/>
    </dgm:pt>
    <dgm:pt modelId="{0CE57151-9ADD-4ED0-9812-ACDB82D5733E}" type="pres">
      <dgm:prSet presAssocID="{E0917D31-7980-452A-B140-2298BEDC3305}" presName="negativeSpace" presStyleCnt="0"/>
      <dgm:spPr/>
    </dgm:pt>
    <dgm:pt modelId="{AFBC0300-5688-439E-A1F7-C5FEB92798BA}" type="pres">
      <dgm:prSet presAssocID="{E0917D31-7980-452A-B140-2298BEDC3305}" presName="childText" presStyleLbl="conFgAcc1" presStyleIdx="0" presStyleCnt="4">
        <dgm:presLayoutVars>
          <dgm:bulletEnabled val="1"/>
        </dgm:presLayoutVars>
      </dgm:prSet>
      <dgm:spPr/>
    </dgm:pt>
    <dgm:pt modelId="{8836DE2E-1297-458F-B02C-DBEE88486DD9}" type="pres">
      <dgm:prSet presAssocID="{28D673DE-A9DE-4C74-954A-B39D9F36F6FC}" presName="spaceBetweenRectangles" presStyleCnt="0"/>
      <dgm:spPr/>
    </dgm:pt>
    <dgm:pt modelId="{BBE02232-0571-434E-A82F-DDFFAC9F037F}" type="pres">
      <dgm:prSet presAssocID="{5423937E-0CA9-4664-B796-F7973C3299BC}" presName="parentLin" presStyleCnt="0"/>
      <dgm:spPr/>
    </dgm:pt>
    <dgm:pt modelId="{725362AF-C809-43D7-B2AC-3BADB01C421B}" type="pres">
      <dgm:prSet presAssocID="{5423937E-0CA9-4664-B796-F7973C3299BC}" presName="parentLeftMargin" presStyleLbl="node1" presStyleIdx="0" presStyleCnt="4"/>
      <dgm:spPr/>
    </dgm:pt>
    <dgm:pt modelId="{37A102E3-4F95-497F-9DE9-086A7D01D329}" type="pres">
      <dgm:prSet presAssocID="{5423937E-0CA9-4664-B796-F7973C3299BC}" presName="parentText" presStyleLbl="node1" presStyleIdx="1" presStyleCnt="4" custScaleX="105968">
        <dgm:presLayoutVars>
          <dgm:chMax val="0"/>
          <dgm:bulletEnabled val="1"/>
        </dgm:presLayoutVars>
      </dgm:prSet>
      <dgm:spPr/>
    </dgm:pt>
    <dgm:pt modelId="{C91A8B19-6665-4B8B-94FA-84D247EBE87E}" type="pres">
      <dgm:prSet presAssocID="{5423937E-0CA9-4664-B796-F7973C3299BC}" presName="negativeSpace" presStyleCnt="0"/>
      <dgm:spPr/>
    </dgm:pt>
    <dgm:pt modelId="{C17A65D4-7FF8-4262-B741-35E69F5A76E5}" type="pres">
      <dgm:prSet presAssocID="{5423937E-0CA9-4664-B796-F7973C3299BC}" presName="childText" presStyleLbl="conFgAcc1" presStyleIdx="1" presStyleCnt="4">
        <dgm:presLayoutVars>
          <dgm:bulletEnabled val="1"/>
        </dgm:presLayoutVars>
      </dgm:prSet>
      <dgm:spPr/>
    </dgm:pt>
    <dgm:pt modelId="{D1CF9940-37D3-487E-ADF6-66A61E8A0CB9}" type="pres">
      <dgm:prSet presAssocID="{62C429FD-83FC-4828-8620-F0A0AA177372}" presName="spaceBetweenRectangles" presStyleCnt="0"/>
      <dgm:spPr/>
    </dgm:pt>
    <dgm:pt modelId="{9ACA0E26-5F7E-418D-AA7E-3DD074FA4015}" type="pres">
      <dgm:prSet presAssocID="{2D942618-DFCE-4E16-A3B3-61EBDCD007DE}" presName="parentLin" presStyleCnt="0"/>
      <dgm:spPr/>
    </dgm:pt>
    <dgm:pt modelId="{76E5C4CD-2CFA-41D4-92DA-EF0FE73400B7}" type="pres">
      <dgm:prSet presAssocID="{2D942618-DFCE-4E16-A3B3-61EBDCD007DE}" presName="parentLeftMargin" presStyleLbl="node1" presStyleIdx="1" presStyleCnt="4"/>
      <dgm:spPr/>
    </dgm:pt>
    <dgm:pt modelId="{869FA750-2A0F-4B9F-86F7-52B23BD4FCA7}" type="pres">
      <dgm:prSet presAssocID="{2D942618-DFCE-4E16-A3B3-61EBDCD007DE}" presName="parentText" presStyleLbl="node1" presStyleIdx="2" presStyleCnt="4" custScaleX="104457">
        <dgm:presLayoutVars>
          <dgm:chMax val="0"/>
          <dgm:bulletEnabled val="1"/>
        </dgm:presLayoutVars>
      </dgm:prSet>
      <dgm:spPr/>
    </dgm:pt>
    <dgm:pt modelId="{F2CA2642-7C43-4427-8AD9-16DF46A59048}" type="pres">
      <dgm:prSet presAssocID="{2D942618-DFCE-4E16-A3B3-61EBDCD007DE}" presName="negativeSpace" presStyleCnt="0"/>
      <dgm:spPr/>
    </dgm:pt>
    <dgm:pt modelId="{470C808B-962C-44DF-A8FC-FFC8993D6768}" type="pres">
      <dgm:prSet presAssocID="{2D942618-DFCE-4E16-A3B3-61EBDCD007DE}" presName="childText" presStyleLbl="conFgAcc1" presStyleIdx="2" presStyleCnt="4">
        <dgm:presLayoutVars>
          <dgm:bulletEnabled val="1"/>
        </dgm:presLayoutVars>
      </dgm:prSet>
      <dgm:spPr/>
    </dgm:pt>
    <dgm:pt modelId="{B4CA5286-D424-48F9-8AE2-E50E15899E46}" type="pres">
      <dgm:prSet presAssocID="{9F5D3BF2-969E-412D-9659-089CCFA2F7AA}" presName="spaceBetweenRectangles" presStyleCnt="0"/>
      <dgm:spPr/>
    </dgm:pt>
    <dgm:pt modelId="{F049F6A9-B172-428F-9C9D-F86EF931753D}" type="pres">
      <dgm:prSet presAssocID="{57C90277-49E3-4C7C-BCB0-DBC9AACEABE0}" presName="parentLin" presStyleCnt="0"/>
      <dgm:spPr/>
    </dgm:pt>
    <dgm:pt modelId="{84ABDE65-569B-4BFD-B934-F19AE7DB5E7E}" type="pres">
      <dgm:prSet presAssocID="{57C90277-49E3-4C7C-BCB0-DBC9AACEABE0}" presName="parentLeftMargin" presStyleLbl="node1" presStyleIdx="2" presStyleCnt="4"/>
      <dgm:spPr/>
    </dgm:pt>
    <dgm:pt modelId="{A926FCFF-E8F0-42CE-BCDF-9AEDAE9E81DD}" type="pres">
      <dgm:prSet presAssocID="{57C90277-49E3-4C7C-BCB0-DBC9AACEABE0}" presName="parentText" presStyleLbl="node1" presStyleIdx="3" presStyleCnt="4" custScaleX="106641">
        <dgm:presLayoutVars>
          <dgm:chMax val="0"/>
          <dgm:bulletEnabled val="1"/>
        </dgm:presLayoutVars>
      </dgm:prSet>
      <dgm:spPr/>
    </dgm:pt>
    <dgm:pt modelId="{E31570F2-8CE0-4E4E-825E-FEC34E4689C2}" type="pres">
      <dgm:prSet presAssocID="{57C90277-49E3-4C7C-BCB0-DBC9AACEABE0}" presName="negativeSpace" presStyleCnt="0"/>
      <dgm:spPr/>
    </dgm:pt>
    <dgm:pt modelId="{5ACD46D6-33B0-411F-85E7-9F3C60AE71EE}" type="pres">
      <dgm:prSet presAssocID="{57C90277-49E3-4C7C-BCB0-DBC9AACEABE0}" presName="childText" presStyleLbl="conFgAcc1" presStyleIdx="3" presStyleCnt="4">
        <dgm:presLayoutVars>
          <dgm:bulletEnabled val="1"/>
        </dgm:presLayoutVars>
      </dgm:prSet>
      <dgm:spPr/>
    </dgm:pt>
  </dgm:ptLst>
  <dgm:cxnLst>
    <dgm:cxn modelId="{84E8361A-52FA-4165-A613-03583012A2D4}" type="presOf" srcId="{57C90277-49E3-4C7C-BCB0-DBC9AACEABE0}" destId="{A926FCFF-E8F0-42CE-BCDF-9AEDAE9E81DD}" srcOrd="1" destOrd="0" presId="urn:microsoft.com/office/officeart/2005/8/layout/list1"/>
    <dgm:cxn modelId="{64FF7F47-D6C8-4468-8789-4494E71014C9}" type="presOf" srcId="{5423937E-0CA9-4664-B796-F7973C3299BC}" destId="{37A102E3-4F95-497F-9DE9-086A7D01D329}" srcOrd="1" destOrd="0" presId="urn:microsoft.com/office/officeart/2005/8/layout/list1"/>
    <dgm:cxn modelId="{B96BCF70-588B-43CA-92EF-F8D3B4AD1E14}" srcId="{F140B0FA-0749-4EE6-9DEC-3CC5BDF076D8}" destId="{E0917D31-7980-452A-B140-2298BEDC3305}" srcOrd="0" destOrd="0" parTransId="{97B02869-3721-444F-8A4B-F6420A6BFF0A}" sibTransId="{28D673DE-A9DE-4C74-954A-B39D9F36F6FC}"/>
    <dgm:cxn modelId="{264E5B8C-4820-4336-B093-E41C92D47053}" srcId="{F140B0FA-0749-4EE6-9DEC-3CC5BDF076D8}" destId="{5423937E-0CA9-4664-B796-F7973C3299BC}" srcOrd="1" destOrd="0" parTransId="{2F0AB00E-EE27-4034-B099-C6F3308E3FB4}" sibTransId="{62C429FD-83FC-4828-8620-F0A0AA177372}"/>
    <dgm:cxn modelId="{1C9A8890-2B1C-4CBA-9CB2-CB147944C5B2}" srcId="{F140B0FA-0749-4EE6-9DEC-3CC5BDF076D8}" destId="{57C90277-49E3-4C7C-BCB0-DBC9AACEABE0}" srcOrd="3" destOrd="0" parTransId="{2D8393AD-6971-4B06-BFCF-5B51F93F96E1}" sibTransId="{3FCC38F3-E29C-43D3-8C3B-BEDFBE151222}"/>
    <dgm:cxn modelId="{D79E3B91-2173-4A78-A31C-E7C65889E242}" type="presOf" srcId="{F140B0FA-0749-4EE6-9DEC-3CC5BDF076D8}" destId="{0A80DE54-5D94-432C-B614-669EEAE28E31}" srcOrd="0" destOrd="0" presId="urn:microsoft.com/office/officeart/2005/8/layout/list1"/>
    <dgm:cxn modelId="{F7866C91-B005-4CDF-BB4D-47FBA6E76322}" type="presOf" srcId="{2D942618-DFCE-4E16-A3B3-61EBDCD007DE}" destId="{76E5C4CD-2CFA-41D4-92DA-EF0FE73400B7}" srcOrd="0" destOrd="0" presId="urn:microsoft.com/office/officeart/2005/8/layout/list1"/>
    <dgm:cxn modelId="{20E775A1-C906-4FE2-AB18-E4AF0FF8FB6F}" srcId="{F140B0FA-0749-4EE6-9DEC-3CC5BDF076D8}" destId="{2D942618-DFCE-4E16-A3B3-61EBDCD007DE}" srcOrd="2" destOrd="0" parTransId="{7DE3CD4F-5B9D-4E53-9FE3-1D31E55687B1}" sibTransId="{9F5D3BF2-969E-412D-9659-089CCFA2F7AA}"/>
    <dgm:cxn modelId="{1B69AEBF-EA52-44F6-9033-9B2DCC779491}" type="presOf" srcId="{E0917D31-7980-452A-B140-2298BEDC3305}" destId="{5DDAB781-890F-4880-8DB8-FCB83A9AACE4}" srcOrd="1" destOrd="0" presId="urn:microsoft.com/office/officeart/2005/8/layout/list1"/>
    <dgm:cxn modelId="{6634BAC1-4C39-4182-8EF5-55DBDB344F8A}" type="presOf" srcId="{5423937E-0CA9-4664-B796-F7973C3299BC}" destId="{725362AF-C809-43D7-B2AC-3BADB01C421B}" srcOrd="0" destOrd="0" presId="urn:microsoft.com/office/officeart/2005/8/layout/list1"/>
    <dgm:cxn modelId="{1939D2DA-6D20-4B5C-B87A-43DD368C1648}" type="presOf" srcId="{2D942618-DFCE-4E16-A3B3-61EBDCD007DE}" destId="{869FA750-2A0F-4B9F-86F7-52B23BD4FCA7}" srcOrd="1" destOrd="0" presId="urn:microsoft.com/office/officeart/2005/8/layout/list1"/>
    <dgm:cxn modelId="{24B644DF-D953-4C9F-B989-27C58750F94B}" type="presOf" srcId="{57C90277-49E3-4C7C-BCB0-DBC9AACEABE0}" destId="{84ABDE65-569B-4BFD-B934-F19AE7DB5E7E}" srcOrd="0" destOrd="0" presId="urn:microsoft.com/office/officeart/2005/8/layout/list1"/>
    <dgm:cxn modelId="{39DE1EFD-2183-4036-8D01-DFC1F18E525F}" type="presOf" srcId="{E0917D31-7980-452A-B140-2298BEDC3305}" destId="{DFAF1C37-4F84-4B92-9821-695BC4A3CEB8}" srcOrd="0" destOrd="0" presId="urn:microsoft.com/office/officeart/2005/8/layout/list1"/>
    <dgm:cxn modelId="{AE59A392-0241-43CB-A22A-6F3A76CA619A}" type="presParOf" srcId="{0A80DE54-5D94-432C-B614-669EEAE28E31}" destId="{8F0E9312-886A-4144-9E5B-1D282A5EF28E}" srcOrd="0" destOrd="0" presId="urn:microsoft.com/office/officeart/2005/8/layout/list1"/>
    <dgm:cxn modelId="{36DAAFEE-8B8B-4127-A9E2-32E98A15B8BA}" type="presParOf" srcId="{8F0E9312-886A-4144-9E5B-1D282A5EF28E}" destId="{DFAF1C37-4F84-4B92-9821-695BC4A3CEB8}" srcOrd="0" destOrd="0" presId="urn:microsoft.com/office/officeart/2005/8/layout/list1"/>
    <dgm:cxn modelId="{FEDE06CE-A7CA-4125-979A-0CC3D5D9750B}" type="presParOf" srcId="{8F0E9312-886A-4144-9E5B-1D282A5EF28E}" destId="{5DDAB781-890F-4880-8DB8-FCB83A9AACE4}" srcOrd="1" destOrd="0" presId="urn:microsoft.com/office/officeart/2005/8/layout/list1"/>
    <dgm:cxn modelId="{F20A2062-F9BB-4AC5-840E-6DE534F2ADBD}" type="presParOf" srcId="{0A80DE54-5D94-432C-B614-669EEAE28E31}" destId="{0CE57151-9ADD-4ED0-9812-ACDB82D5733E}" srcOrd="1" destOrd="0" presId="urn:microsoft.com/office/officeart/2005/8/layout/list1"/>
    <dgm:cxn modelId="{4F5DA48C-F5A9-4557-AD92-2E367A559C43}" type="presParOf" srcId="{0A80DE54-5D94-432C-B614-669EEAE28E31}" destId="{AFBC0300-5688-439E-A1F7-C5FEB92798BA}" srcOrd="2" destOrd="0" presId="urn:microsoft.com/office/officeart/2005/8/layout/list1"/>
    <dgm:cxn modelId="{FFBA65BE-DE4F-43B2-ABF9-E619D8E15C93}" type="presParOf" srcId="{0A80DE54-5D94-432C-B614-669EEAE28E31}" destId="{8836DE2E-1297-458F-B02C-DBEE88486DD9}" srcOrd="3" destOrd="0" presId="urn:microsoft.com/office/officeart/2005/8/layout/list1"/>
    <dgm:cxn modelId="{759D35FB-32A9-443B-9080-436F61254FF0}" type="presParOf" srcId="{0A80DE54-5D94-432C-B614-669EEAE28E31}" destId="{BBE02232-0571-434E-A82F-DDFFAC9F037F}" srcOrd="4" destOrd="0" presId="urn:microsoft.com/office/officeart/2005/8/layout/list1"/>
    <dgm:cxn modelId="{B739968D-266D-4965-9A76-A6213AD0C197}" type="presParOf" srcId="{BBE02232-0571-434E-A82F-DDFFAC9F037F}" destId="{725362AF-C809-43D7-B2AC-3BADB01C421B}" srcOrd="0" destOrd="0" presId="urn:microsoft.com/office/officeart/2005/8/layout/list1"/>
    <dgm:cxn modelId="{7340578C-54C2-49CC-BAE7-C5C1F79E5132}" type="presParOf" srcId="{BBE02232-0571-434E-A82F-DDFFAC9F037F}" destId="{37A102E3-4F95-497F-9DE9-086A7D01D329}" srcOrd="1" destOrd="0" presId="urn:microsoft.com/office/officeart/2005/8/layout/list1"/>
    <dgm:cxn modelId="{B10E1538-F0CB-43D3-8745-390714CB676A}" type="presParOf" srcId="{0A80DE54-5D94-432C-B614-669EEAE28E31}" destId="{C91A8B19-6665-4B8B-94FA-84D247EBE87E}" srcOrd="5" destOrd="0" presId="urn:microsoft.com/office/officeart/2005/8/layout/list1"/>
    <dgm:cxn modelId="{75549C7E-4768-43D4-B7FC-62B28ED510EC}" type="presParOf" srcId="{0A80DE54-5D94-432C-B614-669EEAE28E31}" destId="{C17A65D4-7FF8-4262-B741-35E69F5A76E5}" srcOrd="6" destOrd="0" presId="urn:microsoft.com/office/officeart/2005/8/layout/list1"/>
    <dgm:cxn modelId="{30D8C3D1-AB57-429B-9F9B-37D3EE8FEB5E}" type="presParOf" srcId="{0A80DE54-5D94-432C-B614-669EEAE28E31}" destId="{D1CF9940-37D3-487E-ADF6-66A61E8A0CB9}" srcOrd="7" destOrd="0" presId="urn:microsoft.com/office/officeart/2005/8/layout/list1"/>
    <dgm:cxn modelId="{7FC141EF-12BE-4204-A1D6-C242A7B63B70}" type="presParOf" srcId="{0A80DE54-5D94-432C-B614-669EEAE28E31}" destId="{9ACA0E26-5F7E-418D-AA7E-3DD074FA4015}" srcOrd="8" destOrd="0" presId="urn:microsoft.com/office/officeart/2005/8/layout/list1"/>
    <dgm:cxn modelId="{55F7671B-3DEC-4E0A-A9E5-3BB064042ED7}" type="presParOf" srcId="{9ACA0E26-5F7E-418D-AA7E-3DD074FA4015}" destId="{76E5C4CD-2CFA-41D4-92DA-EF0FE73400B7}" srcOrd="0" destOrd="0" presId="urn:microsoft.com/office/officeart/2005/8/layout/list1"/>
    <dgm:cxn modelId="{B3838114-B35D-45EE-85EC-F796AB34AE39}" type="presParOf" srcId="{9ACA0E26-5F7E-418D-AA7E-3DD074FA4015}" destId="{869FA750-2A0F-4B9F-86F7-52B23BD4FCA7}" srcOrd="1" destOrd="0" presId="urn:microsoft.com/office/officeart/2005/8/layout/list1"/>
    <dgm:cxn modelId="{B14B5396-C18C-4F72-A433-FFB7192A2C44}" type="presParOf" srcId="{0A80DE54-5D94-432C-B614-669EEAE28E31}" destId="{F2CA2642-7C43-4427-8AD9-16DF46A59048}" srcOrd="9" destOrd="0" presId="urn:microsoft.com/office/officeart/2005/8/layout/list1"/>
    <dgm:cxn modelId="{92763446-2B45-46A1-ADF8-9F6DD0E7080A}" type="presParOf" srcId="{0A80DE54-5D94-432C-B614-669EEAE28E31}" destId="{470C808B-962C-44DF-A8FC-FFC8993D6768}" srcOrd="10" destOrd="0" presId="urn:microsoft.com/office/officeart/2005/8/layout/list1"/>
    <dgm:cxn modelId="{D7937C24-3FE7-40A5-BE08-89EDAD27386B}" type="presParOf" srcId="{0A80DE54-5D94-432C-B614-669EEAE28E31}" destId="{B4CA5286-D424-48F9-8AE2-E50E15899E46}" srcOrd="11" destOrd="0" presId="urn:microsoft.com/office/officeart/2005/8/layout/list1"/>
    <dgm:cxn modelId="{94E07C84-BAB9-461F-8F8B-97FB105A9932}" type="presParOf" srcId="{0A80DE54-5D94-432C-B614-669EEAE28E31}" destId="{F049F6A9-B172-428F-9C9D-F86EF931753D}" srcOrd="12" destOrd="0" presId="urn:microsoft.com/office/officeart/2005/8/layout/list1"/>
    <dgm:cxn modelId="{A2CC9990-707D-4538-9740-9A7344059D94}" type="presParOf" srcId="{F049F6A9-B172-428F-9C9D-F86EF931753D}" destId="{84ABDE65-569B-4BFD-B934-F19AE7DB5E7E}" srcOrd="0" destOrd="0" presId="urn:microsoft.com/office/officeart/2005/8/layout/list1"/>
    <dgm:cxn modelId="{84C41752-4A5E-4327-8775-5B918F177DF2}" type="presParOf" srcId="{F049F6A9-B172-428F-9C9D-F86EF931753D}" destId="{A926FCFF-E8F0-42CE-BCDF-9AEDAE9E81DD}" srcOrd="1" destOrd="0" presId="urn:microsoft.com/office/officeart/2005/8/layout/list1"/>
    <dgm:cxn modelId="{E48FB193-F3FB-4702-BAF2-BEE907D6EDB6}" type="presParOf" srcId="{0A80DE54-5D94-432C-B614-669EEAE28E31}" destId="{E31570F2-8CE0-4E4E-825E-FEC34E4689C2}" srcOrd="13" destOrd="0" presId="urn:microsoft.com/office/officeart/2005/8/layout/list1"/>
    <dgm:cxn modelId="{7030AA40-169E-4DF9-AAA2-C617F31F6F05}" type="presParOf" srcId="{0A80DE54-5D94-432C-B614-669EEAE28E31}" destId="{5ACD46D6-33B0-411F-85E7-9F3C60AE71EE}" srcOrd="14"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89E530-9880-479C-B04E-46BAD95DE7BD}" type="doc">
      <dgm:prSet loTypeId="urn:microsoft.com/office/officeart/2005/8/layout/matrix2" loCatId="matrix" qsTypeId="urn:microsoft.com/office/officeart/2005/8/quickstyle/simple1" qsCatId="simple" csTypeId="urn:microsoft.com/office/officeart/2005/8/colors/accent3_3" csCatId="accent3" phldr="1"/>
      <dgm:spPr/>
      <dgm:t>
        <a:bodyPr/>
        <a:lstStyle/>
        <a:p>
          <a:endParaRPr lang="en-GB"/>
        </a:p>
      </dgm:t>
    </dgm:pt>
    <dgm:pt modelId="{DEA211FF-0C96-4050-866F-220403EB610A}">
      <dgm:prSet phldrT="[Text]"/>
      <dgm:spPr/>
      <dgm:t>
        <a:bodyPr/>
        <a:lstStyle/>
        <a:p>
          <a:r>
            <a:rPr lang="en-GB" dirty="0">
              <a:solidFill>
                <a:schemeClr val="tx1"/>
              </a:solidFill>
              <a:latin typeface="Times New Roman" panose="02020603050405020304" pitchFamily="18" charset="0"/>
              <a:cs typeface="Times New Roman" panose="02020603050405020304" pitchFamily="18" charset="0"/>
            </a:rPr>
            <a:t>Cultural Enthusiasts and Academics</a:t>
          </a:r>
        </a:p>
      </dgm:t>
    </dgm:pt>
    <dgm:pt modelId="{82DA8587-BE0A-4735-923F-0EA6B674A07B}" type="parTrans" cxnId="{7ABA0EBB-004C-4A78-8A3B-267828C21CEA}">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602D0AB0-2CBF-4429-ADFC-90A452DFF33D}" type="sibTrans" cxnId="{7ABA0EBB-004C-4A78-8A3B-267828C21CEA}">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BF157E73-F35F-4009-976D-8867CA6DEB6F}">
      <dgm:prSet phldrT="[Text]"/>
      <dgm:spPr/>
      <dgm:t>
        <a:bodyPr/>
        <a:lstStyle/>
        <a:p>
          <a:r>
            <a:rPr lang="en-GB" dirty="0">
              <a:solidFill>
                <a:schemeClr val="tx1"/>
              </a:solidFill>
              <a:latin typeface="Times New Roman" panose="02020603050405020304" pitchFamily="18" charset="0"/>
              <a:cs typeface="Times New Roman" panose="02020603050405020304" pitchFamily="18" charset="0"/>
            </a:rPr>
            <a:t>Sustainability and Green innovation Professionals</a:t>
          </a:r>
        </a:p>
      </dgm:t>
    </dgm:pt>
    <dgm:pt modelId="{DC4C3BD1-FD72-4CDD-8967-31EB0BD2CA75}" type="parTrans" cxnId="{6A93E5F9-813F-472F-AAA6-1224E35BECD9}">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5E210366-1E04-4799-A16E-4185693ACB9F}" type="sibTrans" cxnId="{6A93E5F9-813F-472F-AAA6-1224E35BECD9}">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5C4C438A-A7E0-4D55-8EA1-9DA8DF37BAF2}">
      <dgm:prSet phldrT="[Text]" phldr="1"/>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438378C2-AFCF-442B-8B19-9B7EBB7A7CFF}" type="parTrans" cxnId="{152FF101-A742-497B-89E9-167FF7C80E1F}">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04C70240-7D4B-475E-AC60-C3FA8C46E63E}" type="sibTrans" cxnId="{152FF101-A742-497B-89E9-167FF7C80E1F}">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B29D9010-EF8C-4678-AAEB-88A52742E3A0}">
      <dgm:prSet phldrT="[Text]" phldr="1"/>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FAC38EEF-A2B5-47C6-A54E-53BE90FB0EEA}" type="parTrans" cxnId="{D2A9E907-E66C-498B-985F-817D15A0FD96}">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49A30C95-10D4-4516-88BB-ECB4564296B2}" type="sibTrans" cxnId="{D2A9E907-E66C-498B-985F-817D15A0FD96}">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B7991F5A-87A7-4C81-A733-875D428A7AA9}">
      <dgm:prSet/>
      <dgm:spPr/>
      <dgm:t>
        <a:bodyPr/>
        <a:lstStyle/>
        <a:p>
          <a:r>
            <a:rPr lang="en-GB">
              <a:solidFill>
                <a:schemeClr val="tx1"/>
              </a:solidFill>
              <a:latin typeface="Times New Roman" panose="02020603050405020304" pitchFamily="18" charset="0"/>
              <a:cs typeface="Times New Roman" panose="02020603050405020304" pitchFamily="18" charset="0"/>
            </a:rPr>
            <a:t>International Eco-Conscious Tourists</a:t>
          </a:r>
        </a:p>
      </dgm:t>
    </dgm:pt>
    <dgm:pt modelId="{67FBFA38-2325-48DC-BDC1-1C28AE416E21}" type="parTrans" cxnId="{1A873381-2446-466B-8178-AE939B94A4D8}">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AD4CF64D-FF4E-4193-AEF4-667DA4737285}" type="sibTrans" cxnId="{1A873381-2446-466B-8178-AE939B94A4D8}">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E5A93637-459E-4F4C-935C-49E8B6451614}">
      <dgm:prSet/>
      <dgm:spPr/>
      <dgm:t>
        <a:bodyPr/>
        <a:lstStyle/>
        <a:p>
          <a:r>
            <a:rPr lang="en-GB" dirty="0">
              <a:solidFill>
                <a:schemeClr val="tx1"/>
              </a:solidFill>
              <a:latin typeface="Times New Roman" panose="02020603050405020304" pitchFamily="18" charset="0"/>
              <a:cs typeface="Times New Roman" panose="02020603050405020304" pitchFamily="18" charset="0"/>
            </a:rPr>
            <a:t>Business Delegates and MICE Attendees</a:t>
          </a:r>
        </a:p>
      </dgm:t>
    </dgm:pt>
    <dgm:pt modelId="{BF94EF91-CD56-4E15-ABBB-7371D15CB0AD}" type="parTrans" cxnId="{D674A434-C9AF-46A8-815F-78FC9909638C}">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94524A37-DD97-45D5-A5E2-D25C49AE42AB}" type="sibTrans" cxnId="{D674A434-C9AF-46A8-815F-78FC9909638C}">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DCA05122-0E24-4171-BC37-C9AF99D38561}">
      <dgm:prSet/>
      <dgm:spPr/>
    </dgm:pt>
    <dgm:pt modelId="{CE6470AF-A959-4ECF-81A7-55D26DE01068}" type="parTrans" cxnId="{CBD1DDCA-7D46-466D-9B48-5E1598C8C9BE}">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0B40FA0A-CEA9-4730-8A5A-A939DE2F0DF7}" type="sibTrans" cxnId="{CBD1DDCA-7D46-466D-9B48-5E1598C8C9BE}">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89C1051B-3040-4BE8-B469-C423A55507DF}" type="pres">
      <dgm:prSet presAssocID="{EC89E530-9880-479C-B04E-46BAD95DE7BD}" presName="matrix" presStyleCnt="0">
        <dgm:presLayoutVars>
          <dgm:chMax val="1"/>
          <dgm:dir/>
          <dgm:resizeHandles val="exact"/>
        </dgm:presLayoutVars>
      </dgm:prSet>
      <dgm:spPr/>
    </dgm:pt>
    <dgm:pt modelId="{589CFA5A-1A67-4F8D-A248-AE19E5594B4F}" type="pres">
      <dgm:prSet presAssocID="{EC89E530-9880-479C-B04E-46BAD95DE7BD}" presName="axisShape" presStyleLbl="bgShp" presStyleIdx="0" presStyleCnt="1"/>
      <dgm:spPr/>
    </dgm:pt>
    <dgm:pt modelId="{6D5163E5-6D69-4B22-A2F2-8B92433A4C34}" type="pres">
      <dgm:prSet presAssocID="{EC89E530-9880-479C-B04E-46BAD95DE7BD}" presName="rect1" presStyleLbl="node1" presStyleIdx="0" presStyleCnt="4">
        <dgm:presLayoutVars>
          <dgm:chMax val="0"/>
          <dgm:chPref val="0"/>
          <dgm:bulletEnabled val="1"/>
        </dgm:presLayoutVars>
      </dgm:prSet>
      <dgm:spPr/>
    </dgm:pt>
    <dgm:pt modelId="{41A233C3-997B-46AD-A928-32E4C30D3BD6}" type="pres">
      <dgm:prSet presAssocID="{EC89E530-9880-479C-B04E-46BAD95DE7BD}" presName="rect2" presStyleLbl="node1" presStyleIdx="1" presStyleCnt="4">
        <dgm:presLayoutVars>
          <dgm:chMax val="0"/>
          <dgm:chPref val="0"/>
          <dgm:bulletEnabled val="1"/>
        </dgm:presLayoutVars>
      </dgm:prSet>
      <dgm:spPr/>
    </dgm:pt>
    <dgm:pt modelId="{1791DC04-B05C-4210-AFFB-0429EA7DFCD7}" type="pres">
      <dgm:prSet presAssocID="{EC89E530-9880-479C-B04E-46BAD95DE7BD}" presName="rect3" presStyleLbl="node1" presStyleIdx="2" presStyleCnt="4">
        <dgm:presLayoutVars>
          <dgm:chMax val="0"/>
          <dgm:chPref val="0"/>
          <dgm:bulletEnabled val="1"/>
        </dgm:presLayoutVars>
      </dgm:prSet>
      <dgm:spPr/>
    </dgm:pt>
    <dgm:pt modelId="{8DD62881-D8B9-4C5B-9A9F-5E8C0C96D17F}" type="pres">
      <dgm:prSet presAssocID="{EC89E530-9880-479C-B04E-46BAD95DE7BD}" presName="rect4" presStyleLbl="node1" presStyleIdx="3" presStyleCnt="4">
        <dgm:presLayoutVars>
          <dgm:chMax val="0"/>
          <dgm:chPref val="0"/>
          <dgm:bulletEnabled val="1"/>
        </dgm:presLayoutVars>
      </dgm:prSet>
      <dgm:spPr/>
    </dgm:pt>
  </dgm:ptLst>
  <dgm:cxnLst>
    <dgm:cxn modelId="{152FF101-A742-497B-89E9-167FF7C80E1F}" srcId="{EC89E530-9880-479C-B04E-46BAD95DE7BD}" destId="{5C4C438A-A7E0-4D55-8EA1-9DA8DF37BAF2}" srcOrd="5" destOrd="0" parTransId="{438378C2-AFCF-442B-8B19-9B7EBB7A7CFF}" sibTransId="{04C70240-7D4B-475E-AC60-C3FA8C46E63E}"/>
    <dgm:cxn modelId="{D2A9E907-E66C-498B-985F-817D15A0FD96}" srcId="{EC89E530-9880-479C-B04E-46BAD95DE7BD}" destId="{B29D9010-EF8C-4678-AAEB-88A52742E3A0}" srcOrd="6" destOrd="0" parTransId="{FAC38EEF-A2B5-47C6-A54E-53BE90FB0EEA}" sibTransId="{49A30C95-10D4-4516-88BB-ECB4564296B2}"/>
    <dgm:cxn modelId="{C2AC8815-5229-42D2-8B4A-F80EFDA5BBE4}" type="presOf" srcId="{BF157E73-F35F-4009-976D-8867CA6DEB6F}" destId="{8DD62881-D8B9-4C5B-9A9F-5E8C0C96D17F}" srcOrd="0" destOrd="0" presId="urn:microsoft.com/office/officeart/2005/8/layout/matrix2"/>
    <dgm:cxn modelId="{D674A434-C9AF-46A8-815F-78FC9909638C}" srcId="{EC89E530-9880-479C-B04E-46BAD95DE7BD}" destId="{E5A93637-459E-4F4C-935C-49E8B6451614}" srcOrd="1" destOrd="0" parTransId="{BF94EF91-CD56-4E15-ABBB-7371D15CB0AD}" sibTransId="{94524A37-DD97-45D5-A5E2-D25C49AE42AB}"/>
    <dgm:cxn modelId="{70027F6D-883B-487F-A213-A0E199ADCC14}" type="presOf" srcId="{B7991F5A-87A7-4C81-A733-875D428A7AA9}" destId="{1791DC04-B05C-4210-AFFB-0429EA7DFCD7}" srcOrd="0" destOrd="0" presId="urn:microsoft.com/office/officeart/2005/8/layout/matrix2"/>
    <dgm:cxn modelId="{960DFD59-D021-4643-8E66-C5859EC8A77B}" type="presOf" srcId="{E5A93637-459E-4F4C-935C-49E8B6451614}" destId="{41A233C3-997B-46AD-A928-32E4C30D3BD6}" srcOrd="0" destOrd="0" presId="urn:microsoft.com/office/officeart/2005/8/layout/matrix2"/>
    <dgm:cxn modelId="{1A873381-2446-466B-8178-AE939B94A4D8}" srcId="{EC89E530-9880-479C-B04E-46BAD95DE7BD}" destId="{B7991F5A-87A7-4C81-A733-875D428A7AA9}" srcOrd="2" destOrd="0" parTransId="{67FBFA38-2325-48DC-BDC1-1C28AE416E21}" sibTransId="{AD4CF64D-FF4E-4193-AEF4-667DA4737285}"/>
    <dgm:cxn modelId="{7B8C86B0-BEB9-4D27-B812-84A5AB8686F1}" type="presOf" srcId="{DEA211FF-0C96-4050-866F-220403EB610A}" destId="{6D5163E5-6D69-4B22-A2F2-8B92433A4C34}" srcOrd="0" destOrd="0" presId="urn:microsoft.com/office/officeart/2005/8/layout/matrix2"/>
    <dgm:cxn modelId="{7ABA0EBB-004C-4A78-8A3B-267828C21CEA}" srcId="{EC89E530-9880-479C-B04E-46BAD95DE7BD}" destId="{DEA211FF-0C96-4050-866F-220403EB610A}" srcOrd="0" destOrd="0" parTransId="{82DA8587-BE0A-4735-923F-0EA6B674A07B}" sibTransId="{602D0AB0-2CBF-4429-ADFC-90A452DFF33D}"/>
    <dgm:cxn modelId="{52FC15C5-77C1-41A8-97F0-BC935C3A1DA5}" type="presOf" srcId="{EC89E530-9880-479C-B04E-46BAD95DE7BD}" destId="{89C1051B-3040-4BE8-B469-C423A55507DF}" srcOrd="0" destOrd="0" presId="urn:microsoft.com/office/officeart/2005/8/layout/matrix2"/>
    <dgm:cxn modelId="{CBD1DDCA-7D46-466D-9B48-5E1598C8C9BE}" srcId="{EC89E530-9880-479C-B04E-46BAD95DE7BD}" destId="{DCA05122-0E24-4171-BC37-C9AF99D38561}" srcOrd="4" destOrd="0" parTransId="{CE6470AF-A959-4ECF-81A7-55D26DE01068}" sibTransId="{0B40FA0A-CEA9-4730-8A5A-A939DE2F0DF7}"/>
    <dgm:cxn modelId="{6A93E5F9-813F-472F-AAA6-1224E35BECD9}" srcId="{EC89E530-9880-479C-B04E-46BAD95DE7BD}" destId="{BF157E73-F35F-4009-976D-8867CA6DEB6F}" srcOrd="3" destOrd="0" parTransId="{DC4C3BD1-FD72-4CDD-8967-31EB0BD2CA75}" sibTransId="{5E210366-1E04-4799-A16E-4185693ACB9F}"/>
    <dgm:cxn modelId="{957E3DA8-1C57-44DE-A028-C7BD184103BD}" type="presParOf" srcId="{89C1051B-3040-4BE8-B469-C423A55507DF}" destId="{589CFA5A-1A67-4F8D-A248-AE19E5594B4F}" srcOrd="0" destOrd="0" presId="urn:microsoft.com/office/officeart/2005/8/layout/matrix2"/>
    <dgm:cxn modelId="{7D9142DF-4633-4BCF-BD82-E7AB4D1E68EF}" type="presParOf" srcId="{89C1051B-3040-4BE8-B469-C423A55507DF}" destId="{6D5163E5-6D69-4B22-A2F2-8B92433A4C34}" srcOrd="1" destOrd="0" presId="urn:microsoft.com/office/officeart/2005/8/layout/matrix2"/>
    <dgm:cxn modelId="{7E2FB7D0-EAEC-4573-901A-1BD9D2CD7C00}" type="presParOf" srcId="{89C1051B-3040-4BE8-B469-C423A55507DF}" destId="{41A233C3-997B-46AD-A928-32E4C30D3BD6}" srcOrd="2" destOrd="0" presId="urn:microsoft.com/office/officeart/2005/8/layout/matrix2"/>
    <dgm:cxn modelId="{5E6970BE-A4DE-4141-B957-D301BC342396}" type="presParOf" srcId="{89C1051B-3040-4BE8-B469-C423A55507DF}" destId="{1791DC04-B05C-4210-AFFB-0429EA7DFCD7}" srcOrd="3" destOrd="0" presId="urn:microsoft.com/office/officeart/2005/8/layout/matrix2"/>
    <dgm:cxn modelId="{93EB4004-C6FA-4774-A642-5ED90CC761D6}" type="presParOf" srcId="{89C1051B-3040-4BE8-B469-C423A55507DF}" destId="{8DD62881-D8B9-4C5B-9A9F-5E8C0C96D17F}" srcOrd="4" destOrd="0" presId="urn:microsoft.com/office/officeart/2005/8/layout/matrix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17BE6D-26DF-44FE-8008-E4B1C0F239F5}" type="doc">
      <dgm:prSet loTypeId="urn:microsoft.com/office/officeart/2008/layout/VerticalCurvedList" loCatId="list" qsTypeId="urn:microsoft.com/office/officeart/2005/8/quickstyle/simple5" qsCatId="simple" csTypeId="urn:microsoft.com/office/officeart/2005/8/colors/colorful3" csCatId="colorful" phldr="1"/>
      <dgm:spPr/>
      <dgm:t>
        <a:bodyPr/>
        <a:lstStyle/>
        <a:p>
          <a:endParaRPr lang="en-GB"/>
        </a:p>
      </dgm:t>
    </dgm:pt>
    <dgm:pt modelId="{C19217E1-4E4F-4DB0-9C6C-0F97C939A833}">
      <dgm:prSet custT="1"/>
      <dgm:spPr/>
      <dgm:t>
        <a:bodyPr/>
        <a:lstStyle/>
        <a:p>
          <a:pPr algn="just"/>
          <a:r>
            <a:rPr lang="en-US" sz="2400" b="0" dirty="0">
              <a:latin typeface="Times New Roman" panose="02020603050405020304" pitchFamily="18" charset="0"/>
              <a:cs typeface="Times New Roman" panose="02020603050405020304" pitchFamily="18" charset="0"/>
            </a:rPr>
            <a:t>Growing global demand for culturally immersive, destination-led MICE events (</a:t>
          </a:r>
          <a:r>
            <a:rPr lang="en-US" sz="2400" dirty="0">
              <a:latin typeface="Times New Roman" panose="02020603050405020304" pitchFamily="18" charset="0"/>
              <a:cs typeface="Times New Roman" panose="02020603050405020304" pitchFamily="18" charset="0"/>
            </a:rPr>
            <a:t>Getz and Page, 2019</a:t>
          </a:r>
          <a:r>
            <a:rPr lang="en-US" sz="2400" b="0" dirty="0">
              <a:latin typeface="Times New Roman" panose="02020603050405020304" pitchFamily="18" charset="0"/>
              <a:cs typeface="Times New Roman" panose="02020603050405020304" pitchFamily="18" charset="0"/>
            </a:rPr>
            <a:t>).</a:t>
          </a:r>
          <a:endParaRPr lang="en-GB" sz="2400" b="0" dirty="0">
            <a:latin typeface="Times New Roman" panose="02020603050405020304" pitchFamily="18" charset="0"/>
            <a:cs typeface="Times New Roman" panose="02020603050405020304" pitchFamily="18" charset="0"/>
          </a:endParaRPr>
        </a:p>
      </dgm:t>
    </dgm:pt>
    <dgm:pt modelId="{AC8F8184-5C55-4A3D-938B-0B9CD711D3A7}" type="parTrans" cxnId="{30B72D10-9FF9-4E51-990E-0C47F51C134E}">
      <dgm:prSet/>
      <dgm:spPr/>
      <dgm:t>
        <a:bodyPr/>
        <a:lstStyle/>
        <a:p>
          <a:pPr algn="just"/>
          <a:endParaRPr lang="en-GB" sz="2400">
            <a:latin typeface="Times New Roman" panose="02020603050405020304" pitchFamily="18" charset="0"/>
            <a:cs typeface="Times New Roman" panose="02020603050405020304" pitchFamily="18" charset="0"/>
          </a:endParaRPr>
        </a:p>
      </dgm:t>
    </dgm:pt>
    <dgm:pt modelId="{FCBD5E23-D49B-4E74-B24C-86F3AB6305D8}" type="sibTrans" cxnId="{30B72D10-9FF9-4E51-990E-0C47F51C134E}">
      <dgm:prSet/>
      <dgm:spPr/>
      <dgm:t>
        <a:bodyPr/>
        <a:lstStyle/>
        <a:p>
          <a:pPr algn="just"/>
          <a:endParaRPr lang="en-GB" sz="2400">
            <a:latin typeface="Times New Roman" panose="02020603050405020304" pitchFamily="18" charset="0"/>
            <a:cs typeface="Times New Roman" panose="02020603050405020304" pitchFamily="18" charset="0"/>
          </a:endParaRPr>
        </a:p>
      </dgm:t>
    </dgm:pt>
    <dgm:pt modelId="{4063E97F-7497-4E4B-97DF-DB74A97501C6}">
      <dgm:prSet custT="1"/>
      <dgm:spPr/>
      <dgm:t>
        <a:bodyPr/>
        <a:lstStyle/>
        <a:p>
          <a:pPr algn="just"/>
          <a:r>
            <a:rPr lang="en-US" sz="2400" b="0" dirty="0">
              <a:latin typeface="Times New Roman" panose="02020603050405020304" pitchFamily="18" charset="0"/>
              <a:cs typeface="Times New Roman" panose="02020603050405020304" pitchFamily="18" charset="0"/>
            </a:rPr>
            <a:t>Increased interest in Wales post-pandemic due to scenic locations and warm hospitality (</a:t>
          </a:r>
          <a:r>
            <a:rPr lang="en-US" sz="2400" dirty="0" err="1">
              <a:latin typeface="Times New Roman" panose="02020603050405020304" pitchFamily="18" charset="0"/>
              <a:cs typeface="Times New Roman" panose="02020603050405020304" pitchFamily="18" charset="0"/>
            </a:rPr>
            <a:t>Ancillai</a:t>
          </a:r>
          <a:r>
            <a:rPr lang="en-US" sz="2400" dirty="0">
              <a:latin typeface="Times New Roman" panose="02020603050405020304" pitchFamily="18" charset="0"/>
              <a:cs typeface="Times New Roman" panose="02020603050405020304" pitchFamily="18" charset="0"/>
            </a:rPr>
            <a:t> et al., 2025</a:t>
          </a:r>
          <a:r>
            <a:rPr lang="en-US" sz="2400" b="0" dirty="0">
              <a:latin typeface="Times New Roman" panose="02020603050405020304" pitchFamily="18" charset="0"/>
              <a:cs typeface="Times New Roman" panose="02020603050405020304" pitchFamily="18" charset="0"/>
            </a:rPr>
            <a:t>).</a:t>
          </a:r>
          <a:endParaRPr lang="en-GB" sz="2400" b="0" dirty="0">
            <a:latin typeface="Times New Roman" panose="02020603050405020304" pitchFamily="18" charset="0"/>
            <a:cs typeface="Times New Roman" panose="02020603050405020304" pitchFamily="18" charset="0"/>
          </a:endParaRPr>
        </a:p>
      </dgm:t>
    </dgm:pt>
    <dgm:pt modelId="{6166585B-24D3-42CD-9646-69CC4CA19C18}" type="parTrans" cxnId="{87695A62-325E-498D-A1A8-F7B9CC8BBFB7}">
      <dgm:prSet/>
      <dgm:spPr/>
      <dgm:t>
        <a:bodyPr/>
        <a:lstStyle/>
        <a:p>
          <a:pPr algn="just"/>
          <a:endParaRPr lang="en-GB" sz="2400">
            <a:latin typeface="Times New Roman" panose="02020603050405020304" pitchFamily="18" charset="0"/>
            <a:cs typeface="Times New Roman" panose="02020603050405020304" pitchFamily="18" charset="0"/>
          </a:endParaRPr>
        </a:p>
      </dgm:t>
    </dgm:pt>
    <dgm:pt modelId="{4BCF3C9F-B6A0-4F42-AC91-0884B951265C}" type="sibTrans" cxnId="{87695A62-325E-498D-A1A8-F7B9CC8BBFB7}">
      <dgm:prSet/>
      <dgm:spPr/>
      <dgm:t>
        <a:bodyPr/>
        <a:lstStyle/>
        <a:p>
          <a:pPr algn="just"/>
          <a:endParaRPr lang="en-GB" sz="2400">
            <a:latin typeface="Times New Roman" panose="02020603050405020304" pitchFamily="18" charset="0"/>
            <a:cs typeface="Times New Roman" panose="02020603050405020304" pitchFamily="18" charset="0"/>
          </a:endParaRPr>
        </a:p>
      </dgm:t>
    </dgm:pt>
    <dgm:pt modelId="{77A892B4-F547-462D-868D-C9862F2925B9}">
      <dgm:prSet custT="1"/>
      <dgm:spPr/>
      <dgm:t>
        <a:bodyPr/>
        <a:lstStyle/>
        <a:p>
          <a:pPr algn="just"/>
          <a:r>
            <a:rPr lang="en-US" sz="2400" b="0" dirty="0">
              <a:latin typeface="Times New Roman" panose="02020603050405020304" pitchFamily="18" charset="0"/>
              <a:cs typeface="Times New Roman" panose="02020603050405020304" pitchFamily="18" charset="0"/>
            </a:rPr>
            <a:t>Multi-channel marketing strategy: digital campaigns, trade partnerships, and influencer engagement (</a:t>
          </a:r>
          <a:r>
            <a:rPr lang="en-US" sz="2400" dirty="0">
              <a:latin typeface="Times New Roman" panose="02020603050405020304" pitchFamily="18" charset="0"/>
              <a:cs typeface="Times New Roman" panose="02020603050405020304" pitchFamily="18" charset="0"/>
            </a:rPr>
            <a:t>Fox et al., 2014</a:t>
          </a:r>
          <a:r>
            <a:rPr lang="en-US" sz="2400" b="0" dirty="0">
              <a:latin typeface="Times New Roman" panose="02020603050405020304" pitchFamily="18" charset="0"/>
              <a:cs typeface="Times New Roman" panose="02020603050405020304" pitchFamily="18" charset="0"/>
            </a:rPr>
            <a:t>)</a:t>
          </a:r>
          <a:endParaRPr lang="en-GB" sz="2400" b="0" dirty="0">
            <a:latin typeface="Times New Roman" panose="02020603050405020304" pitchFamily="18" charset="0"/>
            <a:cs typeface="Times New Roman" panose="02020603050405020304" pitchFamily="18" charset="0"/>
          </a:endParaRPr>
        </a:p>
      </dgm:t>
    </dgm:pt>
    <dgm:pt modelId="{FBB4C656-DAA7-49A7-BB6A-4485AD49CBBB}" type="parTrans" cxnId="{5593D154-9ED3-458D-899E-9155E7F416C8}">
      <dgm:prSet/>
      <dgm:spPr/>
      <dgm:t>
        <a:bodyPr/>
        <a:lstStyle/>
        <a:p>
          <a:pPr algn="just"/>
          <a:endParaRPr lang="en-GB" sz="2400">
            <a:latin typeface="Times New Roman" panose="02020603050405020304" pitchFamily="18" charset="0"/>
            <a:cs typeface="Times New Roman" panose="02020603050405020304" pitchFamily="18" charset="0"/>
          </a:endParaRPr>
        </a:p>
      </dgm:t>
    </dgm:pt>
    <dgm:pt modelId="{9E5B0758-7D24-4074-B7FB-01DDCEB97D96}" type="sibTrans" cxnId="{5593D154-9ED3-458D-899E-9155E7F416C8}">
      <dgm:prSet/>
      <dgm:spPr/>
      <dgm:t>
        <a:bodyPr/>
        <a:lstStyle/>
        <a:p>
          <a:pPr algn="just"/>
          <a:endParaRPr lang="en-GB" sz="2400">
            <a:latin typeface="Times New Roman" panose="02020603050405020304" pitchFamily="18" charset="0"/>
            <a:cs typeface="Times New Roman" panose="02020603050405020304" pitchFamily="18" charset="0"/>
          </a:endParaRPr>
        </a:p>
      </dgm:t>
    </dgm:pt>
    <dgm:pt modelId="{CCFF9F17-5604-43FD-A1F3-0340E45F7566}">
      <dgm:prSet custT="1"/>
      <dgm:spPr/>
      <dgm:t>
        <a:bodyPr/>
        <a:lstStyle/>
        <a:p>
          <a:pPr algn="just"/>
          <a:r>
            <a:rPr lang="en-US" sz="2400" dirty="0">
              <a:latin typeface="Times New Roman" panose="02020603050405020304" pitchFamily="18" charset="0"/>
              <a:cs typeface="Times New Roman" panose="02020603050405020304" pitchFamily="18" charset="0"/>
            </a:rPr>
            <a:t>Collaboration with Visit Wales and regional tourism boards to boost global visibility</a:t>
          </a:r>
          <a:endParaRPr lang="en-GB" sz="2400" dirty="0">
            <a:latin typeface="Times New Roman" panose="02020603050405020304" pitchFamily="18" charset="0"/>
            <a:cs typeface="Times New Roman" panose="02020603050405020304" pitchFamily="18" charset="0"/>
          </a:endParaRPr>
        </a:p>
      </dgm:t>
    </dgm:pt>
    <dgm:pt modelId="{BD7F9A48-EB5F-4943-90D4-55C524619EF8}" type="parTrans" cxnId="{5159F881-EA96-4011-B13C-AF4B29E00E19}">
      <dgm:prSet/>
      <dgm:spPr/>
      <dgm:t>
        <a:bodyPr/>
        <a:lstStyle/>
        <a:p>
          <a:pPr algn="just"/>
          <a:endParaRPr lang="en-GB" sz="2400">
            <a:latin typeface="Times New Roman" panose="02020603050405020304" pitchFamily="18" charset="0"/>
            <a:cs typeface="Times New Roman" panose="02020603050405020304" pitchFamily="18" charset="0"/>
          </a:endParaRPr>
        </a:p>
      </dgm:t>
    </dgm:pt>
    <dgm:pt modelId="{553B8E2B-650D-4315-8EF0-4360E069CD77}" type="sibTrans" cxnId="{5159F881-EA96-4011-B13C-AF4B29E00E19}">
      <dgm:prSet/>
      <dgm:spPr/>
      <dgm:t>
        <a:bodyPr/>
        <a:lstStyle/>
        <a:p>
          <a:pPr algn="just"/>
          <a:endParaRPr lang="en-GB" sz="2400">
            <a:latin typeface="Times New Roman" panose="02020603050405020304" pitchFamily="18" charset="0"/>
            <a:cs typeface="Times New Roman" panose="02020603050405020304" pitchFamily="18" charset="0"/>
          </a:endParaRPr>
        </a:p>
      </dgm:t>
    </dgm:pt>
    <dgm:pt modelId="{CA70856C-0B4B-44CB-978B-29EEF6A03833}" type="pres">
      <dgm:prSet presAssocID="{AB17BE6D-26DF-44FE-8008-E4B1C0F239F5}" presName="Name0" presStyleCnt="0">
        <dgm:presLayoutVars>
          <dgm:chMax val="7"/>
          <dgm:chPref val="7"/>
          <dgm:dir/>
        </dgm:presLayoutVars>
      </dgm:prSet>
      <dgm:spPr/>
    </dgm:pt>
    <dgm:pt modelId="{C77E112E-AC6B-46AA-8FFE-03397F6AA135}" type="pres">
      <dgm:prSet presAssocID="{AB17BE6D-26DF-44FE-8008-E4B1C0F239F5}" presName="Name1" presStyleCnt="0"/>
      <dgm:spPr/>
    </dgm:pt>
    <dgm:pt modelId="{D46C933B-F166-4A53-A607-ACE30C3F002E}" type="pres">
      <dgm:prSet presAssocID="{AB17BE6D-26DF-44FE-8008-E4B1C0F239F5}" presName="cycle" presStyleCnt="0"/>
      <dgm:spPr/>
    </dgm:pt>
    <dgm:pt modelId="{C2753E1D-1199-4F93-9D2D-1A98E3BC476A}" type="pres">
      <dgm:prSet presAssocID="{AB17BE6D-26DF-44FE-8008-E4B1C0F239F5}" presName="srcNode" presStyleLbl="node1" presStyleIdx="0" presStyleCnt="4"/>
      <dgm:spPr/>
    </dgm:pt>
    <dgm:pt modelId="{B1560FD0-FCBD-499B-8A7B-52F18049F7BD}" type="pres">
      <dgm:prSet presAssocID="{AB17BE6D-26DF-44FE-8008-E4B1C0F239F5}" presName="conn" presStyleLbl="parChTrans1D2" presStyleIdx="0" presStyleCnt="1"/>
      <dgm:spPr/>
    </dgm:pt>
    <dgm:pt modelId="{0B7EB961-78BF-470E-B846-D6CD9FDBD0EC}" type="pres">
      <dgm:prSet presAssocID="{AB17BE6D-26DF-44FE-8008-E4B1C0F239F5}" presName="extraNode" presStyleLbl="node1" presStyleIdx="0" presStyleCnt="4"/>
      <dgm:spPr/>
    </dgm:pt>
    <dgm:pt modelId="{3A2BFE5E-32DE-4A5E-B994-9A3A8BD809BB}" type="pres">
      <dgm:prSet presAssocID="{AB17BE6D-26DF-44FE-8008-E4B1C0F239F5}" presName="dstNode" presStyleLbl="node1" presStyleIdx="0" presStyleCnt="4"/>
      <dgm:spPr/>
    </dgm:pt>
    <dgm:pt modelId="{B9203B4B-466E-43C9-BE0B-5CB40FA27E79}" type="pres">
      <dgm:prSet presAssocID="{C19217E1-4E4F-4DB0-9C6C-0F97C939A833}" presName="text_1" presStyleLbl="node1" presStyleIdx="0" presStyleCnt="4">
        <dgm:presLayoutVars>
          <dgm:bulletEnabled val="1"/>
        </dgm:presLayoutVars>
      </dgm:prSet>
      <dgm:spPr/>
    </dgm:pt>
    <dgm:pt modelId="{CAA4439B-26D6-415D-9A1E-0009008DFA47}" type="pres">
      <dgm:prSet presAssocID="{C19217E1-4E4F-4DB0-9C6C-0F97C939A833}" presName="accent_1" presStyleCnt="0"/>
      <dgm:spPr/>
    </dgm:pt>
    <dgm:pt modelId="{94D2CB36-E8AD-4D9B-96CA-7F193219B2CD}" type="pres">
      <dgm:prSet presAssocID="{C19217E1-4E4F-4DB0-9C6C-0F97C939A833}" presName="accentRepeatNode" presStyleLbl="solidFgAcc1" presStyleIdx="0" presStyleCnt="4"/>
      <dgm:spPr/>
    </dgm:pt>
    <dgm:pt modelId="{D910F716-9114-4453-9A4C-F92897F463E2}" type="pres">
      <dgm:prSet presAssocID="{4063E97F-7497-4E4B-97DF-DB74A97501C6}" presName="text_2" presStyleLbl="node1" presStyleIdx="1" presStyleCnt="4">
        <dgm:presLayoutVars>
          <dgm:bulletEnabled val="1"/>
        </dgm:presLayoutVars>
      </dgm:prSet>
      <dgm:spPr/>
    </dgm:pt>
    <dgm:pt modelId="{8A1EA1C8-F71D-4E91-8A3A-B28CD75F6538}" type="pres">
      <dgm:prSet presAssocID="{4063E97F-7497-4E4B-97DF-DB74A97501C6}" presName="accent_2" presStyleCnt="0"/>
      <dgm:spPr/>
    </dgm:pt>
    <dgm:pt modelId="{79CB4119-D132-436D-A930-14F2A6BD7D9E}" type="pres">
      <dgm:prSet presAssocID="{4063E97F-7497-4E4B-97DF-DB74A97501C6}" presName="accentRepeatNode" presStyleLbl="solidFgAcc1" presStyleIdx="1" presStyleCnt="4"/>
      <dgm:spPr/>
    </dgm:pt>
    <dgm:pt modelId="{B7458098-F3A7-4904-A94E-1E8DB5131392}" type="pres">
      <dgm:prSet presAssocID="{77A892B4-F547-462D-868D-C9862F2925B9}" presName="text_3" presStyleLbl="node1" presStyleIdx="2" presStyleCnt="4">
        <dgm:presLayoutVars>
          <dgm:bulletEnabled val="1"/>
        </dgm:presLayoutVars>
      </dgm:prSet>
      <dgm:spPr/>
    </dgm:pt>
    <dgm:pt modelId="{BD6B315D-DF44-44A7-B762-217B98EF95D7}" type="pres">
      <dgm:prSet presAssocID="{77A892B4-F547-462D-868D-C9862F2925B9}" presName="accent_3" presStyleCnt="0"/>
      <dgm:spPr/>
    </dgm:pt>
    <dgm:pt modelId="{47A831A0-4F8D-4696-A664-882224D2AA92}" type="pres">
      <dgm:prSet presAssocID="{77A892B4-F547-462D-868D-C9862F2925B9}" presName="accentRepeatNode" presStyleLbl="solidFgAcc1" presStyleIdx="2" presStyleCnt="4"/>
      <dgm:spPr/>
    </dgm:pt>
    <dgm:pt modelId="{C6EB9DD9-6160-413E-8310-1A81A6FF8078}" type="pres">
      <dgm:prSet presAssocID="{CCFF9F17-5604-43FD-A1F3-0340E45F7566}" presName="text_4" presStyleLbl="node1" presStyleIdx="3" presStyleCnt="4">
        <dgm:presLayoutVars>
          <dgm:bulletEnabled val="1"/>
        </dgm:presLayoutVars>
      </dgm:prSet>
      <dgm:spPr/>
    </dgm:pt>
    <dgm:pt modelId="{2B7350DF-BD22-4BAC-AF9A-6014B805E0D2}" type="pres">
      <dgm:prSet presAssocID="{CCFF9F17-5604-43FD-A1F3-0340E45F7566}" presName="accent_4" presStyleCnt="0"/>
      <dgm:spPr/>
    </dgm:pt>
    <dgm:pt modelId="{654C1CE5-B5B9-40EE-9AC8-6271A76DF982}" type="pres">
      <dgm:prSet presAssocID="{CCFF9F17-5604-43FD-A1F3-0340E45F7566}" presName="accentRepeatNode" presStyleLbl="solidFgAcc1" presStyleIdx="3" presStyleCnt="4"/>
      <dgm:spPr/>
    </dgm:pt>
  </dgm:ptLst>
  <dgm:cxnLst>
    <dgm:cxn modelId="{4FFB4B06-F96D-4819-96AA-818B15C18A63}" type="presOf" srcId="{AB17BE6D-26DF-44FE-8008-E4B1C0F239F5}" destId="{CA70856C-0B4B-44CB-978B-29EEF6A03833}" srcOrd="0" destOrd="0" presId="urn:microsoft.com/office/officeart/2008/layout/VerticalCurvedList"/>
    <dgm:cxn modelId="{30B72D10-9FF9-4E51-990E-0C47F51C134E}" srcId="{AB17BE6D-26DF-44FE-8008-E4B1C0F239F5}" destId="{C19217E1-4E4F-4DB0-9C6C-0F97C939A833}" srcOrd="0" destOrd="0" parTransId="{AC8F8184-5C55-4A3D-938B-0B9CD711D3A7}" sibTransId="{FCBD5E23-D49B-4E74-B24C-86F3AB6305D8}"/>
    <dgm:cxn modelId="{97139921-36FC-4488-984F-BC372BE14794}" type="presOf" srcId="{CCFF9F17-5604-43FD-A1F3-0340E45F7566}" destId="{C6EB9DD9-6160-413E-8310-1A81A6FF8078}" srcOrd="0" destOrd="0" presId="urn:microsoft.com/office/officeart/2008/layout/VerticalCurvedList"/>
    <dgm:cxn modelId="{87695A62-325E-498D-A1A8-F7B9CC8BBFB7}" srcId="{AB17BE6D-26DF-44FE-8008-E4B1C0F239F5}" destId="{4063E97F-7497-4E4B-97DF-DB74A97501C6}" srcOrd="1" destOrd="0" parTransId="{6166585B-24D3-42CD-9646-69CC4CA19C18}" sibTransId="{4BCF3C9F-B6A0-4F42-AC91-0884B951265C}"/>
    <dgm:cxn modelId="{2FDCA145-ECB2-4CBE-A136-A665D81E4A73}" type="presOf" srcId="{FCBD5E23-D49B-4E74-B24C-86F3AB6305D8}" destId="{B1560FD0-FCBD-499B-8A7B-52F18049F7BD}" srcOrd="0" destOrd="0" presId="urn:microsoft.com/office/officeart/2008/layout/VerticalCurvedList"/>
    <dgm:cxn modelId="{5593D154-9ED3-458D-899E-9155E7F416C8}" srcId="{AB17BE6D-26DF-44FE-8008-E4B1C0F239F5}" destId="{77A892B4-F547-462D-868D-C9862F2925B9}" srcOrd="2" destOrd="0" parTransId="{FBB4C656-DAA7-49A7-BB6A-4485AD49CBBB}" sibTransId="{9E5B0758-7D24-4074-B7FB-01DDCEB97D96}"/>
    <dgm:cxn modelId="{F1C30479-9AC4-49C1-A9F3-B344D1BD7653}" type="presOf" srcId="{C19217E1-4E4F-4DB0-9C6C-0F97C939A833}" destId="{B9203B4B-466E-43C9-BE0B-5CB40FA27E79}" srcOrd="0" destOrd="0" presId="urn:microsoft.com/office/officeart/2008/layout/VerticalCurvedList"/>
    <dgm:cxn modelId="{5159F881-EA96-4011-B13C-AF4B29E00E19}" srcId="{AB17BE6D-26DF-44FE-8008-E4B1C0F239F5}" destId="{CCFF9F17-5604-43FD-A1F3-0340E45F7566}" srcOrd="3" destOrd="0" parTransId="{BD7F9A48-EB5F-4943-90D4-55C524619EF8}" sibTransId="{553B8E2B-650D-4315-8EF0-4360E069CD77}"/>
    <dgm:cxn modelId="{1C58DA9A-4D99-4240-A558-F6C3CC88A02F}" type="presOf" srcId="{77A892B4-F547-462D-868D-C9862F2925B9}" destId="{B7458098-F3A7-4904-A94E-1E8DB5131392}" srcOrd="0" destOrd="0" presId="urn:microsoft.com/office/officeart/2008/layout/VerticalCurvedList"/>
    <dgm:cxn modelId="{6A94F5DF-5106-4C44-8157-31B0E23AE2E1}" type="presOf" srcId="{4063E97F-7497-4E4B-97DF-DB74A97501C6}" destId="{D910F716-9114-4453-9A4C-F92897F463E2}" srcOrd="0" destOrd="0" presId="urn:microsoft.com/office/officeart/2008/layout/VerticalCurvedList"/>
    <dgm:cxn modelId="{5B16C832-5435-404A-9B38-E8F4EE40D857}" type="presParOf" srcId="{CA70856C-0B4B-44CB-978B-29EEF6A03833}" destId="{C77E112E-AC6B-46AA-8FFE-03397F6AA135}" srcOrd="0" destOrd="0" presId="urn:microsoft.com/office/officeart/2008/layout/VerticalCurvedList"/>
    <dgm:cxn modelId="{310A343F-AB4C-4DCB-8FDF-A1326D170EF4}" type="presParOf" srcId="{C77E112E-AC6B-46AA-8FFE-03397F6AA135}" destId="{D46C933B-F166-4A53-A607-ACE30C3F002E}" srcOrd="0" destOrd="0" presId="urn:microsoft.com/office/officeart/2008/layout/VerticalCurvedList"/>
    <dgm:cxn modelId="{D6D8D305-32D6-4D71-B4DC-33F7F4F71EAE}" type="presParOf" srcId="{D46C933B-F166-4A53-A607-ACE30C3F002E}" destId="{C2753E1D-1199-4F93-9D2D-1A98E3BC476A}" srcOrd="0" destOrd="0" presId="urn:microsoft.com/office/officeart/2008/layout/VerticalCurvedList"/>
    <dgm:cxn modelId="{7E065E8F-71B0-4D5C-998F-D4C053B0B1F5}" type="presParOf" srcId="{D46C933B-F166-4A53-A607-ACE30C3F002E}" destId="{B1560FD0-FCBD-499B-8A7B-52F18049F7BD}" srcOrd="1" destOrd="0" presId="urn:microsoft.com/office/officeart/2008/layout/VerticalCurvedList"/>
    <dgm:cxn modelId="{A773C631-4362-4649-8558-8F49F2881030}" type="presParOf" srcId="{D46C933B-F166-4A53-A607-ACE30C3F002E}" destId="{0B7EB961-78BF-470E-B846-D6CD9FDBD0EC}" srcOrd="2" destOrd="0" presId="urn:microsoft.com/office/officeart/2008/layout/VerticalCurvedList"/>
    <dgm:cxn modelId="{F2507565-19D2-4DDF-8B90-C5F154867980}" type="presParOf" srcId="{D46C933B-F166-4A53-A607-ACE30C3F002E}" destId="{3A2BFE5E-32DE-4A5E-B994-9A3A8BD809BB}" srcOrd="3" destOrd="0" presId="urn:microsoft.com/office/officeart/2008/layout/VerticalCurvedList"/>
    <dgm:cxn modelId="{79DB47B0-EB1A-48B5-9810-E63D40D38713}" type="presParOf" srcId="{C77E112E-AC6B-46AA-8FFE-03397F6AA135}" destId="{B9203B4B-466E-43C9-BE0B-5CB40FA27E79}" srcOrd="1" destOrd="0" presId="urn:microsoft.com/office/officeart/2008/layout/VerticalCurvedList"/>
    <dgm:cxn modelId="{D56F22A0-2492-4796-A20E-73B707F9C903}" type="presParOf" srcId="{C77E112E-AC6B-46AA-8FFE-03397F6AA135}" destId="{CAA4439B-26D6-415D-9A1E-0009008DFA47}" srcOrd="2" destOrd="0" presId="urn:microsoft.com/office/officeart/2008/layout/VerticalCurvedList"/>
    <dgm:cxn modelId="{53ACAC8E-7EFD-44A5-800C-1BF9544E0492}" type="presParOf" srcId="{CAA4439B-26D6-415D-9A1E-0009008DFA47}" destId="{94D2CB36-E8AD-4D9B-96CA-7F193219B2CD}" srcOrd="0" destOrd="0" presId="urn:microsoft.com/office/officeart/2008/layout/VerticalCurvedList"/>
    <dgm:cxn modelId="{A6C8B860-EF88-4D27-B4B2-2B0CF940D98B}" type="presParOf" srcId="{C77E112E-AC6B-46AA-8FFE-03397F6AA135}" destId="{D910F716-9114-4453-9A4C-F92897F463E2}" srcOrd="3" destOrd="0" presId="urn:microsoft.com/office/officeart/2008/layout/VerticalCurvedList"/>
    <dgm:cxn modelId="{257F4108-4DA5-43E1-BB3B-AEE6652B68EF}" type="presParOf" srcId="{C77E112E-AC6B-46AA-8FFE-03397F6AA135}" destId="{8A1EA1C8-F71D-4E91-8A3A-B28CD75F6538}" srcOrd="4" destOrd="0" presId="urn:microsoft.com/office/officeart/2008/layout/VerticalCurvedList"/>
    <dgm:cxn modelId="{2F5744C3-A1AD-4CC4-8607-4B9AEDBCEE9E}" type="presParOf" srcId="{8A1EA1C8-F71D-4E91-8A3A-B28CD75F6538}" destId="{79CB4119-D132-436D-A930-14F2A6BD7D9E}" srcOrd="0" destOrd="0" presId="urn:microsoft.com/office/officeart/2008/layout/VerticalCurvedList"/>
    <dgm:cxn modelId="{D44E7B00-8D7B-4342-AB43-5C14D0C012BA}" type="presParOf" srcId="{C77E112E-AC6B-46AA-8FFE-03397F6AA135}" destId="{B7458098-F3A7-4904-A94E-1E8DB5131392}" srcOrd="5" destOrd="0" presId="urn:microsoft.com/office/officeart/2008/layout/VerticalCurvedList"/>
    <dgm:cxn modelId="{E7227ABC-A13D-4D55-BF13-DAF848B048C6}" type="presParOf" srcId="{C77E112E-AC6B-46AA-8FFE-03397F6AA135}" destId="{BD6B315D-DF44-44A7-B762-217B98EF95D7}" srcOrd="6" destOrd="0" presId="urn:microsoft.com/office/officeart/2008/layout/VerticalCurvedList"/>
    <dgm:cxn modelId="{71427E79-63CB-419F-90E7-727D5EF2AC9A}" type="presParOf" srcId="{BD6B315D-DF44-44A7-B762-217B98EF95D7}" destId="{47A831A0-4F8D-4696-A664-882224D2AA92}" srcOrd="0" destOrd="0" presId="urn:microsoft.com/office/officeart/2008/layout/VerticalCurvedList"/>
    <dgm:cxn modelId="{F1E51227-257E-4223-A64E-81367FC7F6A3}" type="presParOf" srcId="{C77E112E-AC6B-46AA-8FFE-03397F6AA135}" destId="{C6EB9DD9-6160-413E-8310-1A81A6FF8078}" srcOrd="7" destOrd="0" presId="urn:microsoft.com/office/officeart/2008/layout/VerticalCurvedList"/>
    <dgm:cxn modelId="{4C8A8941-3D3F-4104-9B77-0BB5CD248831}" type="presParOf" srcId="{C77E112E-AC6B-46AA-8FFE-03397F6AA135}" destId="{2B7350DF-BD22-4BAC-AF9A-6014B805E0D2}" srcOrd="8" destOrd="0" presId="urn:microsoft.com/office/officeart/2008/layout/VerticalCurvedList"/>
    <dgm:cxn modelId="{2D8D6EF9-73AC-4294-AF0C-318F288900F1}" type="presParOf" srcId="{2B7350DF-BD22-4BAC-AF9A-6014B805E0D2}" destId="{654C1CE5-B5B9-40EE-9AC8-6271A76DF982}"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C92D1DF-4146-40E2-B5CB-FBBF94AE013C}" type="doc">
      <dgm:prSet loTypeId="urn:microsoft.com/office/officeart/2005/8/layout/vList6" loCatId="list" qsTypeId="urn:microsoft.com/office/officeart/2005/8/quickstyle/simple1" qsCatId="simple" csTypeId="urn:microsoft.com/office/officeart/2005/8/colors/colorful2" csCatId="colorful" phldr="1"/>
      <dgm:spPr/>
      <dgm:t>
        <a:bodyPr/>
        <a:lstStyle/>
        <a:p>
          <a:endParaRPr lang="en-GB"/>
        </a:p>
      </dgm:t>
    </dgm:pt>
    <dgm:pt modelId="{0F597CEC-21BD-4B4C-B00A-44EAE024542D}">
      <dgm:prSet phldrT="[Text]" custT="1"/>
      <dgm:spPr/>
      <dgm:t>
        <a:bodyPr/>
        <a:lstStyle/>
        <a:p>
          <a:r>
            <a:rPr lang="en-GB" sz="2400" b="1" dirty="0">
              <a:latin typeface="Times New Roman" panose="02020603050405020304" pitchFamily="18" charset="0"/>
              <a:cs typeface="Times New Roman" panose="02020603050405020304" pitchFamily="18" charset="0"/>
            </a:rPr>
            <a:t>Political</a:t>
          </a:r>
        </a:p>
      </dgm:t>
    </dgm:pt>
    <dgm:pt modelId="{704EB0D7-91FF-4262-8605-B2FE8AF5B09E}" type="parTrans" cxnId="{38719E98-4701-4E0B-BDA4-60094633CC1D}">
      <dgm:prSet/>
      <dgm:spPr/>
      <dgm:t>
        <a:bodyPr/>
        <a:lstStyle/>
        <a:p>
          <a:endParaRPr lang="en-GB" sz="2400">
            <a:latin typeface="Times New Roman" panose="02020603050405020304" pitchFamily="18" charset="0"/>
            <a:cs typeface="Times New Roman" panose="02020603050405020304" pitchFamily="18" charset="0"/>
          </a:endParaRPr>
        </a:p>
      </dgm:t>
    </dgm:pt>
    <dgm:pt modelId="{BB230A4D-DBD5-495C-A5C2-49A1A1842453}" type="sibTrans" cxnId="{38719E98-4701-4E0B-BDA4-60094633CC1D}">
      <dgm:prSet/>
      <dgm:spPr/>
      <dgm:t>
        <a:bodyPr/>
        <a:lstStyle/>
        <a:p>
          <a:endParaRPr lang="en-GB" sz="2400">
            <a:latin typeface="Times New Roman" panose="02020603050405020304" pitchFamily="18" charset="0"/>
            <a:cs typeface="Times New Roman" panose="02020603050405020304" pitchFamily="18" charset="0"/>
          </a:endParaRPr>
        </a:p>
      </dgm:t>
    </dgm:pt>
    <dgm:pt modelId="{EC89F635-20AE-47F2-8E8E-BB5671088B63}">
      <dgm:prSet phldrT="[Text]" custT="1"/>
      <dgm:spPr/>
      <dgm:t>
        <a:bodyPr/>
        <a:lstStyle/>
        <a:p>
          <a:r>
            <a:rPr lang="en-US" sz="2400" dirty="0">
              <a:latin typeface="Times New Roman" panose="02020603050405020304" pitchFamily="18" charset="0"/>
              <a:cs typeface="Times New Roman" panose="02020603050405020304" pitchFamily="18" charset="0"/>
            </a:rPr>
            <a:t>Stable political climate within the UK (Nicholls et al., 2021).</a:t>
          </a:r>
          <a:endParaRPr lang="en-GB" sz="2400" dirty="0">
            <a:latin typeface="Times New Roman" panose="02020603050405020304" pitchFamily="18" charset="0"/>
            <a:cs typeface="Times New Roman" panose="02020603050405020304" pitchFamily="18" charset="0"/>
          </a:endParaRPr>
        </a:p>
      </dgm:t>
    </dgm:pt>
    <dgm:pt modelId="{4B7EBEDD-9050-4C0C-99D7-FB30977FE03C}" type="parTrans" cxnId="{5FA39260-A014-4338-96A3-16DBDCBD528F}">
      <dgm:prSet/>
      <dgm:spPr/>
      <dgm:t>
        <a:bodyPr/>
        <a:lstStyle/>
        <a:p>
          <a:endParaRPr lang="en-GB" sz="2400">
            <a:latin typeface="Times New Roman" panose="02020603050405020304" pitchFamily="18" charset="0"/>
            <a:cs typeface="Times New Roman" panose="02020603050405020304" pitchFamily="18" charset="0"/>
          </a:endParaRPr>
        </a:p>
      </dgm:t>
    </dgm:pt>
    <dgm:pt modelId="{969C18A6-5285-4548-904D-E41344991B7B}" type="sibTrans" cxnId="{5FA39260-A014-4338-96A3-16DBDCBD528F}">
      <dgm:prSet/>
      <dgm:spPr/>
      <dgm:t>
        <a:bodyPr/>
        <a:lstStyle/>
        <a:p>
          <a:endParaRPr lang="en-GB" sz="2400">
            <a:latin typeface="Times New Roman" panose="02020603050405020304" pitchFamily="18" charset="0"/>
            <a:cs typeface="Times New Roman" panose="02020603050405020304" pitchFamily="18" charset="0"/>
          </a:endParaRPr>
        </a:p>
      </dgm:t>
    </dgm:pt>
    <dgm:pt modelId="{5BCB777E-54A8-47BA-A046-A60BDAE8F0A4}">
      <dgm:prSet phldrT="[Text]" custT="1"/>
      <dgm:spPr/>
      <dgm:t>
        <a:bodyPr/>
        <a:lstStyle/>
        <a:p>
          <a:r>
            <a:rPr lang="en-GB" sz="2400" b="1" dirty="0">
              <a:latin typeface="Times New Roman" panose="02020603050405020304" pitchFamily="18" charset="0"/>
              <a:cs typeface="Times New Roman" panose="02020603050405020304" pitchFamily="18" charset="0"/>
            </a:rPr>
            <a:t>Environmental</a:t>
          </a:r>
        </a:p>
      </dgm:t>
    </dgm:pt>
    <dgm:pt modelId="{B7804B82-7808-4B38-A3CA-310D74AE17E7}" type="parTrans" cxnId="{405C39BE-FE03-49B0-965B-76DB6DAE33DF}">
      <dgm:prSet/>
      <dgm:spPr/>
      <dgm:t>
        <a:bodyPr/>
        <a:lstStyle/>
        <a:p>
          <a:endParaRPr lang="en-GB" sz="2400">
            <a:latin typeface="Times New Roman" panose="02020603050405020304" pitchFamily="18" charset="0"/>
            <a:cs typeface="Times New Roman" panose="02020603050405020304" pitchFamily="18" charset="0"/>
          </a:endParaRPr>
        </a:p>
      </dgm:t>
    </dgm:pt>
    <dgm:pt modelId="{3D031834-F73C-48A3-A753-0387A33EB224}" type="sibTrans" cxnId="{405C39BE-FE03-49B0-965B-76DB6DAE33DF}">
      <dgm:prSet/>
      <dgm:spPr/>
      <dgm:t>
        <a:bodyPr/>
        <a:lstStyle/>
        <a:p>
          <a:endParaRPr lang="en-GB" sz="2400">
            <a:latin typeface="Times New Roman" panose="02020603050405020304" pitchFamily="18" charset="0"/>
            <a:cs typeface="Times New Roman" panose="02020603050405020304" pitchFamily="18" charset="0"/>
          </a:endParaRPr>
        </a:p>
      </dgm:t>
    </dgm:pt>
    <dgm:pt modelId="{53F754F1-33AE-4222-A487-CCD31C04D706}">
      <dgm:prSet phldrT="[Text]" custT="1"/>
      <dgm:spPr/>
      <dgm:t>
        <a:bodyPr/>
        <a:lstStyle/>
        <a:p>
          <a:r>
            <a:rPr lang="en-US" sz="2400" dirty="0">
              <a:latin typeface="Times New Roman" panose="02020603050405020304" pitchFamily="18" charset="0"/>
              <a:cs typeface="Times New Roman" panose="02020603050405020304" pitchFamily="18" charset="0"/>
            </a:rPr>
            <a:t>Emphasis on reducing event carbon footprint
Alignment with Wales’ national sustainability goals and promotion of natural landscapes</a:t>
          </a:r>
          <a:endParaRPr lang="en-GB" sz="2400" dirty="0">
            <a:latin typeface="Times New Roman" panose="02020603050405020304" pitchFamily="18" charset="0"/>
            <a:cs typeface="Times New Roman" panose="02020603050405020304" pitchFamily="18" charset="0"/>
          </a:endParaRPr>
        </a:p>
      </dgm:t>
    </dgm:pt>
    <dgm:pt modelId="{8EC16EA8-8CA8-49C4-BDD9-6DB25FA80841}" type="parTrans" cxnId="{68937FCD-8505-4F5D-8CC3-533D910B82ED}">
      <dgm:prSet/>
      <dgm:spPr/>
      <dgm:t>
        <a:bodyPr/>
        <a:lstStyle/>
        <a:p>
          <a:endParaRPr lang="en-GB" sz="2400">
            <a:latin typeface="Times New Roman" panose="02020603050405020304" pitchFamily="18" charset="0"/>
            <a:cs typeface="Times New Roman" panose="02020603050405020304" pitchFamily="18" charset="0"/>
          </a:endParaRPr>
        </a:p>
      </dgm:t>
    </dgm:pt>
    <dgm:pt modelId="{7932E48C-4DBF-4565-B68B-899EA365382E}" type="sibTrans" cxnId="{68937FCD-8505-4F5D-8CC3-533D910B82ED}">
      <dgm:prSet/>
      <dgm:spPr/>
      <dgm:t>
        <a:bodyPr/>
        <a:lstStyle/>
        <a:p>
          <a:endParaRPr lang="en-GB" sz="2400">
            <a:latin typeface="Times New Roman" panose="02020603050405020304" pitchFamily="18" charset="0"/>
            <a:cs typeface="Times New Roman" panose="02020603050405020304" pitchFamily="18" charset="0"/>
          </a:endParaRPr>
        </a:p>
      </dgm:t>
    </dgm:pt>
    <dgm:pt modelId="{6D575FAF-BCFD-4673-9488-CFADC69DE8AD}">
      <dgm:prSet custT="1"/>
      <dgm:spPr/>
      <dgm:t>
        <a:bodyPr/>
        <a:lstStyle/>
        <a:p>
          <a:r>
            <a:rPr lang="en-GB" sz="2400" b="1" dirty="0">
              <a:latin typeface="Times New Roman" panose="02020603050405020304" pitchFamily="18" charset="0"/>
              <a:cs typeface="Times New Roman" panose="02020603050405020304" pitchFamily="18" charset="0"/>
            </a:rPr>
            <a:t>Economic</a:t>
          </a:r>
        </a:p>
      </dgm:t>
    </dgm:pt>
    <dgm:pt modelId="{27D868A6-9391-4129-955A-02685DF91FF6}" type="parTrans" cxnId="{B00F657C-B169-454D-83D6-7355B2A8B966}">
      <dgm:prSet/>
      <dgm:spPr/>
      <dgm:t>
        <a:bodyPr/>
        <a:lstStyle/>
        <a:p>
          <a:endParaRPr lang="en-GB" sz="2400">
            <a:latin typeface="Times New Roman" panose="02020603050405020304" pitchFamily="18" charset="0"/>
            <a:cs typeface="Times New Roman" panose="02020603050405020304" pitchFamily="18" charset="0"/>
          </a:endParaRPr>
        </a:p>
      </dgm:t>
    </dgm:pt>
    <dgm:pt modelId="{AE9D8D60-66ED-4288-A7E4-96ECDB857109}" type="sibTrans" cxnId="{B00F657C-B169-454D-83D6-7355B2A8B966}">
      <dgm:prSet/>
      <dgm:spPr/>
      <dgm:t>
        <a:bodyPr/>
        <a:lstStyle/>
        <a:p>
          <a:endParaRPr lang="en-GB" sz="2400">
            <a:latin typeface="Times New Roman" panose="02020603050405020304" pitchFamily="18" charset="0"/>
            <a:cs typeface="Times New Roman" panose="02020603050405020304" pitchFamily="18" charset="0"/>
          </a:endParaRPr>
        </a:p>
      </dgm:t>
    </dgm:pt>
    <dgm:pt modelId="{0F40B262-C988-459B-94BB-CE129A95B3B7}">
      <dgm:prSet custT="1"/>
      <dgm:spPr/>
      <dgm:t>
        <a:bodyPr/>
        <a:lstStyle/>
        <a:p>
          <a:r>
            <a:rPr lang="en-GB" sz="2400" b="1" dirty="0">
              <a:latin typeface="Times New Roman" panose="02020603050405020304" pitchFamily="18" charset="0"/>
              <a:cs typeface="Times New Roman" panose="02020603050405020304" pitchFamily="18" charset="0"/>
            </a:rPr>
            <a:t>Technological</a:t>
          </a:r>
        </a:p>
      </dgm:t>
    </dgm:pt>
    <dgm:pt modelId="{0CDFE889-04EF-42A3-8046-E279224A6B6D}" type="parTrans" cxnId="{F9E1F889-EDBA-4846-AA1A-51A7BF1325AA}">
      <dgm:prSet/>
      <dgm:spPr/>
      <dgm:t>
        <a:bodyPr/>
        <a:lstStyle/>
        <a:p>
          <a:endParaRPr lang="en-GB" sz="2400">
            <a:latin typeface="Times New Roman" panose="02020603050405020304" pitchFamily="18" charset="0"/>
            <a:cs typeface="Times New Roman" panose="02020603050405020304" pitchFamily="18" charset="0"/>
          </a:endParaRPr>
        </a:p>
      </dgm:t>
    </dgm:pt>
    <dgm:pt modelId="{6B1D2AA4-7B27-49F6-BDBC-BAF1ADAF6E53}" type="sibTrans" cxnId="{F9E1F889-EDBA-4846-AA1A-51A7BF1325AA}">
      <dgm:prSet/>
      <dgm:spPr/>
      <dgm:t>
        <a:bodyPr/>
        <a:lstStyle/>
        <a:p>
          <a:endParaRPr lang="en-GB" sz="2400">
            <a:latin typeface="Times New Roman" panose="02020603050405020304" pitchFamily="18" charset="0"/>
            <a:cs typeface="Times New Roman" panose="02020603050405020304" pitchFamily="18" charset="0"/>
          </a:endParaRPr>
        </a:p>
      </dgm:t>
    </dgm:pt>
    <dgm:pt modelId="{02A4E271-A72B-4723-A9F8-ED764C694051}">
      <dgm:prSet custT="1"/>
      <dgm:spPr/>
      <dgm:t>
        <a:bodyPr/>
        <a:lstStyle/>
        <a:p>
          <a:r>
            <a:rPr lang="en-US" sz="2400" dirty="0">
              <a:latin typeface="Times New Roman" panose="02020603050405020304" pitchFamily="18" charset="0"/>
              <a:cs typeface="Times New Roman" panose="02020603050405020304" pitchFamily="18" charset="0"/>
            </a:rPr>
            <a:t>Increasing investment in sustainable development and tech (Nicholls et al., 2021).</a:t>
          </a:r>
          <a:endParaRPr lang="en-GB" sz="2400" dirty="0">
            <a:latin typeface="Times New Roman" panose="02020603050405020304" pitchFamily="18" charset="0"/>
            <a:cs typeface="Times New Roman" panose="02020603050405020304" pitchFamily="18" charset="0"/>
          </a:endParaRPr>
        </a:p>
      </dgm:t>
    </dgm:pt>
    <dgm:pt modelId="{7AEAE658-3A7F-4ADB-AC36-F9807D592B74}" type="parTrans" cxnId="{C84C9BDB-D40E-4029-9729-CAB11AF8AA23}">
      <dgm:prSet/>
      <dgm:spPr/>
      <dgm:t>
        <a:bodyPr/>
        <a:lstStyle/>
        <a:p>
          <a:endParaRPr lang="en-GB" sz="2400">
            <a:latin typeface="Times New Roman" panose="02020603050405020304" pitchFamily="18" charset="0"/>
            <a:cs typeface="Times New Roman" panose="02020603050405020304" pitchFamily="18" charset="0"/>
          </a:endParaRPr>
        </a:p>
      </dgm:t>
    </dgm:pt>
    <dgm:pt modelId="{7A9A239F-0680-4DCE-AC79-BE864E812BF6}" type="sibTrans" cxnId="{C84C9BDB-D40E-4029-9729-CAB11AF8AA23}">
      <dgm:prSet/>
      <dgm:spPr/>
      <dgm:t>
        <a:bodyPr/>
        <a:lstStyle/>
        <a:p>
          <a:endParaRPr lang="en-GB" sz="2400">
            <a:latin typeface="Times New Roman" panose="02020603050405020304" pitchFamily="18" charset="0"/>
            <a:cs typeface="Times New Roman" panose="02020603050405020304" pitchFamily="18" charset="0"/>
          </a:endParaRPr>
        </a:p>
      </dgm:t>
    </dgm:pt>
    <dgm:pt modelId="{F3A9D056-6E55-4806-B63A-9F3BF4A9A715}">
      <dgm:prSet custT="1"/>
      <dgm:spPr/>
      <dgm:t>
        <a:bodyPr/>
        <a:lstStyle/>
        <a:p>
          <a:r>
            <a:rPr lang="en-US" sz="2400" dirty="0">
              <a:latin typeface="Times New Roman" panose="02020603050405020304" pitchFamily="18" charset="0"/>
              <a:cs typeface="Times New Roman" panose="02020603050405020304" pitchFamily="18" charset="0"/>
            </a:rPr>
            <a:t>Potential cost concerns due to inflation or international travel expenses</a:t>
          </a:r>
          <a:endParaRPr lang="en-GB" sz="2400" dirty="0">
            <a:latin typeface="Times New Roman" panose="02020603050405020304" pitchFamily="18" charset="0"/>
            <a:cs typeface="Times New Roman" panose="02020603050405020304" pitchFamily="18" charset="0"/>
          </a:endParaRPr>
        </a:p>
      </dgm:t>
    </dgm:pt>
    <dgm:pt modelId="{91E955C5-CEB3-45D0-A0DB-6F7AD58DD119}" type="parTrans" cxnId="{F78343F4-B69A-4F31-9850-0953F8ACFB02}">
      <dgm:prSet/>
      <dgm:spPr/>
      <dgm:t>
        <a:bodyPr/>
        <a:lstStyle/>
        <a:p>
          <a:endParaRPr lang="en-GB" sz="2400">
            <a:latin typeface="Times New Roman" panose="02020603050405020304" pitchFamily="18" charset="0"/>
            <a:cs typeface="Times New Roman" panose="02020603050405020304" pitchFamily="18" charset="0"/>
          </a:endParaRPr>
        </a:p>
      </dgm:t>
    </dgm:pt>
    <dgm:pt modelId="{CF7D8750-F679-4B40-8E0C-429A0CFF77B2}" type="sibTrans" cxnId="{F78343F4-B69A-4F31-9850-0953F8ACFB02}">
      <dgm:prSet/>
      <dgm:spPr/>
      <dgm:t>
        <a:bodyPr/>
        <a:lstStyle/>
        <a:p>
          <a:endParaRPr lang="en-GB" sz="2400">
            <a:latin typeface="Times New Roman" panose="02020603050405020304" pitchFamily="18" charset="0"/>
            <a:cs typeface="Times New Roman" panose="02020603050405020304" pitchFamily="18" charset="0"/>
          </a:endParaRPr>
        </a:p>
      </dgm:t>
    </dgm:pt>
    <dgm:pt modelId="{91E32777-9AFE-4E16-AFC7-5A4FE153C301}">
      <dgm:prSet custT="1"/>
      <dgm:spPr/>
      <dgm:t>
        <a:bodyPr/>
        <a:lstStyle/>
        <a:p>
          <a:pPr algn="just"/>
          <a:r>
            <a:rPr lang="en-US" sz="2400" dirty="0">
              <a:latin typeface="Times New Roman" panose="02020603050405020304" pitchFamily="18" charset="0"/>
              <a:cs typeface="Times New Roman" panose="02020603050405020304" pitchFamily="18" charset="0"/>
            </a:rPr>
            <a:t>Advancements in green tech and digital event platforms (</a:t>
          </a:r>
          <a:r>
            <a:rPr lang="en-US" sz="2400" dirty="0" err="1">
              <a:latin typeface="Times New Roman" panose="02020603050405020304" pitchFamily="18" charset="0"/>
              <a:cs typeface="Times New Roman" panose="02020603050405020304" pitchFamily="18" charset="0"/>
            </a:rPr>
            <a:t>Pirnar</a:t>
          </a:r>
          <a:r>
            <a:rPr lang="en-US" sz="2400" dirty="0">
              <a:latin typeface="Times New Roman" panose="02020603050405020304" pitchFamily="18" charset="0"/>
              <a:cs typeface="Times New Roman" panose="02020603050405020304" pitchFamily="18" charset="0"/>
            </a:rPr>
            <a:t> and </a:t>
          </a:r>
          <a:r>
            <a:rPr lang="en-US" sz="2400" dirty="0" err="1">
              <a:latin typeface="Times New Roman" panose="02020603050405020304" pitchFamily="18" charset="0"/>
              <a:cs typeface="Times New Roman" panose="02020603050405020304" pitchFamily="18" charset="0"/>
            </a:rPr>
            <a:t>Altin</a:t>
          </a:r>
          <a:r>
            <a:rPr lang="en-US" sz="2400" dirty="0">
              <a:latin typeface="Times New Roman" panose="02020603050405020304" pitchFamily="18" charset="0"/>
              <a:cs typeface="Times New Roman" panose="02020603050405020304" pitchFamily="18" charset="0"/>
            </a:rPr>
            <a:t>, 2022)</a:t>
          </a:r>
          <a:endParaRPr lang="en-GB" sz="2400" dirty="0">
            <a:latin typeface="Times New Roman" panose="02020603050405020304" pitchFamily="18" charset="0"/>
            <a:cs typeface="Times New Roman" panose="02020603050405020304" pitchFamily="18" charset="0"/>
          </a:endParaRPr>
        </a:p>
      </dgm:t>
    </dgm:pt>
    <dgm:pt modelId="{6B25FD33-A4FA-49D4-B415-F0611319C62F}" type="parTrans" cxnId="{A2747AD8-43F8-4DD8-8784-6191A10AC2E1}">
      <dgm:prSet/>
      <dgm:spPr/>
      <dgm:t>
        <a:bodyPr/>
        <a:lstStyle/>
        <a:p>
          <a:endParaRPr lang="en-GB" sz="2400">
            <a:latin typeface="Times New Roman" panose="02020603050405020304" pitchFamily="18" charset="0"/>
            <a:cs typeface="Times New Roman" panose="02020603050405020304" pitchFamily="18" charset="0"/>
          </a:endParaRPr>
        </a:p>
      </dgm:t>
    </dgm:pt>
    <dgm:pt modelId="{2DBB2011-DD64-41D6-8FD2-FBEAECF37BCB}" type="sibTrans" cxnId="{A2747AD8-43F8-4DD8-8784-6191A10AC2E1}">
      <dgm:prSet/>
      <dgm:spPr/>
      <dgm:t>
        <a:bodyPr/>
        <a:lstStyle/>
        <a:p>
          <a:endParaRPr lang="en-GB" sz="2400">
            <a:latin typeface="Times New Roman" panose="02020603050405020304" pitchFamily="18" charset="0"/>
            <a:cs typeface="Times New Roman" panose="02020603050405020304" pitchFamily="18" charset="0"/>
          </a:endParaRPr>
        </a:p>
      </dgm:t>
    </dgm:pt>
    <dgm:pt modelId="{B6231965-355B-4852-850A-D03389169563}">
      <dgm:prSet custT="1"/>
      <dgm:spPr/>
      <dgm:t>
        <a:bodyPr/>
        <a:lstStyle/>
        <a:p>
          <a:pPr algn="l"/>
          <a:endParaRPr lang="en-GB" sz="2400" dirty="0">
            <a:latin typeface="Times New Roman" panose="02020603050405020304" pitchFamily="18" charset="0"/>
            <a:cs typeface="Times New Roman" panose="02020603050405020304" pitchFamily="18" charset="0"/>
          </a:endParaRPr>
        </a:p>
      </dgm:t>
    </dgm:pt>
    <dgm:pt modelId="{1B6D58FA-CA6B-4BB9-8E6E-DE3FE0C2113A}" type="parTrans" cxnId="{AA6C4FD5-2CE1-4B81-A581-79154BDC389F}">
      <dgm:prSet/>
      <dgm:spPr/>
      <dgm:t>
        <a:bodyPr/>
        <a:lstStyle/>
        <a:p>
          <a:endParaRPr lang="en-GB" sz="2400">
            <a:latin typeface="Times New Roman" panose="02020603050405020304" pitchFamily="18" charset="0"/>
            <a:cs typeface="Times New Roman" panose="02020603050405020304" pitchFamily="18" charset="0"/>
          </a:endParaRPr>
        </a:p>
      </dgm:t>
    </dgm:pt>
    <dgm:pt modelId="{4CE3FEC0-6B88-4A39-BA8A-FF8E4227DC3E}" type="sibTrans" cxnId="{AA6C4FD5-2CE1-4B81-A581-79154BDC389F}">
      <dgm:prSet/>
      <dgm:spPr/>
      <dgm:t>
        <a:bodyPr/>
        <a:lstStyle/>
        <a:p>
          <a:endParaRPr lang="en-GB" sz="2400">
            <a:latin typeface="Times New Roman" panose="02020603050405020304" pitchFamily="18" charset="0"/>
            <a:cs typeface="Times New Roman" panose="02020603050405020304" pitchFamily="18" charset="0"/>
          </a:endParaRPr>
        </a:p>
      </dgm:t>
    </dgm:pt>
    <dgm:pt modelId="{202FD5E7-91CC-4446-B7BF-6908E14D049C}">
      <dgm:prSet custT="1"/>
      <dgm:spPr/>
      <dgm:t>
        <a:bodyPr/>
        <a:lstStyle/>
        <a:p>
          <a:pPr algn="just"/>
          <a:r>
            <a:rPr lang="en-US" sz="2400" dirty="0">
              <a:latin typeface="Times New Roman" panose="02020603050405020304" pitchFamily="18" charset="0"/>
              <a:cs typeface="Times New Roman" panose="02020603050405020304" pitchFamily="18" charset="0"/>
            </a:rPr>
            <a:t>Use of hybrid event tools to reach a broader international audience.</a:t>
          </a:r>
          <a:endParaRPr lang="en-GB" sz="2400" dirty="0">
            <a:latin typeface="Times New Roman" panose="02020603050405020304" pitchFamily="18" charset="0"/>
            <a:cs typeface="Times New Roman" panose="02020603050405020304" pitchFamily="18" charset="0"/>
          </a:endParaRPr>
        </a:p>
      </dgm:t>
    </dgm:pt>
    <dgm:pt modelId="{174693B7-1C65-4768-970A-F8B0E54033F9}" type="parTrans" cxnId="{8B791F7B-2316-4938-8E8B-EC2ADB34C94D}">
      <dgm:prSet/>
      <dgm:spPr/>
      <dgm:t>
        <a:bodyPr/>
        <a:lstStyle/>
        <a:p>
          <a:endParaRPr lang="en-GB" sz="2400">
            <a:latin typeface="Times New Roman" panose="02020603050405020304" pitchFamily="18" charset="0"/>
            <a:cs typeface="Times New Roman" panose="02020603050405020304" pitchFamily="18" charset="0"/>
          </a:endParaRPr>
        </a:p>
      </dgm:t>
    </dgm:pt>
    <dgm:pt modelId="{9A15D561-A710-45EA-A078-64725AF459EB}" type="sibTrans" cxnId="{8B791F7B-2316-4938-8E8B-EC2ADB34C94D}">
      <dgm:prSet/>
      <dgm:spPr/>
      <dgm:t>
        <a:bodyPr/>
        <a:lstStyle/>
        <a:p>
          <a:endParaRPr lang="en-GB" sz="2400">
            <a:latin typeface="Times New Roman" panose="02020603050405020304" pitchFamily="18" charset="0"/>
            <a:cs typeface="Times New Roman" panose="02020603050405020304" pitchFamily="18" charset="0"/>
          </a:endParaRPr>
        </a:p>
      </dgm:t>
    </dgm:pt>
    <dgm:pt modelId="{BED69C11-350A-48BB-A962-EBCD2F46DF7F}">
      <dgm:prSet custT="1"/>
      <dgm:spPr/>
      <dgm:t>
        <a:bodyPr/>
        <a:lstStyle/>
        <a:p>
          <a:r>
            <a:rPr lang="en-GB" sz="2400" b="1" dirty="0">
              <a:latin typeface="Times New Roman" panose="02020603050405020304" pitchFamily="18" charset="0"/>
              <a:cs typeface="Times New Roman" panose="02020603050405020304" pitchFamily="18" charset="0"/>
            </a:rPr>
            <a:t>Social</a:t>
          </a:r>
        </a:p>
      </dgm:t>
    </dgm:pt>
    <dgm:pt modelId="{6AA6DEEE-1706-4CFE-BF86-CD8DF95E4D64}" type="parTrans" cxnId="{1E464375-EF6A-45BE-A027-8263A70BBED3}">
      <dgm:prSet/>
      <dgm:spPr/>
      <dgm:t>
        <a:bodyPr/>
        <a:lstStyle/>
        <a:p>
          <a:endParaRPr lang="en-GB" sz="2400">
            <a:latin typeface="Times New Roman" panose="02020603050405020304" pitchFamily="18" charset="0"/>
            <a:cs typeface="Times New Roman" panose="02020603050405020304" pitchFamily="18" charset="0"/>
          </a:endParaRPr>
        </a:p>
      </dgm:t>
    </dgm:pt>
    <dgm:pt modelId="{58E73E7A-EC70-4BE5-BB13-2A5D5AC5E9B6}" type="sibTrans" cxnId="{1E464375-EF6A-45BE-A027-8263A70BBED3}">
      <dgm:prSet/>
      <dgm:spPr/>
      <dgm:t>
        <a:bodyPr/>
        <a:lstStyle/>
        <a:p>
          <a:endParaRPr lang="en-GB" sz="2400">
            <a:latin typeface="Times New Roman" panose="02020603050405020304" pitchFamily="18" charset="0"/>
            <a:cs typeface="Times New Roman" panose="02020603050405020304" pitchFamily="18" charset="0"/>
          </a:endParaRPr>
        </a:p>
      </dgm:t>
    </dgm:pt>
    <dgm:pt modelId="{F09ED901-F967-43F6-8241-7F55DCC8B8AF}">
      <dgm:prSet custT="1"/>
      <dgm:spPr/>
      <dgm:t>
        <a:bodyPr/>
        <a:lstStyle/>
        <a:p>
          <a:r>
            <a:rPr lang="en-GB" sz="2400" b="1" dirty="0">
              <a:latin typeface="Times New Roman" panose="02020603050405020304" pitchFamily="18" charset="0"/>
              <a:cs typeface="Times New Roman" panose="02020603050405020304" pitchFamily="18" charset="0"/>
            </a:rPr>
            <a:t>Legal</a:t>
          </a:r>
        </a:p>
      </dgm:t>
    </dgm:pt>
    <dgm:pt modelId="{3DD3EE49-FFB7-4688-8236-C42B72355A65}" type="parTrans" cxnId="{90F2F038-4E67-4711-9C09-742934EF6578}">
      <dgm:prSet/>
      <dgm:spPr/>
      <dgm:t>
        <a:bodyPr/>
        <a:lstStyle/>
        <a:p>
          <a:endParaRPr lang="en-GB" sz="2400">
            <a:latin typeface="Times New Roman" panose="02020603050405020304" pitchFamily="18" charset="0"/>
            <a:cs typeface="Times New Roman" panose="02020603050405020304" pitchFamily="18" charset="0"/>
          </a:endParaRPr>
        </a:p>
      </dgm:t>
    </dgm:pt>
    <dgm:pt modelId="{CC843CB7-816B-4664-9F70-E84723C897C7}" type="sibTrans" cxnId="{90F2F038-4E67-4711-9C09-742934EF6578}">
      <dgm:prSet/>
      <dgm:spPr/>
      <dgm:t>
        <a:bodyPr/>
        <a:lstStyle/>
        <a:p>
          <a:endParaRPr lang="en-GB" sz="2400">
            <a:latin typeface="Times New Roman" panose="02020603050405020304" pitchFamily="18" charset="0"/>
            <a:cs typeface="Times New Roman" panose="02020603050405020304" pitchFamily="18" charset="0"/>
          </a:endParaRPr>
        </a:p>
      </dgm:t>
    </dgm:pt>
    <dgm:pt modelId="{8C83875D-B6D3-4D12-8741-E452DEAC630B}">
      <dgm:prSet custT="1"/>
      <dgm:spPr/>
      <dgm:t>
        <a:bodyPr/>
        <a:lstStyle/>
        <a:p>
          <a:r>
            <a:rPr lang="en-US" sz="2400" dirty="0">
              <a:latin typeface="Times New Roman" panose="02020603050405020304" pitchFamily="18" charset="0"/>
              <a:cs typeface="Times New Roman" panose="02020603050405020304" pitchFamily="18" charset="0"/>
            </a:rPr>
            <a:t>Strong support from Welsh Government for tourism and green innovation</a:t>
          </a:r>
          <a:endParaRPr lang="en-GB" sz="2400" dirty="0">
            <a:latin typeface="Times New Roman" panose="02020603050405020304" pitchFamily="18" charset="0"/>
            <a:cs typeface="Times New Roman" panose="02020603050405020304" pitchFamily="18" charset="0"/>
          </a:endParaRPr>
        </a:p>
      </dgm:t>
    </dgm:pt>
    <dgm:pt modelId="{9EEAC890-CCF8-4DF2-B1FB-D9ADA6DD3419}" type="parTrans" cxnId="{362C25BB-9A6D-4A49-9B1D-DE35262A01F0}">
      <dgm:prSet/>
      <dgm:spPr/>
      <dgm:t>
        <a:bodyPr/>
        <a:lstStyle/>
        <a:p>
          <a:endParaRPr lang="en-GB" sz="2400">
            <a:latin typeface="Times New Roman" panose="02020603050405020304" pitchFamily="18" charset="0"/>
            <a:cs typeface="Times New Roman" panose="02020603050405020304" pitchFamily="18" charset="0"/>
          </a:endParaRPr>
        </a:p>
      </dgm:t>
    </dgm:pt>
    <dgm:pt modelId="{EDD4BF8C-A363-45A4-9860-D657CBCC62C2}" type="sibTrans" cxnId="{362C25BB-9A6D-4A49-9B1D-DE35262A01F0}">
      <dgm:prSet/>
      <dgm:spPr/>
      <dgm:t>
        <a:bodyPr/>
        <a:lstStyle/>
        <a:p>
          <a:endParaRPr lang="en-GB" sz="2400">
            <a:latin typeface="Times New Roman" panose="02020603050405020304" pitchFamily="18" charset="0"/>
            <a:cs typeface="Times New Roman" panose="02020603050405020304" pitchFamily="18" charset="0"/>
          </a:endParaRPr>
        </a:p>
      </dgm:t>
    </dgm:pt>
    <dgm:pt modelId="{14CF4BFE-2168-4600-85AC-5930E2CEE708}">
      <dgm:prSet custT="1"/>
      <dgm:spPr/>
      <dgm:t>
        <a:bodyPr/>
        <a:lstStyle/>
        <a:p>
          <a:r>
            <a:rPr lang="en-US" sz="2400" dirty="0">
              <a:latin typeface="Times New Roman" panose="02020603050405020304" pitchFamily="18" charset="0"/>
              <a:cs typeface="Times New Roman" panose="02020603050405020304" pitchFamily="18" charset="0"/>
            </a:rPr>
            <a:t>Rising interest in cultural travel and meaningful experiences.</a:t>
          </a:r>
          <a:endParaRPr lang="en-GB" sz="2400" dirty="0">
            <a:latin typeface="Times New Roman" panose="02020603050405020304" pitchFamily="18" charset="0"/>
            <a:cs typeface="Times New Roman" panose="02020603050405020304" pitchFamily="18" charset="0"/>
          </a:endParaRPr>
        </a:p>
      </dgm:t>
    </dgm:pt>
    <dgm:pt modelId="{660FAC56-64F8-41E2-A971-F11C6CFA8BC2}" type="parTrans" cxnId="{3AC87054-936E-4403-9700-1D9F2BED793D}">
      <dgm:prSet/>
      <dgm:spPr/>
      <dgm:t>
        <a:bodyPr/>
        <a:lstStyle/>
        <a:p>
          <a:endParaRPr lang="en-GB" sz="2400">
            <a:latin typeface="Times New Roman" panose="02020603050405020304" pitchFamily="18" charset="0"/>
            <a:cs typeface="Times New Roman" panose="02020603050405020304" pitchFamily="18" charset="0"/>
          </a:endParaRPr>
        </a:p>
      </dgm:t>
    </dgm:pt>
    <dgm:pt modelId="{DBEBE5AC-F86F-4D06-AD21-2A9972DB6AA5}" type="sibTrans" cxnId="{3AC87054-936E-4403-9700-1D9F2BED793D}">
      <dgm:prSet/>
      <dgm:spPr/>
      <dgm:t>
        <a:bodyPr/>
        <a:lstStyle/>
        <a:p>
          <a:endParaRPr lang="en-GB" sz="2400">
            <a:latin typeface="Times New Roman" panose="02020603050405020304" pitchFamily="18" charset="0"/>
            <a:cs typeface="Times New Roman" panose="02020603050405020304" pitchFamily="18" charset="0"/>
          </a:endParaRPr>
        </a:p>
      </dgm:t>
    </dgm:pt>
    <dgm:pt modelId="{5B876DEF-9B83-41D1-A6CE-177802A1AEF2}">
      <dgm:prSet custT="1"/>
      <dgm:spPr/>
      <dgm:t>
        <a:bodyPr/>
        <a:lstStyle/>
        <a:p>
          <a:r>
            <a:rPr lang="en-US" sz="2400" dirty="0">
              <a:latin typeface="Times New Roman" panose="02020603050405020304" pitchFamily="18" charset="0"/>
              <a:cs typeface="Times New Roman" panose="02020603050405020304" pitchFamily="18" charset="0"/>
            </a:rPr>
            <a:t>Growing awareness of sustainable practices among consumers (Mohamed and Saber, 2022)</a:t>
          </a:r>
          <a:endParaRPr lang="en-GB" sz="2400" dirty="0">
            <a:latin typeface="Times New Roman" panose="02020603050405020304" pitchFamily="18" charset="0"/>
            <a:cs typeface="Times New Roman" panose="02020603050405020304" pitchFamily="18" charset="0"/>
          </a:endParaRPr>
        </a:p>
      </dgm:t>
    </dgm:pt>
    <dgm:pt modelId="{B935026C-539A-4846-87FC-D124307BCB11}" type="parTrans" cxnId="{EC2ED5F4-85B4-4F25-AECA-9A54C1F3FA75}">
      <dgm:prSet/>
      <dgm:spPr/>
      <dgm:t>
        <a:bodyPr/>
        <a:lstStyle/>
        <a:p>
          <a:endParaRPr lang="en-GB" sz="2400">
            <a:latin typeface="Times New Roman" panose="02020603050405020304" pitchFamily="18" charset="0"/>
            <a:cs typeface="Times New Roman" panose="02020603050405020304" pitchFamily="18" charset="0"/>
          </a:endParaRPr>
        </a:p>
      </dgm:t>
    </dgm:pt>
    <dgm:pt modelId="{A6C11E6E-E6E6-4931-971F-BF9EE5F249C8}" type="sibTrans" cxnId="{EC2ED5F4-85B4-4F25-AECA-9A54C1F3FA75}">
      <dgm:prSet/>
      <dgm:spPr/>
      <dgm:t>
        <a:bodyPr/>
        <a:lstStyle/>
        <a:p>
          <a:endParaRPr lang="en-GB" sz="2400">
            <a:latin typeface="Times New Roman" panose="02020603050405020304" pitchFamily="18" charset="0"/>
            <a:cs typeface="Times New Roman" panose="02020603050405020304" pitchFamily="18" charset="0"/>
          </a:endParaRPr>
        </a:p>
      </dgm:t>
    </dgm:pt>
    <dgm:pt modelId="{727E679D-A598-4814-8DE0-6F42C1D735D3}">
      <dgm:prSet custT="1"/>
      <dgm:spPr/>
      <dgm:t>
        <a:bodyPr/>
        <a:lstStyle/>
        <a:p>
          <a:r>
            <a:rPr lang="en-US" sz="2400" dirty="0">
              <a:latin typeface="Times New Roman" panose="02020603050405020304" pitchFamily="18" charset="0"/>
              <a:cs typeface="Times New Roman" panose="02020603050405020304" pitchFamily="18" charset="0"/>
            </a:rPr>
            <a:t>Compliance with event safety, accessibility, and environmental regulations
Post-Brexit legal frameworks for international business attendees (</a:t>
          </a:r>
          <a:r>
            <a:rPr lang="en-US" sz="2400" dirty="0" err="1">
              <a:latin typeface="Times New Roman" panose="02020603050405020304" pitchFamily="18" charset="0"/>
              <a:cs typeface="Times New Roman" panose="02020603050405020304" pitchFamily="18" charset="0"/>
            </a:rPr>
            <a:t>Mandal</a:t>
          </a:r>
          <a:r>
            <a:rPr lang="en-US" sz="2400" dirty="0">
              <a:latin typeface="Times New Roman" panose="02020603050405020304" pitchFamily="18" charset="0"/>
              <a:cs typeface="Times New Roman" panose="02020603050405020304" pitchFamily="18" charset="0"/>
            </a:rPr>
            <a:t> et al., 2025)</a:t>
          </a:r>
          <a:endParaRPr lang="en-GB" sz="2400" dirty="0">
            <a:latin typeface="Times New Roman" panose="02020603050405020304" pitchFamily="18" charset="0"/>
            <a:cs typeface="Times New Roman" panose="02020603050405020304" pitchFamily="18" charset="0"/>
          </a:endParaRPr>
        </a:p>
      </dgm:t>
    </dgm:pt>
    <dgm:pt modelId="{02D1FA91-43AF-41F0-9433-19539C14EC2E}" type="parTrans" cxnId="{646476BF-341E-4083-877D-E6F4A88FE13A}">
      <dgm:prSet/>
      <dgm:spPr/>
      <dgm:t>
        <a:bodyPr/>
        <a:lstStyle/>
        <a:p>
          <a:endParaRPr lang="en-GB" sz="2400">
            <a:latin typeface="Times New Roman" panose="02020603050405020304" pitchFamily="18" charset="0"/>
            <a:cs typeface="Times New Roman" panose="02020603050405020304" pitchFamily="18" charset="0"/>
          </a:endParaRPr>
        </a:p>
      </dgm:t>
    </dgm:pt>
    <dgm:pt modelId="{9DA12D6C-5E0E-4101-A6E3-C8C0C7F67F6D}" type="sibTrans" cxnId="{646476BF-341E-4083-877D-E6F4A88FE13A}">
      <dgm:prSet/>
      <dgm:spPr/>
      <dgm:t>
        <a:bodyPr/>
        <a:lstStyle/>
        <a:p>
          <a:endParaRPr lang="en-GB" sz="2400">
            <a:latin typeface="Times New Roman" panose="02020603050405020304" pitchFamily="18" charset="0"/>
            <a:cs typeface="Times New Roman" panose="02020603050405020304" pitchFamily="18" charset="0"/>
          </a:endParaRPr>
        </a:p>
      </dgm:t>
    </dgm:pt>
    <dgm:pt modelId="{0EA12976-955F-47CD-B881-DAF6953B0278}" type="pres">
      <dgm:prSet presAssocID="{FC92D1DF-4146-40E2-B5CB-FBBF94AE013C}" presName="Name0" presStyleCnt="0">
        <dgm:presLayoutVars>
          <dgm:dir/>
          <dgm:animLvl val="lvl"/>
          <dgm:resizeHandles/>
        </dgm:presLayoutVars>
      </dgm:prSet>
      <dgm:spPr/>
    </dgm:pt>
    <dgm:pt modelId="{671DA1AA-E93C-4A87-A64B-761A036C7285}" type="pres">
      <dgm:prSet presAssocID="{0F597CEC-21BD-4B4C-B00A-44EAE024542D}" presName="linNode" presStyleCnt="0"/>
      <dgm:spPr/>
    </dgm:pt>
    <dgm:pt modelId="{D4BF664B-8461-49B9-9802-E1D583C012C9}" type="pres">
      <dgm:prSet presAssocID="{0F597CEC-21BD-4B4C-B00A-44EAE024542D}" presName="parentShp" presStyleLbl="node1" presStyleIdx="0" presStyleCnt="6" custScaleX="61793" custLinFactNeighborX="-6125" custLinFactNeighborY="-79">
        <dgm:presLayoutVars>
          <dgm:bulletEnabled val="1"/>
        </dgm:presLayoutVars>
      </dgm:prSet>
      <dgm:spPr/>
    </dgm:pt>
    <dgm:pt modelId="{B1008FB8-8FB3-4522-9EB5-1FE8D83B42D7}" type="pres">
      <dgm:prSet presAssocID="{0F597CEC-21BD-4B4C-B00A-44EAE024542D}" presName="childShp" presStyleLbl="bgAccFollowNode1" presStyleIdx="0" presStyleCnt="6" custScaleX="119621" custLinFactNeighborX="-3036" custLinFactNeighborY="1315">
        <dgm:presLayoutVars>
          <dgm:bulletEnabled val="1"/>
        </dgm:presLayoutVars>
      </dgm:prSet>
      <dgm:spPr/>
    </dgm:pt>
    <dgm:pt modelId="{6D6082AF-7299-40A5-AAE3-E4EBFC753D01}" type="pres">
      <dgm:prSet presAssocID="{BB230A4D-DBD5-495C-A5C2-49A1A1842453}" presName="spacing" presStyleCnt="0"/>
      <dgm:spPr/>
    </dgm:pt>
    <dgm:pt modelId="{BFCCAB89-5C63-4889-8DDB-FF102E18F0AC}" type="pres">
      <dgm:prSet presAssocID="{6D575FAF-BCFD-4673-9488-CFADC69DE8AD}" presName="linNode" presStyleCnt="0"/>
      <dgm:spPr/>
    </dgm:pt>
    <dgm:pt modelId="{21A96678-81B9-420D-9D6D-62C1D4E97E5A}" type="pres">
      <dgm:prSet presAssocID="{6D575FAF-BCFD-4673-9488-CFADC69DE8AD}" presName="parentShp" presStyleLbl="node1" presStyleIdx="1" presStyleCnt="6" custScaleX="60282" custLinFactNeighborX="-6974" custLinFactNeighborY="594">
        <dgm:presLayoutVars>
          <dgm:bulletEnabled val="1"/>
        </dgm:presLayoutVars>
      </dgm:prSet>
      <dgm:spPr/>
    </dgm:pt>
    <dgm:pt modelId="{CCF887CA-147E-4A25-A80B-C232B6BCB7C1}" type="pres">
      <dgm:prSet presAssocID="{6D575FAF-BCFD-4673-9488-CFADC69DE8AD}" presName="childShp" presStyleLbl="bgAccFollowNode1" presStyleIdx="1" presStyleCnt="6" custScaleX="121339" custLinFactNeighborX="-992" custLinFactNeighborY="3233">
        <dgm:presLayoutVars>
          <dgm:bulletEnabled val="1"/>
        </dgm:presLayoutVars>
      </dgm:prSet>
      <dgm:spPr/>
    </dgm:pt>
    <dgm:pt modelId="{F31B3008-A6C8-4AAD-A17D-A1675679811D}" type="pres">
      <dgm:prSet presAssocID="{AE9D8D60-66ED-4288-A7E4-96ECDB857109}" presName="spacing" presStyleCnt="0"/>
      <dgm:spPr/>
    </dgm:pt>
    <dgm:pt modelId="{408D6E39-6312-4228-B3BD-5805261D1C58}" type="pres">
      <dgm:prSet presAssocID="{BED69C11-350A-48BB-A962-EBCD2F46DF7F}" presName="linNode" presStyleCnt="0"/>
      <dgm:spPr/>
    </dgm:pt>
    <dgm:pt modelId="{F5E37D4B-766C-44FD-8DA5-E219490F4815}" type="pres">
      <dgm:prSet presAssocID="{BED69C11-350A-48BB-A962-EBCD2F46DF7F}" presName="parentShp" presStyleLbl="node1" presStyleIdx="2" presStyleCnt="6" custScaleX="61341" custLinFactNeighborX="-2503" custLinFactNeighborY="-3590">
        <dgm:presLayoutVars>
          <dgm:bulletEnabled val="1"/>
        </dgm:presLayoutVars>
      </dgm:prSet>
      <dgm:spPr/>
    </dgm:pt>
    <dgm:pt modelId="{F502C7B8-33EF-45B9-9A6A-BE10DA3DDF4B}" type="pres">
      <dgm:prSet presAssocID="{BED69C11-350A-48BB-A962-EBCD2F46DF7F}" presName="childShp" presStyleLbl="bgAccFollowNode1" presStyleIdx="2" presStyleCnt="6" custScaleX="120929" custScaleY="109803" custLinFactNeighborX="-600" custLinFactNeighborY="-11229">
        <dgm:presLayoutVars>
          <dgm:bulletEnabled val="1"/>
        </dgm:presLayoutVars>
      </dgm:prSet>
      <dgm:spPr/>
    </dgm:pt>
    <dgm:pt modelId="{78C55E66-694D-4FA1-BBDE-2980647C286D}" type="pres">
      <dgm:prSet presAssocID="{58E73E7A-EC70-4BE5-BB13-2A5D5AC5E9B6}" presName="spacing" presStyleCnt="0"/>
      <dgm:spPr/>
    </dgm:pt>
    <dgm:pt modelId="{A96BC946-1E32-4703-A150-963F537001F9}" type="pres">
      <dgm:prSet presAssocID="{0F40B262-C988-459B-94BB-CE129A95B3B7}" presName="linNode" presStyleCnt="0"/>
      <dgm:spPr/>
    </dgm:pt>
    <dgm:pt modelId="{DA8AA722-DBAC-4B38-BE15-77DCAAD2C90A}" type="pres">
      <dgm:prSet presAssocID="{0F40B262-C988-459B-94BB-CE129A95B3B7}" presName="parentShp" presStyleLbl="node1" presStyleIdx="3" presStyleCnt="6" custScaleX="61956" custLinFactNeighborX="-7746" custLinFactNeighborY="-5628">
        <dgm:presLayoutVars>
          <dgm:bulletEnabled val="1"/>
        </dgm:presLayoutVars>
      </dgm:prSet>
      <dgm:spPr/>
    </dgm:pt>
    <dgm:pt modelId="{07094B6B-3D9F-466D-A5AC-C1F43B4C5656}" type="pres">
      <dgm:prSet presAssocID="{0F40B262-C988-459B-94BB-CE129A95B3B7}" presName="childShp" presStyleLbl="bgAccFollowNode1" presStyleIdx="3" presStyleCnt="6" custScaleX="119620" custLinFactNeighborX="-1830" custLinFactNeighborY="-11898">
        <dgm:presLayoutVars>
          <dgm:bulletEnabled val="1"/>
        </dgm:presLayoutVars>
      </dgm:prSet>
      <dgm:spPr/>
    </dgm:pt>
    <dgm:pt modelId="{B8188C3F-E672-43A5-A08A-67865953A6B7}" type="pres">
      <dgm:prSet presAssocID="{6B1D2AA4-7B27-49F6-BDBC-BAF1ADAF6E53}" presName="spacing" presStyleCnt="0"/>
      <dgm:spPr/>
    </dgm:pt>
    <dgm:pt modelId="{7846210D-0B20-4DF6-A313-86B4FEF0F777}" type="pres">
      <dgm:prSet presAssocID="{F09ED901-F967-43F6-8241-7F55DCC8B8AF}" presName="linNode" presStyleCnt="0"/>
      <dgm:spPr/>
    </dgm:pt>
    <dgm:pt modelId="{14E08BA2-FAC7-4C21-AA90-11CEEDA5AA77}" type="pres">
      <dgm:prSet presAssocID="{F09ED901-F967-43F6-8241-7F55DCC8B8AF}" presName="parentShp" presStyleLbl="node1" presStyleIdx="4" presStyleCnt="6" custScaleX="61341" custLinFactNeighborX="-859" custLinFactNeighborY="-9035">
        <dgm:presLayoutVars>
          <dgm:bulletEnabled val="1"/>
        </dgm:presLayoutVars>
      </dgm:prSet>
      <dgm:spPr/>
    </dgm:pt>
    <dgm:pt modelId="{4A7BB85D-A888-46E4-BD96-3B28FEF7530B}" type="pres">
      <dgm:prSet presAssocID="{F09ED901-F967-43F6-8241-7F55DCC8B8AF}" presName="childShp" presStyleLbl="bgAccFollowNode1" presStyleIdx="4" presStyleCnt="6" custScaleX="122337" custScaleY="113186" custLinFactNeighborX="515" custLinFactNeighborY="-15305">
        <dgm:presLayoutVars>
          <dgm:bulletEnabled val="1"/>
        </dgm:presLayoutVars>
      </dgm:prSet>
      <dgm:spPr/>
    </dgm:pt>
    <dgm:pt modelId="{3F2F7048-1ACA-483D-A031-7C6EB6F9DCE8}" type="pres">
      <dgm:prSet presAssocID="{CC843CB7-816B-4664-9F70-E84723C897C7}" presName="spacing" presStyleCnt="0"/>
      <dgm:spPr/>
    </dgm:pt>
    <dgm:pt modelId="{6FFE898B-9A47-46A4-BF8E-CE7A433D9937}" type="pres">
      <dgm:prSet presAssocID="{5BCB777E-54A8-47BA-A046-A60BDAE8F0A4}" presName="linNode" presStyleCnt="0"/>
      <dgm:spPr/>
    </dgm:pt>
    <dgm:pt modelId="{3C954275-FA11-47C3-8C31-BD005515EDD0}" type="pres">
      <dgm:prSet presAssocID="{5BCB777E-54A8-47BA-A046-A60BDAE8F0A4}" presName="parentShp" presStyleLbl="node1" presStyleIdx="5" presStyleCnt="6" custScaleX="59894" custLinFactNeighborX="-1840" custLinFactNeighborY="-14743">
        <dgm:presLayoutVars>
          <dgm:bulletEnabled val="1"/>
        </dgm:presLayoutVars>
      </dgm:prSet>
      <dgm:spPr/>
    </dgm:pt>
    <dgm:pt modelId="{ADBFA1A0-4884-4244-9CCF-D25B880AD25A}" type="pres">
      <dgm:prSet presAssocID="{5BCB777E-54A8-47BA-A046-A60BDAE8F0A4}" presName="childShp" presStyleLbl="bgAccFollowNode1" presStyleIdx="5" presStyleCnt="6" custScaleX="123057" custScaleY="130182" custLinFactNeighborX="1779" custLinFactNeighborY="-21137">
        <dgm:presLayoutVars>
          <dgm:bulletEnabled val="1"/>
        </dgm:presLayoutVars>
      </dgm:prSet>
      <dgm:spPr/>
    </dgm:pt>
  </dgm:ptLst>
  <dgm:cxnLst>
    <dgm:cxn modelId="{BBCD760B-AFAF-4F54-9303-865704E35524}" type="presOf" srcId="{8C83875D-B6D3-4D12-8741-E452DEAC630B}" destId="{B1008FB8-8FB3-4522-9EB5-1FE8D83B42D7}" srcOrd="0" destOrd="1" presId="urn:microsoft.com/office/officeart/2005/8/layout/vList6"/>
    <dgm:cxn modelId="{0DCB8811-4106-4AAB-B94E-834E593B08A5}" type="presOf" srcId="{5B876DEF-9B83-41D1-A6CE-177802A1AEF2}" destId="{F502C7B8-33EF-45B9-9A6A-BE10DA3DDF4B}" srcOrd="0" destOrd="1" presId="urn:microsoft.com/office/officeart/2005/8/layout/vList6"/>
    <dgm:cxn modelId="{12D56913-F9D3-46EE-833E-5FCE16CEF2DF}" type="presOf" srcId="{14CF4BFE-2168-4600-85AC-5930E2CEE708}" destId="{F502C7B8-33EF-45B9-9A6A-BE10DA3DDF4B}" srcOrd="0" destOrd="0" presId="urn:microsoft.com/office/officeart/2005/8/layout/vList6"/>
    <dgm:cxn modelId="{519FE031-F67E-4A9C-BAF6-2F72E5D7CAC2}" type="presOf" srcId="{EC89F635-20AE-47F2-8E8E-BB5671088B63}" destId="{B1008FB8-8FB3-4522-9EB5-1FE8D83B42D7}" srcOrd="0" destOrd="0" presId="urn:microsoft.com/office/officeart/2005/8/layout/vList6"/>
    <dgm:cxn modelId="{90F2F038-4E67-4711-9C09-742934EF6578}" srcId="{FC92D1DF-4146-40E2-B5CB-FBBF94AE013C}" destId="{F09ED901-F967-43F6-8241-7F55DCC8B8AF}" srcOrd="4" destOrd="0" parTransId="{3DD3EE49-FFB7-4688-8236-C42B72355A65}" sibTransId="{CC843CB7-816B-4664-9F70-E84723C897C7}"/>
    <dgm:cxn modelId="{36DEB43C-E0F3-46E8-BB50-676E7931A8BE}" type="presOf" srcId="{F3A9D056-6E55-4806-B63A-9F3BF4A9A715}" destId="{CCF887CA-147E-4A25-A80B-C232B6BCB7C1}" srcOrd="0" destOrd="1" presId="urn:microsoft.com/office/officeart/2005/8/layout/vList6"/>
    <dgm:cxn modelId="{BE34CE3D-351C-43C6-9AFF-0497C1E976AD}" type="presOf" srcId="{0F597CEC-21BD-4B4C-B00A-44EAE024542D}" destId="{D4BF664B-8461-49B9-9802-E1D583C012C9}" srcOrd="0" destOrd="0" presId="urn:microsoft.com/office/officeart/2005/8/layout/vList6"/>
    <dgm:cxn modelId="{5FA39260-A014-4338-96A3-16DBDCBD528F}" srcId="{0F597CEC-21BD-4B4C-B00A-44EAE024542D}" destId="{EC89F635-20AE-47F2-8E8E-BB5671088B63}" srcOrd="0" destOrd="0" parTransId="{4B7EBEDD-9050-4C0C-99D7-FB30977FE03C}" sibTransId="{969C18A6-5285-4548-904D-E41344991B7B}"/>
    <dgm:cxn modelId="{0171B361-002A-4814-89C9-D7CE2E42A0A7}" type="presOf" srcId="{B6231965-355B-4852-850A-D03389169563}" destId="{07094B6B-3D9F-466D-A5AC-C1F43B4C5656}" srcOrd="0" destOrd="2" presId="urn:microsoft.com/office/officeart/2005/8/layout/vList6"/>
    <dgm:cxn modelId="{93199362-3178-4FC7-A626-1A3D4F299506}" type="presOf" srcId="{F09ED901-F967-43F6-8241-7F55DCC8B8AF}" destId="{14E08BA2-FAC7-4C21-AA90-11CEEDA5AA77}" srcOrd="0" destOrd="0" presId="urn:microsoft.com/office/officeart/2005/8/layout/vList6"/>
    <dgm:cxn modelId="{3AC87054-936E-4403-9700-1D9F2BED793D}" srcId="{BED69C11-350A-48BB-A962-EBCD2F46DF7F}" destId="{14CF4BFE-2168-4600-85AC-5930E2CEE708}" srcOrd="0" destOrd="0" parTransId="{660FAC56-64F8-41E2-A971-F11C6CFA8BC2}" sibTransId="{DBEBE5AC-F86F-4D06-AD21-2A9972DB6AA5}"/>
    <dgm:cxn modelId="{1E464375-EF6A-45BE-A027-8263A70BBED3}" srcId="{FC92D1DF-4146-40E2-B5CB-FBBF94AE013C}" destId="{BED69C11-350A-48BB-A962-EBCD2F46DF7F}" srcOrd="2" destOrd="0" parTransId="{6AA6DEEE-1706-4CFE-BF86-CD8DF95E4D64}" sibTransId="{58E73E7A-EC70-4BE5-BB13-2A5D5AC5E9B6}"/>
    <dgm:cxn modelId="{8B791F7B-2316-4938-8E8B-EC2ADB34C94D}" srcId="{0F40B262-C988-459B-94BB-CE129A95B3B7}" destId="{202FD5E7-91CC-4446-B7BF-6908E14D049C}" srcOrd="1" destOrd="0" parTransId="{174693B7-1C65-4768-970A-F8B0E54033F9}" sibTransId="{9A15D561-A710-45EA-A078-64725AF459EB}"/>
    <dgm:cxn modelId="{B00F657C-B169-454D-83D6-7355B2A8B966}" srcId="{FC92D1DF-4146-40E2-B5CB-FBBF94AE013C}" destId="{6D575FAF-BCFD-4673-9488-CFADC69DE8AD}" srcOrd="1" destOrd="0" parTransId="{27D868A6-9391-4129-955A-02685DF91FF6}" sibTransId="{AE9D8D60-66ED-4288-A7E4-96ECDB857109}"/>
    <dgm:cxn modelId="{F9E1F889-EDBA-4846-AA1A-51A7BF1325AA}" srcId="{FC92D1DF-4146-40E2-B5CB-FBBF94AE013C}" destId="{0F40B262-C988-459B-94BB-CE129A95B3B7}" srcOrd="3" destOrd="0" parTransId="{0CDFE889-04EF-42A3-8046-E279224A6B6D}" sibTransId="{6B1D2AA4-7B27-49F6-BDBC-BAF1ADAF6E53}"/>
    <dgm:cxn modelId="{2376398F-7AEF-4DF1-AE72-BCDBEFAD7E6A}" type="presOf" srcId="{53F754F1-33AE-4222-A487-CCD31C04D706}" destId="{ADBFA1A0-4884-4244-9CCF-D25B880AD25A}" srcOrd="0" destOrd="0" presId="urn:microsoft.com/office/officeart/2005/8/layout/vList6"/>
    <dgm:cxn modelId="{38719E98-4701-4E0B-BDA4-60094633CC1D}" srcId="{FC92D1DF-4146-40E2-B5CB-FBBF94AE013C}" destId="{0F597CEC-21BD-4B4C-B00A-44EAE024542D}" srcOrd="0" destOrd="0" parTransId="{704EB0D7-91FF-4262-8605-B2FE8AF5B09E}" sibTransId="{BB230A4D-DBD5-495C-A5C2-49A1A1842453}"/>
    <dgm:cxn modelId="{22129AAB-D5F1-45B7-93F1-72BE54A4FBF4}" type="presOf" srcId="{6D575FAF-BCFD-4673-9488-CFADC69DE8AD}" destId="{21A96678-81B9-420D-9D6D-62C1D4E97E5A}" srcOrd="0" destOrd="0" presId="urn:microsoft.com/office/officeart/2005/8/layout/vList6"/>
    <dgm:cxn modelId="{15D5E5B2-B1A8-4E0A-A18A-0931D6330325}" type="presOf" srcId="{202FD5E7-91CC-4446-B7BF-6908E14D049C}" destId="{07094B6B-3D9F-466D-A5AC-C1F43B4C5656}" srcOrd="0" destOrd="1" presId="urn:microsoft.com/office/officeart/2005/8/layout/vList6"/>
    <dgm:cxn modelId="{23C6A0B4-E80E-4FE5-9FD4-8658F9443E33}" type="presOf" srcId="{FC92D1DF-4146-40E2-B5CB-FBBF94AE013C}" destId="{0EA12976-955F-47CD-B881-DAF6953B0278}" srcOrd="0" destOrd="0" presId="urn:microsoft.com/office/officeart/2005/8/layout/vList6"/>
    <dgm:cxn modelId="{362C25BB-9A6D-4A49-9B1D-DE35262A01F0}" srcId="{0F597CEC-21BD-4B4C-B00A-44EAE024542D}" destId="{8C83875D-B6D3-4D12-8741-E452DEAC630B}" srcOrd="1" destOrd="0" parTransId="{9EEAC890-CCF8-4DF2-B1FB-D9ADA6DD3419}" sibTransId="{EDD4BF8C-A363-45A4-9860-D657CBCC62C2}"/>
    <dgm:cxn modelId="{405C39BE-FE03-49B0-965B-76DB6DAE33DF}" srcId="{FC92D1DF-4146-40E2-B5CB-FBBF94AE013C}" destId="{5BCB777E-54A8-47BA-A046-A60BDAE8F0A4}" srcOrd="5" destOrd="0" parTransId="{B7804B82-7808-4B38-A3CA-310D74AE17E7}" sibTransId="{3D031834-F73C-48A3-A753-0387A33EB224}"/>
    <dgm:cxn modelId="{646476BF-341E-4083-877D-E6F4A88FE13A}" srcId="{F09ED901-F967-43F6-8241-7F55DCC8B8AF}" destId="{727E679D-A598-4814-8DE0-6F42C1D735D3}" srcOrd="0" destOrd="0" parTransId="{02D1FA91-43AF-41F0-9433-19539C14EC2E}" sibTransId="{9DA12D6C-5E0E-4101-A6E3-C8C0C7F67F6D}"/>
    <dgm:cxn modelId="{A6FE2BC5-8704-4D66-B5B1-E1B2BDE604A6}" type="presOf" srcId="{91E32777-9AFE-4E16-AFC7-5A4FE153C301}" destId="{07094B6B-3D9F-466D-A5AC-C1F43B4C5656}" srcOrd="0" destOrd="0" presId="urn:microsoft.com/office/officeart/2005/8/layout/vList6"/>
    <dgm:cxn modelId="{68937FCD-8505-4F5D-8CC3-533D910B82ED}" srcId="{5BCB777E-54A8-47BA-A046-A60BDAE8F0A4}" destId="{53F754F1-33AE-4222-A487-CCD31C04D706}" srcOrd="0" destOrd="0" parTransId="{8EC16EA8-8CA8-49C4-BDD9-6DB25FA80841}" sibTransId="{7932E48C-4DBF-4565-B68B-899EA365382E}"/>
    <dgm:cxn modelId="{AA6C4FD5-2CE1-4B81-A581-79154BDC389F}" srcId="{0F40B262-C988-459B-94BB-CE129A95B3B7}" destId="{B6231965-355B-4852-850A-D03389169563}" srcOrd="2" destOrd="0" parTransId="{1B6D58FA-CA6B-4BB9-8E6E-DE3FE0C2113A}" sibTransId="{4CE3FEC0-6B88-4A39-BA8A-FF8E4227DC3E}"/>
    <dgm:cxn modelId="{A2747AD8-43F8-4DD8-8784-6191A10AC2E1}" srcId="{0F40B262-C988-459B-94BB-CE129A95B3B7}" destId="{91E32777-9AFE-4E16-AFC7-5A4FE153C301}" srcOrd="0" destOrd="0" parTransId="{6B25FD33-A4FA-49D4-B415-F0611319C62F}" sibTransId="{2DBB2011-DD64-41D6-8FD2-FBEAECF37BCB}"/>
    <dgm:cxn modelId="{C84C9BDB-D40E-4029-9729-CAB11AF8AA23}" srcId="{6D575FAF-BCFD-4673-9488-CFADC69DE8AD}" destId="{02A4E271-A72B-4723-A9F8-ED764C694051}" srcOrd="0" destOrd="0" parTransId="{7AEAE658-3A7F-4ADB-AC36-F9807D592B74}" sibTransId="{7A9A239F-0680-4DCE-AC79-BE864E812BF6}"/>
    <dgm:cxn modelId="{06FC45E0-7724-4AFF-A617-20161AD6E3D6}" type="presOf" srcId="{02A4E271-A72B-4723-A9F8-ED764C694051}" destId="{CCF887CA-147E-4A25-A80B-C232B6BCB7C1}" srcOrd="0" destOrd="0" presId="urn:microsoft.com/office/officeart/2005/8/layout/vList6"/>
    <dgm:cxn modelId="{7931E5EA-42DE-404C-9010-F10E1D97D5B0}" type="presOf" srcId="{5BCB777E-54A8-47BA-A046-A60BDAE8F0A4}" destId="{3C954275-FA11-47C3-8C31-BD005515EDD0}" srcOrd="0" destOrd="0" presId="urn:microsoft.com/office/officeart/2005/8/layout/vList6"/>
    <dgm:cxn modelId="{F78343F4-B69A-4F31-9850-0953F8ACFB02}" srcId="{6D575FAF-BCFD-4673-9488-CFADC69DE8AD}" destId="{F3A9D056-6E55-4806-B63A-9F3BF4A9A715}" srcOrd="1" destOrd="0" parTransId="{91E955C5-CEB3-45D0-A0DB-6F7AD58DD119}" sibTransId="{CF7D8750-F679-4B40-8E0C-429A0CFF77B2}"/>
    <dgm:cxn modelId="{EC2ED5F4-85B4-4F25-AECA-9A54C1F3FA75}" srcId="{BED69C11-350A-48BB-A962-EBCD2F46DF7F}" destId="{5B876DEF-9B83-41D1-A6CE-177802A1AEF2}" srcOrd="1" destOrd="0" parTransId="{B935026C-539A-4846-87FC-D124307BCB11}" sibTransId="{A6C11E6E-E6E6-4931-971F-BF9EE5F249C8}"/>
    <dgm:cxn modelId="{B06C29F9-E8D9-4F9A-AD7A-BEBA809097DF}" type="presOf" srcId="{727E679D-A598-4814-8DE0-6F42C1D735D3}" destId="{4A7BB85D-A888-46E4-BD96-3B28FEF7530B}" srcOrd="0" destOrd="0" presId="urn:microsoft.com/office/officeart/2005/8/layout/vList6"/>
    <dgm:cxn modelId="{57F262FA-AB1B-4C25-943B-19195FFC6268}" type="presOf" srcId="{BED69C11-350A-48BB-A962-EBCD2F46DF7F}" destId="{F5E37D4B-766C-44FD-8DA5-E219490F4815}" srcOrd="0" destOrd="0" presId="urn:microsoft.com/office/officeart/2005/8/layout/vList6"/>
    <dgm:cxn modelId="{61BA8BFC-D9E4-4271-8007-158D380342DE}" type="presOf" srcId="{0F40B262-C988-459B-94BB-CE129A95B3B7}" destId="{DA8AA722-DBAC-4B38-BE15-77DCAAD2C90A}" srcOrd="0" destOrd="0" presId="urn:microsoft.com/office/officeart/2005/8/layout/vList6"/>
    <dgm:cxn modelId="{D5AB0B08-885C-4E7A-908A-01ABF286EB07}" type="presParOf" srcId="{0EA12976-955F-47CD-B881-DAF6953B0278}" destId="{671DA1AA-E93C-4A87-A64B-761A036C7285}" srcOrd="0" destOrd="0" presId="urn:microsoft.com/office/officeart/2005/8/layout/vList6"/>
    <dgm:cxn modelId="{9A9FDE03-26D6-48E9-9F44-803DFCEBDCA1}" type="presParOf" srcId="{671DA1AA-E93C-4A87-A64B-761A036C7285}" destId="{D4BF664B-8461-49B9-9802-E1D583C012C9}" srcOrd="0" destOrd="0" presId="urn:microsoft.com/office/officeart/2005/8/layout/vList6"/>
    <dgm:cxn modelId="{7A8B35CC-82B1-43AA-B96C-583AD64F35F8}" type="presParOf" srcId="{671DA1AA-E93C-4A87-A64B-761A036C7285}" destId="{B1008FB8-8FB3-4522-9EB5-1FE8D83B42D7}" srcOrd="1" destOrd="0" presId="urn:microsoft.com/office/officeart/2005/8/layout/vList6"/>
    <dgm:cxn modelId="{62083996-6DB8-4E23-9999-F6445C5E7306}" type="presParOf" srcId="{0EA12976-955F-47CD-B881-DAF6953B0278}" destId="{6D6082AF-7299-40A5-AAE3-E4EBFC753D01}" srcOrd="1" destOrd="0" presId="urn:microsoft.com/office/officeart/2005/8/layout/vList6"/>
    <dgm:cxn modelId="{3035C3A9-B1A6-4F41-A3F8-720A885F1FC2}" type="presParOf" srcId="{0EA12976-955F-47CD-B881-DAF6953B0278}" destId="{BFCCAB89-5C63-4889-8DDB-FF102E18F0AC}" srcOrd="2" destOrd="0" presId="urn:microsoft.com/office/officeart/2005/8/layout/vList6"/>
    <dgm:cxn modelId="{0669633A-5CEE-4F65-A158-E505115FE88F}" type="presParOf" srcId="{BFCCAB89-5C63-4889-8DDB-FF102E18F0AC}" destId="{21A96678-81B9-420D-9D6D-62C1D4E97E5A}" srcOrd="0" destOrd="0" presId="urn:microsoft.com/office/officeart/2005/8/layout/vList6"/>
    <dgm:cxn modelId="{2CE374A6-18E0-4447-82EB-7B52B65ACE78}" type="presParOf" srcId="{BFCCAB89-5C63-4889-8DDB-FF102E18F0AC}" destId="{CCF887CA-147E-4A25-A80B-C232B6BCB7C1}" srcOrd="1" destOrd="0" presId="urn:microsoft.com/office/officeart/2005/8/layout/vList6"/>
    <dgm:cxn modelId="{7E28390D-C362-4F0D-9ED7-0F95E598F99E}" type="presParOf" srcId="{0EA12976-955F-47CD-B881-DAF6953B0278}" destId="{F31B3008-A6C8-4AAD-A17D-A1675679811D}" srcOrd="3" destOrd="0" presId="urn:microsoft.com/office/officeart/2005/8/layout/vList6"/>
    <dgm:cxn modelId="{8E948B40-06CA-4433-AD2B-8AA577FE10D7}" type="presParOf" srcId="{0EA12976-955F-47CD-B881-DAF6953B0278}" destId="{408D6E39-6312-4228-B3BD-5805261D1C58}" srcOrd="4" destOrd="0" presId="urn:microsoft.com/office/officeart/2005/8/layout/vList6"/>
    <dgm:cxn modelId="{39CA84E2-EF59-4D7B-BC5B-50C134064C4B}" type="presParOf" srcId="{408D6E39-6312-4228-B3BD-5805261D1C58}" destId="{F5E37D4B-766C-44FD-8DA5-E219490F4815}" srcOrd="0" destOrd="0" presId="urn:microsoft.com/office/officeart/2005/8/layout/vList6"/>
    <dgm:cxn modelId="{C4E4D8ED-6084-4A26-85AF-54EAB82852D0}" type="presParOf" srcId="{408D6E39-6312-4228-B3BD-5805261D1C58}" destId="{F502C7B8-33EF-45B9-9A6A-BE10DA3DDF4B}" srcOrd="1" destOrd="0" presId="urn:microsoft.com/office/officeart/2005/8/layout/vList6"/>
    <dgm:cxn modelId="{BF5F22A0-DD01-4EBC-BAB5-C8560801614B}" type="presParOf" srcId="{0EA12976-955F-47CD-B881-DAF6953B0278}" destId="{78C55E66-694D-4FA1-BBDE-2980647C286D}" srcOrd="5" destOrd="0" presId="urn:microsoft.com/office/officeart/2005/8/layout/vList6"/>
    <dgm:cxn modelId="{CD583679-2B67-4E9C-834A-9015F7CBD3D7}" type="presParOf" srcId="{0EA12976-955F-47CD-B881-DAF6953B0278}" destId="{A96BC946-1E32-4703-A150-963F537001F9}" srcOrd="6" destOrd="0" presId="urn:microsoft.com/office/officeart/2005/8/layout/vList6"/>
    <dgm:cxn modelId="{1F81FC58-2C41-4E32-A76D-FDBF7595255A}" type="presParOf" srcId="{A96BC946-1E32-4703-A150-963F537001F9}" destId="{DA8AA722-DBAC-4B38-BE15-77DCAAD2C90A}" srcOrd="0" destOrd="0" presId="urn:microsoft.com/office/officeart/2005/8/layout/vList6"/>
    <dgm:cxn modelId="{7FF37951-3AC2-4B00-B8F3-64E39BCBAF73}" type="presParOf" srcId="{A96BC946-1E32-4703-A150-963F537001F9}" destId="{07094B6B-3D9F-466D-A5AC-C1F43B4C5656}" srcOrd="1" destOrd="0" presId="urn:microsoft.com/office/officeart/2005/8/layout/vList6"/>
    <dgm:cxn modelId="{B72C8258-C3A5-4A71-AF99-C4C441AB5DDE}" type="presParOf" srcId="{0EA12976-955F-47CD-B881-DAF6953B0278}" destId="{B8188C3F-E672-43A5-A08A-67865953A6B7}" srcOrd="7" destOrd="0" presId="urn:microsoft.com/office/officeart/2005/8/layout/vList6"/>
    <dgm:cxn modelId="{19AB1A03-D0D2-4204-ABE5-3CE52028117A}" type="presParOf" srcId="{0EA12976-955F-47CD-B881-DAF6953B0278}" destId="{7846210D-0B20-4DF6-A313-86B4FEF0F777}" srcOrd="8" destOrd="0" presId="urn:microsoft.com/office/officeart/2005/8/layout/vList6"/>
    <dgm:cxn modelId="{29F519A6-D5AD-4683-BDF3-29D9AFB78DE1}" type="presParOf" srcId="{7846210D-0B20-4DF6-A313-86B4FEF0F777}" destId="{14E08BA2-FAC7-4C21-AA90-11CEEDA5AA77}" srcOrd="0" destOrd="0" presId="urn:microsoft.com/office/officeart/2005/8/layout/vList6"/>
    <dgm:cxn modelId="{5EE5D5DA-E5A7-4B7B-A7A3-A7FFA4907D04}" type="presParOf" srcId="{7846210D-0B20-4DF6-A313-86B4FEF0F777}" destId="{4A7BB85D-A888-46E4-BD96-3B28FEF7530B}" srcOrd="1" destOrd="0" presId="urn:microsoft.com/office/officeart/2005/8/layout/vList6"/>
    <dgm:cxn modelId="{17698EF7-94F8-4099-8707-AD5154C37A7A}" type="presParOf" srcId="{0EA12976-955F-47CD-B881-DAF6953B0278}" destId="{3F2F7048-1ACA-483D-A031-7C6EB6F9DCE8}" srcOrd="9" destOrd="0" presId="urn:microsoft.com/office/officeart/2005/8/layout/vList6"/>
    <dgm:cxn modelId="{CBD70171-1653-4DEF-835B-F21AB6C94583}" type="presParOf" srcId="{0EA12976-955F-47CD-B881-DAF6953B0278}" destId="{6FFE898B-9A47-46A4-BF8E-CE7A433D9937}" srcOrd="10" destOrd="0" presId="urn:microsoft.com/office/officeart/2005/8/layout/vList6"/>
    <dgm:cxn modelId="{E50C40D0-FEE5-4792-B823-743AEBA548D1}" type="presParOf" srcId="{6FFE898B-9A47-46A4-BF8E-CE7A433D9937}" destId="{3C954275-FA11-47C3-8C31-BD005515EDD0}" srcOrd="0" destOrd="0" presId="urn:microsoft.com/office/officeart/2005/8/layout/vList6"/>
    <dgm:cxn modelId="{E590584C-AB30-4E71-B976-FA795A4FAEEA}" type="presParOf" srcId="{6FFE898B-9A47-46A4-BF8E-CE7A433D9937}" destId="{ADBFA1A0-4884-4244-9CCF-D25B880AD25A}" srcOrd="1" destOrd="0" presId="urn:microsoft.com/office/officeart/2005/8/layout/v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617C6BD-8BE5-491B-897D-CD2122ACC3FF}" type="doc">
      <dgm:prSet loTypeId="urn:microsoft.com/office/officeart/2005/8/layout/vProcess5" loCatId="process" qsTypeId="urn:microsoft.com/office/officeart/2005/8/quickstyle/simple1" qsCatId="simple" csTypeId="urn:microsoft.com/office/officeart/2005/8/colors/accent3_3" csCatId="accent3" phldr="1"/>
      <dgm:spPr/>
      <dgm:t>
        <a:bodyPr/>
        <a:lstStyle/>
        <a:p>
          <a:endParaRPr lang="en-GB"/>
        </a:p>
      </dgm:t>
    </dgm:pt>
    <dgm:pt modelId="{6D3AECBE-B468-4BA0-B207-0C353BFC95E9}">
      <dgm:prSet custT="1"/>
      <dgm:spPr/>
      <dgm:t>
        <a:bodyPr/>
        <a:lstStyle/>
        <a:p>
          <a:pPr algn="just"/>
          <a:r>
            <a:rPr lang="en-US" sz="2400" dirty="0">
              <a:solidFill>
                <a:schemeClr val="tx1"/>
              </a:solidFill>
              <a:latin typeface="Times New Roman" panose="02020603050405020304" pitchFamily="18" charset="0"/>
              <a:cs typeface="Times New Roman" panose="02020603050405020304" pitchFamily="18" charset="0"/>
            </a:rPr>
            <a:t>Cardiff International Arena is a central, accessible venue with large exhibition spaces and facilities.</a:t>
          </a:r>
          <a:endParaRPr lang="en-GB" sz="2400" dirty="0">
            <a:solidFill>
              <a:schemeClr val="tx1"/>
            </a:solidFill>
            <a:latin typeface="Times New Roman" panose="02020603050405020304" pitchFamily="18" charset="0"/>
            <a:cs typeface="Times New Roman" panose="02020603050405020304" pitchFamily="18" charset="0"/>
          </a:endParaRPr>
        </a:p>
      </dgm:t>
    </dgm:pt>
    <dgm:pt modelId="{55AC1ABB-5A58-4528-A687-D5E59A5EA89D}" type="parTrans" cxnId="{AA37A9DA-53CB-402D-8BE2-69786F1D270D}">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BE3BFD04-3C34-45C1-B370-290EA779291C}" type="sibTrans" cxnId="{AA37A9DA-53CB-402D-8BE2-69786F1D270D}">
      <dgm:prSet custT="1"/>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03ACDA39-868C-40FA-AAD8-3575AF798088}">
      <dgm:prSet custT="1"/>
      <dgm:spPr/>
      <dgm:t>
        <a:bodyPr/>
        <a:lstStyle/>
        <a:p>
          <a:pPr algn="just"/>
          <a:r>
            <a:rPr lang="en-US" sz="2400" b="1" dirty="0">
              <a:solidFill>
                <a:schemeClr val="tx1"/>
              </a:solidFill>
              <a:latin typeface="Times New Roman" panose="02020603050405020304" pitchFamily="18" charset="0"/>
              <a:cs typeface="Times New Roman" panose="02020603050405020304" pitchFamily="18" charset="0"/>
            </a:rPr>
            <a:t>Suitability:</a:t>
          </a:r>
          <a:r>
            <a:rPr lang="en-US" sz="2400" dirty="0">
              <a:solidFill>
                <a:schemeClr val="tx1"/>
              </a:solidFill>
              <a:latin typeface="Times New Roman" panose="02020603050405020304" pitchFamily="18" charset="0"/>
              <a:cs typeface="Times New Roman" panose="02020603050405020304" pitchFamily="18" charset="0"/>
            </a:rPr>
            <a:t> Ideal for hosting large-scale exhibitions, keynote sessions, and networking areas, offering flexibility in layout (Gales et al., 2022).</a:t>
          </a:r>
          <a:endParaRPr lang="en-GB" sz="2400" dirty="0">
            <a:solidFill>
              <a:schemeClr val="tx1"/>
            </a:solidFill>
            <a:latin typeface="Times New Roman" panose="02020603050405020304" pitchFamily="18" charset="0"/>
            <a:cs typeface="Times New Roman" panose="02020603050405020304" pitchFamily="18" charset="0"/>
          </a:endParaRPr>
        </a:p>
      </dgm:t>
    </dgm:pt>
    <dgm:pt modelId="{6A82EE4D-6947-4890-97C6-877D329DFE57}" type="parTrans" cxnId="{3D7E055D-8AE1-431A-A601-CE91D5731614}">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41BEE576-3B54-4548-A19A-111DFE1108C1}" type="sibTrans" cxnId="{3D7E055D-8AE1-431A-A601-CE91D5731614}">
      <dgm:prSet custT="1"/>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F23C8BA9-C3F9-49FB-93D2-72478B6E18DA}">
      <dgm:prSet custT="1"/>
      <dgm:spPr/>
      <dgm:t>
        <a:bodyPr/>
        <a:lstStyle/>
        <a:p>
          <a:pPr algn="just"/>
          <a:r>
            <a:rPr lang="en-US" sz="2400" dirty="0">
              <a:solidFill>
                <a:schemeClr val="tx1"/>
              </a:solidFill>
              <a:latin typeface="Times New Roman" panose="02020603050405020304" pitchFamily="18" charset="0"/>
              <a:cs typeface="Times New Roman" panose="02020603050405020304" pitchFamily="18" charset="0"/>
            </a:rPr>
            <a:t>Need for experienced event planners, sustainability experts, technical staff, and hospitality teams (Dutta, 2025).</a:t>
          </a:r>
          <a:endParaRPr lang="en-GB" sz="2400" dirty="0">
            <a:solidFill>
              <a:schemeClr val="tx1"/>
            </a:solidFill>
            <a:latin typeface="Times New Roman" panose="02020603050405020304" pitchFamily="18" charset="0"/>
            <a:cs typeface="Times New Roman" panose="02020603050405020304" pitchFamily="18" charset="0"/>
          </a:endParaRPr>
        </a:p>
      </dgm:t>
    </dgm:pt>
    <dgm:pt modelId="{45557FC9-D5BE-4CE6-93D6-BAADAEBCF52D}" type="parTrans" cxnId="{F20469E4-B6C7-4B41-9845-05CB7F48BA52}">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53F4CF4C-63D4-45B3-B940-B799C174FBD7}" type="sibTrans" cxnId="{F20469E4-B6C7-4B41-9845-05CB7F48BA52}">
      <dgm:prSet custT="1"/>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32A8AE81-0F6C-49E4-8D75-F979603A39DF}">
      <dgm:prSet custT="1"/>
      <dgm:spPr/>
      <dgm:t>
        <a:bodyPr/>
        <a:lstStyle/>
        <a:p>
          <a:pPr algn="just"/>
          <a:r>
            <a:rPr lang="en-US" sz="2400" b="1" dirty="0">
              <a:solidFill>
                <a:schemeClr val="tx1"/>
              </a:solidFill>
              <a:latin typeface="Times New Roman" panose="02020603050405020304" pitchFamily="18" charset="0"/>
              <a:cs typeface="Times New Roman" panose="02020603050405020304" pitchFamily="18" charset="0"/>
            </a:rPr>
            <a:t>Logistics</a:t>
          </a:r>
          <a:r>
            <a:rPr lang="en-US" sz="2400" dirty="0">
              <a:solidFill>
                <a:schemeClr val="tx1"/>
              </a:solidFill>
              <a:latin typeface="Times New Roman" panose="02020603050405020304" pitchFamily="18" charset="0"/>
              <a:cs typeface="Times New Roman" panose="02020603050405020304" pitchFamily="18" charset="0"/>
            </a:rPr>
            <a:t>: Efficient transportation links, onsite parking, and sustainable event setup, including green catering options and waste management (Riches, 2024).</a:t>
          </a:r>
          <a:endParaRPr lang="en-GB" sz="2400" dirty="0">
            <a:solidFill>
              <a:schemeClr val="tx1"/>
            </a:solidFill>
            <a:latin typeface="Times New Roman" panose="02020603050405020304" pitchFamily="18" charset="0"/>
            <a:cs typeface="Times New Roman" panose="02020603050405020304" pitchFamily="18" charset="0"/>
          </a:endParaRPr>
        </a:p>
      </dgm:t>
    </dgm:pt>
    <dgm:pt modelId="{252B8406-5F76-4B0B-A3DB-EC14D0E86EE9}" type="parTrans" cxnId="{65950DB6-D315-4109-9FFF-58DDDCF268EA}">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3F4CCA2D-9434-40F8-9D75-D5C926A27C1F}" type="sibTrans" cxnId="{65950DB6-D315-4109-9FFF-58DDDCF268EA}">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DE989912-EC17-42B4-BE7D-EE1E58D25FAC}" type="pres">
      <dgm:prSet presAssocID="{8617C6BD-8BE5-491B-897D-CD2122ACC3FF}" presName="outerComposite" presStyleCnt="0">
        <dgm:presLayoutVars>
          <dgm:chMax val="5"/>
          <dgm:dir/>
          <dgm:resizeHandles val="exact"/>
        </dgm:presLayoutVars>
      </dgm:prSet>
      <dgm:spPr/>
    </dgm:pt>
    <dgm:pt modelId="{EB9F9022-6EC8-4886-A574-3F65317FB58B}" type="pres">
      <dgm:prSet presAssocID="{8617C6BD-8BE5-491B-897D-CD2122ACC3FF}" presName="dummyMaxCanvas" presStyleCnt="0">
        <dgm:presLayoutVars/>
      </dgm:prSet>
      <dgm:spPr/>
    </dgm:pt>
    <dgm:pt modelId="{D4E52174-DD74-4F2A-9E30-DED7EE7701EE}" type="pres">
      <dgm:prSet presAssocID="{8617C6BD-8BE5-491B-897D-CD2122ACC3FF}" presName="FourNodes_1" presStyleLbl="node1" presStyleIdx="0" presStyleCnt="4">
        <dgm:presLayoutVars>
          <dgm:bulletEnabled val="1"/>
        </dgm:presLayoutVars>
      </dgm:prSet>
      <dgm:spPr/>
    </dgm:pt>
    <dgm:pt modelId="{E4100A86-FDA2-41F1-9823-73FC899860A0}" type="pres">
      <dgm:prSet presAssocID="{8617C6BD-8BE5-491B-897D-CD2122ACC3FF}" presName="FourNodes_2" presStyleLbl="node1" presStyleIdx="1" presStyleCnt="4">
        <dgm:presLayoutVars>
          <dgm:bulletEnabled val="1"/>
        </dgm:presLayoutVars>
      </dgm:prSet>
      <dgm:spPr/>
    </dgm:pt>
    <dgm:pt modelId="{61CB07B0-D80B-4470-8DD9-13786B7EEE50}" type="pres">
      <dgm:prSet presAssocID="{8617C6BD-8BE5-491B-897D-CD2122ACC3FF}" presName="FourNodes_3" presStyleLbl="node1" presStyleIdx="2" presStyleCnt="4">
        <dgm:presLayoutVars>
          <dgm:bulletEnabled val="1"/>
        </dgm:presLayoutVars>
      </dgm:prSet>
      <dgm:spPr/>
    </dgm:pt>
    <dgm:pt modelId="{E6EA38BE-7ECC-4EBF-A79E-0ABEC9860B66}" type="pres">
      <dgm:prSet presAssocID="{8617C6BD-8BE5-491B-897D-CD2122ACC3FF}" presName="FourNodes_4" presStyleLbl="node1" presStyleIdx="3" presStyleCnt="4">
        <dgm:presLayoutVars>
          <dgm:bulletEnabled val="1"/>
        </dgm:presLayoutVars>
      </dgm:prSet>
      <dgm:spPr/>
    </dgm:pt>
    <dgm:pt modelId="{BB3FA007-3F0C-476E-BCDE-84A962A961BE}" type="pres">
      <dgm:prSet presAssocID="{8617C6BD-8BE5-491B-897D-CD2122ACC3FF}" presName="FourConn_1-2" presStyleLbl="fgAccFollowNode1" presStyleIdx="0" presStyleCnt="3">
        <dgm:presLayoutVars>
          <dgm:bulletEnabled val="1"/>
        </dgm:presLayoutVars>
      </dgm:prSet>
      <dgm:spPr/>
    </dgm:pt>
    <dgm:pt modelId="{AD02925E-5B5F-484F-92EF-22BFF3F4C5B5}" type="pres">
      <dgm:prSet presAssocID="{8617C6BD-8BE5-491B-897D-CD2122ACC3FF}" presName="FourConn_2-3" presStyleLbl="fgAccFollowNode1" presStyleIdx="1" presStyleCnt="3">
        <dgm:presLayoutVars>
          <dgm:bulletEnabled val="1"/>
        </dgm:presLayoutVars>
      </dgm:prSet>
      <dgm:spPr/>
    </dgm:pt>
    <dgm:pt modelId="{6236D884-02A2-4004-8DC2-23DD07FA74BE}" type="pres">
      <dgm:prSet presAssocID="{8617C6BD-8BE5-491B-897D-CD2122ACC3FF}" presName="FourConn_3-4" presStyleLbl="fgAccFollowNode1" presStyleIdx="2" presStyleCnt="3">
        <dgm:presLayoutVars>
          <dgm:bulletEnabled val="1"/>
        </dgm:presLayoutVars>
      </dgm:prSet>
      <dgm:spPr/>
    </dgm:pt>
    <dgm:pt modelId="{7EDFEF2E-A551-4DCE-B5F8-BCDE9E2FE5A6}" type="pres">
      <dgm:prSet presAssocID="{8617C6BD-8BE5-491B-897D-CD2122ACC3FF}" presName="FourNodes_1_text" presStyleLbl="node1" presStyleIdx="3" presStyleCnt="4">
        <dgm:presLayoutVars>
          <dgm:bulletEnabled val="1"/>
        </dgm:presLayoutVars>
      </dgm:prSet>
      <dgm:spPr/>
    </dgm:pt>
    <dgm:pt modelId="{907E1E13-AA72-44F7-BC7B-B48C78CEE4CE}" type="pres">
      <dgm:prSet presAssocID="{8617C6BD-8BE5-491B-897D-CD2122ACC3FF}" presName="FourNodes_2_text" presStyleLbl="node1" presStyleIdx="3" presStyleCnt="4">
        <dgm:presLayoutVars>
          <dgm:bulletEnabled val="1"/>
        </dgm:presLayoutVars>
      </dgm:prSet>
      <dgm:spPr/>
    </dgm:pt>
    <dgm:pt modelId="{EC8EAF8A-810B-4B76-A2C3-00F74CA191D9}" type="pres">
      <dgm:prSet presAssocID="{8617C6BD-8BE5-491B-897D-CD2122ACC3FF}" presName="FourNodes_3_text" presStyleLbl="node1" presStyleIdx="3" presStyleCnt="4">
        <dgm:presLayoutVars>
          <dgm:bulletEnabled val="1"/>
        </dgm:presLayoutVars>
      </dgm:prSet>
      <dgm:spPr/>
    </dgm:pt>
    <dgm:pt modelId="{8F2E6A1B-239A-4713-994D-EDE646305C4F}" type="pres">
      <dgm:prSet presAssocID="{8617C6BD-8BE5-491B-897D-CD2122ACC3FF}" presName="FourNodes_4_text" presStyleLbl="node1" presStyleIdx="3" presStyleCnt="4">
        <dgm:presLayoutVars>
          <dgm:bulletEnabled val="1"/>
        </dgm:presLayoutVars>
      </dgm:prSet>
      <dgm:spPr/>
    </dgm:pt>
  </dgm:ptLst>
  <dgm:cxnLst>
    <dgm:cxn modelId="{F869F926-FBF9-43BA-869D-469AF1ED739D}" type="presOf" srcId="{F23C8BA9-C3F9-49FB-93D2-72478B6E18DA}" destId="{61CB07B0-D80B-4470-8DD9-13786B7EEE50}" srcOrd="0" destOrd="0" presId="urn:microsoft.com/office/officeart/2005/8/layout/vProcess5"/>
    <dgm:cxn modelId="{378A322A-345F-4EE3-B359-410015D60961}" type="presOf" srcId="{8617C6BD-8BE5-491B-897D-CD2122ACC3FF}" destId="{DE989912-EC17-42B4-BE7D-EE1E58D25FAC}" srcOrd="0" destOrd="0" presId="urn:microsoft.com/office/officeart/2005/8/layout/vProcess5"/>
    <dgm:cxn modelId="{3D7E055D-8AE1-431A-A601-CE91D5731614}" srcId="{8617C6BD-8BE5-491B-897D-CD2122ACC3FF}" destId="{03ACDA39-868C-40FA-AAD8-3575AF798088}" srcOrd="1" destOrd="0" parTransId="{6A82EE4D-6947-4890-97C6-877D329DFE57}" sibTransId="{41BEE576-3B54-4548-A19A-111DFE1108C1}"/>
    <dgm:cxn modelId="{4D71A35D-D941-4696-8B10-65B3648C10B4}" type="presOf" srcId="{32A8AE81-0F6C-49E4-8D75-F979603A39DF}" destId="{8F2E6A1B-239A-4713-994D-EDE646305C4F}" srcOrd="1" destOrd="0" presId="urn:microsoft.com/office/officeart/2005/8/layout/vProcess5"/>
    <dgm:cxn modelId="{2D9DF464-D68D-4673-94A2-AF9CCF4CEF11}" type="presOf" srcId="{03ACDA39-868C-40FA-AAD8-3575AF798088}" destId="{E4100A86-FDA2-41F1-9823-73FC899860A0}" srcOrd="0" destOrd="0" presId="urn:microsoft.com/office/officeart/2005/8/layout/vProcess5"/>
    <dgm:cxn modelId="{D8496B47-758C-4C44-B2CD-4F5F118D1628}" type="presOf" srcId="{F23C8BA9-C3F9-49FB-93D2-72478B6E18DA}" destId="{EC8EAF8A-810B-4B76-A2C3-00F74CA191D9}" srcOrd="1" destOrd="0" presId="urn:microsoft.com/office/officeart/2005/8/layout/vProcess5"/>
    <dgm:cxn modelId="{D26877A0-06C2-41A4-97E3-3F739496293C}" type="presOf" srcId="{41BEE576-3B54-4548-A19A-111DFE1108C1}" destId="{AD02925E-5B5F-484F-92EF-22BFF3F4C5B5}" srcOrd="0" destOrd="0" presId="urn:microsoft.com/office/officeart/2005/8/layout/vProcess5"/>
    <dgm:cxn modelId="{DE6D2BA5-F51C-4C19-82D3-15E5A050688B}" type="presOf" srcId="{6D3AECBE-B468-4BA0-B207-0C353BFC95E9}" destId="{7EDFEF2E-A551-4DCE-B5F8-BCDE9E2FE5A6}" srcOrd="1" destOrd="0" presId="urn:microsoft.com/office/officeart/2005/8/layout/vProcess5"/>
    <dgm:cxn modelId="{D0B68BB3-5F24-4486-AF81-0F7689A8BF8E}" type="presOf" srcId="{6D3AECBE-B468-4BA0-B207-0C353BFC95E9}" destId="{D4E52174-DD74-4F2A-9E30-DED7EE7701EE}" srcOrd="0" destOrd="0" presId="urn:microsoft.com/office/officeart/2005/8/layout/vProcess5"/>
    <dgm:cxn modelId="{65950DB6-D315-4109-9FFF-58DDDCF268EA}" srcId="{8617C6BD-8BE5-491B-897D-CD2122ACC3FF}" destId="{32A8AE81-0F6C-49E4-8D75-F979603A39DF}" srcOrd="3" destOrd="0" parTransId="{252B8406-5F76-4B0B-A3DB-EC14D0E86EE9}" sibTransId="{3F4CCA2D-9434-40F8-9D75-D5C926A27C1F}"/>
    <dgm:cxn modelId="{0F9E65C2-C8E7-4E94-B245-F32570FFD2BE}" type="presOf" srcId="{32A8AE81-0F6C-49E4-8D75-F979603A39DF}" destId="{E6EA38BE-7ECC-4EBF-A79E-0ABEC9860B66}" srcOrd="0" destOrd="0" presId="urn:microsoft.com/office/officeart/2005/8/layout/vProcess5"/>
    <dgm:cxn modelId="{7099C1CD-6C96-414D-B09A-0EEE67A55D9E}" type="presOf" srcId="{53F4CF4C-63D4-45B3-B940-B799C174FBD7}" destId="{6236D884-02A2-4004-8DC2-23DD07FA74BE}" srcOrd="0" destOrd="0" presId="urn:microsoft.com/office/officeart/2005/8/layout/vProcess5"/>
    <dgm:cxn modelId="{AA37A9DA-53CB-402D-8BE2-69786F1D270D}" srcId="{8617C6BD-8BE5-491B-897D-CD2122ACC3FF}" destId="{6D3AECBE-B468-4BA0-B207-0C353BFC95E9}" srcOrd="0" destOrd="0" parTransId="{55AC1ABB-5A58-4528-A687-D5E59A5EA89D}" sibTransId="{BE3BFD04-3C34-45C1-B370-290EA779291C}"/>
    <dgm:cxn modelId="{501A89E3-CBA2-4186-B8FF-306A54DD86EC}" type="presOf" srcId="{BE3BFD04-3C34-45C1-B370-290EA779291C}" destId="{BB3FA007-3F0C-476E-BCDE-84A962A961BE}" srcOrd="0" destOrd="0" presId="urn:microsoft.com/office/officeart/2005/8/layout/vProcess5"/>
    <dgm:cxn modelId="{F20469E4-B6C7-4B41-9845-05CB7F48BA52}" srcId="{8617C6BD-8BE5-491B-897D-CD2122ACC3FF}" destId="{F23C8BA9-C3F9-49FB-93D2-72478B6E18DA}" srcOrd="2" destOrd="0" parTransId="{45557FC9-D5BE-4CE6-93D6-BAADAEBCF52D}" sibTransId="{53F4CF4C-63D4-45B3-B940-B799C174FBD7}"/>
    <dgm:cxn modelId="{FF0BD8FE-CB50-4DB9-8A07-7E40B942357A}" type="presOf" srcId="{03ACDA39-868C-40FA-AAD8-3575AF798088}" destId="{907E1E13-AA72-44F7-BC7B-B48C78CEE4CE}" srcOrd="1" destOrd="0" presId="urn:microsoft.com/office/officeart/2005/8/layout/vProcess5"/>
    <dgm:cxn modelId="{921C95FC-57C1-4078-8B1A-F4E514E58C11}" type="presParOf" srcId="{DE989912-EC17-42B4-BE7D-EE1E58D25FAC}" destId="{EB9F9022-6EC8-4886-A574-3F65317FB58B}" srcOrd="0" destOrd="0" presId="urn:microsoft.com/office/officeart/2005/8/layout/vProcess5"/>
    <dgm:cxn modelId="{C5AFD622-AF9B-46A6-91D2-70B234BE3EDD}" type="presParOf" srcId="{DE989912-EC17-42B4-BE7D-EE1E58D25FAC}" destId="{D4E52174-DD74-4F2A-9E30-DED7EE7701EE}" srcOrd="1" destOrd="0" presId="urn:microsoft.com/office/officeart/2005/8/layout/vProcess5"/>
    <dgm:cxn modelId="{A5036A18-4C4A-4C55-9C01-E951B0428C39}" type="presParOf" srcId="{DE989912-EC17-42B4-BE7D-EE1E58D25FAC}" destId="{E4100A86-FDA2-41F1-9823-73FC899860A0}" srcOrd="2" destOrd="0" presId="urn:microsoft.com/office/officeart/2005/8/layout/vProcess5"/>
    <dgm:cxn modelId="{B8149B3D-2E58-45B6-A36F-DABF402D39E5}" type="presParOf" srcId="{DE989912-EC17-42B4-BE7D-EE1E58D25FAC}" destId="{61CB07B0-D80B-4470-8DD9-13786B7EEE50}" srcOrd="3" destOrd="0" presId="urn:microsoft.com/office/officeart/2005/8/layout/vProcess5"/>
    <dgm:cxn modelId="{0D020452-97F6-480C-B7AE-041541F4C09C}" type="presParOf" srcId="{DE989912-EC17-42B4-BE7D-EE1E58D25FAC}" destId="{E6EA38BE-7ECC-4EBF-A79E-0ABEC9860B66}" srcOrd="4" destOrd="0" presId="urn:microsoft.com/office/officeart/2005/8/layout/vProcess5"/>
    <dgm:cxn modelId="{FC9E764A-9DD6-4224-B622-4168EB255B89}" type="presParOf" srcId="{DE989912-EC17-42B4-BE7D-EE1E58D25FAC}" destId="{BB3FA007-3F0C-476E-BCDE-84A962A961BE}" srcOrd="5" destOrd="0" presId="urn:microsoft.com/office/officeart/2005/8/layout/vProcess5"/>
    <dgm:cxn modelId="{5EB656BC-A5AA-4F01-8898-743C7C6EFBBE}" type="presParOf" srcId="{DE989912-EC17-42B4-BE7D-EE1E58D25FAC}" destId="{AD02925E-5B5F-484F-92EF-22BFF3F4C5B5}" srcOrd="6" destOrd="0" presId="urn:microsoft.com/office/officeart/2005/8/layout/vProcess5"/>
    <dgm:cxn modelId="{673D3940-B0A1-4822-8057-F3D89ED0EB67}" type="presParOf" srcId="{DE989912-EC17-42B4-BE7D-EE1E58D25FAC}" destId="{6236D884-02A2-4004-8DC2-23DD07FA74BE}" srcOrd="7" destOrd="0" presId="urn:microsoft.com/office/officeart/2005/8/layout/vProcess5"/>
    <dgm:cxn modelId="{BE2EFE13-951E-4152-A024-C2F4740C9E20}" type="presParOf" srcId="{DE989912-EC17-42B4-BE7D-EE1E58D25FAC}" destId="{7EDFEF2E-A551-4DCE-B5F8-BCDE9E2FE5A6}" srcOrd="8" destOrd="0" presId="urn:microsoft.com/office/officeart/2005/8/layout/vProcess5"/>
    <dgm:cxn modelId="{5D101B9F-98D4-4A55-BDE1-7A2D42C84F8F}" type="presParOf" srcId="{DE989912-EC17-42B4-BE7D-EE1E58D25FAC}" destId="{907E1E13-AA72-44F7-BC7B-B48C78CEE4CE}" srcOrd="9" destOrd="0" presId="urn:microsoft.com/office/officeart/2005/8/layout/vProcess5"/>
    <dgm:cxn modelId="{455BBDCF-C5C8-4D07-B5B0-245449E8D477}" type="presParOf" srcId="{DE989912-EC17-42B4-BE7D-EE1E58D25FAC}" destId="{EC8EAF8A-810B-4B76-A2C3-00F74CA191D9}" srcOrd="10" destOrd="0" presId="urn:microsoft.com/office/officeart/2005/8/layout/vProcess5"/>
    <dgm:cxn modelId="{B2EB0A0D-97B3-4431-B139-A94704C92DA5}" type="presParOf" srcId="{DE989912-EC17-42B4-BE7D-EE1E58D25FAC}" destId="{8F2E6A1B-239A-4713-994D-EDE646305C4F}"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BC0300-5688-439E-A1F7-C5FEB92798BA}">
      <dsp:nvSpPr>
        <dsp:cNvPr id="0" name=""/>
        <dsp:cNvSpPr/>
      </dsp:nvSpPr>
      <dsp:spPr>
        <a:xfrm>
          <a:off x="0" y="619109"/>
          <a:ext cx="9611898" cy="10332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5DDAB781-890F-4880-8DB8-FCB83A9AACE4}">
      <dsp:nvSpPr>
        <dsp:cNvPr id="0" name=""/>
        <dsp:cNvSpPr/>
      </dsp:nvSpPr>
      <dsp:spPr>
        <a:xfrm>
          <a:off x="480594" y="13949"/>
          <a:ext cx="7175156" cy="121032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54315" tIns="0" rIns="254315" bIns="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Wales Green Innovation and Sustainability Expo is a three-day international MICE event. </a:t>
          </a:r>
          <a:endParaRPr lang="en-GB" sz="2400" kern="1200" dirty="0">
            <a:latin typeface="Times New Roman" panose="02020603050405020304" pitchFamily="18" charset="0"/>
            <a:cs typeface="Times New Roman" panose="02020603050405020304" pitchFamily="18" charset="0"/>
          </a:endParaRPr>
        </a:p>
      </dsp:txBody>
      <dsp:txXfrm>
        <a:off x="539677" y="73032"/>
        <a:ext cx="7056990" cy="1092154"/>
      </dsp:txXfrm>
    </dsp:sp>
    <dsp:sp modelId="{C17A65D4-7FF8-4262-B741-35E69F5A76E5}">
      <dsp:nvSpPr>
        <dsp:cNvPr id="0" name=""/>
        <dsp:cNvSpPr/>
      </dsp:nvSpPr>
      <dsp:spPr>
        <a:xfrm>
          <a:off x="0" y="2478869"/>
          <a:ext cx="9611898" cy="1033200"/>
        </a:xfrm>
        <a:prstGeom prst="rect">
          <a:avLst/>
        </a:prstGeom>
        <a:solidFill>
          <a:schemeClr val="lt1">
            <a:alpha val="90000"/>
            <a:hueOff val="0"/>
            <a:satOff val="0"/>
            <a:lumOff val="0"/>
            <a:alphaOff val="0"/>
          </a:schemeClr>
        </a:solidFill>
        <a:ln w="9525" cap="flat" cmpd="sng" algn="ctr">
          <a:solidFill>
            <a:schemeClr val="accent3">
              <a:hueOff val="3750088"/>
              <a:satOff val="-5627"/>
              <a:lumOff val="-915"/>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37A102E3-4F95-497F-9DE9-086A7D01D329}">
      <dsp:nvSpPr>
        <dsp:cNvPr id="0" name=""/>
        <dsp:cNvSpPr/>
      </dsp:nvSpPr>
      <dsp:spPr>
        <a:xfrm>
          <a:off x="480594" y="1873709"/>
          <a:ext cx="7129875" cy="1210320"/>
        </a:xfrm>
        <a:prstGeom prst="roundRect">
          <a:avLst/>
        </a:prstGeom>
        <a:gradFill rotWithShape="0">
          <a:gsLst>
            <a:gs pos="0">
              <a:schemeClr val="accent3">
                <a:hueOff val="3750088"/>
                <a:satOff val="-5627"/>
                <a:lumOff val="-915"/>
                <a:alphaOff val="0"/>
                <a:shade val="51000"/>
                <a:satMod val="130000"/>
              </a:schemeClr>
            </a:gs>
            <a:gs pos="80000">
              <a:schemeClr val="accent3">
                <a:hueOff val="3750088"/>
                <a:satOff val="-5627"/>
                <a:lumOff val="-915"/>
                <a:alphaOff val="0"/>
                <a:shade val="93000"/>
                <a:satMod val="130000"/>
              </a:schemeClr>
            </a:gs>
            <a:gs pos="100000">
              <a:schemeClr val="accent3">
                <a:hueOff val="3750088"/>
                <a:satOff val="-5627"/>
                <a:lumOff val="-91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54315" tIns="0" rIns="254315" bIns="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The event will celebrate Visit Wales’ Year of Croeso 2025 through inclusivity, warmth, and a strong sense of place</a:t>
          </a:r>
          <a:endParaRPr lang="en-GB" sz="2400" kern="1200" dirty="0">
            <a:latin typeface="Times New Roman" panose="02020603050405020304" pitchFamily="18" charset="0"/>
            <a:cs typeface="Times New Roman" panose="02020603050405020304" pitchFamily="18" charset="0"/>
          </a:endParaRPr>
        </a:p>
      </dsp:txBody>
      <dsp:txXfrm>
        <a:off x="539677" y="1932792"/>
        <a:ext cx="7011709" cy="1092154"/>
      </dsp:txXfrm>
    </dsp:sp>
    <dsp:sp modelId="{470C808B-962C-44DF-A8FC-FFC8993D6768}">
      <dsp:nvSpPr>
        <dsp:cNvPr id="0" name=""/>
        <dsp:cNvSpPr/>
      </dsp:nvSpPr>
      <dsp:spPr>
        <a:xfrm>
          <a:off x="0" y="4338629"/>
          <a:ext cx="9611898" cy="1033200"/>
        </a:xfrm>
        <a:prstGeom prst="rect">
          <a:avLst/>
        </a:prstGeom>
        <a:solidFill>
          <a:schemeClr val="lt1">
            <a:alpha val="90000"/>
            <a:hueOff val="0"/>
            <a:satOff val="0"/>
            <a:lumOff val="0"/>
            <a:alphaOff val="0"/>
          </a:schemeClr>
        </a:solidFill>
        <a:ln w="9525" cap="flat" cmpd="sng" algn="ctr">
          <a:solidFill>
            <a:schemeClr val="accent3">
              <a:hueOff val="7500176"/>
              <a:satOff val="-11253"/>
              <a:lumOff val="-183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869FA750-2A0F-4B9F-86F7-52B23BD4FCA7}">
      <dsp:nvSpPr>
        <dsp:cNvPr id="0" name=""/>
        <dsp:cNvSpPr/>
      </dsp:nvSpPr>
      <dsp:spPr>
        <a:xfrm>
          <a:off x="480594" y="3733469"/>
          <a:ext cx="7028210" cy="1210320"/>
        </a:xfrm>
        <a:prstGeom prst="roundRect">
          <a:avLst/>
        </a:prstGeom>
        <a:gradFill rotWithShape="0">
          <a:gsLst>
            <a:gs pos="0">
              <a:schemeClr val="accent3">
                <a:hueOff val="7500176"/>
                <a:satOff val="-11253"/>
                <a:lumOff val="-1830"/>
                <a:alphaOff val="0"/>
                <a:shade val="51000"/>
                <a:satMod val="130000"/>
              </a:schemeClr>
            </a:gs>
            <a:gs pos="80000">
              <a:schemeClr val="accent3">
                <a:hueOff val="7500176"/>
                <a:satOff val="-11253"/>
                <a:lumOff val="-1830"/>
                <a:alphaOff val="0"/>
                <a:shade val="93000"/>
                <a:satMod val="130000"/>
              </a:schemeClr>
            </a:gs>
            <a:gs pos="100000">
              <a:schemeClr val="accent3">
                <a:hueOff val="7500176"/>
                <a:satOff val="-11253"/>
                <a:lumOff val="-183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54315" tIns="0" rIns="254315" bIns="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Features: keynote panels, cultural exhibitions, networking lounges, and interactive workshops</a:t>
          </a:r>
          <a:endParaRPr lang="en-GB" sz="2400" kern="1200" dirty="0">
            <a:latin typeface="Times New Roman" panose="02020603050405020304" pitchFamily="18" charset="0"/>
            <a:cs typeface="Times New Roman" panose="02020603050405020304" pitchFamily="18" charset="0"/>
          </a:endParaRPr>
        </a:p>
      </dsp:txBody>
      <dsp:txXfrm>
        <a:off x="539677" y="3792552"/>
        <a:ext cx="6910044" cy="1092154"/>
      </dsp:txXfrm>
    </dsp:sp>
    <dsp:sp modelId="{5ACD46D6-33B0-411F-85E7-9F3C60AE71EE}">
      <dsp:nvSpPr>
        <dsp:cNvPr id="0" name=""/>
        <dsp:cNvSpPr/>
      </dsp:nvSpPr>
      <dsp:spPr>
        <a:xfrm>
          <a:off x="0" y="6198389"/>
          <a:ext cx="9611898" cy="1033200"/>
        </a:xfrm>
        <a:prstGeom prst="rect">
          <a:avLst/>
        </a:prstGeom>
        <a:solidFill>
          <a:schemeClr val="lt1">
            <a:alpha val="90000"/>
            <a:hueOff val="0"/>
            <a:satOff val="0"/>
            <a:lumOff val="0"/>
            <a:alphaOff val="0"/>
          </a:schemeClr>
        </a:solidFill>
        <a:ln w="9525" cap="flat" cmpd="sng" algn="ctr">
          <a:solidFill>
            <a:schemeClr val="accent3">
              <a:hueOff val="11250264"/>
              <a:satOff val="-16880"/>
              <a:lumOff val="-2745"/>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926FCFF-E8F0-42CE-BCDF-9AEDAE9E81DD}">
      <dsp:nvSpPr>
        <dsp:cNvPr id="0" name=""/>
        <dsp:cNvSpPr/>
      </dsp:nvSpPr>
      <dsp:spPr>
        <a:xfrm>
          <a:off x="480594" y="5593229"/>
          <a:ext cx="7175156" cy="1210320"/>
        </a:xfrm>
        <a:prstGeom prst="round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54315" tIns="0" rIns="254315" bIns="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Hosted at Cardiff International Arena in late June 2025, aligning with peak visitor season</a:t>
          </a:r>
          <a:endParaRPr lang="en-GB" sz="2400" kern="1200" dirty="0">
            <a:latin typeface="Times New Roman" panose="02020603050405020304" pitchFamily="18" charset="0"/>
            <a:cs typeface="Times New Roman" panose="02020603050405020304" pitchFamily="18" charset="0"/>
          </a:endParaRPr>
        </a:p>
      </dsp:txBody>
      <dsp:txXfrm>
        <a:off x="539677" y="5652312"/>
        <a:ext cx="7056990" cy="10921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9CFA5A-1A67-4F8D-A248-AE19E5594B4F}">
      <dsp:nvSpPr>
        <dsp:cNvPr id="0" name=""/>
        <dsp:cNvSpPr/>
      </dsp:nvSpPr>
      <dsp:spPr>
        <a:xfrm>
          <a:off x="1333183" y="0"/>
          <a:ext cx="7408578" cy="7408578"/>
        </a:xfrm>
        <a:prstGeom prst="quadArrow">
          <a:avLst>
            <a:gd name="adj1" fmla="val 2000"/>
            <a:gd name="adj2" fmla="val 4000"/>
            <a:gd name="adj3" fmla="val 5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5163E5-6D69-4B22-A2F2-8B92433A4C34}">
      <dsp:nvSpPr>
        <dsp:cNvPr id="0" name=""/>
        <dsp:cNvSpPr/>
      </dsp:nvSpPr>
      <dsp:spPr>
        <a:xfrm>
          <a:off x="1814740" y="481557"/>
          <a:ext cx="2963431" cy="2963431"/>
        </a:xfrm>
        <a:prstGeom prst="roundRect">
          <a:avLst/>
        </a:prstGeom>
        <a:solidFill>
          <a:schemeClr val="accent3">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solidFill>
                <a:schemeClr val="tx1"/>
              </a:solidFill>
              <a:latin typeface="Times New Roman" panose="02020603050405020304" pitchFamily="18" charset="0"/>
              <a:cs typeface="Times New Roman" panose="02020603050405020304" pitchFamily="18" charset="0"/>
            </a:rPr>
            <a:t>Cultural Enthusiasts and Academics</a:t>
          </a:r>
        </a:p>
      </dsp:txBody>
      <dsp:txXfrm>
        <a:off x="1959403" y="626220"/>
        <a:ext cx="2674105" cy="2674105"/>
      </dsp:txXfrm>
    </dsp:sp>
    <dsp:sp modelId="{41A233C3-997B-46AD-A928-32E4C30D3BD6}">
      <dsp:nvSpPr>
        <dsp:cNvPr id="0" name=""/>
        <dsp:cNvSpPr/>
      </dsp:nvSpPr>
      <dsp:spPr>
        <a:xfrm>
          <a:off x="5296772" y="481557"/>
          <a:ext cx="2963431" cy="2963431"/>
        </a:xfrm>
        <a:prstGeom prst="roundRect">
          <a:avLst/>
        </a:prstGeom>
        <a:solidFill>
          <a:schemeClr val="accent3">
            <a:shade val="80000"/>
            <a:hueOff val="72969"/>
            <a:satOff val="-477"/>
            <a:lumOff val="818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solidFill>
                <a:schemeClr val="tx1"/>
              </a:solidFill>
              <a:latin typeface="Times New Roman" panose="02020603050405020304" pitchFamily="18" charset="0"/>
              <a:cs typeface="Times New Roman" panose="02020603050405020304" pitchFamily="18" charset="0"/>
            </a:rPr>
            <a:t>Business Delegates and MICE Attendees</a:t>
          </a:r>
        </a:p>
      </dsp:txBody>
      <dsp:txXfrm>
        <a:off x="5441435" y="626220"/>
        <a:ext cx="2674105" cy="2674105"/>
      </dsp:txXfrm>
    </dsp:sp>
    <dsp:sp modelId="{1791DC04-B05C-4210-AFFB-0429EA7DFCD7}">
      <dsp:nvSpPr>
        <dsp:cNvPr id="0" name=""/>
        <dsp:cNvSpPr/>
      </dsp:nvSpPr>
      <dsp:spPr>
        <a:xfrm>
          <a:off x="1814740" y="3963589"/>
          <a:ext cx="2963431" cy="2963431"/>
        </a:xfrm>
        <a:prstGeom prst="roundRect">
          <a:avLst/>
        </a:prstGeom>
        <a:solidFill>
          <a:schemeClr val="accent3">
            <a:shade val="80000"/>
            <a:hueOff val="145938"/>
            <a:satOff val="-954"/>
            <a:lumOff val="1636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solidFill>
                <a:schemeClr val="tx1"/>
              </a:solidFill>
              <a:latin typeface="Times New Roman" panose="02020603050405020304" pitchFamily="18" charset="0"/>
              <a:cs typeface="Times New Roman" panose="02020603050405020304" pitchFamily="18" charset="0"/>
            </a:rPr>
            <a:t>International Eco-Conscious Tourists</a:t>
          </a:r>
        </a:p>
      </dsp:txBody>
      <dsp:txXfrm>
        <a:off x="1959403" y="4108252"/>
        <a:ext cx="2674105" cy="2674105"/>
      </dsp:txXfrm>
    </dsp:sp>
    <dsp:sp modelId="{8DD62881-D8B9-4C5B-9A9F-5E8C0C96D17F}">
      <dsp:nvSpPr>
        <dsp:cNvPr id="0" name=""/>
        <dsp:cNvSpPr/>
      </dsp:nvSpPr>
      <dsp:spPr>
        <a:xfrm>
          <a:off x="5296772" y="3963589"/>
          <a:ext cx="2963431" cy="2963431"/>
        </a:xfrm>
        <a:prstGeom prst="roundRect">
          <a:avLst/>
        </a:prstGeom>
        <a:solidFill>
          <a:schemeClr val="accent3">
            <a:shade val="80000"/>
            <a:hueOff val="218907"/>
            <a:satOff val="-1431"/>
            <a:lumOff val="2455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solidFill>
                <a:schemeClr val="tx1"/>
              </a:solidFill>
              <a:latin typeface="Times New Roman" panose="02020603050405020304" pitchFamily="18" charset="0"/>
              <a:cs typeface="Times New Roman" panose="02020603050405020304" pitchFamily="18" charset="0"/>
            </a:rPr>
            <a:t>Sustainability and Green innovation Professionals</a:t>
          </a:r>
        </a:p>
      </dsp:txBody>
      <dsp:txXfrm>
        <a:off x="5441435" y="4108252"/>
        <a:ext cx="2674105" cy="26741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60FD0-FCBD-499B-8A7B-52F18049F7BD}">
      <dsp:nvSpPr>
        <dsp:cNvPr id="0" name=""/>
        <dsp:cNvSpPr/>
      </dsp:nvSpPr>
      <dsp:spPr>
        <a:xfrm>
          <a:off x="-8272684" y="-1263614"/>
          <a:ext cx="9842428" cy="9842428"/>
        </a:xfrm>
        <a:prstGeom prst="blockArc">
          <a:avLst>
            <a:gd name="adj1" fmla="val 18900000"/>
            <a:gd name="adj2" fmla="val 2700000"/>
            <a:gd name="adj3" fmla="val 219"/>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9203B4B-466E-43C9-BE0B-5CB40FA27E79}">
      <dsp:nvSpPr>
        <dsp:cNvPr id="0" name=""/>
        <dsp:cNvSpPr/>
      </dsp:nvSpPr>
      <dsp:spPr>
        <a:xfrm>
          <a:off x="821031" y="562392"/>
          <a:ext cx="8475512" cy="1125370"/>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93263" tIns="60960" rIns="60960" bIns="60960" numCol="1" spcCol="1270" anchor="ctr" anchorCtr="0">
          <a:noAutofit/>
        </a:bodyPr>
        <a:lstStyle/>
        <a:p>
          <a:pPr marL="0" lvl="0" indent="0" algn="just" defTabSz="1066800">
            <a:lnSpc>
              <a:spcPct val="90000"/>
            </a:lnSpc>
            <a:spcBef>
              <a:spcPct val="0"/>
            </a:spcBef>
            <a:spcAft>
              <a:spcPct val="35000"/>
            </a:spcAft>
            <a:buNone/>
          </a:pPr>
          <a:r>
            <a:rPr lang="en-US" sz="2400" b="0" kern="1200" dirty="0">
              <a:latin typeface="Times New Roman" panose="02020603050405020304" pitchFamily="18" charset="0"/>
              <a:cs typeface="Times New Roman" panose="02020603050405020304" pitchFamily="18" charset="0"/>
            </a:rPr>
            <a:t>Growing global demand for culturally immersive, destination-led MICE events (</a:t>
          </a:r>
          <a:r>
            <a:rPr lang="en-US" sz="2400" kern="1200" dirty="0">
              <a:latin typeface="Times New Roman" panose="02020603050405020304" pitchFamily="18" charset="0"/>
              <a:cs typeface="Times New Roman" panose="02020603050405020304" pitchFamily="18" charset="0"/>
            </a:rPr>
            <a:t>Getz and Page, 2019</a:t>
          </a:r>
          <a:r>
            <a:rPr lang="en-US" sz="2400" b="0" kern="1200" dirty="0">
              <a:latin typeface="Times New Roman" panose="02020603050405020304" pitchFamily="18" charset="0"/>
              <a:cs typeface="Times New Roman" panose="02020603050405020304" pitchFamily="18" charset="0"/>
            </a:rPr>
            <a:t>).</a:t>
          </a:r>
          <a:endParaRPr lang="en-GB" sz="2400" b="0" kern="1200" dirty="0">
            <a:latin typeface="Times New Roman" panose="02020603050405020304" pitchFamily="18" charset="0"/>
            <a:cs typeface="Times New Roman" panose="02020603050405020304" pitchFamily="18" charset="0"/>
          </a:endParaRPr>
        </a:p>
      </dsp:txBody>
      <dsp:txXfrm>
        <a:off x="821031" y="562392"/>
        <a:ext cx="8475512" cy="1125370"/>
      </dsp:txXfrm>
    </dsp:sp>
    <dsp:sp modelId="{94D2CB36-E8AD-4D9B-96CA-7F193219B2CD}">
      <dsp:nvSpPr>
        <dsp:cNvPr id="0" name=""/>
        <dsp:cNvSpPr/>
      </dsp:nvSpPr>
      <dsp:spPr>
        <a:xfrm>
          <a:off x="117675" y="421721"/>
          <a:ext cx="1406712" cy="1406712"/>
        </a:xfrm>
        <a:prstGeom prst="ellipse">
          <a:avLst/>
        </a:prstGeom>
        <a:solidFill>
          <a:schemeClr val="lt1">
            <a:hueOff val="0"/>
            <a:satOff val="0"/>
            <a:lumOff val="0"/>
            <a:alphaOff val="0"/>
          </a:schemeClr>
        </a:soli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D910F716-9114-4453-9A4C-F92897F463E2}">
      <dsp:nvSpPr>
        <dsp:cNvPr id="0" name=""/>
        <dsp:cNvSpPr/>
      </dsp:nvSpPr>
      <dsp:spPr>
        <a:xfrm>
          <a:off x="1466232" y="2250740"/>
          <a:ext cx="7830312" cy="1125370"/>
        </a:xfrm>
        <a:prstGeom prst="rect">
          <a:avLst/>
        </a:prstGeom>
        <a:gradFill rotWithShape="0">
          <a:gsLst>
            <a:gs pos="0">
              <a:schemeClr val="accent3">
                <a:hueOff val="3750088"/>
                <a:satOff val="-5627"/>
                <a:lumOff val="-915"/>
                <a:alphaOff val="0"/>
                <a:shade val="51000"/>
                <a:satMod val="130000"/>
              </a:schemeClr>
            </a:gs>
            <a:gs pos="80000">
              <a:schemeClr val="accent3">
                <a:hueOff val="3750088"/>
                <a:satOff val="-5627"/>
                <a:lumOff val="-915"/>
                <a:alphaOff val="0"/>
                <a:shade val="93000"/>
                <a:satMod val="130000"/>
              </a:schemeClr>
            </a:gs>
            <a:gs pos="100000">
              <a:schemeClr val="accent3">
                <a:hueOff val="3750088"/>
                <a:satOff val="-5627"/>
                <a:lumOff val="-91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93263" tIns="60960" rIns="60960" bIns="60960" numCol="1" spcCol="1270" anchor="ctr" anchorCtr="0">
          <a:noAutofit/>
        </a:bodyPr>
        <a:lstStyle/>
        <a:p>
          <a:pPr marL="0" lvl="0" indent="0" algn="just" defTabSz="1066800">
            <a:lnSpc>
              <a:spcPct val="90000"/>
            </a:lnSpc>
            <a:spcBef>
              <a:spcPct val="0"/>
            </a:spcBef>
            <a:spcAft>
              <a:spcPct val="35000"/>
            </a:spcAft>
            <a:buNone/>
          </a:pPr>
          <a:r>
            <a:rPr lang="en-US" sz="2400" b="0" kern="1200" dirty="0">
              <a:latin typeface="Times New Roman" panose="02020603050405020304" pitchFamily="18" charset="0"/>
              <a:cs typeface="Times New Roman" panose="02020603050405020304" pitchFamily="18" charset="0"/>
            </a:rPr>
            <a:t>Increased interest in Wales post-pandemic due to scenic locations and warm hospitality (</a:t>
          </a:r>
          <a:r>
            <a:rPr lang="en-US" sz="2400" kern="1200" dirty="0" err="1">
              <a:latin typeface="Times New Roman" panose="02020603050405020304" pitchFamily="18" charset="0"/>
              <a:cs typeface="Times New Roman" panose="02020603050405020304" pitchFamily="18" charset="0"/>
            </a:rPr>
            <a:t>Ancillai</a:t>
          </a:r>
          <a:r>
            <a:rPr lang="en-US" sz="2400" kern="1200" dirty="0">
              <a:latin typeface="Times New Roman" panose="02020603050405020304" pitchFamily="18" charset="0"/>
              <a:cs typeface="Times New Roman" panose="02020603050405020304" pitchFamily="18" charset="0"/>
            </a:rPr>
            <a:t> et al., 2025</a:t>
          </a:r>
          <a:r>
            <a:rPr lang="en-US" sz="2400" b="0" kern="1200" dirty="0">
              <a:latin typeface="Times New Roman" panose="02020603050405020304" pitchFamily="18" charset="0"/>
              <a:cs typeface="Times New Roman" panose="02020603050405020304" pitchFamily="18" charset="0"/>
            </a:rPr>
            <a:t>).</a:t>
          </a:r>
          <a:endParaRPr lang="en-GB" sz="2400" b="0" kern="1200" dirty="0">
            <a:latin typeface="Times New Roman" panose="02020603050405020304" pitchFamily="18" charset="0"/>
            <a:cs typeface="Times New Roman" panose="02020603050405020304" pitchFamily="18" charset="0"/>
          </a:endParaRPr>
        </a:p>
      </dsp:txBody>
      <dsp:txXfrm>
        <a:off x="1466232" y="2250740"/>
        <a:ext cx="7830312" cy="1125370"/>
      </dsp:txXfrm>
    </dsp:sp>
    <dsp:sp modelId="{79CB4119-D132-436D-A930-14F2A6BD7D9E}">
      <dsp:nvSpPr>
        <dsp:cNvPr id="0" name=""/>
        <dsp:cNvSpPr/>
      </dsp:nvSpPr>
      <dsp:spPr>
        <a:xfrm>
          <a:off x="762875" y="2110069"/>
          <a:ext cx="1406712" cy="1406712"/>
        </a:xfrm>
        <a:prstGeom prst="ellipse">
          <a:avLst/>
        </a:prstGeom>
        <a:solidFill>
          <a:schemeClr val="lt1">
            <a:hueOff val="0"/>
            <a:satOff val="0"/>
            <a:lumOff val="0"/>
            <a:alphaOff val="0"/>
          </a:schemeClr>
        </a:solidFill>
        <a:ln w="9525" cap="flat" cmpd="sng" algn="ctr">
          <a:solidFill>
            <a:schemeClr val="accent3">
              <a:hueOff val="3750088"/>
              <a:satOff val="-5627"/>
              <a:lumOff val="-915"/>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B7458098-F3A7-4904-A94E-1E8DB5131392}">
      <dsp:nvSpPr>
        <dsp:cNvPr id="0" name=""/>
        <dsp:cNvSpPr/>
      </dsp:nvSpPr>
      <dsp:spPr>
        <a:xfrm>
          <a:off x="1466232" y="3939088"/>
          <a:ext cx="7830312" cy="1125370"/>
        </a:xfrm>
        <a:prstGeom prst="rect">
          <a:avLst/>
        </a:prstGeom>
        <a:gradFill rotWithShape="0">
          <a:gsLst>
            <a:gs pos="0">
              <a:schemeClr val="accent3">
                <a:hueOff val="7500176"/>
                <a:satOff val="-11253"/>
                <a:lumOff val="-1830"/>
                <a:alphaOff val="0"/>
                <a:shade val="51000"/>
                <a:satMod val="130000"/>
              </a:schemeClr>
            </a:gs>
            <a:gs pos="80000">
              <a:schemeClr val="accent3">
                <a:hueOff val="7500176"/>
                <a:satOff val="-11253"/>
                <a:lumOff val="-1830"/>
                <a:alphaOff val="0"/>
                <a:shade val="93000"/>
                <a:satMod val="130000"/>
              </a:schemeClr>
            </a:gs>
            <a:gs pos="100000">
              <a:schemeClr val="accent3">
                <a:hueOff val="7500176"/>
                <a:satOff val="-11253"/>
                <a:lumOff val="-183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93263" tIns="60960" rIns="60960" bIns="60960" numCol="1" spcCol="1270" anchor="ctr" anchorCtr="0">
          <a:noAutofit/>
        </a:bodyPr>
        <a:lstStyle/>
        <a:p>
          <a:pPr marL="0" lvl="0" indent="0" algn="just" defTabSz="1066800">
            <a:lnSpc>
              <a:spcPct val="90000"/>
            </a:lnSpc>
            <a:spcBef>
              <a:spcPct val="0"/>
            </a:spcBef>
            <a:spcAft>
              <a:spcPct val="35000"/>
            </a:spcAft>
            <a:buNone/>
          </a:pPr>
          <a:r>
            <a:rPr lang="en-US" sz="2400" b="0" kern="1200" dirty="0">
              <a:latin typeface="Times New Roman" panose="02020603050405020304" pitchFamily="18" charset="0"/>
              <a:cs typeface="Times New Roman" panose="02020603050405020304" pitchFamily="18" charset="0"/>
            </a:rPr>
            <a:t>Multi-channel marketing strategy: digital campaigns, trade partnerships, and influencer engagement (</a:t>
          </a:r>
          <a:r>
            <a:rPr lang="en-US" sz="2400" kern="1200" dirty="0">
              <a:latin typeface="Times New Roman" panose="02020603050405020304" pitchFamily="18" charset="0"/>
              <a:cs typeface="Times New Roman" panose="02020603050405020304" pitchFamily="18" charset="0"/>
            </a:rPr>
            <a:t>Fox et al., 2014</a:t>
          </a:r>
          <a:r>
            <a:rPr lang="en-US" sz="2400" b="0" kern="1200" dirty="0">
              <a:latin typeface="Times New Roman" panose="02020603050405020304" pitchFamily="18" charset="0"/>
              <a:cs typeface="Times New Roman" panose="02020603050405020304" pitchFamily="18" charset="0"/>
            </a:rPr>
            <a:t>)</a:t>
          </a:r>
          <a:endParaRPr lang="en-GB" sz="2400" b="0" kern="1200" dirty="0">
            <a:latin typeface="Times New Roman" panose="02020603050405020304" pitchFamily="18" charset="0"/>
            <a:cs typeface="Times New Roman" panose="02020603050405020304" pitchFamily="18" charset="0"/>
          </a:endParaRPr>
        </a:p>
      </dsp:txBody>
      <dsp:txXfrm>
        <a:off x="1466232" y="3939088"/>
        <a:ext cx="7830312" cy="1125370"/>
      </dsp:txXfrm>
    </dsp:sp>
    <dsp:sp modelId="{47A831A0-4F8D-4696-A664-882224D2AA92}">
      <dsp:nvSpPr>
        <dsp:cNvPr id="0" name=""/>
        <dsp:cNvSpPr/>
      </dsp:nvSpPr>
      <dsp:spPr>
        <a:xfrm>
          <a:off x="762875" y="3798417"/>
          <a:ext cx="1406712" cy="1406712"/>
        </a:xfrm>
        <a:prstGeom prst="ellipse">
          <a:avLst/>
        </a:prstGeom>
        <a:solidFill>
          <a:schemeClr val="lt1">
            <a:hueOff val="0"/>
            <a:satOff val="0"/>
            <a:lumOff val="0"/>
            <a:alphaOff val="0"/>
          </a:schemeClr>
        </a:solidFill>
        <a:ln w="9525" cap="flat" cmpd="sng" algn="ctr">
          <a:solidFill>
            <a:schemeClr val="accent3">
              <a:hueOff val="7500176"/>
              <a:satOff val="-11253"/>
              <a:lumOff val="-183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C6EB9DD9-6160-413E-8310-1A81A6FF8078}">
      <dsp:nvSpPr>
        <dsp:cNvPr id="0" name=""/>
        <dsp:cNvSpPr/>
      </dsp:nvSpPr>
      <dsp:spPr>
        <a:xfrm>
          <a:off x="821031" y="5627437"/>
          <a:ext cx="8475512" cy="1125370"/>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93263" tIns="60960" rIns="60960" bIns="60960" numCol="1" spcCol="1270" anchor="ctr" anchorCtr="0">
          <a:noAutofit/>
        </a:bodyPr>
        <a:lstStyle/>
        <a:p>
          <a:pPr marL="0" lvl="0" indent="0" algn="just"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Collaboration with Visit Wales and regional tourism boards to boost global visibility</a:t>
          </a:r>
          <a:endParaRPr lang="en-GB" sz="2400" kern="1200" dirty="0">
            <a:latin typeface="Times New Roman" panose="02020603050405020304" pitchFamily="18" charset="0"/>
            <a:cs typeface="Times New Roman" panose="02020603050405020304" pitchFamily="18" charset="0"/>
          </a:endParaRPr>
        </a:p>
      </dsp:txBody>
      <dsp:txXfrm>
        <a:off x="821031" y="5627437"/>
        <a:ext cx="8475512" cy="1125370"/>
      </dsp:txXfrm>
    </dsp:sp>
    <dsp:sp modelId="{654C1CE5-B5B9-40EE-9AC8-6271A76DF982}">
      <dsp:nvSpPr>
        <dsp:cNvPr id="0" name=""/>
        <dsp:cNvSpPr/>
      </dsp:nvSpPr>
      <dsp:spPr>
        <a:xfrm>
          <a:off x="117675" y="5486765"/>
          <a:ext cx="1406712" cy="1406712"/>
        </a:xfrm>
        <a:prstGeom prst="ellipse">
          <a:avLst/>
        </a:prstGeom>
        <a:solidFill>
          <a:schemeClr val="lt1">
            <a:hueOff val="0"/>
            <a:satOff val="0"/>
            <a:lumOff val="0"/>
            <a:alphaOff val="0"/>
          </a:schemeClr>
        </a:solidFill>
        <a:ln w="9525" cap="flat" cmpd="sng" algn="ctr">
          <a:solidFill>
            <a:schemeClr val="accent3">
              <a:hueOff val="11250264"/>
              <a:satOff val="-16880"/>
              <a:lumOff val="-2745"/>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08FB8-8FB3-4522-9EB5-1FE8D83B42D7}">
      <dsp:nvSpPr>
        <dsp:cNvPr id="0" name=""/>
        <dsp:cNvSpPr/>
      </dsp:nvSpPr>
      <dsp:spPr>
        <a:xfrm>
          <a:off x="3733824" y="18475"/>
          <a:ext cx="10609999" cy="1140791"/>
        </a:xfrm>
        <a:prstGeom prst="rightArrow">
          <a:avLst>
            <a:gd name="adj1" fmla="val 75000"/>
            <a:gd name="adj2" fmla="val 50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latin typeface="Times New Roman" panose="02020603050405020304" pitchFamily="18" charset="0"/>
              <a:cs typeface="Times New Roman" panose="02020603050405020304" pitchFamily="18" charset="0"/>
            </a:rPr>
            <a:t>Stable political climate within the UK (Nicholls et al., 2021).</a:t>
          </a:r>
          <a:endParaRPr lang="en-GB" sz="2400" kern="1200" dirty="0">
            <a:latin typeface="Times New Roman" panose="02020603050405020304" pitchFamily="18" charset="0"/>
            <a:cs typeface="Times New Roman" panose="02020603050405020304" pitchFamily="18" charset="0"/>
          </a:endParaRPr>
        </a:p>
        <a:p>
          <a:pPr marL="228600" lvl="1" indent="-228600" algn="l" defTabSz="1066800">
            <a:lnSpc>
              <a:spcPct val="90000"/>
            </a:lnSpc>
            <a:spcBef>
              <a:spcPct val="0"/>
            </a:spcBef>
            <a:spcAft>
              <a:spcPct val="15000"/>
            </a:spcAft>
            <a:buChar char="•"/>
          </a:pPr>
          <a:r>
            <a:rPr lang="en-US" sz="2400" kern="1200" dirty="0">
              <a:latin typeface="Times New Roman" panose="02020603050405020304" pitchFamily="18" charset="0"/>
              <a:cs typeface="Times New Roman" panose="02020603050405020304" pitchFamily="18" charset="0"/>
            </a:rPr>
            <a:t>Strong support from Welsh Government for tourism and green innovation</a:t>
          </a:r>
          <a:endParaRPr lang="en-GB" sz="2400" kern="1200" dirty="0">
            <a:latin typeface="Times New Roman" panose="02020603050405020304" pitchFamily="18" charset="0"/>
            <a:cs typeface="Times New Roman" panose="02020603050405020304" pitchFamily="18" charset="0"/>
          </a:endParaRPr>
        </a:p>
      </dsp:txBody>
      <dsp:txXfrm>
        <a:off x="3733824" y="161074"/>
        <a:ext cx="10182202" cy="855593"/>
      </dsp:txXfrm>
    </dsp:sp>
    <dsp:sp modelId="{D4BF664B-8461-49B9-9802-E1D583C012C9}">
      <dsp:nvSpPr>
        <dsp:cNvPr id="0" name=""/>
        <dsp:cNvSpPr/>
      </dsp:nvSpPr>
      <dsp:spPr>
        <a:xfrm>
          <a:off x="0" y="2572"/>
          <a:ext cx="3653894" cy="1140791"/>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Times New Roman" panose="02020603050405020304" pitchFamily="18" charset="0"/>
              <a:cs typeface="Times New Roman" panose="02020603050405020304" pitchFamily="18" charset="0"/>
            </a:rPr>
            <a:t>Political</a:t>
          </a:r>
        </a:p>
      </dsp:txBody>
      <dsp:txXfrm>
        <a:off x="55689" y="58261"/>
        <a:ext cx="3542516" cy="1029413"/>
      </dsp:txXfrm>
    </dsp:sp>
    <dsp:sp modelId="{CCF887CA-147E-4A25-A80B-C232B6BCB7C1}">
      <dsp:nvSpPr>
        <dsp:cNvPr id="0" name=""/>
        <dsp:cNvSpPr/>
      </dsp:nvSpPr>
      <dsp:spPr>
        <a:xfrm>
          <a:off x="3733824" y="1295226"/>
          <a:ext cx="10762381" cy="1140791"/>
        </a:xfrm>
        <a:prstGeom prst="rightArrow">
          <a:avLst>
            <a:gd name="adj1" fmla="val 75000"/>
            <a:gd name="adj2" fmla="val 50000"/>
          </a:avLst>
        </a:prstGeom>
        <a:solidFill>
          <a:schemeClr val="accent2">
            <a:tint val="40000"/>
            <a:alpha val="90000"/>
            <a:hueOff val="1005164"/>
            <a:satOff val="-876"/>
            <a:lumOff val="-1"/>
            <a:alphaOff val="0"/>
          </a:schemeClr>
        </a:solidFill>
        <a:ln w="25400" cap="flat" cmpd="sng" algn="ctr">
          <a:solidFill>
            <a:schemeClr val="accent2">
              <a:tint val="40000"/>
              <a:alpha val="90000"/>
              <a:hueOff val="1005164"/>
              <a:satOff val="-876"/>
              <a:lumOff val="-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latin typeface="Times New Roman" panose="02020603050405020304" pitchFamily="18" charset="0"/>
              <a:cs typeface="Times New Roman" panose="02020603050405020304" pitchFamily="18" charset="0"/>
            </a:rPr>
            <a:t>Increasing investment in sustainable development and tech (Nicholls et al., 2021).</a:t>
          </a:r>
          <a:endParaRPr lang="en-GB" sz="2400" kern="1200" dirty="0">
            <a:latin typeface="Times New Roman" panose="02020603050405020304" pitchFamily="18" charset="0"/>
            <a:cs typeface="Times New Roman" panose="02020603050405020304" pitchFamily="18" charset="0"/>
          </a:endParaRPr>
        </a:p>
        <a:p>
          <a:pPr marL="228600" lvl="1" indent="-228600" algn="l" defTabSz="1066800">
            <a:lnSpc>
              <a:spcPct val="90000"/>
            </a:lnSpc>
            <a:spcBef>
              <a:spcPct val="0"/>
            </a:spcBef>
            <a:spcAft>
              <a:spcPct val="15000"/>
            </a:spcAft>
            <a:buChar char="•"/>
          </a:pPr>
          <a:r>
            <a:rPr lang="en-US" sz="2400" kern="1200" dirty="0">
              <a:latin typeface="Times New Roman" panose="02020603050405020304" pitchFamily="18" charset="0"/>
              <a:cs typeface="Times New Roman" panose="02020603050405020304" pitchFamily="18" charset="0"/>
            </a:rPr>
            <a:t>Potential cost concerns due to inflation or international travel expenses</a:t>
          </a:r>
          <a:endParaRPr lang="en-GB" sz="2400" kern="1200" dirty="0">
            <a:latin typeface="Times New Roman" panose="02020603050405020304" pitchFamily="18" charset="0"/>
            <a:cs typeface="Times New Roman" panose="02020603050405020304" pitchFamily="18" charset="0"/>
          </a:endParaRPr>
        </a:p>
      </dsp:txBody>
      <dsp:txXfrm>
        <a:off x="3733824" y="1437825"/>
        <a:ext cx="10334584" cy="855593"/>
      </dsp:txXfrm>
    </dsp:sp>
    <dsp:sp modelId="{21A96678-81B9-420D-9D6D-62C1D4E97E5A}">
      <dsp:nvSpPr>
        <dsp:cNvPr id="0" name=""/>
        <dsp:cNvSpPr/>
      </dsp:nvSpPr>
      <dsp:spPr>
        <a:xfrm>
          <a:off x="0" y="1265121"/>
          <a:ext cx="3564546" cy="1140791"/>
        </a:xfrm>
        <a:prstGeom prst="roundRect">
          <a:avLst/>
        </a:prstGeom>
        <a:solidFill>
          <a:schemeClr val="accent2">
            <a:hueOff val="936304"/>
            <a:satOff val="-1168"/>
            <a:lumOff val="27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Times New Roman" panose="02020603050405020304" pitchFamily="18" charset="0"/>
              <a:cs typeface="Times New Roman" panose="02020603050405020304" pitchFamily="18" charset="0"/>
            </a:rPr>
            <a:t>Economic</a:t>
          </a:r>
        </a:p>
      </dsp:txBody>
      <dsp:txXfrm>
        <a:off x="55689" y="1320810"/>
        <a:ext cx="3453168" cy="1029413"/>
      </dsp:txXfrm>
    </dsp:sp>
    <dsp:sp modelId="{F502C7B8-33EF-45B9-9A6A-BE10DA3DDF4B}">
      <dsp:nvSpPr>
        <dsp:cNvPr id="0" name=""/>
        <dsp:cNvSpPr/>
      </dsp:nvSpPr>
      <dsp:spPr>
        <a:xfrm>
          <a:off x="3809997" y="2385115"/>
          <a:ext cx="10715540" cy="1252623"/>
        </a:xfrm>
        <a:prstGeom prst="rightArrow">
          <a:avLst>
            <a:gd name="adj1" fmla="val 75000"/>
            <a:gd name="adj2" fmla="val 50000"/>
          </a:avLst>
        </a:prstGeom>
        <a:solidFill>
          <a:schemeClr val="accent2">
            <a:tint val="40000"/>
            <a:alpha val="90000"/>
            <a:hueOff val="2010328"/>
            <a:satOff val="-1751"/>
            <a:lumOff val="-2"/>
            <a:alphaOff val="0"/>
          </a:schemeClr>
        </a:solidFill>
        <a:ln w="25400" cap="flat" cmpd="sng" algn="ctr">
          <a:solidFill>
            <a:schemeClr val="accent2">
              <a:tint val="40000"/>
              <a:alpha val="90000"/>
              <a:hueOff val="2010328"/>
              <a:satOff val="-1751"/>
              <a:lumOff val="-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latin typeface="Times New Roman" panose="02020603050405020304" pitchFamily="18" charset="0"/>
              <a:cs typeface="Times New Roman" panose="02020603050405020304" pitchFamily="18" charset="0"/>
            </a:rPr>
            <a:t>Rising interest in cultural travel and meaningful experiences.</a:t>
          </a:r>
          <a:endParaRPr lang="en-GB" sz="2400" kern="1200" dirty="0">
            <a:latin typeface="Times New Roman" panose="02020603050405020304" pitchFamily="18" charset="0"/>
            <a:cs typeface="Times New Roman" panose="02020603050405020304" pitchFamily="18" charset="0"/>
          </a:endParaRPr>
        </a:p>
        <a:p>
          <a:pPr marL="228600" lvl="1" indent="-228600" algn="l" defTabSz="1066800">
            <a:lnSpc>
              <a:spcPct val="90000"/>
            </a:lnSpc>
            <a:spcBef>
              <a:spcPct val="0"/>
            </a:spcBef>
            <a:spcAft>
              <a:spcPct val="15000"/>
            </a:spcAft>
            <a:buChar char="•"/>
          </a:pPr>
          <a:r>
            <a:rPr lang="en-US" sz="2400" kern="1200" dirty="0">
              <a:latin typeface="Times New Roman" panose="02020603050405020304" pitchFamily="18" charset="0"/>
              <a:cs typeface="Times New Roman" panose="02020603050405020304" pitchFamily="18" charset="0"/>
            </a:rPr>
            <a:t>Growing awareness of sustainable practices among consumers (Mohamed and Saber, 2022)</a:t>
          </a:r>
          <a:endParaRPr lang="en-GB" sz="2400" kern="1200" dirty="0">
            <a:latin typeface="Times New Roman" panose="02020603050405020304" pitchFamily="18" charset="0"/>
            <a:cs typeface="Times New Roman" panose="02020603050405020304" pitchFamily="18" charset="0"/>
          </a:endParaRPr>
        </a:p>
      </dsp:txBody>
      <dsp:txXfrm>
        <a:off x="3809997" y="2541693"/>
        <a:ext cx="10245806" cy="939467"/>
      </dsp:txXfrm>
    </dsp:sp>
    <dsp:sp modelId="{F5E37D4B-766C-44FD-8DA5-E219490F4815}">
      <dsp:nvSpPr>
        <dsp:cNvPr id="0" name=""/>
        <dsp:cNvSpPr/>
      </dsp:nvSpPr>
      <dsp:spPr>
        <a:xfrm>
          <a:off x="25" y="2528176"/>
          <a:ext cx="3623624" cy="1140791"/>
        </a:xfrm>
        <a:prstGeom prst="roundRect">
          <a:avLst/>
        </a:prstGeom>
        <a:solidFill>
          <a:schemeClr val="accent2">
            <a:hueOff val="1872608"/>
            <a:satOff val="-2336"/>
            <a:lumOff val="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Times New Roman" panose="02020603050405020304" pitchFamily="18" charset="0"/>
              <a:cs typeface="Times New Roman" panose="02020603050405020304" pitchFamily="18" charset="0"/>
            </a:rPr>
            <a:t>Social</a:t>
          </a:r>
        </a:p>
      </dsp:txBody>
      <dsp:txXfrm>
        <a:off x="55714" y="2583865"/>
        <a:ext cx="3512246" cy="1029413"/>
      </dsp:txXfrm>
    </dsp:sp>
    <dsp:sp modelId="{07094B6B-3D9F-466D-A5AC-C1F43B4C5656}">
      <dsp:nvSpPr>
        <dsp:cNvPr id="0" name=""/>
        <dsp:cNvSpPr/>
      </dsp:nvSpPr>
      <dsp:spPr>
        <a:xfrm>
          <a:off x="3810000" y="3744186"/>
          <a:ext cx="10609911" cy="1140791"/>
        </a:xfrm>
        <a:prstGeom prst="rightArrow">
          <a:avLst>
            <a:gd name="adj1" fmla="val 75000"/>
            <a:gd name="adj2" fmla="val 50000"/>
          </a:avLst>
        </a:prstGeom>
        <a:solidFill>
          <a:schemeClr val="accent2">
            <a:tint val="40000"/>
            <a:alpha val="90000"/>
            <a:hueOff val="3015493"/>
            <a:satOff val="-2627"/>
            <a:lumOff val="-4"/>
            <a:alphaOff val="0"/>
          </a:schemeClr>
        </a:solidFill>
        <a:ln w="25400" cap="flat" cmpd="sng" algn="ctr">
          <a:solidFill>
            <a:schemeClr val="accent2">
              <a:tint val="40000"/>
              <a:alpha val="90000"/>
              <a:hueOff val="3015493"/>
              <a:satOff val="-2627"/>
              <a:lumOff val="-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just" defTabSz="1066800">
            <a:lnSpc>
              <a:spcPct val="90000"/>
            </a:lnSpc>
            <a:spcBef>
              <a:spcPct val="0"/>
            </a:spcBef>
            <a:spcAft>
              <a:spcPct val="15000"/>
            </a:spcAft>
            <a:buChar char="•"/>
          </a:pPr>
          <a:r>
            <a:rPr lang="en-US" sz="2400" kern="1200" dirty="0">
              <a:latin typeface="Times New Roman" panose="02020603050405020304" pitchFamily="18" charset="0"/>
              <a:cs typeface="Times New Roman" panose="02020603050405020304" pitchFamily="18" charset="0"/>
            </a:rPr>
            <a:t>Advancements in green tech and digital event platforms (</a:t>
          </a:r>
          <a:r>
            <a:rPr lang="en-US" sz="2400" kern="1200" dirty="0" err="1">
              <a:latin typeface="Times New Roman" panose="02020603050405020304" pitchFamily="18" charset="0"/>
              <a:cs typeface="Times New Roman" panose="02020603050405020304" pitchFamily="18" charset="0"/>
            </a:rPr>
            <a:t>Pirnar</a:t>
          </a:r>
          <a:r>
            <a:rPr lang="en-US" sz="2400" kern="1200" dirty="0">
              <a:latin typeface="Times New Roman" panose="02020603050405020304" pitchFamily="18" charset="0"/>
              <a:cs typeface="Times New Roman" panose="02020603050405020304" pitchFamily="18" charset="0"/>
            </a:rPr>
            <a:t> and </a:t>
          </a:r>
          <a:r>
            <a:rPr lang="en-US" sz="2400" kern="1200" dirty="0" err="1">
              <a:latin typeface="Times New Roman" panose="02020603050405020304" pitchFamily="18" charset="0"/>
              <a:cs typeface="Times New Roman" panose="02020603050405020304" pitchFamily="18" charset="0"/>
            </a:rPr>
            <a:t>Altin</a:t>
          </a:r>
          <a:r>
            <a:rPr lang="en-US" sz="2400" kern="1200" dirty="0">
              <a:latin typeface="Times New Roman" panose="02020603050405020304" pitchFamily="18" charset="0"/>
              <a:cs typeface="Times New Roman" panose="02020603050405020304" pitchFamily="18" charset="0"/>
            </a:rPr>
            <a:t>, 2022)</a:t>
          </a:r>
          <a:endParaRPr lang="en-GB" sz="2400" kern="1200" dirty="0">
            <a:latin typeface="Times New Roman" panose="02020603050405020304" pitchFamily="18" charset="0"/>
            <a:cs typeface="Times New Roman" panose="02020603050405020304" pitchFamily="18" charset="0"/>
          </a:endParaRPr>
        </a:p>
        <a:p>
          <a:pPr marL="228600" lvl="1" indent="-228600" algn="just" defTabSz="1066800">
            <a:lnSpc>
              <a:spcPct val="90000"/>
            </a:lnSpc>
            <a:spcBef>
              <a:spcPct val="0"/>
            </a:spcBef>
            <a:spcAft>
              <a:spcPct val="15000"/>
            </a:spcAft>
            <a:buChar char="•"/>
          </a:pPr>
          <a:r>
            <a:rPr lang="en-US" sz="2400" kern="1200" dirty="0">
              <a:latin typeface="Times New Roman" panose="02020603050405020304" pitchFamily="18" charset="0"/>
              <a:cs typeface="Times New Roman" panose="02020603050405020304" pitchFamily="18" charset="0"/>
            </a:rPr>
            <a:t>Use of hybrid event tools to reach a broader international audience.</a:t>
          </a:r>
          <a:endParaRPr lang="en-GB" sz="2400" kern="1200" dirty="0">
            <a:latin typeface="Times New Roman" panose="02020603050405020304" pitchFamily="18" charset="0"/>
            <a:cs typeface="Times New Roman" panose="02020603050405020304" pitchFamily="18" charset="0"/>
          </a:endParaRPr>
        </a:p>
        <a:p>
          <a:pPr marL="228600" lvl="1" indent="-228600" algn="l" defTabSz="1066800">
            <a:lnSpc>
              <a:spcPct val="90000"/>
            </a:lnSpc>
            <a:spcBef>
              <a:spcPct val="0"/>
            </a:spcBef>
            <a:spcAft>
              <a:spcPct val="15000"/>
            </a:spcAft>
            <a:buChar char="•"/>
          </a:pPr>
          <a:endParaRPr lang="en-GB" sz="2400" kern="1200" dirty="0">
            <a:latin typeface="Times New Roman" panose="02020603050405020304" pitchFamily="18" charset="0"/>
            <a:cs typeface="Times New Roman" panose="02020603050405020304" pitchFamily="18" charset="0"/>
          </a:endParaRPr>
        </a:p>
      </dsp:txBody>
      <dsp:txXfrm>
        <a:off x="3810000" y="3886785"/>
        <a:ext cx="10182114" cy="855593"/>
      </dsp:txXfrm>
    </dsp:sp>
    <dsp:sp modelId="{DA8AA722-DBAC-4B38-BE15-77DCAAD2C90A}">
      <dsp:nvSpPr>
        <dsp:cNvPr id="0" name=""/>
        <dsp:cNvSpPr/>
      </dsp:nvSpPr>
      <dsp:spPr>
        <a:xfrm>
          <a:off x="0" y="3815714"/>
          <a:ext cx="3663532" cy="1140791"/>
        </a:xfrm>
        <a:prstGeom prst="roundRect">
          <a:avLst/>
        </a:prstGeom>
        <a:solidFill>
          <a:schemeClr val="accent2">
            <a:hueOff val="2808911"/>
            <a:satOff val="-3503"/>
            <a:lumOff val="82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Times New Roman" panose="02020603050405020304" pitchFamily="18" charset="0"/>
              <a:cs typeface="Times New Roman" panose="02020603050405020304" pitchFamily="18" charset="0"/>
            </a:rPr>
            <a:t>Technological</a:t>
          </a:r>
        </a:p>
      </dsp:txBody>
      <dsp:txXfrm>
        <a:off x="55689" y="3871403"/>
        <a:ext cx="3552154" cy="1029413"/>
      </dsp:txXfrm>
    </dsp:sp>
    <dsp:sp modelId="{4A7BB85D-A888-46E4-BD96-3B28FEF7530B}">
      <dsp:nvSpPr>
        <dsp:cNvPr id="0" name=""/>
        <dsp:cNvSpPr/>
      </dsp:nvSpPr>
      <dsp:spPr>
        <a:xfrm>
          <a:off x="3813483" y="4960190"/>
          <a:ext cx="10840303" cy="1291216"/>
        </a:xfrm>
        <a:prstGeom prst="rightArrow">
          <a:avLst>
            <a:gd name="adj1" fmla="val 75000"/>
            <a:gd name="adj2" fmla="val 50000"/>
          </a:avLst>
        </a:prstGeom>
        <a:solidFill>
          <a:schemeClr val="accent2">
            <a:tint val="40000"/>
            <a:alpha val="90000"/>
            <a:hueOff val="4020657"/>
            <a:satOff val="-3502"/>
            <a:lumOff val="-5"/>
            <a:alphaOff val="0"/>
          </a:schemeClr>
        </a:solidFill>
        <a:ln w="25400" cap="flat" cmpd="sng" algn="ctr">
          <a:solidFill>
            <a:schemeClr val="accent2">
              <a:tint val="40000"/>
              <a:alpha val="90000"/>
              <a:hueOff val="4020657"/>
              <a:satOff val="-3502"/>
              <a:lumOff val="-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latin typeface="Times New Roman" panose="02020603050405020304" pitchFamily="18" charset="0"/>
              <a:cs typeface="Times New Roman" panose="02020603050405020304" pitchFamily="18" charset="0"/>
            </a:rPr>
            <a:t>Compliance with event safety, accessibility, and environmental regulations
Post-Brexit legal frameworks for international business attendees (</a:t>
          </a:r>
          <a:r>
            <a:rPr lang="en-US" sz="2400" kern="1200" dirty="0" err="1">
              <a:latin typeface="Times New Roman" panose="02020603050405020304" pitchFamily="18" charset="0"/>
              <a:cs typeface="Times New Roman" panose="02020603050405020304" pitchFamily="18" charset="0"/>
            </a:rPr>
            <a:t>Mandal</a:t>
          </a:r>
          <a:r>
            <a:rPr lang="en-US" sz="2400" kern="1200" dirty="0">
              <a:latin typeface="Times New Roman" panose="02020603050405020304" pitchFamily="18" charset="0"/>
              <a:cs typeface="Times New Roman" panose="02020603050405020304" pitchFamily="18" charset="0"/>
            </a:rPr>
            <a:t> et al., 2025)</a:t>
          </a:r>
          <a:endParaRPr lang="en-GB" sz="2400" kern="1200" dirty="0">
            <a:latin typeface="Times New Roman" panose="02020603050405020304" pitchFamily="18" charset="0"/>
            <a:cs typeface="Times New Roman" panose="02020603050405020304" pitchFamily="18" charset="0"/>
          </a:endParaRPr>
        </a:p>
      </dsp:txBody>
      <dsp:txXfrm>
        <a:off x="3813483" y="5121592"/>
        <a:ext cx="10356097" cy="968412"/>
      </dsp:txXfrm>
    </dsp:sp>
    <dsp:sp modelId="{14E08BA2-FAC7-4C21-AA90-11CEEDA5AA77}">
      <dsp:nvSpPr>
        <dsp:cNvPr id="0" name=""/>
        <dsp:cNvSpPr/>
      </dsp:nvSpPr>
      <dsp:spPr>
        <a:xfrm>
          <a:off x="83319" y="5106930"/>
          <a:ext cx="3623624" cy="1140791"/>
        </a:xfrm>
        <a:prstGeom prst="roundRect">
          <a:avLst/>
        </a:prstGeom>
        <a:solidFill>
          <a:schemeClr val="accent2">
            <a:hueOff val="3745215"/>
            <a:satOff val="-4671"/>
            <a:lumOff val="10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Times New Roman" panose="02020603050405020304" pitchFamily="18" charset="0"/>
              <a:cs typeface="Times New Roman" panose="02020603050405020304" pitchFamily="18" charset="0"/>
            </a:rPr>
            <a:t>Legal</a:t>
          </a:r>
        </a:p>
      </dsp:txBody>
      <dsp:txXfrm>
        <a:off x="139008" y="5162619"/>
        <a:ext cx="3512246" cy="1029413"/>
      </dsp:txXfrm>
    </dsp:sp>
    <dsp:sp modelId="{ADBFA1A0-4884-4244-9CCF-D25B880AD25A}">
      <dsp:nvSpPr>
        <dsp:cNvPr id="0" name=""/>
        <dsp:cNvSpPr/>
      </dsp:nvSpPr>
      <dsp:spPr>
        <a:xfrm>
          <a:off x="3813512" y="6298954"/>
          <a:ext cx="10904103" cy="1485105"/>
        </a:xfrm>
        <a:prstGeom prst="rightArrow">
          <a:avLst>
            <a:gd name="adj1" fmla="val 75000"/>
            <a:gd name="adj2" fmla="val 50000"/>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latin typeface="Times New Roman" panose="02020603050405020304" pitchFamily="18" charset="0"/>
              <a:cs typeface="Times New Roman" panose="02020603050405020304" pitchFamily="18" charset="0"/>
            </a:rPr>
            <a:t>Emphasis on reducing event carbon footprint
Alignment with Wales’ national sustainability goals and promotion of natural landscapes</a:t>
          </a:r>
          <a:endParaRPr lang="en-GB" sz="2400" kern="1200" dirty="0">
            <a:latin typeface="Times New Roman" panose="02020603050405020304" pitchFamily="18" charset="0"/>
            <a:cs typeface="Times New Roman" panose="02020603050405020304" pitchFamily="18" charset="0"/>
          </a:endParaRPr>
        </a:p>
      </dsp:txBody>
      <dsp:txXfrm>
        <a:off x="3813512" y="6484592"/>
        <a:ext cx="10347189" cy="1113829"/>
      </dsp:txXfrm>
    </dsp:sp>
    <dsp:sp modelId="{3C954275-FA11-47C3-8C31-BD005515EDD0}">
      <dsp:nvSpPr>
        <dsp:cNvPr id="0" name=""/>
        <dsp:cNvSpPr/>
      </dsp:nvSpPr>
      <dsp:spPr>
        <a:xfrm>
          <a:off x="7232" y="6544053"/>
          <a:ext cx="3538145" cy="1140791"/>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Times New Roman" panose="02020603050405020304" pitchFamily="18" charset="0"/>
              <a:cs typeface="Times New Roman" panose="02020603050405020304" pitchFamily="18" charset="0"/>
            </a:rPr>
            <a:t>Environmental</a:t>
          </a:r>
        </a:p>
      </dsp:txBody>
      <dsp:txXfrm>
        <a:off x="62921" y="6599742"/>
        <a:ext cx="3426767" cy="10294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E52174-DD74-4F2A-9E30-DED7EE7701EE}">
      <dsp:nvSpPr>
        <dsp:cNvPr id="0" name=""/>
        <dsp:cNvSpPr/>
      </dsp:nvSpPr>
      <dsp:spPr>
        <a:xfrm>
          <a:off x="0" y="0"/>
          <a:ext cx="7863839" cy="1573672"/>
        </a:xfrm>
        <a:prstGeom prst="roundRect">
          <a:avLst>
            <a:gd name="adj" fmla="val 10000"/>
          </a:avLst>
        </a:prstGeom>
        <a:solidFill>
          <a:schemeClr val="accent3">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Cardiff International Arena is a central, accessible venue with large exhibition spaces and facilities.</a:t>
          </a:r>
          <a:endParaRPr lang="en-GB" sz="2400" kern="1200" dirty="0">
            <a:solidFill>
              <a:schemeClr val="tx1"/>
            </a:solidFill>
            <a:latin typeface="Times New Roman" panose="02020603050405020304" pitchFamily="18" charset="0"/>
            <a:cs typeface="Times New Roman" panose="02020603050405020304" pitchFamily="18" charset="0"/>
          </a:endParaRPr>
        </a:p>
      </dsp:txBody>
      <dsp:txXfrm>
        <a:off x="46091" y="46091"/>
        <a:ext cx="6032749" cy="1481490"/>
      </dsp:txXfrm>
    </dsp:sp>
    <dsp:sp modelId="{E4100A86-FDA2-41F1-9823-73FC899860A0}">
      <dsp:nvSpPr>
        <dsp:cNvPr id="0" name=""/>
        <dsp:cNvSpPr/>
      </dsp:nvSpPr>
      <dsp:spPr>
        <a:xfrm>
          <a:off x="658596" y="1859794"/>
          <a:ext cx="7863839" cy="1573672"/>
        </a:xfrm>
        <a:prstGeom prst="roundRect">
          <a:avLst>
            <a:gd name="adj" fmla="val 10000"/>
          </a:avLst>
        </a:prstGeom>
        <a:solidFill>
          <a:schemeClr val="accent3">
            <a:shade val="80000"/>
            <a:hueOff val="72969"/>
            <a:satOff val="-477"/>
            <a:lumOff val="818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b="1" kern="1200" dirty="0">
              <a:solidFill>
                <a:schemeClr val="tx1"/>
              </a:solidFill>
              <a:latin typeface="Times New Roman" panose="02020603050405020304" pitchFamily="18" charset="0"/>
              <a:cs typeface="Times New Roman" panose="02020603050405020304" pitchFamily="18" charset="0"/>
            </a:rPr>
            <a:t>Suitability:</a:t>
          </a:r>
          <a:r>
            <a:rPr lang="en-US" sz="2400" kern="1200" dirty="0">
              <a:solidFill>
                <a:schemeClr val="tx1"/>
              </a:solidFill>
              <a:latin typeface="Times New Roman" panose="02020603050405020304" pitchFamily="18" charset="0"/>
              <a:cs typeface="Times New Roman" panose="02020603050405020304" pitchFamily="18" charset="0"/>
            </a:rPr>
            <a:t> Ideal for hosting large-scale exhibitions, keynote sessions, and networking areas, offering flexibility in layout (Gales et al., 2022).</a:t>
          </a:r>
          <a:endParaRPr lang="en-GB" sz="2400" kern="1200" dirty="0">
            <a:solidFill>
              <a:schemeClr val="tx1"/>
            </a:solidFill>
            <a:latin typeface="Times New Roman" panose="02020603050405020304" pitchFamily="18" charset="0"/>
            <a:cs typeface="Times New Roman" panose="02020603050405020304" pitchFamily="18" charset="0"/>
          </a:endParaRPr>
        </a:p>
      </dsp:txBody>
      <dsp:txXfrm>
        <a:off x="704687" y="1905885"/>
        <a:ext cx="6090173" cy="1481490"/>
      </dsp:txXfrm>
    </dsp:sp>
    <dsp:sp modelId="{61CB07B0-D80B-4470-8DD9-13786B7EEE50}">
      <dsp:nvSpPr>
        <dsp:cNvPr id="0" name=""/>
        <dsp:cNvSpPr/>
      </dsp:nvSpPr>
      <dsp:spPr>
        <a:xfrm>
          <a:off x="1307363" y="3719588"/>
          <a:ext cx="7863839" cy="1573672"/>
        </a:xfrm>
        <a:prstGeom prst="roundRect">
          <a:avLst>
            <a:gd name="adj" fmla="val 10000"/>
          </a:avLst>
        </a:prstGeom>
        <a:solidFill>
          <a:schemeClr val="accent3">
            <a:shade val="80000"/>
            <a:hueOff val="145938"/>
            <a:satOff val="-954"/>
            <a:lumOff val="1636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Need for experienced event planners, sustainability experts, technical staff, and hospitality teams (Dutta, 2025).</a:t>
          </a:r>
          <a:endParaRPr lang="en-GB" sz="2400" kern="1200" dirty="0">
            <a:solidFill>
              <a:schemeClr val="tx1"/>
            </a:solidFill>
            <a:latin typeface="Times New Roman" panose="02020603050405020304" pitchFamily="18" charset="0"/>
            <a:cs typeface="Times New Roman" panose="02020603050405020304" pitchFamily="18" charset="0"/>
          </a:endParaRPr>
        </a:p>
      </dsp:txBody>
      <dsp:txXfrm>
        <a:off x="1353454" y="3765679"/>
        <a:ext cx="6100003" cy="1481490"/>
      </dsp:txXfrm>
    </dsp:sp>
    <dsp:sp modelId="{E6EA38BE-7ECC-4EBF-A79E-0ABEC9860B66}">
      <dsp:nvSpPr>
        <dsp:cNvPr id="0" name=""/>
        <dsp:cNvSpPr/>
      </dsp:nvSpPr>
      <dsp:spPr>
        <a:xfrm>
          <a:off x="1965959" y="5579382"/>
          <a:ext cx="7863839" cy="1573672"/>
        </a:xfrm>
        <a:prstGeom prst="roundRect">
          <a:avLst>
            <a:gd name="adj" fmla="val 10000"/>
          </a:avLst>
        </a:prstGeom>
        <a:solidFill>
          <a:schemeClr val="accent3">
            <a:shade val="80000"/>
            <a:hueOff val="218907"/>
            <a:satOff val="-1431"/>
            <a:lumOff val="2455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b="1" kern="1200" dirty="0">
              <a:solidFill>
                <a:schemeClr val="tx1"/>
              </a:solidFill>
              <a:latin typeface="Times New Roman" panose="02020603050405020304" pitchFamily="18" charset="0"/>
              <a:cs typeface="Times New Roman" panose="02020603050405020304" pitchFamily="18" charset="0"/>
            </a:rPr>
            <a:t>Logistics</a:t>
          </a:r>
          <a:r>
            <a:rPr lang="en-US" sz="2400" kern="1200" dirty="0">
              <a:solidFill>
                <a:schemeClr val="tx1"/>
              </a:solidFill>
              <a:latin typeface="Times New Roman" panose="02020603050405020304" pitchFamily="18" charset="0"/>
              <a:cs typeface="Times New Roman" panose="02020603050405020304" pitchFamily="18" charset="0"/>
            </a:rPr>
            <a:t>: Efficient transportation links, onsite parking, and sustainable event setup, including green catering options and waste management (Riches, 2024).</a:t>
          </a:r>
          <a:endParaRPr lang="en-GB" sz="2400" kern="1200" dirty="0">
            <a:solidFill>
              <a:schemeClr val="tx1"/>
            </a:solidFill>
            <a:latin typeface="Times New Roman" panose="02020603050405020304" pitchFamily="18" charset="0"/>
            <a:cs typeface="Times New Roman" panose="02020603050405020304" pitchFamily="18" charset="0"/>
          </a:endParaRPr>
        </a:p>
      </dsp:txBody>
      <dsp:txXfrm>
        <a:off x="2012050" y="5625473"/>
        <a:ext cx="6090173" cy="1481490"/>
      </dsp:txXfrm>
    </dsp:sp>
    <dsp:sp modelId="{BB3FA007-3F0C-476E-BCDE-84A962A961BE}">
      <dsp:nvSpPr>
        <dsp:cNvPr id="0" name=""/>
        <dsp:cNvSpPr/>
      </dsp:nvSpPr>
      <dsp:spPr>
        <a:xfrm>
          <a:off x="6840952" y="1205289"/>
          <a:ext cx="1022886" cy="1022886"/>
        </a:xfrm>
        <a:prstGeom prst="downArrow">
          <a:avLst>
            <a:gd name="adj1" fmla="val 55000"/>
            <a:gd name="adj2" fmla="val 45000"/>
          </a:avLst>
        </a:prstGeom>
        <a:solidFill>
          <a:schemeClr val="accent3">
            <a:alpha val="90000"/>
            <a:tint val="40000"/>
            <a:hueOff val="0"/>
            <a:satOff val="0"/>
            <a:lumOff val="0"/>
            <a:alphaOff val="0"/>
          </a:schemeClr>
        </a:solidFill>
        <a:ln w="254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90000"/>
            </a:lnSpc>
            <a:spcBef>
              <a:spcPct val="0"/>
            </a:spcBef>
            <a:spcAft>
              <a:spcPct val="35000"/>
            </a:spcAft>
            <a:buNone/>
          </a:pPr>
          <a:endParaRPr lang="en-GB" sz="2400" kern="1200">
            <a:solidFill>
              <a:schemeClr val="tx1"/>
            </a:solidFill>
            <a:latin typeface="Times New Roman" panose="02020603050405020304" pitchFamily="18" charset="0"/>
            <a:cs typeface="Times New Roman" panose="02020603050405020304" pitchFamily="18" charset="0"/>
          </a:endParaRPr>
        </a:p>
      </dsp:txBody>
      <dsp:txXfrm>
        <a:off x="7071101" y="1205289"/>
        <a:ext cx="562588" cy="769722"/>
      </dsp:txXfrm>
    </dsp:sp>
    <dsp:sp modelId="{AD02925E-5B5F-484F-92EF-22BFF3F4C5B5}">
      <dsp:nvSpPr>
        <dsp:cNvPr id="0" name=""/>
        <dsp:cNvSpPr/>
      </dsp:nvSpPr>
      <dsp:spPr>
        <a:xfrm>
          <a:off x="7499548" y="3065084"/>
          <a:ext cx="1022886" cy="1022886"/>
        </a:xfrm>
        <a:prstGeom prst="downArrow">
          <a:avLst>
            <a:gd name="adj1" fmla="val 55000"/>
            <a:gd name="adj2" fmla="val 45000"/>
          </a:avLst>
        </a:prstGeom>
        <a:solidFill>
          <a:schemeClr val="accent3">
            <a:alpha val="90000"/>
            <a:tint val="40000"/>
            <a:hueOff val="0"/>
            <a:satOff val="0"/>
            <a:lumOff val="0"/>
            <a:alphaOff val="0"/>
          </a:schemeClr>
        </a:solidFill>
        <a:ln w="254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90000"/>
            </a:lnSpc>
            <a:spcBef>
              <a:spcPct val="0"/>
            </a:spcBef>
            <a:spcAft>
              <a:spcPct val="35000"/>
            </a:spcAft>
            <a:buNone/>
          </a:pPr>
          <a:endParaRPr lang="en-GB" sz="2400" kern="1200">
            <a:solidFill>
              <a:schemeClr val="tx1"/>
            </a:solidFill>
            <a:latin typeface="Times New Roman" panose="02020603050405020304" pitchFamily="18" charset="0"/>
            <a:cs typeface="Times New Roman" panose="02020603050405020304" pitchFamily="18" charset="0"/>
          </a:endParaRPr>
        </a:p>
      </dsp:txBody>
      <dsp:txXfrm>
        <a:off x="7729697" y="3065084"/>
        <a:ext cx="562588" cy="769722"/>
      </dsp:txXfrm>
    </dsp:sp>
    <dsp:sp modelId="{6236D884-02A2-4004-8DC2-23DD07FA74BE}">
      <dsp:nvSpPr>
        <dsp:cNvPr id="0" name=""/>
        <dsp:cNvSpPr/>
      </dsp:nvSpPr>
      <dsp:spPr>
        <a:xfrm>
          <a:off x="8148315" y="4924878"/>
          <a:ext cx="1022886" cy="1022886"/>
        </a:xfrm>
        <a:prstGeom prst="downArrow">
          <a:avLst>
            <a:gd name="adj1" fmla="val 55000"/>
            <a:gd name="adj2" fmla="val 45000"/>
          </a:avLst>
        </a:prstGeom>
        <a:solidFill>
          <a:schemeClr val="accent3">
            <a:alpha val="90000"/>
            <a:tint val="40000"/>
            <a:hueOff val="0"/>
            <a:satOff val="0"/>
            <a:lumOff val="0"/>
            <a:alphaOff val="0"/>
          </a:schemeClr>
        </a:solidFill>
        <a:ln w="254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90000"/>
            </a:lnSpc>
            <a:spcBef>
              <a:spcPct val="0"/>
            </a:spcBef>
            <a:spcAft>
              <a:spcPct val="35000"/>
            </a:spcAft>
            <a:buNone/>
          </a:pPr>
          <a:endParaRPr lang="en-GB" sz="2400" kern="1200">
            <a:solidFill>
              <a:schemeClr val="tx1"/>
            </a:solidFill>
            <a:latin typeface="Times New Roman" panose="02020603050405020304" pitchFamily="18" charset="0"/>
            <a:cs typeface="Times New Roman" panose="02020603050405020304" pitchFamily="18" charset="0"/>
          </a:endParaRPr>
        </a:p>
      </dsp:txBody>
      <dsp:txXfrm>
        <a:off x="8378464" y="4924878"/>
        <a:ext cx="562588" cy="76972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2ABE38-F9CC-41BC-94F6-B227871A6F91}" type="datetimeFigureOut">
              <a:rPr lang="en-GB" smtClean="0"/>
              <a:t>22/05/2025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2F6306-E8EF-43F5-8202-ADD8F8D8D24C}" type="slidenum">
              <a:rPr lang="en-GB" smtClean="0"/>
              <a:t>‹#›</a:t>
            </a:fld>
            <a:endParaRPr lang="en-GB"/>
          </a:p>
        </p:txBody>
      </p:sp>
    </p:spTree>
    <p:extLst>
      <p:ext uri="{BB962C8B-B14F-4D97-AF65-F5344CB8AC3E}">
        <p14:creationId xmlns:p14="http://schemas.microsoft.com/office/powerpoint/2010/main" val="14090489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Wales Green Innovation and Sustainability Expo is a three-day international MICE event. Although it utilises eco-consciousness concepts, its main aim is to celebrate the Year of Croeso and promote Welsh hospitality, culture, and local creativity. The programme comprises keynote sessions, interactive exhibitions, and cultural exhibitions that plunge participants into the Welsh atmosphere. Cardiff International Arena is the perfect location, providing extensive facilities and excellent links for international delegates.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12F6306-E8EF-43F5-8202-ADD8F8D8D24C}" type="slidenum">
              <a:rPr lang="en-GB" smtClean="0"/>
              <a:t>2</a:t>
            </a:fld>
            <a:endParaRPr lang="en-GB"/>
          </a:p>
        </p:txBody>
      </p:sp>
    </p:spTree>
    <p:extLst>
      <p:ext uri="{BB962C8B-B14F-4D97-AF65-F5344CB8AC3E}">
        <p14:creationId xmlns:p14="http://schemas.microsoft.com/office/powerpoint/2010/main" val="36976703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Wales Green Innovation and Sustainability Expo is a three-day international MICE event. Although it utilises eco-consciousness concepts, its main aim is to celebrate the Year of Croeso and promote Welsh hospitality, culture, and local creativity. The programme comprises keynote sessions, interactive exhibitions, and cultural exhibitions that plunge participants into the Welsh atmosphere. Cardiff International Arena is the perfect location, providing extensive facilities and excellent links for international delegates.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12F6306-E8EF-43F5-8202-ADD8F8D8D24C}" type="slidenum">
              <a:rPr lang="en-GB" smtClean="0"/>
              <a:t>3</a:t>
            </a:fld>
            <a:endParaRPr lang="en-GB"/>
          </a:p>
        </p:txBody>
      </p:sp>
    </p:spTree>
    <p:extLst>
      <p:ext uri="{BB962C8B-B14F-4D97-AF65-F5344CB8AC3E}">
        <p14:creationId xmlns:p14="http://schemas.microsoft.com/office/powerpoint/2010/main" val="23369357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Through the event, there is a cross-cultural and diverse international audience, with the event seeking to serve essentially MICE professionals, event organisers, and travel representatives on desirable, unique, and culturally enriched destinations (Fox et al., 2014). The secondary audiences are sustainability experts, innovators and academic figures. Priority markets include Germany, France, North America, and the Asia-Pacific regions, which are characterised by high MICE involvement and green innovation interest. Demographically, the event attracts professionals between 30 and 60 years of age who seek cultural authenticity, meaningful engagement, and Wales' hospitable identity, which was promoted under the Year of Croeso campaign.</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12F6306-E8EF-43F5-8202-ADD8F8D8D24C}" type="slidenum">
              <a:rPr lang="en-GB" smtClean="0"/>
              <a:t>4</a:t>
            </a:fld>
            <a:endParaRPr lang="en-GB"/>
          </a:p>
        </p:txBody>
      </p:sp>
    </p:spTree>
    <p:extLst>
      <p:ext uri="{BB962C8B-B14F-4D97-AF65-F5344CB8AC3E}">
        <p14:creationId xmlns:p14="http://schemas.microsoft.com/office/powerpoint/2010/main" val="2526030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exists enormous market demand for combined business and Experiential Cultural MICE events. The expanding image of Wales as a scenic, hospitable and safe location is a factor that appeals to it, especially to foreign delegates (Getz and Page, 2019). The marketing is done through digitally-based channels, industry partnerships, and influencer outreaches to target core global customers (</a:t>
            </a:r>
            <a:r>
              <a:rPr lang="en-US" sz="1200" kern="1200" dirty="0" err="1">
                <a:solidFill>
                  <a:schemeClr val="tx1"/>
                </a:solidFill>
                <a:effectLst/>
                <a:latin typeface="+mn-lt"/>
                <a:ea typeface="+mn-ea"/>
                <a:cs typeface="+mn-cs"/>
              </a:rPr>
              <a:t>Ancillai</a:t>
            </a:r>
            <a:r>
              <a:rPr lang="en-US" sz="1200" kern="1200" dirty="0">
                <a:solidFill>
                  <a:schemeClr val="tx1"/>
                </a:solidFill>
                <a:effectLst/>
                <a:latin typeface="+mn-lt"/>
                <a:ea typeface="+mn-ea"/>
                <a:cs typeface="+mn-cs"/>
              </a:rPr>
              <a:t> et al., 2025). Strategic cooperation with Visit Wales and Local tourism authorities will maximise the campaign during the Year of Croeso 2025 to increase visibility and viable placement of the event.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12F6306-E8EF-43F5-8202-ADD8F8D8D24C}" type="slidenum">
              <a:rPr lang="en-GB" smtClean="0"/>
              <a:t>5</a:t>
            </a:fld>
            <a:endParaRPr lang="en-GB"/>
          </a:p>
        </p:txBody>
      </p:sp>
    </p:spTree>
    <p:extLst>
      <p:ext uri="{BB962C8B-B14F-4D97-AF65-F5344CB8AC3E}">
        <p14:creationId xmlns:p14="http://schemas.microsoft.com/office/powerpoint/2010/main" val="33141229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competitor landscape includes international and regional events covered in the MICE and sustainability fields. Significant events such as IMEX Frankfurt and Genentech Festival have worldwide audiences and high reputations, but they usually do not have a profound cultural narrative or a hospitality focus (Rogers and Wynn-Moylan, 2022). Events like the Tourism Innovation Summit are good at technological engagement but not local connection (TIS, 2025). VisitScotland Expo explains how national branding could attract niche tourism markets, even though it is mainly domestic (VisitScotland Expo, 2024). The Wales' Green Innovation and Sustainability Expo, proposed to combine uniquely, green innovation with Welsh identity and culture and the Year of Croeso 2025. The unique strength of this conference lies in the ability to provide an authentic, immersive experience to delegates who want business value and emotional connection. Strategic marketing and stakeholder cooperation will help achieve market presence and initial problems of brand recognition (Rogers and Wynn-Moylan, 2022).</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12F6306-E8EF-43F5-8202-ADD8F8D8D24C}" type="slidenum">
              <a:rPr lang="en-GB" smtClean="0"/>
              <a:t>6</a:t>
            </a:fld>
            <a:endParaRPr lang="en-GB"/>
          </a:p>
        </p:txBody>
      </p:sp>
    </p:spTree>
    <p:extLst>
      <p:ext uri="{BB962C8B-B14F-4D97-AF65-F5344CB8AC3E}">
        <p14:creationId xmlns:p14="http://schemas.microsoft.com/office/powerpoint/2010/main" val="33825009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SWOT analysis of Wales's Green Innovation and Sustainability Expo gives a clear lesson of internal strengths and weaknesses and the proposed event's external opportunities and threats. Major strengths include alignment with the Year of Cresco 2025 campaign, which celebrates Welsh hospitality, culture, and sense of place, making the event topical and timely (Riches, 2024). It also presents a unique environmental front and cultural profusion triad to stand out in the MICE universe. However, as a newly proposed event, it has no brand presence and will need to spend a lot to market and engage the stakeholders when it starts. Opportunities exist in the growing demand in the global market for destination-led MICE experiences and sustainable tourism trends (</a:t>
            </a:r>
            <a:r>
              <a:rPr lang="en-US" sz="1200" kern="1200" dirty="0" err="1">
                <a:solidFill>
                  <a:schemeClr val="tx1"/>
                </a:solidFill>
                <a:effectLst/>
                <a:latin typeface="+mn-lt"/>
                <a:ea typeface="+mn-ea"/>
                <a:cs typeface="+mn-cs"/>
              </a:rPr>
              <a:t>Pirnar</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Altin</a:t>
            </a:r>
            <a:r>
              <a:rPr lang="en-US" sz="1200" kern="1200" dirty="0">
                <a:solidFill>
                  <a:schemeClr val="tx1"/>
                </a:solidFill>
                <a:effectLst/>
                <a:latin typeface="+mn-lt"/>
                <a:ea typeface="+mn-ea"/>
                <a:cs typeface="+mn-cs"/>
              </a:rPr>
              <a:t>, 2022). Threats could come from known European rivals, economic volatility, or shipping problems, such as travel interferences abroad.</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12F6306-E8EF-43F5-8202-ADD8F8D8D24C}" type="slidenum">
              <a:rPr lang="en-GB" smtClean="0"/>
              <a:t>7</a:t>
            </a:fld>
            <a:endParaRPr lang="en-GB"/>
          </a:p>
        </p:txBody>
      </p:sp>
    </p:spTree>
    <p:extLst>
      <p:ext uri="{BB962C8B-B14F-4D97-AF65-F5344CB8AC3E}">
        <p14:creationId xmlns:p14="http://schemas.microsoft.com/office/powerpoint/2010/main" val="5389597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PESTLE analysis points out the external macro-environmental factors affecting the feasibility of the event. Politically, Wales is the recipient of government actions favouring tourism and sustainability, providing a safe environment for international events (Nicholls et al., 2021). Economically, there is an increased flow of investment to green innovation and tourism industries. However, due to inflation and increased travelling expenses, the attendance from particular markets may be affected. Sociological tendencies are also positive, as there is a worldwide rising need for culturally appropriate and sustainable experiences (</a:t>
            </a:r>
            <a:r>
              <a:rPr lang="en-US" sz="1200" kern="1200" dirty="0" err="1">
                <a:solidFill>
                  <a:schemeClr val="tx1"/>
                </a:solidFill>
                <a:effectLst/>
                <a:latin typeface="+mn-lt"/>
                <a:ea typeface="+mn-ea"/>
                <a:cs typeface="+mn-cs"/>
              </a:rPr>
              <a:t>Ancillai</a:t>
            </a:r>
            <a:r>
              <a:rPr lang="en-US" sz="1200" kern="1200" dirty="0">
                <a:solidFill>
                  <a:schemeClr val="tx1"/>
                </a:solidFill>
                <a:effectLst/>
                <a:latin typeface="+mn-lt"/>
                <a:ea typeface="+mn-ea"/>
                <a:cs typeface="+mn-cs"/>
              </a:rPr>
              <a:t> et al., 2025). This goes well with this Year of Croeso theme, which marks a warm Welsh welcome and rich culture. Technologically, the event could use green innovations and hybrid platforms to optimise its global footprint and environmental impact (Mohamed and Saber, 2022). From a legal standpoint, the organisers must completely adhere to health, safety, and environmental standards, especially under the auspices of changes related to Brexit in international business travel (</a:t>
            </a:r>
            <a:r>
              <a:rPr lang="en-US" sz="1200" kern="1200" dirty="0" err="1">
                <a:solidFill>
                  <a:schemeClr val="tx1"/>
                </a:solidFill>
                <a:effectLst/>
                <a:latin typeface="+mn-lt"/>
                <a:ea typeface="+mn-ea"/>
                <a:cs typeface="+mn-cs"/>
              </a:rPr>
              <a:t>Pirnar</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Altin</a:t>
            </a:r>
            <a:r>
              <a:rPr lang="en-US" sz="1200" kern="1200" dirty="0">
                <a:solidFill>
                  <a:schemeClr val="tx1"/>
                </a:solidFill>
                <a:effectLst/>
                <a:latin typeface="+mn-lt"/>
                <a:ea typeface="+mn-ea"/>
                <a:cs typeface="+mn-cs"/>
              </a:rPr>
              <a:t>, 2022). Environmentally, the event resonates well with the sustainability targets in Wales, as it creates an eco-consciousness to appreciate the landscapes (</a:t>
            </a:r>
            <a:r>
              <a:rPr lang="en-US" sz="1200" kern="1200" dirty="0" err="1">
                <a:solidFill>
                  <a:schemeClr val="tx1"/>
                </a:solidFill>
                <a:effectLst/>
                <a:latin typeface="+mn-lt"/>
                <a:ea typeface="+mn-ea"/>
                <a:cs typeface="+mn-cs"/>
              </a:rPr>
              <a:t>Mandal</a:t>
            </a:r>
            <a:r>
              <a:rPr lang="en-US" sz="1200" kern="1200" dirty="0">
                <a:solidFill>
                  <a:schemeClr val="tx1"/>
                </a:solidFill>
                <a:effectLst/>
                <a:latin typeface="+mn-lt"/>
                <a:ea typeface="+mn-ea"/>
                <a:cs typeface="+mn-cs"/>
              </a:rPr>
              <a:t> et al., 2025). These factors collectively influence the event's strategic viability, enhancing its alignment with the national branding activities.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12F6306-E8EF-43F5-8202-ADD8F8D8D24C}" type="slidenum">
              <a:rPr lang="en-GB" smtClean="0"/>
              <a:t>8</a:t>
            </a:fld>
            <a:endParaRPr lang="en-GB"/>
          </a:p>
        </p:txBody>
      </p:sp>
    </p:spTree>
    <p:extLst>
      <p:ext uri="{BB962C8B-B14F-4D97-AF65-F5344CB8AC3E}">
        <p14:creationId xmlns:p14="http://schemas.microsoft.com/office/powerpoint/2010/main" val="13563361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For the operational feasibility of the Wales' Green Innovation and Sustainability Expo, the Cardiff International Arena offers to host the programme. The location is central to make accessibility easy for international and local attendees, with sufficient exhibition spaces to hold exhibitors and networking areas. The venue also has the flexibility of layout, making the transition from exhibition halls, keynote zones, and interactive installations natural (Gales et al., 2022). In terms of staffing, there will be a need for a competent team of workers comprising experienced event planners, sustainability specialists, digital installations' technical assistance, and hospitality personnel for the event to run seamlessly (Dutta, 2025). Regarding logistics, the arena has good road links, which allow easy access, and its proximity to hotels and accommodation makes things easier for delegates (Riches, 2024). In-site parking and provisions of sustainable practices like eco-friendly catering and waste management will be integrated to continue the green agenda of the event (</a:t>
            </a:r>
            <a:r>
              <a:rPr lang="en-US" sz="1200" kern="1200" dirty="0" err="1">
                <a:solidFill>
                  <a:schemeClr val="tx1"/>
                </a:solidFill>
                <a:effectLst/>
                <a:latin typeface="+mn-lt"/>
                <a:ea typeface="+mn-ea"/>
                <a:cs typeface="+mn-cs"/>
              </a:rPr>
              <a:t>Ancillai</a:t>
            </a:r>
            <a:r>
              <a:rPr lang="en-US" sz="1200" kern="1200" dirty="0">
                <a:solidFill>
                  <a:schemeClr val="tx1"/>
                </a:solidFill>
                <a:effectLst/>
                <a:latin typeface="+mn-lt"/>
                <a:ea typeface="+mn-ea"/>
                <a:cs typeface="+mn-cs"/>
              </a:rPr>
              <a:t> et al., 2025). In combination, the operational elements form a good background for a large-scale, successful event.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12F6306-E8EF-43F5-8202-ADD8F8D8D24C}" type="slidenum">
              <a:rPr lang="en-GB" smtClean="0"/>
              <a:t>9</a:t>
            </a:fld>
            <a:endParaRPr lang="en-GB"/>
          </a:p>
        </p:txBody>
      </p:sp>
    </p:spTree>
    <p:extLst>
      <p:ext uri="{BB962C8B-B14F-4D97-AF65-F5344CB8AC3E}">
        <p14:creationId xmlns:p14="http://schemas.microsoft.com/office/powerpoint/2010/main" val="29155192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Wales Green Innovation and Sustainability Expo will need a mix of resources with sustainability objectives in mind, such as using eco-friendly materials for setups, sustainable catering options, and efficient waste management. Staffing for events will consist of event coordinators, sustainability professionals, technical assistance for set up, and hospitality (Evans, 2024). There will be smooth service delivery. Various skills will be required, from knowledge of green technologies to the Wales' Green Innovation and Sustainability Expo, and excellent customer service. Training will be extensive for staff, including sustainability practices, customer engagements, and special tasks related to events aimed at a successful and environmentally friendly event (Nicholls et al., 2021).</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12F6306-E8EF-43F5-8202-ADD8F8D8D24C}" type="slidenum">
              <a:rPr lang="en-GB" smtClean="0"/>
              <a:t>10</a:t>
            </a:fld>
            <a:endParaRPr lang="en-GB"/>
          </a:p>
        </p:txBody>
      </p:sp>
    </p:spTree>
    <p:extLst>
      <p:ext uri="{BB962C8B-B14F-4D97-AF65-F5344CB8AC3E}">
        <p14:creationId xmlns:p14="http://schemas.microsoft.com/office/powerpoint/2010/main" val="21142337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financial breakdown of the event features various key expenses. A venue rental costs £50,000, with staffing costs amounting to £30,000 for a specialist team of event coordinators, sustainability specialists and technical staff. Marketing and promotional expenses are budgeted at £20,000, and logistics/setup costs are £15,000. Sustainable catering options will cost £25,000, and various costs for extra products, such as waste management, will be £10,000. The total estimated cost for the event is £150,000.</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12F6306-E8EF-43F5-8202-ADD8F8D8D24C}" type="slidenum">
              <a:rPr lang="en-GB" smtClean="0"/>
              <a:t>11</a:t>
            </a:fld>
            <a:endParaRPr lang="en-GB"/>
          </a:p>
        </p:txBody>
      </p:sp>
    </p:spTree>
    <p:extLst>
      <p:ext uri="{BB962C8B-B14F-4D97-AF65-F5344CB8AC3E}">
        <p14:creationId xmlns:p14="http://schemas.microsoft.com/office/powerpoint/2010/main" val="28917618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sources of funding for the event itself will be various. Under sustainability initiatives, government grants and subsidies are likely to generate £15,000. Corporate sponsorships will raise £30,000; other financial contributions will come from event partners and donors at £10,000. Crowdfunding or public donations can also raise £5,000. These funding services will add up to £60,000, which will cover the event's costs and achieve financial sustainability, which goes alongside the green-focused nature of the event.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12F6306-E8EF-43F5-8202-ADD8F8D8D24C}" type="slidenum">
              <a:rPr lang="en-GB" smtClean="0"/>
              <a:t>12</a:t>
            </a:fld>
            <a:endParaRPr lang="en-GB"/>
          </a:p>
        </p:txBody>
      </p:sp>
    </p:spTree>
    <p:extLst>
      <p:ext uri="{BB962C8B-B14F-4D97-AF65-F5344CB8AC3E}">
        <p14:creationId xmlns:p14="http://schemas.microsoft.com/office/powerpoint/2010/main" val="13087653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Some risks must be mitigated to make the Wales Green Innovation and Sustainability Expo successful. Weather disruptions may affect the outdoor events; however, we shall rely on indoor grounds as backups (</a:t>
            </a:r>
            <a:r>
              <a:rPr lang="en-US" sz="1200" kern="1200" dirty="0" err="1">
                <a:solidFill>
                  <a:schemeClr val="tx1"/>
                </a:solidFill>
                <a:effectLst/>
                <a:latin typeface="+mn-lt"/>
                <a:ea typeface="+mn-ea"/>
                <a:cs typeface="+mn-cs"/>
              </a:rPr>
              <a:t>Attia</a:t>
            </a:r>
            <a:r>
              <a:rPr lang="en-US" sz="1200" kern="1200" dirty="0">
                <a:solidFill>
                  <a:schemeClr val="tx1"/>
                </a:solidFill>
                <a:effectLst/>
                <a:latin typeface="+mn-lt"/>
                <a:ea typeface="+mn-ea"/>
                <a:cs typeface="+mn-cs"/>
              </a:rPr>
              <a:t> et al., 2021). Health and safety are critical issues. Therefore, on-site medical teams and compliance with laws will be guaranteed. Supply chain disruptions are minimised by using reliable suppliers and contingency stock (</a:t>
            </a:r>
            <a:r>
              <a:rPr lang="en-US" sz="1200" kern="1200" dirty="0" err="1">
                <a:solidFill>
                  <a:schemeClr val="tx1"/>
                </a:solidFill>
                <a:effectLst/>
                <a:latin typeface="+mn-lt"/>
                <a:ea typeface="+mn-ea"/>
                <a:cs typeface="+mn-cs"/>
              </a:rPr>
              <a:t>Mandal</a:t>
            </a:r>
            <a:r>
              <a:rPr lang="en-US" sz="1200" kern="1200" dirty="0">
                <a:solidFill>
                  <a:schemeClr val="tx1"/>
                </a:solidFill>
                <a:effectLst/>
                <a:latin typeface="+mn-lt"/>
                <a:ea typeface="+mn-ea"/>
                <a:cs typeface="+mn-cs"/>
              </a:rPr>
              <a:t> et al., 2025). Finally, flexible cancellation policies and a virtual event will be adopted to protect the attendees and stakeholders when the event gets cancelled due to unforeseen events.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12F6306-E8EF-43F5-8202-ADD8F8D8D24C}" type="slidenum">
              <a:rPr lang="en-GB" smtClean="0"/>
              <a:t>13</a:t>
            </a:fld>
            <a:endParaRPr lang="en-GB"/>
          </a:p>
        </p:txBody>
      </p:sp>
    </p:spTree>
    <p:extLst>
      <p:ext uri="{BB962C8B-B14F-4D97-AF65-F5344CB8AC3E}">
        <p14:creationId xmlns:p14="http://schemas.microsoft.com/office/powerpoint/2010/main" val="11995227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conclusion, the "Wales' Green Innovation and Sustainability Expo" event aspires to celebrate Wales's culture and hospitality through a multifarious, engaging, and inclusive event. With proper planning, market analysis, and a sound financial and operational base, the event will deliver a warm experience to an international audience. With the focus on heritage, attractions, and a warm Welsh welcome, the event will benefit the tourism industry and the purpose of the Year of Croeso campaign.</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12F6306-E8EF-43F5-8202-ADD8F8D8D24C}" type="slidenum">
              <a:rPr lang="en-GB" smtClean="0"/>
              <a:t>14</a:t>
            </a:fld>
            <a:endParaRPr lang="en-GB"/>
          </a:p>
        </p:txBody>
      </p:sp>
    </p:spTree>
    <p:extLst>
      <p:ext uri="{BB962C8B-B14F-4D97-AF65-F5344CB8AC3E}">
        <p14:creationId xmlns:p14="http://schemas.microsoft.com/office/powerpoint/2010/main" val="17611663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5/22/2025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1.jpeg"/><Relationship Id="rId7" Type="http://schemas.openxmlformats.org/officeDocument/2006/relationships/diagramLayout" Target="../diagrams/layout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Data" Target="../diagrams/data2.xml"/><Relationship Id="rId11" Type="http://schemas.openxmlformats.org/officeDocument/2006/relationships/image" Target="../media/image7.png"/><Relationship Id="rId5" Type="http://schemas.openxmlformats.org/officeDocument/2006/relationships/image" Target="../media/image6.svg"/><Relationship Id="rId10" Type="http://schemas.microsoft.com/office/2007/relationships/diagramDrawing" Target="../diagrams/drawing2.xml"/><Relationship Id="rId4" Type="http://schemas.openxmlformats.org/officeDocument/2006/relationships/image" Target="../media/image5.png"/><Relationship Id="rId9" Type="http://schemas.openxmlformats.org/officeDocument/2006/relationships/diagramColors" Target="../diagrams/colors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jpeg"/><Relationship Id="rId7" Type="http://schemas.openxmlformats.org/officeDocument/2006/relationships/diagramColors" Target="../diagrams/colors5.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048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8" name="TextBox 8"/>
          <p:cNvSpPr txBox="1"/>
          <p:nvPr/>
        </p:nvSpPr>
        <p:spPr>
          <a:xfrm>
            <a:off x="510386" y="2171700"/>
            <a:ext cx="9624214" cy="4231928"/>
          </a:xfrm>
          <a:prstGeom prst="rect">
            <a:avLst/>
          </a:prstGeom>
        </p:spPr>
        <p:txBody>
          <a:bodyPr wrap="square" lIns="0" tIns="0" rIns="0" bIns="0" rtlCol="0" anchor="t">
            <a:spAutoFit/>
          </a:bodyPr>
          <a:lstStyle/>
          <a:p>
            <a:pPr algn="ctr">
              <a:lnSpc>
                <a:spcPts val="11004"/>
              </a:lnSpc>
            </a:pPr>
            <a:r>
              <a:rPr lang="en-US" sz="6600" dirty="0">
                <a:solidFill>
                  <a:schemeClr val="bg1"/>
                </a:solidFill>
                <a:latin typeface="Roca One Bold" panose="020B0604020202020204" charset="0"/>
              </a:rPr>
              <a:t>Wales' Green Innovation and Sustainability Expo</a:t>
            </a:r>
            <a:endParaRPr lang="en-US" sz="7200" b="1" dirty="0">
              <a:solidFill>
                <a:schemeClr val="bg1"/>
              </a:solidFill>
              <a:latin typeface="Roca One Bold" panose="020B0604020202020204" charset="0"/>
              <a:ea typeface="Roca One Bold"/>
              <a:cs typeface="Roca One Bold"/>
              <a:sym typeface="Roca One Bold"/>
            </a:endParaRPr>
          </a:p>
        </p:txBody>
      </p:sp>
      <p:sp>
        <p:nvSpPr>
          <p:cNvPr id="11" name="TextBox 11"/>
          <p:cNvSpPr txBox="1"/>
          <p:nvPr/>
        </p:nvSpPr>
        <p:spPr>
          <a:xfrm>
            <a:off x="582861" y="6896100"/>
            <a:ext cx="9479263" cy="2385268"/>
          </a:xfrm>
          <a:prstGeom prst="rect">
            <a:avLst/>
          </a:prstGeom>
        </p:spPr>
        <p:txBody>
          <a:bodyPr lIns="0" tIns="0" rIns="0" bIns="0" rtlCol="0" anchor="t">
            <a:spAutoFit/>
          </a:bodyPr>
          <a:lstStyle/>
          <a:p>
            <a:pPr algn="ctr">
              <a:lnSpc>
                <a:spcPts val="3105"/>
              </a:lnSpc>
            </a:pPr>
            <a:r>
              <a:rPr lang="en-US" sz="2800" spc="151" dirty="0">
                <a:solidFill>
                  <a:srgbClr val="FFFFFF"/>
                </a:solidFill>
                <a:latin typeface="Roca One Bold" panose="020B0604020202020204" charset="0"/>
                <a:ea typeface="Inter"/>
                <a:cs typeface="Inter"/>
                <a:sym typeface="Inter"/>
              </a:rPr>
              <a:t>Location: </a:t>
            </a:r>
            <a:r>
              <a:rPr lang="en-GB" sz="2800" dirty="0">
                <a:solidFill>
                  <a:schemeClr val="bg1"/>
                </a:solidFill>
                <a:latin typeface="Roca One Bold" panose="020B0604020202020204" charset="0"/>
              </a:rPr>
              <a:t>Cardiff International Arena</a:t>
            </a:r>
          </a:p>
          <a:p>
            <a:pPr algn="ctr">
              <a:lnSpc>
                <a:spcPts val="3105"/>
              </a:lnSpc>
            </a:pPr>
            <a:r>
              <a:rPr lang="en-GB" sz="2800" dirty="0">
                <a:solidFill>
                  <a:schemeClr val="bg1"/>
                </a:solidFill>
                <a:latin typeface="Roca One Bold" panose="020B0604020202020204" charset="0"/>
              </a:rPr>
              <a:t>late June 2025</a:t>
            </a:r>
          </a:p>
          <a:p>
            <a:pPr algn="ctr">
              <a:lnSpc>
                <a:spcPts val="3105"/>
              </a:lnSpc>
            </a:pPr>
            <a:endParaRPr lang="en-GB" sz="2800" dirty="0">
              <a:solidFill>
                <a:schemeClr val="bg1"/>
              </a:solidFill>
              <a:latin typeface="Roca One Bold" panose="020B0604020202020204" charset="0"/>
            </a:endParaRPr>
          </a:p>
          <a:p>
            <a:pPr algn="ctr">
              <a:lnSpc>
                <a:spcPts val="3105"/>
              </a:lnSpc>
            </a:pPr>
            <a:r>
              <a:rPr lang="en-GB" sz="2800" dirty="0">
                <a:solidFill>
                  <a:schemeClr val="bg1"/>
                </a:solidFill>
                <a:latin typeface="Roca One Bold" panose="020B0604020202020204" charset="0"/>
              </a:rPr>
              <a:t>By Mohammed Ali Haider</a:t>
            </a:r>
          </a:p>
          <a:p>
            <a:pPr algn="ctr">
              <a:lnSpc>
                <a:spcPts val="3105"/>
              </a:lnSpc>
            </a:pPr>
            <a:r>
              <a:rPr lang="en-GB" sz="2800" dirty="0">
                <a:solidFill>
                  <a:schemeClr val="bg1"/>
                </a:solidFill>
                <a:latin typeface="Roca One Bold" panose="020B0604020202020204" charset="0"/>
              </a:rPr>
              <a:t>2013121</a:t>
            </a:r>
          </a:p>
          <a:p>
            <a:pPr>
              <a:lnSpc>
                <a:spcPts val="3105"/>
              </a:lnSpc>
            </a:pPr>
            <a:r>
              <a:rPr lang="en-US" sz="2700" spc="151" dirty="0">
                <a:solidFill>
                  <a:srgbClr val="FFFFFF"/>
                </a:solidFill>
                <a:latin typeface="Inter"/>
                <a:ea typeface="Inter"/>
                <a:cs typeface="Inter"/>
                <a:sym typeface="Inter"/>
              </a:rPr>
              <a:t> </a:t>
            </a:r>
          </a:p>
        </p:txBody>
      </p:sp>
      <p:pic>
        <p:nvPicPr>
          <p:cNvPr id="10" name="Picture 9"/>
          <p:cNvPicPr>
            <a:picLocks noChangeAspect="1"/>
          </p:cNvPicPr>
          <p:nvPr/>
        </p:nvPicPr>
        <p:blipFill>
          <a:blip r:embed="rId3"/>
          <a:stretch>
            <a:fillRect/>
          </a:stretch>
        </p:blipFill>
        <p:spPr>
          <a:xfrm>
            <a:off x="11022934" y="1866900"/>
            <a:ext cx="5718453" cy="68580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675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grpSp>
        <p:nvGrpSpPr>
          <p:cNvPr id="3" name="Group 3"/>
          <p:cNvGrpSpPr/>
          <p:nvPr/>
        </p:nvGrpSpPr>
        <p:grpSpPr>
          <a:xfrm>
            <a:off x="837643" y="2005879"/>
            <a:ext cx="10511590" cy="7820656"/>
            <a:chOff x="0" y="0"/>
            <a:chExt cx="1991656" cy="485044"/>
          </a:xfrm>
        </p:grpSpPr>
        <p:sp>
          <p:nvSpPr>
            <p:cNvPr id="4" name="Freeform 4"/>
            <p:cNvSpPr/>
            <p:nvPr/>
          </p:nvSpPr>
          <p:spPr>
            <a:xfrm>
              <a:off x="0" y="0"/>
              <a:ext cx="1991656" cy="485044"/>
            </a:xfrm>
            <a:custGeom>
              <a:avLst/>
              <a:gdLst/>
              <a:ahLst/>
              <a:cxnLst/>
              <a:rect l="l" t="t" r="r" b="b"/>
              <a:pathLst>
                <a:path w="1991656" h="485044">
                  <a:moveTo>
                    <a:pt x="30714" y="0"/>
                  </a:moveTo>
                  <a:lnTo>
                    <a:pt x="1960942" y="0"/>
                  </a:lnTo>
                  <a:cubicBezTo>
                    <a:pt x="1969088" y="0"/>
                    <a:pt x="1976900" y="3236"/>
                    <a:pt x="1982660" y="8996"/>
                  </a:cubicBezTo>
                  <a:cubicBezTo>
                    <a:pt x="1988420" y="14756"/>
                    <a:pt x="1991656" y="22568"/>
                    <a:pt x="1991656" y="30714"/>
                  </a:cubicBezTo>
                  <a:lnTo>
                    <a:pt x="1991656" y="454330"/>
                  </a:lnTo>
                  <a:cubicBezTo>
                    <a:pt x="1991656" y="462476"/>
                    <a:pt x="1988420" y="470288"/>
                    <a:pt x="1982660" y="476048"/>
                  </a:cubicBezTo>
                  <a:cubicBezTo>
                    <a:pt x="1976900" y="481808"/>
                    <a:pt x="1969088" y="485044"/>
                    <a:pt x="1960942" y="485044"/>
                  </a:cubicBezTo>
                  <a:lnTo>
                    <a:pt x="30714" y="485044"/>
                  </a:lnTo>
                  <a:cubicBezTo>
                    <a:pt x="22568" y="485044"/>
                    <a:pt x="14756" y="481808"/>
                    <a:pt x="8996" y="476048"/>
                  </a:cubicBezTo>
                  <a:cubicBezTo>
                    <a:pt x="3236" y="470288"/>
                    <a:pt x="0" y="462476"/>
                    <a:pt x="0" y="454330"/>
                  </a:cubicBezTo>
                  <a:lnTo>
                    <a:pt x="0" y="30714"/>
                  </a:lnTo>
                  <a:cubicBezTo>
                    <a:pt x="0" y="22568"/>
                    <a:pt x="3236" y="14756"/>
                    <a:pt x="8996" y="8996"/>
                  </a:cubicBezTo>
                  <a:cubicBezTo>
                    <a:pt x="14756" y="3236"/>
                    <a:pt x="22568" y="0"/>
                    <a:pt x="30714" y="0"/>
                  </a:cubicBezTo>
                  <a:close/>
                </a:path>
              </a:pathLst>
            </a:custGeom>
            <a:solidFill>
              <a:srgbClr val="B0BF9D"/>
            </a:solidFill>
            <a:ln w="19050" cap="rnd">
              <a:solidFill>
                <a:srgbClr val="FFFFFF"/>
              </a:solidFill>
              <a:prstDash val="solid"/>
              <a:round/>
            </a:ln>
          </p:spPr>
          <p:txBody>
            <a:bodyPr/>
            <a:lstStyle/>
            <a:p>
              <a:endParaRPr lang="en-GB"/>
            </a:p>
          </p:txBody>
        </p:sp>
        <p:sp>
          <p:nvSpPr>
            <p:cNvPr id="5" name="TextBox 5"/>
            <p:cNvSpPr txBox="1"/>
            <p:nvPr/>
          </p:nvSpPr>
          <p:spPr>
            <a:xfrm>
              <a:off x="0" y="-47625"/>
              <a:ext cx="1991656" cy="532669"/>
            </a:xfrm>
            <a:prstGeom prst="rect">
              <a:avLst/>
            </a:prstGeom>
          </p:spPr>
          <p:txBody>
            <a:bodyPr lIns="63500" tIns="63500" rIns="63500" bIns="63500" rtlCol="0" anchor="ctr"/>
            <a:lstStyle/>
            <a:p>
              <a:pPr algn="ctr">
                <a:lnSpc>
                  <a:spcPts val="2448"/>
                </a:lnSpc>
              </a:pPr>
              <a:endParaRPr/>
            </a:p>
          </p:txBody>
        </p:sp>
      </p:grpSp>
      <p:sp>
        <p:nvSpPr>
          <p:cNvPr id="7" name="TextBox 7"/>
          <p:cNvSpPr txBox="1"/>
          <p:nvPr/>
        </p:nvSpPr>
        <p:spPr>
          <a:xfrm>
            <a:off x="448066" y="464191"/>
            <a:ext cx="9829800" cy="1141338"/>
          </a:xfrm>
          <a:prstGeom prst="rect">
            <a:avLst/>
          </a:prstGeom>
        </p:spPr>
        <p:txBody>
          <a:bodyPr wrap="square" lIns="0" tIns="0" rIns="0" bIns="0" rtlCol="0" anchor="t">
            <a:spAutoFit/>
          </a:bodyPr>
          <a:lstStyle/>
          <a:p>
            <a:pPr algn="ctr">
              <a:lnSpc>
                <a:spcPts val="8880"/>
              </a:lnSpc>
            </a:pPr>
            <a:r>
              <a:rPr lang="en-GB" sz="5400" b="1" dirty="0">
                <a:solidFill>
                  <a:schemeClr val="bg1"/>
                </a:solidFill>
                <a:latin typeface="Roca One Bold" panose="020B0604020202020204" charset="0"/>
              </a:rPr>
              <a:t>Event Content and Concept</a:t>
            </a:r>
            <a:endParaRPr lang="en-US" sz="5400" b="1" dirty="0">
              <a:solidFill>
                <a:schemeClr val="bg1"/>
              </a:solidFill>
              <a:latin typeface="Roca One Bold" panose="020B0604020202020204" charset="0"/>
              <a:ea typeface="Roca One Bold"/>
              <a:cs typeface="Roca One Bold"/>
              <a:sym typeface="Roca One Bold"/>
            </a:endParaRPr>
          </a:p>
        </p:txBody>
      </p:sp>
      <p:sp>
        <p:nvSpPr>
          <p:cNvPr id="8" name="TextBox 8"/>
          <p:cNvSpPr txBox="1"/>
          <p:nvPr/>
        </p:nvSpPr>
        <p:spPr>
          <a:xfrm>
            <a:off x="1606470" y="3095867"/>
            <a:ext cx="7512993" cy="307328"/>
          </a:xfrm>
          <a:prstGeom prst="rect">
            <a:avLst/>
          </a:prstGeom>
        </p:spPr>
        <p:txBody>
          <a:bodyPr lIns="0" tIns="0" rIns="0" bIns="0" rtlCol="0" anchor="t">
            <a:spAutoFit/>
          </a:bodyPr>
          <a:lstStyle/>
          <a:p>
            <a:pPr marL="0" lvl="0" indent="0" algn="l">
              <a:lnSpc>
                <a:spcPts val="2564"/>
              </a:lnSpc>
              <a:spcBef>
                <a:spcPct val="0"/>
              </a:spcBef>
            </a:pPr>
            <a:endParaRPr lang="en-US" sz="1899" u="none" spc="113" dirty="0">
              <a:solidFill>
                <a:srgbClr val="FFFFFF"/>
              </a:solidFill>
              <a:latin typeface="Inter"/>
              <a:ea typeface="Inter"/>
              <a:cs typeface="Inter"/>
              <a:sym typeface="Inter"/>
            </a:endParaRPr>
          </a:p>
        </p:txBody>
      </p:sp>
      <p:graphicFrame>
        <p:nvGraphicFramePr>
          <p:cNvPr id="10" name="Diagram 9"/>
          <p:cNvGraphicFramePr/>
          <p:nvPr>
            <p:extLst>
              <p:ext uri="{D42A27DB-BD31-4B8C-83A1-F6EECF244321}">
                <p14:modId xmlns:p14="http://schemas.microsoft.com/office/powerpoint/2010/main" val="263488528"/>
              </p:ext>
            </p:extLst>
          </p:nvPr>
        </p:nvGraphicFramePr>
        <p:xfrm>
          <a:off x="1208503" y="2373415"/>
          <a:ext cx="9611898" cy="72455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9" name="Picture 8"/>
          <p:cNvPicPr>
            <a:picLocks noChangeAspect="1"/>
          </p:cNvPicPr>
          <p:nvPr/>
        </p:nvPicPr>
        <p:blipFill>
          <a:blip r:embed="rId9"/>
          <a:stretch>
            <a:fillRect/>
          </a:stretch>
        </p:blipFill>
        <p:spPr>
          <a:xfrm>
            <a:off x="11738810" y="2247900"/>
            <a:ext cx="6253999" cy="635737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sp>
        <p:nvSpPr>
          <p:cNvPr id="3" name="TextBox 3"/>
          <p:cNvSpPr txBox="1"/>
          <p:nvPr/>
        </p:nvSpPr>
        <p:spPr>
          <a:xfrm>
            <a:off x="1606470" y="889189"/>
            <a:ext cx="7537530" cy="1015663"/>
          </a:xfrm>
          <a:prstGeom prst="rect">
            <a:avLst/>
          </a:prstGeom>
        </p:spPr>
        <p:txBody>
          <a:bodyPr lIns="0" tIns="0" rIns="0" bIns="0" rtlCol="0" anchor="t">
            <a:spAutoFit/>
          </a:bodyPr>
          <a:lstStyle/>
          <a:p>
            <a:pPr algn="ctr"/>
            <a:r>
              <a:rPr lang="en-US" sz="6600" b="1" dirty="0">
                <a:solidFill>
                  <a:schemeClr val="bg1"/>
                </a:solidFill>
                <a:latin typeface="Roca One Bold" panose="020B0604020202020204" charset="0"/>
              </a:rPr>
              <a:t>Event Objectives</a:t>
            </a:r>
            <a:endParaRPr lang="en-GB" sz="6600" dirty="0">
              <a:solidFill>
                <a:schemeClr val="bg1"/>
              </a:solidFill>
              <a:latin typeface="Roca One Bold" panose="020B0604020202020204" charset="0"/>
            </a:endParaRPr>
          </a:p>
        </p:txBody>
      </p:sp>
      <p:sp>
        <p:nvSpPr>
          <p:cNvPr id="5" name="Freeform 5"/>
          <p:cNvSpPr/>
          <p:nvPr/>
        </p:nvSpPr>
        <p:spPr>
          <a:xfrm>
            <a:off x="10959591" y="-341306"/>
            <a:ext cx="7735795" cy="10969612"/>
          </a:xfrm>
          <a:custGeom>
            <a:avLst/>
            <a:gdLst/>
            <a:ahLst/>
            <a:cxnLst/>
            <a:rect l="l" t="t" r="r" b="b"/>
            <a:pathLst>
              <a:path w="7735795" h="10969612">
                <a:moveTo>
                  <a:pt x="0" y="0"/>
                </a:moveTo>
                <a:lnTo>
                  <a:pt x="7735795" y="0"/>
                </a:lnTo>
                <a:lnTo>
                  <a:pt x="7735795" y="10969612"/>
                </a:lnTo>
                <a:lnTo>
                  <a:pt x="0" y="10969612"/>
                </a:lnTo>
                <a:lnTo>
                  <a:pt x="0" y="0"/>
                </a:lnTo>
                <a:close/>
              </a:path>
            </a:pathLst>
          </a:custGeom>
          <a:blipFill>
            <a:blip r:embed="rId4"/>
            <a:stretch>
              <a:fillRect l="-86256" r="-26581"/>
            </a:stretch>
          </a:blipFill>
        </p:spPr>
        <p:txBody>
          <a:bodyPr/>
          <a:lstStyle/>
          <a:p>
            <a:endParaRPr lang="en-GB"/>
          </a:p>
        </p:txBody>
      </p:sp>
      <p:sp>
        <p:nvSpPr>
          <p:cNvPr id="6" name="Round Diagonal Corner Rectangle 5"/>
          <p:cNvSpPr/>
          <p:nvPr/>
        </p:nvSpPr>
        <p:spPr>
          <a:xfrm>
            <a:off x="907796" y="2171700"/>
            <a:ext cx="9303004" cy="6934200"/>
          </a:xfrm>
          <a:prstGeom prst="round2DiagRect">
            <a:avLst/>
          </a:prstGeom>
        </p:spPr>
        <p:style>
          <a:lnRef idx="1">
            <a:schemeClr val="accent3"/>
          </a:lnRef>
          <a:fillRef idx="2">
            <a:schemeClr val="accent3"/>
          </a:fillRef>
          <a:effectRef idx="1">
            <a:schemeClr val="accent3"/>
          </a:effectRef>
          <a:fontRef idx="minor">
            <a:schemeClr val="dk1"/>
          </a:fontRef>
        </p:style>
        <p:txBody>
          <a:bodyPr rtlCol="0" anchor="ctr"/>
          <a:lstStyle/>
          <a:p>
            <a:pPr marL="342900" indent="-342900" algn="just">
              <a:lnSpc>
                <a:spcPct val="200000"/>
              </a:lnSpc>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Promote Wales internationally as a welcoming, innovative MICE destination.</a:t>
            </a:r>
          </a:p>
          <a:p>
            <a:pPr marL="342900" indent="-342900" algn="just">
              <a:lnSpc>
                <a:spcPct val="200000"/>
              </a:lnSpc>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Celebrate Welsh identity through immersive cultural and tourism experiences.</a:t>
            </a:r>
          </a:p>
          <a:p>
            <a:pPr marL="342900" indent="-342900" algn="just">
              <a:lnSpc>
                <a:spcPct val="200000"/>
              </a:lnSpc>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Strengthen relationships between Welsh businesses and international stakeholders.</a:t>
            </a:r>
          </a:p>
          <a:p>
            <a:pPr marL="342900" indent="-342900" algn="just">
              <a:lnSpc>
                <a:spcPct val="200000"/>
              </a:lnSpc>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Stimulate economic activity and off-season tourism growth. </a:t>
            </a:r>
            <a:endParaRPr lang="en-GB"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sp>
        <p:nvSpPr>
          <p:cNvPr id="3" name="Freeform 3"/>
          <p:cNvSpPr/>
          <p:nvPr/>
        </p:nvSpPr>
        <p:spPr>
          <a:xfrm rot="-10800000">
            <a:off x="8382000" y="-1027083"/>
            <a:ext cx="12341165" cy="12341165"/>
          </a:xfrm>
          <a:custGeom>
            <a:avLst/>
            <a:gdLst/>
            <a:ahLst/>
            <a:cxnLst/>
            <a:rect l="l" t="t" r="r" b="b"/>
            <a:pathLst>
              <a:path w="12341165" h="12341165">
                <a:moveTo>
                  <a:pt x="0" y="0"/>
                </a:moveTo>
                <a:lnTo>
                  <a:pt x="12341165" y="0"/>
                </a:lnTo>
                <a:lnTo>
                  <a:pt x="12341165" y="12341166"/>
                </a:lnTo>
                <a:lnTo>
                  <a:pt x="0" y="1234116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TextBox 4"/>
          <p:cNvSpPr txBox="1"/>
          <p:nvPr/>
        </p:nvSpPr>
        <p:spPr>
          <a:xfrm>
            <a:off x="2209800" y="647700"/>
            <a:ext cx="13411200" cy="1141338"/>
          </a:xfrm>
          <a:prstGeom prst="rect">
            <a:avLst/>
          </a:prstGeom>
        </p:spPr>
        <p:txBody>
          <a:bodyPr wrap="square" lIns="0" tIns="0" rIns="0" bIns="0" rtlCol="0" anchor="t">
            <a:spAutoFit/>
          </a:bodyPr>
          <a:lstStyle/>
          <a:p>
            <a:pPr algn="ctr">
              <a:lnSpc>
                <a:spcPts val="8880"/>
              </a:lnSpc>
            </a:pPr>
            <a:r>
              <a:rPr lang="en-US" sz="6600" b="1" dirty="0">
                <a:solidFill>
                  <a:schemeClr val="bg1"/>
                </a:solidFill>
                <a:latin typeface="Roca One Bold" panose="020B0604020202020204" charset="0"/>
              </a:rPr>
              <a:t>Market Analysis – Target Market</a:t>
            </a:r>
            <a:endParaRPr lang="en-US" sz="6600" b="1" dirty="0">
              <a:solidFill>
                <a:schemeClr val="bg1"/>
              </a:solidFill>
              <a:latin typeface="Roca One Bold" panose="020B0604020202020204" charset="0"/>
              <a:ea typeface="Roca One Bold"/>
              <a:cs typeface="Roca One Bold"/>
              <a:sym typeface="Roca One Bold"/>
            </a:endParaRPr>
          </a:p>
        </p:txBody>
      </p:sp>
      <p:graphicFrame>
        <p:nvGraphicFramePr>
          <p:cNvPr id="8" name="Diagram 7"/>
          <p:cNvGraphicFramePr/>
          <p:nvPr>
            <p:extLst>
              <p:ext uri="{D42A27DB-BD31-4B8C-83A1-F6EECF244321}">
                <p14:modId xmlns:p14="http://schemas.microsoft.com/office/powerpoint/2010/main" val="763548740"/>
              </p:ext>
            </p:extLst>
          </p:nvPr>
        </p:nvGraphicFramePr>
        <p:xfrm>
          <a:off x="7391400" y="2241432"/>
          <a:ext cx="10074944" cy="740857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0" name="Picture 9"/>
          <p:cNvPicPr>
            <a:picLocks noChangeAspect="1"/>
          </p:cNvPicPr>
          <p:nvPr/>
        </p:nvPicPr>
        <p:blipFill>
          <a:blip r:embed="rId11"/>
          <a:stretch>
            <a:fillRect/>
          </a:stretch>
        </p:blipFill>
        <p:spPr>
          <a:xfrm>
            <a:off x="1828800" y="2812180"/>
            <a:ext cx="5924550" cy="57054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048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sp>
        <p:nvSpPr>
          <p:cNvPr id="3" name="TextBox 3"/>
          <p:cNvSpPr txBox="1"/>
          <p:nvPr/>
        </p:nvSpPr>
        <p:spPr>
          <a:xfrm>
            <a:off x="1021080" y="327617"/>
            <a:ext cx="10134600" cy="1661993"/>
          </a:xfrm>
          <a:prstGeom prst="rect">
            <a:avLst/>
          </a:prstGeom>
        </p:spPr>
        <p:txBody>
          <a:bodyPr wrap="square" lIns="0" tIns="0" rIns="0" bIns="0" rtlCol="0" anchor="t">
            <a:spAutoFit/>
          </a:bodyPr>
          <a:lstStyle/>
          <a:p>
            <a:pPr algn="ctr"/>
            <a:r>
              <a:rPr lang="en-US" sz="5400" b="1" dirty="0">
                <a:solidFill>
                  <a:schemeClr val="bg1"/>
                </a:solidFill>
                <a:latin typeface="Roca One Bold" panose="020B0604020202020204" charset="0"/>
              </a:rPr>
              <a:t>Market Demand and Marketing Strategy</a:t>
            </a:r>
            <a:endParaRPr lang="en-GB" sz="5400" dirty="0">
              <a:solidFill>
                <a:schemeClr val="bg1"/>
              </a:solidFill>
              <a:latin typeface="Roca One Bold" panose="020B0604020202020204" charset="0"/>
            </a:endParaRPr>
          </a:p>
        </p:txBody>
      </p:sp>
      <p:grpSp>
        <p:nvGrpSpPr>
          <p:cNvPr id="8" name="Group 3"/>
          <p:cNvGrpSpPr/>
          <p:nvPr/>
        </p:nvGrpSpPr>
        <p:grpSpPr>
          <a:xfrm>
            <a:off x="609600" y="2256352"/>
            <a:ext cx="10363200" cy="7687747"/>
            <a:chOff x="0" y="0"/>
            <a:chExt cx="1991656" cy="485044"/>
          </a:xfrm>
        </p:grpSpPr>
        <p:sp>
          <p:nvSpPr>
            <p:cNvPr id="9" name="Freeform 4"/>
            <p:cNvSpPr/>
            <p:nvPr/>
          </p:nvSpPr>
          <p:spPr>
            <a:xfrm>
              <a:off x="0" y="0"/>
              <a:ext cx="1991656" cy="485044"/>
            </a:xfrm>
            <a:custGeom>
              <a:avLst/>
              <a:gdLst/>
              <a:ahLst/>
              <a:cxnLst/>
              <a:rect l="l" t="t" r="r" b="b"/>
              <a:pathLst>
                <a:path w="1991656" h="485044">
                  <a:moveTo>
                    <a:pt x="30714" y="0"/>
                  </a:moveTo>
                  <a:lnTo>
                    <a:pt x="1960942" y="0"/>
                  </a:lnTo>
                  <a:cubicBezTo>
                    <a:pt x="1969088" y="0"/>
                    <a:pt x="1976900" y="3236"/>
                    <a:pt x="1982660" y="8996"/>
                  </a:cubicBezTo>
                  <a:cubicBezTo>
                    <a:pt x="1988420" y="14756"/>
                    <a:pt x="1991656" y="22568"/>
                    <a:pt x="1991656" y="30714"/>
                  </a:cubicBezTo>
                  <a:lnTo>
                    <a:pt x="1991656" y="454330"/>
                  </a:lnTo>
                  <a:cubicBezTo>
                    <a:pt x="1991656" y="462476"/>
                    <a:pt x="1988420" y="470288"/>
                    <a:pt x="1982660" y="476048"/>
                  </a:cubicBezTo>
                  <a:cubicBezTo>
                    <a:pt x="1976900" y="481808"/>
                    <a:pt x="1969088" y="485044"/>
                    <a:pt x="1960942" y="485044"/>
                  </a:cubicBezTo>
                  <a:lnTo>
                    <a:pt x="30714" y="485044"/>
                  </a:lnTo>
                  <a:cubicBezTo>
                    <a:pt x="22568" y="485044"/>
                    <a:pt x="14756" y="481808"/>
                    <a:pt x="8996" y="476048"/>
                  </a:cubicBezTo>
                  <a:cubicBezTo>
                    <a:pt x="3236" y="470288"/>
                    <a:pt x="0" y="462476"/>
                    <a:pt x="0" y="454330"/>
                  </a:cubicBezTo>
                  <a:lnTo>
                    <a:pt x="0" y="30714"/>
                  </a:lnTo>
                  <a:cubicBezTo>
                    <a:pt x="0" y="22568"/>
                    <a:pt x="3236" y="14756"/>
                    <a:pt x="8996" y="8996"/>
                  </a:cubicBezTo>
                  <a:cubicBezTo>
                    <a:pt x="14756" y="3236"/>
                    <a:pt x="22568" y="0"/>
                    <a:pt x="30714" y="0"/>
                  </a:cubicBezTo>
                  <a:close/>
                </a:path>
              </a:pathLst>
            </a:custGeom>
            <a:solidFill>
              <a:srgbClr val="B0BF9D"/>
            </a:solidFill>
            <a:ln w="19050" cap="rnd">
              <a:solidFill>
                <a:srgbClr val="FFFFFF"/>
              </a:solidFill>
              <a:prstDash val="solid"/>
              <a:round/>
            </a:ln>
          </p:spPr>
          <p:txBody>
            <a:bodyPr/>
            <a:lstStyle/>
            <a:p>
              <a:endParaRPr lang="en-GB"/>
            </a:p>
          </p:txBody>
        </p:sp>
        <p:sp>
          <p:nvSpPr>
            <p:cNvPr id="10" name="TextBox 5"/>
            <p:cNvSpPr txBox="1"/>
            <p:nvPr/>
          </p:nvSpPr>
          <p:spPr>
            <a:xfrm>
              <a:off x="0" y="-47625"/>
              <a:ext cx="1991656" cy="532669"/>
            </a:xfrm>
            <a:prstGeom prst="rect">
              <a:avLst/>
            </a:prstGeom>
          </p:spPr>
          <p:txBody>
            <a:bodyPr lIns="63500" tIns="63500" rIns="63500" bIns="63500" rtlCol="0" anchor="ctr"/>
            <a:lstStyle/>
            <a:p>
              <a:pPr algn="just">
                <a:lnSpc>
                  <a:spcPts val="2448"/>
                </a:lnSpc>
              </a:pPr>
              <a:endParaRPr sz="2400">
                <a:latin typeface="Times New Roman" panose="02020603050405020304" pitchFamily="18" charset="0"/>
                <a:cs typeface="Times New Roman" panose="02020603050405020304" pitchFamily="18" charset="0"/>
              </a:endParaRPr>
            </a:p>
          </p:txBody>
        </p:sp>
      </p:grpSp>
      <p:graphicFrame>
        <p:nvGraphicFramePr>
          <p:cNvPr id="11" name="Diagram 10"/>
          <p:cNvGraphicFramePr/>
          <p:nvPr>
            <p:extLst>
              <p:ext uri="{D42A27DB-BD31-4B8C-83A1-F6EECF244321}">
                <p14:modId xmlns:p14="http://schemas.microsoft.com/office/powerpoint/2010/main" val="583486595"/>
              </p:ext>
            </p:extLst>
          </p:nvPr>
        </p:nvGraphicFramePr>
        <p:xfrm>
          <a:off x="1036320" y="2442625"/>
          <a:ext cx="9403080" cy="7315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2" name="Picture 11"/>
          <p:cNvPicPr>
            <a:picLocks noChangeAspect="1"/>
          </p:cNvPicPr>
          <p:nvPr/>
        </p:nvPicPr>
        <p:blipFill>
          <a:blip r:embed="rId9"/>
          <a:stretch>
            <a:fillRect/>
          </a:stretch>
        </p:blipFill>
        <p:spPr>
          <a:xfrm>
            <a:off x="11430000" y="2628900"/>
            <a:ext cx="6444575" cy="675048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97892"/>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grpSp>
        <p:nvGrpSpPr>
          <p:cNvPr id="3" name="Group 3"/>
          <p:cNvGrpSpPr/>
          <p:nvPr/>
        </p:nvGrpSpPr>
        <p:grpSpPr>
          <a:xfrm>
            <a:off x="609600" y="1867982"/>
            <a:ext cx="16154400" cy="7999917"/>
            <a:chOff x="0" y="0"/>
            <a:chExt cx="3960183" cy="963819"/>
          </a:xfrm>
        </p:grpSpPr>
        <p:sp>
          <p:nvSpPr>
            <p:cNvPr id="4" name="Freeform 4"/>
            <p:cNvSpPr/>
            <p:nvPr/>
          </p:nvSpPr>
          <p:spPr>
            <a:xfrm>
              <a:off x="0" y="0"/>
              <a:ext cx="3960183" cy="963819"/>
            </a:xfrm>
            <a:custGeom>
              <a:avLst/>
              <a:gdLst/>
              <a:ahLst/>
              <a:cxnLst/>
              <a:rect l="l" t="t" r="r" b="b"/>
              <a:pathLst>
                <a:path w="3960183" h="963819">
                  <a:moveTo>
                    <a:pt x="5926" y="0"/>
                  </a:moveTo>
                  <a:lnTo>
                    <a:pt x="3954257" y="0"/>
                  </a:lnTo>
                  <a:cubicBezTo>
                    <a:pt x="3955829" y="0"/>
                    <a:pt x="3957336" y="624"/>
                    <a:pt x="3958448" y="1736"/>
                  </a:cubicBezTo>
                  <a:cubicBezTo>
                    <a:pt x="3959559" y="2847"/>
                    <a:pt x="3960183" y="4354"/>
                    <a:pt x="3960183" y="5926"/>
                  </a:cubicBezTo>
                  <a:lnTo>
                    <a:pt x="3960183" y="957893"/>
                  </a:lnTo>
                  <a:cubicBezTo>
                    <a:pt x="3960183" y="959464"/>
                    <a:pt x="3959559" y="960972"/>
                    <a:pt x="3958448" y="962083"/>
                  </a:cubicBezTo>
                  <a:cubicBezTo>
                    <a:pt x="3957336" y="963194"/>
                    <a:pt x="3955829" y="963819"/>
                    <a:pt x="3954257" y="963819"/>
                  </a:cubicBezTo>
                  <a:lnTo>
                    <a:pt x="5926" y="963819"/>
                  </a:lnTo>
                  <a:cubicBezTo>
                    <a:pt x="4354" y="963819"/>
                    <a:pt x="2847" y="963194"/>
                    <a:pt x="1736" y="962083"/>
                  </a:cubicBezTo>
                  <a:cubicBezTo>
                    <a:pt x="624" y="960972"/>
                    <a:pt x="0" y="959464"/>
                    <a:pt x="0" y="957893"/>
                  </a:cubicBezTo>
                  <a:lnTo>
                    <a:pt x="0" y="5926"/>
                  </a:lnTo>
                  <a:cubicBezTo>
                    <a:pt x="0" y="4354"/>
                    <a:pt x="624" y="2847"/>
                    <a:pt x="1736" y="1736"/>
                  </a:cubicBezTo>
                  <a:cubicBezTo>
                    <a:pt x="2847" y="624"/>
                    <a:pt x="4354" y="0"/>
                    <a:pt x="5926" y="0"/>
                  </a:cubicBezTo>
                  <a:close/>
                </a:path>
              </a:pathLst>
            </a:custGeom>
            <a:solidFill>
              <a:srgbClr val="B0BF9D"/>
            </a:solidFill>
            <a:ln w="19050" cap="sq">
              <a:solidFill>
                <a:srgbClr val="000000"/>
              </a:solidFill>
              <a:prstDash val="solid"/>
              <a:miter/>
            </a:ln>
          </p:spPr>
          <p:txBody>
            <a:bodyPr/>
            <a:lstStyle/>
            <a:p>
              <a:endParaRPr lang="en-GB"/>
            </a:p>
          </p:txBody>
        </p:sp>
        <p:sp>
          <p:nvSpPr>
            <p:cNvPr id="5" name="TextBox 5"/>
            <p:cNvSpPr txBox="1"/>
            <p:nvPr/>
          </p:nvSpPr>
          <p:spPr>
            <a:xfrm>
              <a:off x="0" y="-38100"/>
              <a:ext cx="3960183" cy="1001919"/>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6" name="TextBox 6"/>
          <p:cNvSpPr txBox="1"/>
          <p:nvPr/>
        </p:nvSpPr>
        <p:spPr>
          <a:xfrm>
            <a:off x="4038600" y="373404"/>
            <a:ext cx="9525000" cy="1015663"/>
          </a:xfrm>
          <a:prstGeom prst="rect">
            <a:avLst/>
          </a:prstGeom>
        </p:spPr>
        <p:txBody>
          <a:bodyPr wrap="square" lIns="0" tIns="0" rIns="0" bIns="0" rtlCol="0" anchor="t">
            <a:spAutoFit/>
          </a:bodyPr>
          <a:lstStyle/>
          <a:p>
            <a:pPr algn="ctr"/>
            <a:r>
              <a:rPr lang="en-US" sz="6600" b="1" dirty="0">
                <a:solidFill>
                  <a:schemeClr val="bg1"/>
                </a:solidFill>
                <a:latin typeface="Roca One Bold" panose="020B0604020202020204" charset="0"/>
              </a:rPr>
              <a:t>Competitor Analysis</a:t>
            </a:r>
            <a:endParaRPr lang="en-GB" sz="6600" dirty="0">
              <a:solidFill>
                <a:schemeClr val="bg1"/>
              </a:solidFill>
              <a:latin typeface="Roca One Bold" panose="020B0604020202020204" charset="0"/>
            </a:endParaRPr>
          </a:p>
        </p:txBody>
      </p:sp>
      <p:graphicFrame>
        <p:nvGraphicFramePr>
          <p:cNvPr id="9" name="Table 8"/>
          <p:cNvGraphicFramePr>
            <a:graphicFrameLocks noGrp="1"/>
          </p:cNvGraphicFramePr>
          <p:nvPr>
            <p:extLst>
              <p:ext uri="{D42A27DB-BD31-4B8C-83A1-F6EECF244321}">
                <p14:modId xmlns:p14="http://schemas.microsoft.com/office/powerpoint/2010/main" val="2024984511"/>
              </p:ext>
            </p:extLst>
          </p:nvPr>
        </p:nvGraphicFramePr>
        <p:xfrm>
          <a:off x="1600200" y="2476498"/>
          <a:ext cx="14325601" cy="6934203"/>
        </p:xfrm>
        <a:graphic>
          <a:graphicData uri="http://schemas.openxmlformats.org/drawingml/2006/table">
            <a:tbl>
              <a:tblPr>
                <a:tableStyleId>{775DCB02-9BB8-47FD-8907-85C794F793BA}</a:tableStyleId>
              </a:tblPr>
              <a:tblGrid>
                <a:gridCol w="2438400">
                  <a:extLst>
                    <a:ext uri="{9D8B030D-6E8A-4147-A177-3AD203B41FA5}">
                      <a16:colId xmlns:a16="http://schemas.microsoft.com/office/drawing/2014/main" val="20000"/>
                    </a:ext>
                  </a:extLst>
                </a:gridCol>
                <a:gridCol w="1920697">
                  <a:extLst>
                    <a:ext uri="{9D8B030D-6E8A-4147-A177-3AD203B41FA5}">
                      <a16:colId xmlns:a16="http://schemas.microsoft.com/office/drawing/2014/main" val="20001"/>
                    </a:ext>
                  </a:extLst>
                </a:gridCol>
                <a:gridCol w="2576511">
                  <a:extLst>
                    <a:ext uri="{9D8B030D-6E8A-4147-A177-3AD203B41FA5}">
                      <a16:colId xmlns:a16="http://schemas.microsoft.com/office/drawing/2014/main" val="20002"/>
                    </a:ext>
                  </a:extLst>
                </a:gridCol>
                <a:gridCol w="3335484">
                  <a:extLst>
                    <a:ext uri="{9D8B030D-6E8A-4147-A177-3AD203B41FA5}">
                      <a16:colId xmlns:a16="http://schemas.microsoft.com/office/drawing/2014/main" val="20003"/>
                    </a:ext>
                  </a:extLst>
                </a:gridCol>
                <a:gridCol w="4054509">
                  <a:extLst>
                    <a:ext uri="{9D8B030D-6E8A-4147-A177-3AD203B41FA5}">
                      <a16:colId xmlns:a16="http://schemas.microsoft.com/office/drawing/2014/main" val="20004"/>
                    </a:ext>
                  </a:extLst>
                </a:gridCol>
              </a:tblGrid>
              <a:tr h="630381">
                <a:tc>
                  <a:txBody>
                    <a:bodyPr/>
                    <a:lstStyle/>
                    <a:p>
                      <a:pPr algn="ctr" fontAlgn="ctr"/>
                      <a:r>
                        <a:rPr lang="en-GB" sz="2400" b="1" u="none" strike="noStrike" dirty="0">
                          <a:effectLst/>
                          <a:latin typeface="Times New Roman" panose="02020603050405020304" pitchFamily="18" charset="0"/>
                          <a:cs typeface="Times New Roman" panose="02020603050405020304" pitchFamily="18" charset="0"/>
                        </a:rPr>
                        <a:t>Event Name</a:t>
                      </a:r>
                      <a:endParaRPr lang="en-GB" sz="2400" b="1" i="0" u="none" strike="noStrike" dirty="0">
                        <a:solidFill>
                          <a:srgbClr val="FFFFFF"/>
                        </a:solidFill>
                        <a:effectLst/>
                        <a:latin typeface="Times New Roman" panose="02020603050405020304" pitchFamily="18" charset="0"/>
                        <a:cs typeface="Times New Roman" panose="02020603050405020304" pitchFamily="18" charset="0"/>
                      </a:endParaRPr>
                    </a:p>
                  </a:txBody>
                  <a:tcPr marL="8608" marR="8608" marT="8608" marB="0" anchor="ctr"/>
                </a:tc>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Location</a:t>
                      </a:r>
                      <a:endParaRPr lang="en-GB" sz="2400" b="1" i="0" u="none" strike="noStrike">
                        <a:solidFill>
                          <a:srgbClr val="FFFFFF"/>
                        </a:solidFill>
                        <a:effectLst/>
                        <a:latin typeface="Times New Roman" panose="02020603050405020304" pitchFamily="18" charset="0"/>
                        <a:cs typeface="Times New Roman" panose="02020603050405020304" pitchFamily="18" charset="0"/>
                      </a:endParaRPr>
                    </a:p>
                  </a:txBody>
                  <a:tcPr marL="8608" marR="8608" marT="8608" marB="0" anchor="ctr"/>
                </a:tc>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Focus</a:t>
                      </a:r>
                      <a:endParaRPr lang="en-GB" sz="2400" b="1" i="0" u="none" strike="noStrike">
                        <a:solidFill>
                          <a:srgbClr val="FFFFFF"/>
                        </a:solidFill>
                        <a:effectLst/>
                        <a:latin typeface="Times New Roman" panose="02020603050405020304" pitchFamily="18" charset="0"/>
                        <a:cs typeface="Times New Roman" panose="02020603050405020304" pitchFamily="18" charset="0"/>
                      </a:endParaRPr>
                    </a:p>
                  </a:txBody>
                  <a:tcPr marL="8608" marR="8608" marT="8608" marB="0" anchor="ctr"/>
                </a:tc>
                <a:tc>
                  <a:txBody>
                    <a:bodyPr/>
                    <a:lstStyle/>
                    <a:p>
                      <a:pPr algn="ctr" fontAlgn="ctr"/>
                      <a:r>
                        <a:rPr lang="en-GB" sz="2400" b="1" u="none" strike="noStrike" dirty="0">
                          <a:effectLst/>
                          <a:latin typeface="Times New Roman" panose="02020603050405020304" pitchFamily="18" charset="0"/>
                          <a:cs typeface="Times New Roman" panose="02020603050405020304" pitchFamily="18" charset="0"/>
                        </a:rPr>
                        <a:t>Strengths</a:t>
                      </a:r>
                      <a:endParaRPr lang="en-GB" sz="2400" b="1" i="0" u="none" strike="noStrike" dirty="0">
                        <a:solidFill>
                          <a:srgbClr val="FFFFFF"/>
                        </a:solidFill>
                        <a:effectLst/>
                        <a:latin typeface="Times New Roman" panose="02020603050405020304" pitchFamily="18" charset="0"/>
                        <a:cs typeface="Times New Roman" panose="02020603050405020304" pitchFamily="18" charset="0"/>
                      </a:endParaRPr>
                    </a:p>
                  </a:txBody>
                  <a:tcPr marL="8608" marR="8608" marT="8608" marB="0" anchor="ctr"/>
                </a:tc>
                <a:tc>
                  <a:txBody>
                    <a:bodyPr/>
                    <a:lstStyle/>
                    <a:p>
                      <a:pPr algn="ctr" fontAlgn="ctr"/>
                      <a:r>
                        <a:rPr lang="en-GB" sz="2400" b="1" u="none" strike="noStrike" dirty="0">
                          <a:effectLst/>
                          <a:latin typeface="Times New Roman" panose="02020603050405020304" pitchFamily="18" charset="0"/>
                          <a:cs typeface="Times New Roman" panose="02020603050405020304" pitchFamily="18" charset="0"/>
                        </a:rPr>
                        <a:t>Weaknesses</a:t>
                      </a:r>
                      <a:endParaRPr lang="en-GB" sz="2400" b="1" i="0" u="none" strike="noStrike" dirty="0">
                        <a:solidFill>
                          <a:srgbClr val="FFFFFF"/>
                        </a:solidFill>
                        <a:effectLst/>
                        <a:latin typeface="Times New Roman" panose="02020603050405020304" pitchFamily="18" charset="0"/>
                        <a:cs typeface="Times New Roman" panose="02020603050405020304" pitchFamily="18" charset="0"/>
                      </a:endParaRPr>
                    </a:p>
                  </a:txBody>
                  <a:tcPr marL="8608" marR="8608" marT="8608" marB="0" anchor="ctr"/>
                </a:tc>
                <a:extLst>
                  <a:ext uri="{0D108BD9-81ED-4DB2-BD59-A6C34878D82A}">
                    <a16:rowId xmlns:a16="http://schemas.microsoft.com/office/drawing/2014/main" val="10000"/>
                  </a:ext>
                </a:extLst>
              </a:tr>
              <a:tr h="1891146">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IMEX Frankfurt</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8608" marR="8608" marT="8608"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Germany</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8608" marR="8608" marT="8608" marB="0" anchor="ctr"/>
                </a:tc>
                <a:tc>
                  <a:txBody>
                    <a:bodyPr/>
                    <a:lstStyle/>
                    <a:p>
                      <a:pPr algn="l" fontAlgn="ctr"/>
                      <a:r>
                        <a:rPr lang="en-US" sz="2400" u="none" strike="noStrike" dirty="0">
                          <a:effectLst/>
                          <a:latin typeface="Times New Roman" panose="02020603050405020304" pitchFamily="18" charset="0"/>
                          <a:cs typeface="Times New Roman" panose="02020603050405020304" pitchFamily="18" charset="0"/>
                        </a:rPr>
                        <a:t>Global MICE networking and education</a:t>
                      </a:r>
                      <a:endParaRPr lang="en-US"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8608" marR="8608" marT="8608" marB="0" anchor="ctr"/>
                </a:tc>
                <a:tc>
                  <a:txBody>
                    <a:bodyPr/>
                    <a:lstStyle/>
                    <a:p>
                      <a:pPr algn="l" fontAlgn="ctr"/>
                      <a:r>
                        <a:rPr lang="en-GB" sz="2400" u="none" strike="noStrike" dirty="0">
                          <a:effectLst/>
                          <a:latin typeface="Times New Roman" panose="02020603050405020304" pitchFamily="18" charset="0"/>
                          <a:cs typeface="Times New Roman" panose="02020603050405020304" pitchFamily="18" charset="0"/>
                        </a:rPr>
                        <a:t>Extensive international attendance; strong exhibitor base</a:t>
                      </a:r>
                      <a:endParaRPr lang="en-GB"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8608" marR="8608" marT="8608" marB="0" anchor="ctr"/>
                </a:tc>
                <a:tc>
                  <a:txBody>
                    <a:bodyPr/>
                    <a:lstStyle/>
                    <a:p>
                      <a:pPr algn="l" fontAlgn="ctr"/>
                      <a:r>
                        <a:rPr lang="en-US" sz="2400" u="none" strike="noStrike">
                          <a:effectLst/>
                          <a:latin typeface="Times New Roman" panose="02020603050405020304" pitchFamily="18" charset="0"/>
                          <a:cs typeface="Times New Roman" panose="02020603050405020304" pitchFamily="18" charset="0"/>
                        </a:rPr>
                        <a:t>Less focus on regional culture or local identity</a:t>
                      </a:r>
                      <a:endParaRPr lang="en-US" sz="2400" b="0" i="0" u="none" strike="noStrike">
                        <a:solidFill>
                          <a:srgbClr val="000000"/>
                        </a:solidFill>
                        <a:effectLst/>
                        <a:latin typeface="Times New Roman" panose="02020603050405020304" pitchFamily="18" charset="0"/>
                        <a:cs typeface="Times New Roman" panose="02020603050405020304" pitchFamily="18" charset="0"/>
                      </a:endParaRPr>
                    </a:p>
                  </a:txBody>
                  <a:tcPr marL="8608" marR="8608" marT="8608" marB="0" anchor="ctr"/>
                </a:tc>
                <a:extLst>
                  <a:ext uri="{0D108BD9-81ED-4DB2-BD59-A6C34878D82A}">
                    <a16:rowId xmlns:a16="http://schemas.microsoft.com/office/drawing/2014/main" val="10001"/>
                  </a:ext>
                </a:extLst>
              </a:tr>
              <a:tr h="1260765">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GreenTech Festival</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8608" marR="8608" marT="8608"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Berlin, Germany</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8608" marR="8608" marT="8608" marB="0" anchor="ctr"/>
                </a:tc>
                <a:tc>
                  <a:txBody>
                    <a:bodyPr/>
                    <a:lstStyle/>
                    <a:p>
                      <a:pPr algn="l" fontAlgn="ctr"/>
                      <a:r>
                        <a:rPr lang="en-GB" sz="2400" u="none" strike="noStrike">
                          <a:effectLst/>
                          <a:latin typeface="Times New Roman" panose="02020603050405020304" pitchFamily="18" charset="0"/>
                          <a:cs typeface="Times New Roman" panose="02020603050405020304" pitchFamily="18" charset="0"/>
                        </a:rPr>
                        <a:t>Sustainability and innovation</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8608" marR="8608" marT="8608" marB="0" anchor="ctr"/>
                </a:tc>
                <a:tc>
                  <a:txBody>
                    <a:bodyPr/>
                    <a:lstStyle/>
                    <a:p>
                      <a:pPr algn="l" fontAlgn="ctr"/>
                      <a:r>
                        <a:rPr lang="en-US" sz="2400" u="none" strike="noStrike">
                          <a:effectLst/>
                          <a:latin typeface="Times New Roman" panose="02020603050405020304" pitchFamily="18" charset="0"/>
                          <a:cs typeface="Times New Roman" panose="02020603050405020304" pitchFamily="18" charset="0"/>
                        </a:rPr>
                        <a:t>High-tech focus; strong environmental branding</a:t>
                      </a:r>
                      <a:endParaRPr lang="en-US" sz="2400" b="0" i="0" u="none" strike="noStrike">
                        <a:solidFill>
                          <a:srgbClr val="000000"/>
                        </a:solidFill>
                        <a:effectLst/>
                        <a:latin typeface="Times New Roman" panose="02020603050405020304" pitchFamily="18" charset="0"/>
                        <a:cs typeface="Times New Roman" panose="02020603050405020304" pitchFamily="18" charset="0"/>
                      </a:endParaRPr>
                    </a:p>
                  </a:txBody>
                  <a:tcPr marL="8608" marR="8608" marT="8608" marB="0" anchor="ctr"/>
                </a:tc>
                <a:tc>
                  <a:txBody>
                    <a:bodyPr/>
                    <a:lstStyle/>
                    <a:p>
                      <a:pPr algn="l" fontAlgn="ctr"/>
                      <a:r>
                        <a:rPr lang="en-US" sz="2400" u="none" strike="noStrike">
                          <a:effectLst/>
                          <a:latin typeface="Times New Roman" panose="02020603050405020304" pitchFamily="18" charset="0"/>
                          <a:cs typeface="Times New Roman" panose="02020603050405020304" pitchFamily="18" charset="0"/>
                        </a:rPr>
                        <a:t>Lacks hospitality and cultural immersion</a:t>
                      </a:r>
                      <a:endParaRPr lang="en-US" sz="2400" b="0" i="0" u="none" strike="noStrike">
                        <a:solidFill>
                          <a:srgbClr val="000000"/>
                        </a:solidFill>
                        <a:effectLst/>
                        <a:latin typeface="Times New Roman" panose="02020603050405020304" pitchFamily="18" charset="0"/>
                        <a:cs typeface="Times New Roman" panose="02020603050405020304" pitchFamily="18" charset="0"/>
                      </a:endParaRPr>
                    </a:p>
                  </a:txBody>
                  <a:tcPr marL="8608" marR="8608" marT="8608" marB="0" anchor="ctr"/>
                </a:tc>
                <a:extLst>
                  <a:ext uri="{0D108BD9-81ED-4DB2-BD59-A6C34878D82A}">
                    <a16:rowId xmlns:a16="http://schemas.microsoft.com/office/drawing/2014/main" val="10002"/>
                  </a:ext>
                </a:extLst>
              </a:tr>
              <a:tr h="1891146">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Tourism Innovation Summit</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8608" marR="8608" marT="8608"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Seville, Spain</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8608" marR="8608" marT="8608" marB="0" anchor="ctr"/>
                </a:tc>
                <a:tc>
                  <a:txBody>
                    <a:bodyPr/>
                    <a:lstStyle/>
                    <a:p>
                      <a:pPr algn="l" fontAlgn="ctr"/>
                      <a:r>
                        <a:rPr lang="en-GB" sz="2400" u="none" strike="noStrike">
                          <a:effectLst/>
                          <a:latin typeface="Times New Roman" panose="02020603050405020304" pitchFamily="18" charset="0"/>
                          <a:cs typeface="Times New Roman" panose="02020603050405020304" pitchFamily="18" charset="0"/>
                        </a:rPr>
                        <a:t>Tourism tech and smart destinations</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8608" marR="8608" marT="8608" marB="0" anchor="ctr"/>
                </a:tc>
                <a:tc>
                  <a:txBody>
                    <a:bodyPr/>
                    <a:lstStyle/>
                    <a:p>
                      <a:pPr algn="l" fontAlgn="ctr"/>
                      <a:r>
                        <a:rPr lang="en-US" sz="2400" u="none" strike="noStrike">
                          <a:effectLst/>
                          <a:latin typeface="Times New Roman" panose="02020603050405020304" pitchFamily="18" charset="0"/>
                          <a:cs typeface="Times New Roman" panose="02020603050405020304" pitchFamily="18" charset="0"/>
                        </a:rPr>
                        <a:t>Strong tourism sector engagement; forward-thinking content</a:t>
                      </a:r>
                      <a:endParaRPr lang="en-US" sz="2400" b="0" i="0" u="none" strike="noStrike">
                        <a:solidFill>
                          <a:srgbClr val="000000"/>
                        </a:solidFill>
                        <a:effectLst/>
                        <a:latin typeface="Times New Roman" panose="02020603050405020304" pitchFamily="18" charset="0"/>
                        <a:cs typeface="Times New Roman" panose="02020603050405020304" pitchFamily="18" charset="0"/>
                      </a:endParaRPr>
                    </a:p>
                  </a:txBody>
                  <a:tcPr marL="8608" marR="8608" marT="8608" marB="0" anchor="ctr"/>
                </a:tc>
                <a:tc>
                  <a:txBody>
                    <a:bodyPr/>
                    <a:lstStyle/>
                    <a:p>
                      <a:pPr algn="l" fontAlgn="ctr"/>
                      <a:r>
                        <a:rPr lang="en-US" sz="2400" u="none" strike="noStrike">
                          <a:effectLst/>
                          <a:latin typeface="Times New Roman" panose="02020603050405020304" pitchFamily="18" charset="0"/>
                          <a:cs typeface="Times New Roman" panose="02020603050405020304" pitchFamily="18" charset="0"/>
                        </a:rPr>
                        <a:t>Limited emphasis on cultural experience or local welcome</a:t>
                      </a:r>
                      <a:endParaRPr lang="en-US" sz="2400" b="0" i="0" u="none" strike="noStrike">
                        <a:solidFill>
                          <a:srgbClr val="000000"/>
                        </a:solidFill>
                        <a:effectLst/>
                        <a:latin typeface="Times New Roman" panose="02020603050405020304" pitchFamily="18" charset="0"/>
                        <a:cs typeface="Times New Roman" panose="02020603050405020304" pitchFamily="18" charset="0"/>
                      </a:endParaRPr>
                    </a:p>
                  </a:txBody>
                  <a:tcPr marL="8608" marR="8608" marT="8608" marB="0" anchor="ctr"/>
                </a:tc>
                <a:extLst>
                  <a:ext uri="{0D108BD9-81ED-4DB2-BD59-A6C34878D82A}">
                    <a16:rowId xmlns:a16="http://schemas.microsoft.com/office/drawing/2014/main" val="10003"/>
                  </a:ext>
                </a:extLst>
              </a:tr>
              <a:tr h="1260765">
                <a:tc>
                  <a:txBody>
                    <a:bodyPr/>
                    <a:lstStyle/>
                    <a:p>
                      <a:pPr algn="ctr" fontAlgn="ctr"/>
                      <a:r>
                        <a:rPr lang="en-GB" sz="2400" b="1" u="none" strike="noStrike" dirty="0">
                          <a:effectLst/>
                          <a:latin typeface="Times New Roman" panose="02020603050405020304" pitchFamily="18" charset="0"/>
                          <a:cs typeface="Times New Roman" panose="02020603050405020304" pitchFamily="18" charset="0"/>
                        </a:rPr>
                        <a:t>VisitScotland Expo</a:t>
                      </a:r>
                      <a:endParaRPr lang="en-GB"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8608" marR="8608" marT="8608"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Scotland</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8608" marR="8608" marT="8608" marB="0" anchor="ctr"/>
                </a:tc>
                <a:tc>
                  <a:txBody>
                    <a:bodyPr/>
                    <a:lstStyle/>
                    <a:p>
                      <a:pPr algn="l" fontAlgn="ctr"/>
                      <a:r>
                        <a:rPr lang="en-GB" sz="2400" u="none" strike="noStrike">
                          <a:effectLst/>
                          <a:latin typeface="Times New Roman" panose="02020603050405020304" pitchFamily="18" charset="0"/>
                          <a:cs typeface="Times New Roman" panose="02020603050405020304" pitchFamily="18" charset="0"/>
                        </a:rPr>
                        <a:t>Scottish tourism promotion</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8608" marR="8608" marT="8608" marB="0" anchor="ctr"/>
                </a:tc>
                <a:tc>
                  <a:txBody>
                    <a:bodyPr/>
                    <a:lstStyle/>
                    <a:p>
                      <a:pPr algn="l" fontAlgn="ctr"/>
                      <a:r>
                        <a:rPr lang="en-US" sz="2400" u="none" strike="noStrike">
                          <a:effectLst/>
                          <a:latin typeface="Times New Roman" panose="02020603050405020304" pitchFamily="18" charset="0"/>
                          <a:cs typeface="Times New Roman" panose="02020603050405020304" pitchFamily="18" charset="0"/>
                        </a:rPr>
                        <a:t>Clear national branding; immersive cultural programming</a:t>
                      </a:r>
                      <a:endParaRPr lang="en-US" sz="2400" b="0" i="0" u="none" strike="noStrike">
                        <a:solidFill>
                          <a:srgbClr val="000000"/>
                        </a:solidFill>
                        <a:effectLst/>
                        <a:latin typeface="Times New Roman" panose="02020603050405020304" pitchFamily="18" charset="0"/>
                        <a:cs typeface="Times New Roman" panose="02020603050405020304" pitchFamily="18" charset="0"/>
                      </a:endParaRPr>
                    </a:p>
                  </a:txBody>
                  <a:tcPr marL="8608" marR="8608" marT="8608" marB="0" anchor="ctr"/>
                </a:tc>
                <a:tc>
                  <a:txBody>
                    <a:bodyPr/>
                    <a:lstStyle/>
                    <a:p>
                      <a:pPr algn="l" fontAlgn="ctr"/>
                      <a:r>
                        <a:rPr lang="en-US" sz="2400" u="none" strike="noStrike" dirty="0">
                          <a:effectLst/>
                          <a:latin typeface="Times New Roman" panose="02020603050405020304" pitchFamily="18" charset="0"/>
                          <a:cs typeface="Times New Roman" panose="02020603050405020304" pitchFamily="18" charset="0"/>
                        </a:rPr>
                        <a:t>Primarily domestic and regional reach</a:t>
                      </a:r>
                      <a:endParaRPr lang="en-US"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8608" marR="8608" marT="8608" marB="0" anchor="ctr"/>
                </a:tc>
                <a:extLst>
                  <a:ext uri="{0D108BD9-81ED-4DB2-BD59-A6C34878D82A}">
                    <a16:rowId xmlns:a16="http://schemas.microsoft.com/office/drawing/2014/main" val="10004"/>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grpSp>
        <p:nvGrpSpPr>
          <p:cNvPr id="3" name="Group 3"/>
          <p:cNvGrpSpPr/>
          <p:nvPr/>
        </p:nvGrpSpPr>
        <p:grpSpPr>
          <a:xfrm>
            <a:off x="598656" y="3668187"/>
            <a:ext cx="4128318" cy="4298623"/>
            <a:chOff x="0" y="0"/>
            <a:chExt cx="1149303" cy="1087828"/>
          </a:xfrm>
        </p:grpSpPr>
        <p:sp>
          <p:nvSpPr>
            <p:cNvPr id="4" name="Freeform 4"/>
            <p:cNvSpPr/>
            <p:nvPr/>
          </p:nvSpPr>
          <p:spPr>
            <a:xfrm>
              <a:off x="0" y="0"/>
              <a:ext cx="1149303" cy="1087828"/>
            </a:xfrm>
            <a:custGeom>
              <a:avLst/>
              <a:gdLst/>
              <a:ahLst/>
              <a:cxnLst/>
              <a:rect l="l" t="t" r="r" b="b"/>
              <a:pathLst>
                <a:path w="1149303" h="1087828">
                  <a:moveTo>
                    <a:pt x="27845" y="0"/>
                  </a:moveTo>
                  <a:lnTo>
                    <a:pt x="1121459" y="0"/>
                  </a:lnTo>
                  <a:cubicBezTo>
                    <a:pt x="1136837" y="0"/>
                    <a:pt x="1149303" y="12466"/>
                    <a:pt x="1149303" y="27845"/>
                  </a:cubicBezTo>
                  <a:lnTo>
                    <a:pt x="1149303" y="1059984"/>
                  </a:lnTo>
                  <a:cubicBezTo>
                    <a:pt x="1149303" y="1067368"/>
                    <a:pt x="1146370" y="1074451"/>
                    <a:pt x="1141148" y="1079673"/>
                  </a:cubicBezTo>
                  <a:cubicBezTo>
                    <a:pt x="1135926" y="1084894"/>
                    <a:pt x="1128843" y="1087828"/>
                    <a:pt x="1121459" y="1087828"/>
                  </a:cubicBezTo>
                  <a:lnTo>
                    <a:pt x="27845" y="1087828"/>
                  </a:lnTo>
                  <a:cubicBezTo>
                    <a:pt x="12466" y="1087828"/>
                    <a:pt x="0" y="1075362"/>
                    <a:pt x="0" y="1059984"/>
                  </a:cubicBezTo>
                  <a:lnTo>
                    <a:pt x="0" y="27845"/>
                  </a:lnTo>
                  <a:cubicBezTo>
                    <a:pt x="0" y="20460"/>
                    <a:pt x="2934" y="13377"/>
                    <a:pt x="8155" y="8155"/>
                  </a:cubicBezTo>
                  <a:cubicBezTo>
                    <a:pt x="13377" y="2934"/>
                    <a:pt x="20460" y="0"/>
                    <a:pt x="27845" y="0"/>
                  </a:cubicBezTo>
                  <a:close/>
                </a:path>
              </a:pathLst>
            </a:custGeom>
            <a:solidFill>
              <a:srgbClr val="B0BF9D"/>
            </a:solidFill>
            <a:ln w="19050" cap="sq">
              <a:solidFill>
                <a:srgbClr val="000000"/>
              </a:solidFill>
              <a:prstDash val="solid"/>
              <a:miter/>
            </a:ln>
          </p:spPr>
          <p:txBody>
            <a:bodyPr/>
            <a:lstStyle/>
            <a:p>
              <a:endParaRPr lang="en-GB"/>
            </a:p>
          </p:txBody>
        </p:sp>
        <p:sp>
          <p:nvSpPr>
            <p:cNvPr id="5" name="TextBox 5"/>
            <p:cNvSpPr txBox="1"/>
            <p:nvPr/>
          </p:nvSpPr>
          <p:spPr>
            <a:xfrm>
              <a:off x="0" y="-38100"/>
              <a:ext cx="1149303" cy="1125928"/>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6" name="Group 6"/>
          <p:cNvGrpSpPr/>
          <p:nvPr/>
        </p:nvGrpSpPr>
        <p:grpSpPr>
          <a:xfrm>
            <a:off x="5144075" y="3696412"/>
            <a:ext cx="4296077" cy="4298623"/>
            <a:chOff x="0" y="0"/>
            <a:chExt cx="1149303" cy="1087828"/>
          </a:xfrm>
        </p:grpSpPr>
        <p:sp>
          <p:nvSpPr>
            <p:cNvPr id="7" name="Freeform 7"/>
            <p:cNvSpPr/>
            <p:nvPr/>
          </p:nvSpPr>
          <p:spPr>
            <a:xfrm>
              <a:off x="0" y="0"/>
              <a:ext cx="1149303" cy="1087828"/>
            </a:xfrm>
            <a:custGeom>
              <a:avLst/>
              <a:gdLst/>
              <a:ahLst/>
              <a:cxnLst/>
              <a:rect l="l" t="t" r="r" b="b"/>
              <a:pathLst>
                <a:path w="1149303" h="1087828">
                  <a:moveTo>
                    <a:pt x="27845" y="0"/>
                  </a:moveTo>
                  <a:lnTo>
                    <a:pt x="1121459" y="0"/>
                  </a:lnTo>
                  <a:cubicBezTo>
                    <a:pt x="1136837" y="0"/>
                    <a:pt x="1149303" y="12466"/>
                    <a:pt x="1149303" y="27845"/>
                  </a:cubicBezTo>
                  <a:lnTo>
                    <a:pt x="1149303" y="1059984"/>
                  </a:lnTo>
                  <a:cubicBezTo>
                    <a:pt x="1149303" y="1067368"/>
                    <a:pt x="1146370" y="1074451"/>
                    <a:pt x="1141148" y="1079673"/>
                  </a:cubicBezTo>
                  <a:cubicBezTo>
                    <a:pt x="1135926" y="1084894"/>
                    <a:pt x="1128843" y="1087828"/>
                    <a:pt x="1121459" y="1087828"/>
                  </a:cubicBezTo>
                  <a:lnTo>
                    <a:pt x="27845" y="1087828"/>
                  </a:lnTo>
                  <a:cubicBezTo>
                    <a:pt x="12466" y="1087828"/>
                    <a:pt x="0" y="1075362"/>
                    <a:pt x="0" y="1059984"/>
                  </a:cubicBezTo>
                  <a:lnTo>
                    <a:pt x="0" y="27845"/>
                  </a:lnTo>
                  <a:cubicBezTo>
                    <a:pt x="0" y="20460"/>
                    <a:pt x="2934" y="13377"/>
                    <a:pt x="8155" y="8155"/>
                  </a:cubicBezTo>
                  <a:cubicBezTo>
                    <a:pt x="13377" y="2934"/>
                    <a:pt x="20460" y="0"/>
                    <a:pt x="27845" y="0"/>
                  </a:cubicBezTo>
                  <a:close/>
                </a:path>
              </a:pathLst>
            </a:custGeom>
            <a:solidFill>
              <a:srgbClr val="B0BF9D"/>
            </a:solidFill>
            <a:ln w="19050" cap="sq">
              <a:solidFill>
                <a:srgbClr val="000000"/>
              </a:solidFill>
              <a:prstDash val="solid"/>
              <a:miter/>
            </a:ln>
          </p:spPr>
          <p:txBody>
            <a:bodyPr/>
            <a:lstStyle/>
            <a:p>
              <a:endParaRPr lang="en-GB"/>
            </a:p>
          </p:txBody>
        </p:sp>
        <p:sp>
          <p:nvSpPr>
            <p:cNvPr id="8" name="TextBox 8"/>
            <p:cNvSpPr txBox="1"/>
            <p:nvPr/>
          </p:nvSpPr>
          <p:spPr>
            <a:xfrm>
              <a:off x="0" y="-38100"/>
              <a:ext cx="1149303" cy="1125928"/>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9" name="Group 9"/>
          <p:cNvGrpSpPr/>
          <p:nvPr/>
        </p:nvGrpSpPr>
        <p:grpSpPr>
          <a:xfrm>
            <a:off x="9670355" y="3696412"/>
            <a:ext cx="4170612" cy="4283765"/>
            <a:chOff x="0" y="0"/>
            <a:chExt cx="1149303" cy="1087828"/>
          </a:xfrm>
        </p:grpSpPr>
        <p:sp>
          <p:nvSpPr>
            <p:cNvPr id="10" name="Freeform 10"/>
            <p:cNvSpPr/>
            <p:nvPr/>
          </p:nvSpPr>
          <p:spPr>
            <a:xfrm>
              <a:off x="0" y="0"/>
              <a:ext cx="1149303" cy="1087828"/>
            </a:xfrm>
            <a:custGeom>
              <a:avLst/>
              <a:gdLst/>
              <a:ahLst/>
              <a:cxnLst/>
              <a:rect l="l" t="t" r="r" b="b"/>
              <a:pathLst>
                <a:path w="1149303" h="1087828">
                  <a:moveTo>
                    <a:pt x="27845" y="0"/>
                  </a:moveTo>
                  <a:lnTo>
                    <a:pt x="1121459" y="0"/>
                  </a:lnTo>
                  <a:cubicBezTo>
                    <a:pt x="1136837" y="0"/>
                    <a:pt x="1149303" y="12466"/>
                    <a:pt x="1149303" y="27845"/>
                  </a:cubicBezTo>
                  <a:lnTo>
                    <a:pt x="1149303" y="1059984"/>
                  </a:lnTo>
                  <a:cubicBezTo>
                    <a:pt x="1149303" y="1067368"/>
                    <a:pt x="1146370" y="1074451"/>
                    <a:pt x="1141148" y="1079673"/>
                  </a:cubicBezTo>
                  <a:cubicBezTo>
                    <a:pt x="1135926" y="1084894"/>
                    <a:pt x="1128843" y="1087828"/>
                    <a:pt x="1121459" y="1087828"/>
                  </a:cubicBezTo>
                  <a:lnTo>
                    <a:pt x="27845" y="1087828"/>
                  </a:lnTo>
                  <a:cubicBezTo>
                    <a:pt x="12466" y="1087828"/>
                    <a:pt x="0" y="1075362"/>
                    <a:pt x="0" y="1059984"/>
                  </a:cubicBezTo>
                  <a:lnTo>
                    <a:pt x="0" y="27845"/>
                  </a:lnTo>
                  <a:cubicBezTo>
                    <a:pt x="0" y="20460"/>
                    <a:pt x="2934" y="13377"/>
                    <a:pt x="8155" y="8155"/>
                  </a:cubicBezTo>
                  <a:cubicBezTo>
                    <a:pt x="13377" y="2934"/>
                    <a:pt x="20460" y="0"/>
                    <a:pt x="27845" y="0"/>
                  </a:cubicBezTo>
                  <a:close/>
                </a:path>
              </a:pathLst>
            </a:custGeom>
            <a:solidFill>
              <a:srgbClr val="B0BF9D"/>
            </a:solidFill>
            <a:ln w="19050" cap="sq">
              <a:solidFill>
                <a:srgbClr val="000000"/>
              </a:solidFill>
              <a:prstDash val="solid"/>
              <a:miter/>
            </a:ln>
          </p:spPr>
          <p:txBody>
            <a:bodyPr/>
            <a:lstStyle/>
            <a:p>
              <a:endParaRPr lang="en-GB"/>
            </a:p>
          </p:txBody>
        </p:sp>
        <p:sp>
          <p:nvSpPr>
            <p:cNvPr id="11" name="TextBox 11"/>
            <p:cNvSpPr txBox="1"/>
            <p:nvPr/>
          </p:nvSpPr>
          <p:spPr>
            <a:xfrm>
              <a:off x="0" y="-38100"/>
              <a:ext cx="1149303" cy="1125928"/>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15" name="TextBox 15"/>
          <p:cNvSpPr txBox="1"/>
          <p:nvPr/>
        </p:nvSpPr>
        <p:spPr>
          <a:xfrm>
            <a:off x="704574" y="2417528"/>
            <a:ext cx="4170612" cy="487313"/>
          </a:xfrm>
          <a:prstGeom prst="rect">
            <a:avLst/>
          </a:prstGeom>
        </p:spPr>
        <p:txBody>
          <a:bodyPr lIns="0" tIns="0" rIns="0" bIns="0" rtlCol="0" anchor="t">
            <a:spAutoFit/>
          </a:bodyPr>
          <a:lstStyle/>
          <a:p>
            <a:pPr algn="ctr">
              <a:lnSpc>
                <a:spcPts val="3780"/>
              </a:lnSpc>
            </a:pPr>
            <a:r>
              <a:rPr lang="en-US" sz="3200" b="1" spc="48" dirty="0">
                <a:solidFill>
                  <a:srgbClr val="FFFFFF"/>
                </a:solidFill>
                <a:latin typeface="Inter Bold"/>
                <a:ea typeface="Inter Bold"/>
                <a:cs typeface="Inter Bold"/>
                <a:sym typeface="Inter Bold"/>
              </a:rPr>
              <a:t>STRENGTHS</a:t>
            </a:r>
          </a:p>
        </p:txBody>
      </p:sp>
      <p:sp>
        <p:nvSpPr>
          <p:cNvPr id="16" name="TextBox 16"/>
          <p:cNvSpPr txBox="1"/>
          <p:nvPr/>
        </p:nvSpPr>
        <p:spPr>
          <a:xfrm>
            <a:off x="5149348" y="2412724"/>
            <a:ext cx="4170612" cy="487313"/>
          </a:xfrm>
          <a:prstGeom prst="rect">
            <a:avLst/>
          </a:prstGeom>
        </p:spPr>
        <p:txBody>
          <a:bodyPr lIns="0" tIns="0" rIns="0" bIns="0" rtlCol="0" anchor="t">
            <a:spAutoFit/>
          </a:bodyPr>
          <a:lstStyle/>
          <a:p>
            <a:pPr marL="0" lvl="1" indent="0" algn="ctr">
              <a:lnSpc>
                <a:spcPts val="3780"/>
              </a:lnSpc>
              <a:spcBef>
                <a:spcPct val="0"/>
              </a:spcBef>
            </a:pPr>
            <a:r>
              <a:rPr lang="en-US" sz="3200" b="1" spc="48" dirty="0">
                <a:solidFill>
                  <a:srgbClr val="FFFFFF"/>
                </a:solidFill>
                <a:latin typeface="Inter Bold"/>
                <a:ea typeface="Inter Bold"/>
                <a:cs typeface="Inter Bold"/>
                <a:sym typeface="Inter Bold"/>
              </a:rPr>
              <a:t>WEAKNESSES</a:t>
            </a:r>
          </a:p>
        </p:txBody>
      </p:sp>
      <p:sp>
        <p:nvSpPr>
          <p:cNvPr id="17" name="TextBox 17"/>
          <p:cNvSpPr txBox="1"/>
          <p:nvPr/>
        </p:nvSpPr>
        <p:spPr>
          <a:xfrm>
            <a:off x="9671326" y="2389185"/>
            <a:ext cx="4170612" cy="487313"/>
          </a:xfrm>
          <a:prstGeom prst="rect">
            <a:avLst/>
          </a:prstGeom>
        </p:spPr>
        <p:txBody>
          <a:bodyPr lIns="0" tIns="0" rIns="0" bIns="0" rtlCol="0" anchor="t">
            <a:spAutoFit/>
          </a:bodyPr>
          <a:lstStyle/>
          <a:p>
            <a:pPr marL="0" lvl="1" indent="0" algn="ctr">
              <a:lnSpc>
                <a:spcPts val="3780"/>
              </a:lnSpc>
              <a:spcBef>
                <a:spcPct val="0"/>
              </a:spcBef>
            </a:pPr>
            <a:r>
              <a:rPr lang="en-US" sz="3200" b="1" spc="48" dirty="0">
                <a:solidFill>
                  <a:srgbClr val="FFFFFF"/>
                </a:solidFill>
                <a:latin typeface="Inter Bold"/>
                <a:ea typeface="Inter Bold"/>
                <a:cs typeface="Inter Bold"/>
                <a:sym typeface="Inter Bold"/>
              </a:rPr>
              <a:t>OPPORTUNITIES</a:t>
            </a:r>
          </a:p>
        </p:txBody>
      </p:sp>
      <p:sp>
        <p:nvSpPr>
          <p:cNvPr id="21" name="TextBox 3"/>
          <p:cNvSpPr txBox="1"/>
          <p:nvPr/>
        </p:nvSpPr>
        <p:spPr>
          <a:xfrm>
            <a:off x="3305477" y="618122"/>
            <a:ext cx="10119360" cy="923330"/>
          </a:xfrm>
          <a:prstGeom prst="rect">
            <a:avLst/>
          </a:prstGeom>
        </p:spPr>
        <p:txBody>
          <a:bodyPr wrap="square" lIns="0" tIns="0" rIns="0" bIns="0" rtlCol="0" anchor="t">
            <a:spAutoFit/>
          </a:bodyPr>
          <a:lstStyle/>
          <a:p>
            <a:pPr algn="ctr"/>
            <a:r>
              <a:rPr lang="en-US" sz="6000" b="1" dirty="0">
                <a:solidFill>
                  <a:schemeClr val="bg1"/>
                </a:solidFill>
                <a:latin typeface="Roca One Bold" panose="020B0604020202020204" charset="0"/>
              </a:rPr>
              <a:t>SWOT Analysis</a:t>
            </a:r>
            <a:endParaRPr lang="en-GB" sz="6000" dirty="0">
              <a:solidFill>
                <a:schemeClr val="bg1"/>
              </a:solidFill>
              <a:latin typeface="Roca One Bold" panose="020B0604020202020204" charset="0"/>
            </a:endParaRPr>
          </a:p>
        </p:txBody>
      </p:sp>
      <p:grpSp>
        <p:nvGrpSpPr>
          <p:cNvPr id="22" name="Group 9"/>
          <p:cNvGrpSpPr/>
          <p:nvPr/>
        </p:nvGrpSpPr>
        <p:grpSpPr>
          <a:xfrm>
            <a:off x="13994417" y="3668187"/>
            <a:ext cx="4170612" cy="4209365"/>
            <a:chOff x="0" y="0"/>
            <a:chExt cx="1149303" cy="1087828"/>
          </a:xfrm>
        </p:grpSpPr>
        <p:sp>
          <p:nvSpPr>
            <p:cNvPr id="23" name="Freeform 10"/>
            <p:cNvSpPr/>
            <p:nvPr/>
          </p:nvSpPr>
          <p:spPr>
            <a:xfrm>
              <a:off x="0" y="0"/>
              <a:ext cx="1149303" cy="1087828"/>
            </a:xfrm>
            <a:custGeom>
              <a:avLst/>
              <a:gdLst/>
              <a:ahLst/>
              <a:cxnLst/>
              <a:rect l="l" t="t" r="r" b="b"/>
              <a:pathLst>
                <a:path w="1149303" h="1087828">
                  <a:moveTo>
                    <a:pt x="27845" y="0"/>
                  </a:moveTo>
                  <a:lnTo>
                    <a:pt x="1121459" y="0"/>
                  </a:lnTo>
                  <a:cubicBezTo>
                    <a:pt x="1136837" y="0"/>
                    <a:pt x="1149303" y="12466"/>
                    <a:pt x="1149303" y="27845"/>
                  </a:cubicBezTo>
                  <a:lnTo>
                    <a:pt x="1149303" y="1059984"/>
                  </a:lnTo>
                  <a:cubicBezTo>
                    <a:pt x="1149303" y="1067368"/>
                    <a:pt x="1146370" y="1074451"/>
                    <a:pt x="1141148" y="1079673"/>
                  </a:cubicBezTo>
                  <a:cubicBezTo>
                    <a:pt x="1135926" y="1084894"/>
                    <a:pt x="1128843" y="1087828"/>
                    <a:pt x="1121459" y="1087828"/>
                  </a:cubicBezTo>
                  <a:lnTo>
                    <a:pt x="27845" y="1087828"/>
                  </a:lnTo>
                  <a:cubicBezTo>
                    <a:pt x="12466" y="1087828"/>
                    <a:pt x="0" y="1075362"/>
                    <a:pt x="0" y="1059984"/>
                  </a:cubicBezTo>
                  <a:lnTo>
                    <a:pt x="0" y="27845"/>
                  </a:lnTo>
                  <a:cubicBezTo>
                    <a:pt x="0" y="20460"/>
                    <a:pt x="2934" y="13377"/>
                    <a:pt x="8155" y="8155"/>
                  </a:cubicBezTo>
                  <a:cubicBezTo>
                    <a:pt x="13377" y="2934"/>
                    <a:pt x="20460" y="0"/>
                    <a:pt x="27845" y="0"/>
                  </a:cubicBezTo>
                  <a:close/>
                </a:path>
              </a:pathLst>
            </a:custGeom>
            <a:solidFill>
              <a:srgbClr val="B0BF9D"/>
            </a:solidFill>
            <a:ln w="19050" cap="sq">
              <a:solidFill>
                <a:srgbClr val="000000"/>
              </a:solidFill>
              <a:prstDash val="solid"/>
              <a:miter/>
            </a:ln>
          </p:spPr>
          <p:txBody>
            <a:bodyPr/>
            <a:lstStyle/>
            <a:p>
              <a:endParaRPr lang="en-GB"/>
            </a:p>
          </p:txBody>
        </p:sp>
        <p:sp>
          <p:nvSpPr>
            <p:cNvPr id="24" name="TextBox 11"/>
            <p:cNvSpPr txBox="1"/>
            <p:nvPr/>
          </p:nvSpPr>
          <p:spPr>
            <a:xfrm>
              <a:off x="0" y="-38100"/>
              <a:ext cx="1149303" cy="1125928"/>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26" name="TextBox 17"/>
          <p:cNvSpPr txBox="1"/>
          <p:nvPr/>
        </p:nvSpPr>
        <p:spPr>
          <a:xfrm>
            <a:off x="13871447" y="2389184"/>
            <a:ext cx="4170612" cy="487313"/>
          </a:xfrm>
          <a:prstGeom prst="rect">
            <a:avLst/>
          </a:prstGeom>
        </p:spPr>
        <p:txBody>
          <a:bodyPr lIns="0" tIns="0" rIns="0" bIns="0" rtlCol="0" anchor="t">
            <a:spAutoFit/>
          </a:bodyPr>
          <a:lstStyle/>
          <a:p>
            <a:pPr marL="0" lvl="1" indent="0" algn="ctr">
              <a:lnSpc>
                <a:spcPts val="3780"/>
              </a:lnSpc>
              <a:spcBef>
                <a:spcPct val="0"/>
              </a:spcBef>
            </a:pPr>
            <a:r>
              <a:rPr lang="en-US" sz="3200" b="1" spc="48" dirty="0">
                <a:solidFill>
                  <a:srgbClr val="FFFFFF"/>
                </a:solidFill>
                <a:latin typeface="Inter Bold"/>
                <a:ea typeface="Inter Bold"/>
                <a:cs typeface="Inter Bold"/>
                <a:sym typeface="Inter Bold"/>
              </a:rPr>
              <a:t>THREATS</a:t>
            </a:r>
          </a:p>
        </p:txBody>
      </p:sp>
      <p:sp>
        <p:nvSpPr>
          <p:cNvPr id="27" name="Rectangle 26"/>
          <p:cNvSpPr/>
          <p:nvPr/>
        </p:nvSpPr>
        <p:spPr>
          <a:xfrm>
            <a:off x="761023" y="5110202"/>
            <a:ext cx="3734777" cy="369332"/>
          </a:xfrm>
          <a:prstGeom prst="rect">
            <a:avLst/>
          </a:prstGeom>
        </p:spPr>
        <p:txBody>
          <a:bodyPr wrap="square">
            <a:spAutoFit/>
          </a:bodyPr>
          <a:lstStyle/>
          <a:p>
            <a:r>
              <a:rPr lang="en-US" dirty="0"/>
              <a:t> </a:t>
            </a:r>
            <a:endParaRPr lang="en-GB" dirty="0"/>
          </a:p>
        </p:txBody>
      </p:sp>
      <p:sp>
        <p:nvSpPr>
          <p:cNvPr id="28" name="Rectangle 27"/>
          <p:cNvSpPr/>
          <p:nvPr/>
        </p:nvSpPr>
        <p:spPr>
          <a:xfrm>
            <a:off x="875885" y="3849395"/>
            <a:ext cx="3630964" cy="3785652"/>
          </a:xfrm>
          <a:prstGeom prst="rect">
            <a:avLst/>
          </a:prstGeom>
        </p:spPr>
        <p:txBody>
          <a:bodyPr wrap="square">
            <a:spAutoFit/>
          </a:bodyPr>
          <a:lstStyle/>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Aligns with the Year of Croeso theme, promoting Welsh hospitality and culture.</a:t>
            </a:r>
          </a:p>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Strong venue infrastructure at Cardiff International Arena.</a:t>
            </a:r>
          </a:p>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Growing global interest in sustainable tourism and innovation (Riches, 2024).</a:t>
            </a:r>
            <a:endParaRPr lang="en-GB" sz="2000" dirty="0">
              <a:latin typeface="Times New Roman" panose="02020603050405020304" pitchFamily="18" charset="0"/>
              <a:cs typeface="Times New Roman" panose="02020603050405020304" pitchFamily="18" charset="0"/>
            </a:endParaRPr>
          </a:p>
        </p:txBody>
      </p:sp>
      <p:sp>
        <p:nvSpPr>
          <p:cNvPr id="29" name="Rectangle 28"/>
          <p:cNvSpPr/>
          <p:nvPr/>
        </p:nvSpPr>
        <p:spPr>
          <a:xfrm>
            <a:off x="5334781" y="3849395"/>
            <a:ext cx="3886200" cy="3785652"/>
          </a:xfrm>
          <a:prstGeom prst="rect">
            <a:avLst/>
          </a:prstGeom>
        </p:spPr>
        <p:txBody>
          <a:bodyPr wrap="square">
            <a:spAutoFit/>
          </a:bodyPr>
          <a:lstStyle/>
          <a:p>
            <a:pPr marL="342900" indent="-34290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Limited brand recognition as a new event.</a:t>
            </a:r>
          </a:p>
          <a:p>
            <a:pPr marL="342900" indent="-34290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Heavy reliance on sponsorship and grant funding.</a:t>
            </a:r>
          </a:p>
          <a:p>
            <a:pPr marL="342900" indent="-34290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Logistics complexity due to international target audience (Rogers and Wynn-Moylan, 2022).</a:t>
            </a:r>
            <a:endParaRPr lang="en-GB" sz="2000" dirty="0">
              <a:latin typeface="Times New Roman" panose="02020603050405020304" pitchFamily="18" charset="0"/>
              <a:cs typeface="Times New Roman" panose="02020603050405020304" pitchFamily="18" charset="0"/>
            </a:endParaRPr>
          </a:p>
        </p:txBody>
      </p:sp>
      <p:sp>
        <p:nvSpPr>
          <p:cNvPr id="30" name="Rectangle 29"/>
          <p:cNvSpPr/>
          <p:nvPr/>
        </p:nvSpPr>
        <p:spPr>
          <a:xfrm>
            <a:off x="9900215" y="3914979"/>
            <a:ext cx="3753511" cy="3785652"/>
          </a:xfrm>
          <a:prstGeom prst="rect">
            <a:avLst/>
          </a:prstGeom>
        </p:spPr>
        <p:txBody>
          <a:bodyPr wrap="square">
            <a:spAutoFit/>
          </a:bodyPr>
          <a:lstStyle/>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Potential to become an annual MICE event in Wales.</a:t>
            </a:r>
          </a:p>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Partnerships with eco-tourism and green tech brands.</a:t>
            </a:r>
          </a:p>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Promotion of Wales as a sustainability leader internationally (</a:t>
            </a:r>
            <a:r>
              <a:rPr lang="en-US" sz="2000" dirty="0" err="1">
                <a:latin typeface="Times New Roman" panose="02020603050405020304" pitchFamily="18" charset="0"/>
                <a:cs typeface="Times New Roman" panose="02020603050405020304" pitchFamily="18" charset="0"/>
              </a:rPr>
              <a:t>Pirnar</a:t>
            </a:r>
            <a:r>
              <a:rPr lang="en-US" sz="2000" dirty="0">
                <a:latin typeface="Times New Roman" panose="02020603050405020304" pitchFamily="18" charset="0"/>
                <a:cs typeface="Times New Roman" panose="02020603050405020304" pitchFamily="18" charset="0"/>
              </a:rPr>
              <a:t> and </a:t>
            </a:r>
            <a:r>
              <a:rPr lang="en-US" sz="2000" dirty="0" err="1">
                <a:latin typeface="Times New Roman" panose="02020603050405020304" pitchFamily="18" charset="0"/>
                <a:cs typeface="Times New Roman" panose="02020603050405020304" pitchFamily="18" charset="0"/>
              </a:rPr>
              <a:t>Altin</a:t>
            </a:r>
            <a:r>
              <a:rPr lang="en-US" sz="2000" dirty="0">
                <a:latin typeface="Times New Roman" panose="02020603050405020304" pitchFamily="18" charset="0"/>
                <a:cs typeface="Times New Roman" panose="02020603050405020304" pitchFamily="18" charset="0"/>
              </a:rPr>
              <a:t>, 2022).</a:t>
            </a:r>
            <a:endParaRPr lang="en-GB" sz="2000" dirty="0">
              <a:latin typeface="Times New Roman" panose="02020603050405020304" pitchFamily="18" charset="0"/>
              <a:cs typeface="Times New Roman" panose="02020603050405020304" pitchFamily="18" charset="0"/>
            </a:endParaRPr>
          </a:p>
        </p:txBody>
      </p:sp>
      <p:sp>
        <p:nvSpPr>
          <p:cNvPr id="31" name="Rectangle 30"/>
          <p:cNvSpPr/>
          <p:nvPr/>
        </p:nvSpPr>
        <p:spPr>
          <a:xfrm>
            <a:off x="14250503" y="3914979"/>
            <a:ext cx="3658440" cy="3323987"/>
          </a:xfrm>
          <a:prstGeom prst="rect">
            <a:avLst/>
          </a:prstGeom>
        </p:spPr>
        <p:txBody>
          <a:bodyPr wrap="square">
            <a:spAutoFit/>
          </a:bodyPr>
          <a:lstStyle/>
          <a:p>
            <a:pPr marL="342900" indent="-34290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Competing events in the UK and Europe. </a:t>
            </a:r>
          </a:p>
          <a:p>
            <a:pPr marL="342900" indent="-34290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Economic fluctuations impacting travel budgets.</a:t>
            </a:r>
          </a:p>
          <a:p>
            <a:pPr marL="342900" indent="-34290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Unforeseen disruptions (e.g., health regulations or supply delays).</a:t>
            </a:r>
            <a:endParaRPr lang="en-GB" sz="2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sp>
        <p:nvSpPr>
          <p:cNvPr id="3" name="TextBox 3"/>
          <p:cNvSpPr txBox="1"/>
          <p:nvPr/>
        </p:nvSpPr>
        <p:spPr>
          <a:xfrm>
            <a:off x="4267200" y="307975"/>
            <a:ext cx="8567544" cy="1015663"/>
          </a:xfrm>
          <a:prstGeom prst="rect">
            <a:avLst/>
          </a:prstGeom>
        </p:spPr>
        <p:txBody>
          <a:bodyPr lIns="0" tIns="0" rIns="0" bIns="0" rtlCol="0" anchor="t">
            <a:spAutoFit/>
          </a:bodyPr>
          <a:lstStyle/>
          <a:p>
            <a:pPr algn="ctr"/>
            <a:r>
              <a:rPr lang="en-US" sz="6600" b="1" dirty="0">
                <a:solidFill>
                  <a:schemeClr val="bg1"/>
                </a:solidFill>
                <a:latin typeface="Roca One Bold" panose="020B0604020202020204" charset="0"/>
              </a:rPr>
              <a:t>PESTLE Analysis</a:t>
            </a:r>
            <a:endParaRPr lang="en-GB" sz="6600" dirty="0">
              <a:solidFill>
                <a:schemeClr val="bg1"/>
              </a:solidFill>
              <a:latin typeface="Roca One Bold" panose="020B0604020202020204" charset="0"/>
            </a:endParaRPr>
          </a:p>
        </p:txBody>
      </p:sp>
      <p:grpSp>
        <p:nvGrpSpPr>
          <p:cNvPr id="7" name="Group 3"/>
          <p:cNvGrpSpPr/>
          <p:nvPr/>
        </p:nvGrpSpPr>
        <p:grpSpPr>
          <a:xfrm>
            <a:off x="584685" y="1631612"/>
            <a:ext cx="15932573" cy="8388687"/>
            <a:chOff x="0" y="0"/>
            <a:chExt cx="1991656" cy="485044"/>
          </a:xfrm>
        </p:grpSpPr>
        <p:sp>
          <p:nvSpPr>
            <p:cNvPr id="8" name="Freeform 4"/>
            <p:cNvSpPr/>
            <p:nvPr/>
          </p:nvSpPr>
          <p:spPr>
            <a:xfrm>
              <a:off x="0" y="0"/>
              <a:ext cx="1991656" cy="485044"/>
            </a:xfrm>
            <a:custGeom>
              <a:avLst/>
              <a:gdLst/>
              <a:ahLst/>
              <a:cxnLst/>
              <a:rect l="l" t="t" r="r" b="b"/>
              <a:pathLst>
                <a:path w="1991656" h="485044">
                  <a:moveTo>
                    <a:pt x="30714" y="0"/>
                  </a:moveTo>
                  <a:lnTo>
                    <a:pt x="1960942" y="0"/>
                  </a:lnTo>
                  <a:cubicBezTo>
                    <a:pt x="1969088" y="0"/>
                    <a:pt x="1976900" y="3236"/>
                    <a:pt x="1982660" y="8996"/>
                  </a:cubicBezTo>
                  <a:cubicBezTo>
                    <a:pt x="1988420" y="14756"/>
                    <a:pt x="1991656" y="22568"/>
                    <a:pt x="1991656" y="30714"/>
                  </a:cubicBezTo>
                  <a:lnTo>
                    <a:pt x="1991656" y="454330"/>
                  </a:lnTo>
                  <a:cubicBezTo>
                    <a:pt x="1991656" y="462476"/>
                    <a:pt x="1988420" y="470288"/>
                    <a:pt x="1982660" y="476048"/>
                  </a:cubicBezTo>
                  <a:cubicBezTo>
                    <a:pt x="1976900" y="481808"/>
                    <a:pt x="1969088" y="485044"/>
                    <a:pt x="1960942" y="485044"/>
                  </a:cubicBezTo>
                  <a:lnTo>
                    <a:pt x="30714" y="485044"/>
                  </a:lnTo>
                  <a:cubicBezTo>
                    <a:pt x="22568" y="485044"/>
                    <a:pt x="14756" y="481808"/>
                    <a:pt x="8996" y="476048"/>
                  </a:cubicBezTo>
                  <a:cubicBezTo>
                    <a:pt x="3236" y="470288"/>
                    <a:pt x="0" y="462476"/>
                    <a:pt x="0" y="454330"/>
                  </a:cubicBezTo>
                  <a:lnTo>
                    <a:pt x="0" y="30714"/>
                  </a:lnTo>
                  <a:cubicBezTo>
                    <a:pt x="0" y="22568"/>
                    <a:pt x="3236" y="14756"/>
                    <a:pt x="8996" y="8996"/>
                  </a:cubicBezTo>
                  <a:cubicBezTo>
                    <a:pt x="14756" y="3236"/>
                    <a:pt x="22568" y="0"/>
                    <a:pt x="30714" y="0"/>
                  </a:cubicBezTo>
                  <a:close/>
                </a:path>
              </a:pathLst>
            </a:custGeom>
            <a:solidFill>
              <a:srgbClr val="B0BF9D"/>
            </a:solidFill>
            <a:ln w="19050" cap="rnd">
              <a:solidFill>
                <a:srgbClr val="FFFFFF"/>
              </a:solidFill>
              <a:prstDash val="solid"/>
              <a:round/>
            </a:ln>
          </p:spPr>
          <p:txBody>
            <a:bodyPr/>
            <a:lstStyle/>
            <a:p>
              <a:endParaRPr lang="en-GB"/>
            </a:p>
          </p:txBody>
        </p:sp>
        <p:sp>
          <p:nvSpPr>
            <p:cNvPr id="9" name="TextBox 5"/>
            <p:cNvSpPr txBox="1"/>
            <p:nvPr/>
          </p:nvSpPr>
          <p:spPr>
            <a:xfrm>
              <a:off x="0" y="-47625"/>
              <a:ext cx="1991656" cy="532669"/>
            </a:xfrm>
            <a:prstGeom prst="rect">
              <a:avLst/>
            </a:prstGeom>
          </p:spPr>
          <p:txBody>
            <a:bodyPr lIns="63500" tIns="63500" rIns="63500" bIns="63500" rtlCol="0" anchor="ctr"/>
            <a:lstStyle/>
            <a:p>
              <a:pPr algn="just">
                <a:lnSpc>
                  <a:spcPts val="2448"/>
                </a:lnSpc>
              </a:pPr>
              <a:endParaRPr sz="2400">
                <a:latin typeface="Times New Roman" panose="02020603050405020304" pitchFamily="18" charset="0"/>
                <a:cs typeface="Times New Roman" panose="02020603050405020304" pitchFamily="18" charset="0"/>
              </a:endParaRPr>
            </a:p>
          </p:txBody>
        </p:sp>
      </p:grpSp>
      <p:graphicFrame>
        <p:nvGraphicFramePr>
          <p:cNvPr id="10" name="Diagram 9"/>
          <p:cNvGraphicFramePr/>
          <p:nvPr>
            <p:extLst>
              <p:ext uri="{D42A27DB-BD31-4B8C-83A1-F6EECF244321}">
                <p14:modId xmlns:p14="http://schemas.microsoft.com/office/powerpoint/2010/main" val="114890441"/>
              </p:ext>
            </p:extLst>
          </p:nvPr>
        </p:nvGraphicFramePr>
        <p:xfrm>
          <a:off x="1219200" y="1839236"/>
          <a:ext cx="14782800" cy="80286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048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sp>
        <p:nvSpPr>
          <p:cNvPr id="3" name="TextBox 3"/>
          <p:cNvSpPr txBox="1"/>
          <p:nvPr/>
        </p:nvSpPr>
        <p:spPr>
          <a:xfrm>
            <a:off x="1021080" y="327617"/>
            <a:ext cx="10134600" cy="1661993"/>
          </a:xfrm>
          <a:prstGeom prst="rect">
            <a:avLst/>
          </a:prstGeom>
        </p:spPr>
        <p:txBody>
          <a:bodyPr wrap="square" lIns="0" tIns="0" rIns="0" bIns="0" rtlCol="0" anchor="t">
            <a:spAutoFit/>
          </a:bodyPr>
          <a:lstStyle/>
          <a:p>
            <a:pPr algn="ctr"/>
            <a:r>
              <a:rPr lang="en-US" sz="5400" b="1" dirty="0">
                <a:solidFill>
                  <a:schemeClr val="bg1"/>
                </a:solidFill>
                <a:latin typeface="Roca One Bold" panose="020B0604020202020204" charset="0"/>
              </a:rPr>
              <a:t>Operational Factors – Venue and Logistics</a:t>
            </a:r>
            <a:endParaRPr lang="en-GB" sz="5400" dirty="0">
              <a:solidFill>
                <a:schemeClr val="bg1"/>
              </a:solidFill>
              <a:latin typeface="Roca One Bold" panose="020B0604020202020204" charset="0"/>
            </a:endParaRPr>
          </a:p>
        </p:txBody>
      </p:sp>
      <p:grpSp>
        <p:nvGrpSpPr>
          <p:cNvPr id="8" name="Group 3"/>
          <p:cNvGrpSpPr/>
          <p:nvPr/>
        </p:nvGrpSpPr>
        <p:grpSpPr>
          <a:xfrm>
            <a:off x="609600" y="2256352"/>
            <a:ext cx="10363200" cy="7687747"/>
            <a:chOff x="0" y="0"/>
            <a:chExt cx="1991656" cy="485044"/>
          </a:xfrm>
        </p:grpSpPr>
        <p:sp>
          <p:nvSpPr>
            <p:cNvPr id="9" name="Freeform 4"/>
            <p:cNvSpPr/>
            <p:nvPr/>
          </p:nvSpPr>
          <p:spPr>
            <a:xfrm>
              <a:off x="0" y="0"/>
              <a:ext cx="1991656" cy="485044"/>
            </a:xfrm>
            <a:custGeom>
              <a:avLst/>
              <a:gdLst/>
              <a:ahLst/>
              <a:cxnLst/>
              <a:rect l="l" t="t" r="r" b="b"/>
              <a:pathLst>
                <a:path w="1991656" h="485044">
                  <a:moveTo>
                    <a:pt x="30714" y="0"/>
                  </a:moveTo>
                  <a:lnTo>
                    <a:pt x="1960942" y="0"/>
                  </a:lnTo>
                  <a:cubicBezTo>
                    <a:pt x="1969088" y="0"/>
                    <a:pt x="1976900" y="3236"/>
                    <a:pt x="1982660" y="8996"/>
                  </a:cubicBezTo>
                  <a:cubicBezTo>
                    <a:pt x="1988420" y="14756"/>
                    <a:pt x="1991656" y="22568"/>
                    <a:pt x="1991656" y="30714"/>
                  </a:cubicBezTo>
                  <a:lnTo>
                    <a:pt x="1991656" y="454330"/>
                  </a:lnTo>
                  <a:cubicBezTo>
                    <a:pt x="1991656" y="462476"/>
                    <a:pt x="1988420" y="470288"/>
                    <a:pt x="1982660" y="476048"/>
                  </a:cubicBezTo>
                  <a:cubicBezTo>
                    <a:pt x="1976900" y="481808"/>
                    <a:pt x="1969088" y="485044"/>
                    <a:pt x="1960942" y="485044"/>
                  </a:cubicBezTo>
                  <a:lnTo>
                    <a:pt x="30714" y="485044"/>
                  </a:lnTo>
                  <a:cubicBezTo>
                    <a:pt x="22568" y="485044"/>
                    <a:pt x="14756" y="481808"/>
                    <a:pt x="8996" y="476048"/>
                  </a:cubicBezTo>
                  <a:cubicBezTo>
                    <a:pt x="3236" y="470288"/>
                    <a:pt x="0" y="462476"/>
                    <a:pt x="0" y="454330"/>
                  </a:cubicBezTo>
                  <a:lnTo>
                    <a:pt x="0" y="30714"/>
                  </a:lnTo>
                  <a:cubicBezTo>
                    <a:pt x="0" y="22568"/>
                    <a:pt x="3236" y="14756"/>
                    <a:pt x="8996" y="8996"/>
                  </a:cubicBezTo>
                  <a:cubicBezTo>
                    <a:pt x="14756" y="3236"/>
                    <a:pt x="22568" y="0"/>
                    <a:pt x="30714" y="0"/>
                  </a:cubicBezTo>
                  <a:close/>
                </a:path>
              </a:pathLst>
            </a:custGeom>
            <a:solidFill>
              <a:srgbClr val="B0BF9D"/>
            </a:solidFill>
            <a:ln w="19050" cap="rnd">
              <a:solidFill>
                <a:srgbClr val="FFFFFF"/>
              </a:solidFill>
              <a:prstDash val="solid"/>
              <a:round/>
            </a:ln>
          </p:spPr>
          <p:txBody>
            <a:bodyPr/>
            <a:lstStyle/>
            <a:p>
              <a:endParaRPr lang="en-GB"/>
            </a:p>
          </p:txBody>
        </p:sp>
        <p:sp>
          <p:nvSpPr>
            <p:cNvPr id="10" name="TextBox 5"/>
            <p:cNvSpPr txBox="1"/>
            <p:nvPr/>
          </p:nvSpPr>
          <p:spPr>
            <a:xfrm>
              <a:off x="0" y="-47625"/>
              <a:ext cx="1991656" cy="532669"/>
            </a:xfrm>
            <a:prstGeom prst="rect">
              <a:avLst/>
            </a:prstGeom>
          </p:spPr>
          <p:txBody>
            <a:bodyPr lIns="63500" tIns="63500" rIns="63500" bIns="63500" rtlCol="0" anchor="ctr"/>
            <a:lstStyle/>
            <a:p>
              <a:pPr algn="just">
                <a:lnSpc>
                  <a:spcPts val="2448"/>
                </a:lnSpc>
              </a:pPr>
              <a:endParaRPr sz="2400">
                <a:latin typeface="Times New Roman" panose="02020603050405020304" pitchFamily="18" charset="0"/>
                <a:cs typeface="Times New Roman" panose="02020603050405020304" pitchFamily="18" charset="0"/>
              </a:endParaRPr>
            </a:p>
          </p:txBody>
        </p:sp>
      </p:grpSp>
      <p:graphicFrame>
        <p:nvGraphicFramePr>
          <p:cNvPr id="12" name="Diagram 11"/>
          <p:cNvGraphicFramePr/>
          <p:nvPr>
            <p:extLst>
              <p:ext uri="{D42A27DB-BD31-4B8C-83A1-F6EECF244321}">
                <p14:modId xmlns:p14="http://schemas.microsoft.com/office/powerpoint/2010/main" val="1097210061"/>
              </p:ext>
            </p:extLst>
          </p:nvPr>
        </p:nvGraphicFramePr>
        <p:xfrm>
          <a:off x="838201" y="2400300"/>
          <a:ext cx="9829799" cy="71530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p:cNvPicPr>
            <a:picLocks noChangeAspect="1"/>
          </p:cNvPicPr>
          <p:nvPr/>
        </p:nvPicPr>
        <p:blipFill>
          <a:blip r:embed="rId9"/>
          <a:stretch>
            <a:fillRect/>
          </a:stretch>
        </p:blipFill>
        <p:spPr>
          <a:xfrm>
            <a:off x="11681460" y="2552700"/>
            <a:ext cx="5867400" cy="5972175"/>
          </a:xfrm>
          <a:prstGeom prst="rect">
            <a:avLst/>
          </a:prstGeom>
        </p:spPr>
      </p:pic>
    </p:spTree>
    <p:extLst>
      <p:ext uri="{BB962C8B-B14F-4D97-AF65-F5344CB8AC3E}">
        <p14:creationId xmlns:p14="http://schemas.microsoft.com/office/powerpoint/2010/main" val="741973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048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sp>
        <p:nvSpPr>
          <p:cNvPr id="3" name="TextBox 3"/>
          <p:cNvSpPr txBox="1"/>
          <p:nvPr/>
        </p:nvSpPr>
        <p:spPr>
          <a:xfrm>
            <a:off x="3048000" y="443183"/>
            <a:ext cx="12999720" cy="1477328"/>
          </a:xfrm>
          <a:prstGeom prst="rect">
            <a:avLst/>
          </a:prstGeom>
        </p:spPr>
        <p:txBody>
          <a:bodyPr wrap="square" lIns="0" tIns="0" rIns="0" bIns="0" rtlCol="0" anchor="t">
            <a:spAutoFit/>
          </a:bodyPr>
          <a:lstStyle/>
          <a:p>
            <a:pPr algn="ctr"/>
            <a:r>
              <a:rPr lang="en-US" sz="4800" b="1" dirty="0">
                <a:solidFill>
                  <a:schemeClr val="bg1"/>
                </a:solidFill>
                <a:latin typeface="Roca One Bold" panose="020B0604020202020204" charset="0"/>
              </a:rPr>
              <a:t>Operational Factors – Resources and Staffing</a:t>
            </a:r>
            <a:endParaRPr lang="en-GB" sz="4800" dirty="0">
              <a:solidFill>
                <a:schemeClr val="bg1"/>
              </a:solidFill>
              <a:latin typeface="Roca One Bold" panose="020B0604020202020204" charset="0"/>
            </a:endParaRPr>
          </a:p>
        </p:txBody>
      </p:sp>
      <p:grpSp>
        <p:nvGrpSpPr>
          <p:cNvPr id="8" name="Group 3"/>
          <p:cNvGrpSpPr/>
          <p:nvPr/>
        </p:nvGrpSpPr>
        <p:grpSpPr>
          <a:xfrm>
            <a:off x="7105650" y="2026838"/>
            <a:ext cx="10363200" cy="7687747"/>
            <a:chOff x="0" y="0"/>
            <a:chExt cx="1991656" cy="485044"/>
          </a:xfrm>
        </p:grpSpPr>
        <p:sp>
          <p:nvSpPr>
            <p:cNvPr id="9" name="Freeform 4"/>
            <p:cNvSpPr/>
            <p:nvPr/>
          </p:nvSpPr>
          <p:spPr>
            <a:xfrm>
              <a:off x="0" y="0"/>
              <a:ext cx="1991656" cy="485044"/>
            </a:xfrm>
            <a:custGeom>
              <a:avLst/>
              <a:gdLst/>
              <a:ahLst/>
              <a:cxnLst/>
              <a:rect l="l" t="t" r="r" b="b"/>
              <a:pathLst>
                <a:path w="1991656" h="485044">
                  <a:moveTo>
                    <a:pt x="30714" y="0"/>
                  </a:moveTo>
                  <a:lnTo>
                    <a:pt x="1960942" y="0"/>
                  </a:lnTo>
                  <a:cubicBezTo>
                    <a:pt x="1969088" y="0"/>
                    <a:pt x="1976900" y="3236"/>
                    <a:pt x="1982660" y="8996"/>
                  </a:cubicBezTo>
                  <a:cubicBezTo>
                    <a:pt x="1988420" y="14756"/>
                    <a:pt x="1991656" y="22568"/>
                    <a:pt x="1991656" y="30714"/>
                  </a:cubicBezTo>
                  <a:lnTo>
                    <a:pt x="1991656" y="454330"/>
                  </a:lnTo>
                  <a:cubicBezTo>
                    <a:pt x="1991656" y="462476"/>
                    <a:pt x="1988420" y="470288"/>
                    <a:pt x="1982660" y="476048"/>
                  </a:cubicBezTo>
                  <a:cubicBezTo>
                    <a:pt x="1976900" y="481808"/>
                    <a:pt x="1969088" y="485044"/>
                    <a:pt x="1960942" y="485044"/>
                  </a:cubicBezTo>
                  <a:lnTo>
                    <a:pt x="30714" y="485044"/>
                  </a:lnTo>
                  <a:cubicBezTo>
                    <a:pt x="22568" y="485044"/>
                    <a:pt x="14756" y="481808"/>
                    <a:pt x="8996" y="476048"/>
                  </a:cubicBezTo>
                  <a:cubicBezTo>
                    <a:pt x="3236" y="470288"/>
                    <a:pt x="0" y="462476"/>
                    <a:pt x="0" y="454330"/>
                  </a:cubicBezTo>
                  <a:lnTo>
                    <a:pt x="0" y="30714"/>
                  </a:lnTo>
                  <a:cubicBezTo>
                    <a:pt x="0" y="22568"/>
                    <a:pt x="3236" y="14756"/>
                    <a:pt x="8996" y="8996"/>
                  </a:cubicBezTo>
                  <a:cubicBezTo>
                    <a:pt x="14756" y="3236"/>
                    <a:pt x="22568" y="0"/>
                    <a:pt x="30714" y="0"/>
                  </a:cubicBezTo>
                  <a:close/>
                </a:path>
              </a:pathLst>
            </a:custGeom>
            <a:solidFill>
              <a:srgbClr val="B0BF9D"/>
            </a:solidFill>
            <a:ln w="19050" cap="rnd">
              <a:solidFill>
                <a:srgbClr val="FFFFFF"/>
              </a:solidFill>
              <a:prstDash val="solid"/>
              <a:round/>
            </a:ln>
          </p:spPr>
          <p:txBody>
            <a:bodyPr/>
            <a:lstStyle/>
            <a:p>
              <a:endParaRPr lang="en-GB"/>
            </a:p>
          </p:txBody>
        </p:sp>
        <p:sp>
          <p:nvSpPr>
            <p:cNvPr id="10" name="TextBox 5"/>
            <p:cNvSpPr txBox="1"/>
            <p:nvPr/>
          </p:nvSpPr>
          <p:spPr>
            <a:xfrm>
              <a:off x="0" y="-47625"/>
              <a:ext cx="1991656" cy="532669"/>
            </a:xfrm>
            <a:prstGeom prst="rect">
              <a:avLst/>
            </a:prstGeom>
          </p:spPr>
          <p:txBody>
            <a:bodyPr lIns="63500" tIns="63500" rIns="63500" bIns="63500" rtlCol="0" anchor="ctr"/>
            <a:lstStyle/>
            <a:p>
              <a:pPr algn="just">
                <a:lnSpc>
                  <a:spcPts val="2448"/>
                </a:lnSpc>
              </a:pPr>
              <a:endParaRPr sz="2400">
                <a:latin typeface="Times New Roman" panose="02020603050405020304" pitchFamily="18" charset="0"/>
                <a:cs typeface="Times New Roman" panose="02020603050405020304" pitchFamily="18" charset="0"/>
              </a:endParaRPr>
            </a:p>
          </p:txBody>
        </p:sp>
      </p:grpSp>
      <p:sp>
        <p:nvSpPr>
          <p:cNvPr id="7" name="Rectangle 6"/>
          <p:cNvSpPr/>
          <p:nvPr/>
        </p:nvSpPr>
        <p:spPr>
          <a:xfrm>
            <a:off x="7391400" y="2674034"/>
            <a:ext cx="9677400" cy="5889113"/>
          </a:xfrm>
          <a:prstGeom prst="rect">
            <a:avLst/>
          </a:prstGeom>
        </p:spPr>
        <p:txBody>
          <a:bodyPr wrap="square">
            <a:spAutoFit/>
          </a:bodyPr>
          <a:lstStyle/>
          <a:p>
            <a:pPr marL="342900" indent="-342900" algn="just">
              <a:lnSpc>
                <a:spcPct val="200000"/>
              </a:lnSpc>
              <a:buFont typeface="Wingdings" panose="05000000000000000000" pitchFamily="2" charset="2"/>
              <a:buChar char="v"/>
            </a:pPr>
            <a:r>
              <a:rPr lang="en-US" sz="2400" b="1" dirty="0">
                <a:latin typeface="Times New Roman" panose="02020603050405020304" pitchFamily="18" charset="0"/>
                <a:cs typeface="Times New Roman" panose="02020603050405020304" pitchFamily="18" charset="0"/>
              </a:rPr>
              <a:t>Event Resources</a:t>
            </a:r>
            <a:r>
              <a:rPr lang="en-US" sz="2400" dirty="0">
                <a:latin typeface="Times New Roman" panose="02020603050405020304" pitchFamily="18" charset="0"/>
                <a:cs typeface="Times New Roman" panose="02020603050405020304" pitchFamily="18" charset="0"/>
              </a:rPr>
              <a:t>: Use of sustainable materials for event setup, eco-friendly catering, and waste management solutions.</a:t>
            </a:r>
          </a:p>
          <a:p>
            <a:pPr marL="342900" indent="-342900" algn="just">
              <a:lnSpc>
                <a:spcPct val="200000"/>
              </a:lnSpc>
              <a:buFont typeface="Wingdings" panose="05000000000000000000" pitchFamily="2" charset="2"/>
              <a:buChar char="v"/>
            </a:pPr>
            <a:r>
              <a:rPr lang="en-US" sz="2400" b="1" dirty="0">
                <a:latin typeface="Times New Roman" panose="02020603050405020304" pitchFamily="18" charset="0"/>
                <a:cs typeface="Times New Roman" panose="02020603050405020304" pitchFamily="18" charset="0"/>
              </a:rPr>
              <a:t>Staffing Needs</a:t>
            </a:r>
            <a:r>
              <a:rPr lang="en-US" sz="2400" dirty="0">
                <a:latin typeface="Times New Roman" panose="02020603050405020304" pitchFamily="18" charset="0"/>
                <a:cs typeface="Times New Roman" panose="02020603050405020304" pitchFamily="18" charset="0"/>
              </a:rPr>
              <a:t>: A mix of event coordinators, sustainability experts, technical staff, and hospitality professionals (Evans, 2024).</a:t>
            </a:r>
          </a:p>
          <a:p>
            <a:pPr marL="342900" indent="-342900" algn="just">
              <a:lnSpc>
                <a:spcPct val="200000"/>
              </a:lnSpc>
              <a:buFont typeface="Wingdings" panose="05000000000000000000" pitchFamily="2" charset="2"/>
              <a:buChar char="v"/>
            </a:pPr>
            <a:r>
              <a:rPr lang="en-US" sz="2400" b="1" dirty="0">
                <a:latin typeface="Times New Roman" panose="02020603050405020304" pitchFamily="18" charset="0"/>
                <a:cs typeface="Times New Roman" panose="02020603050405020304" pitchFamily="18" charset="0"/>
              </a:rPr>
              <a:t>Skills Required</a:t>
            </a:r>
            <a:r>
              <a:rPr lang="en-US" sz="2400" dirty="0">
                <a:latin typeface="Times New Roman" panose="02020603050405020304" pitchFamily="18" charset="0"/>
                <a:cs typeface="Times New Roman" panose="02020603050405020304" pitchFamily="18" charset="0"/>
              </a:rPr>
              <a:t>: Expertise in green technologies, customer service, event planning, and logistics (Nicholls et al., 2021).</a:t>
            </a:r>
          </a:p>
          <a:p>
            <a:pPr marL="342900" indent="-342900" algn="just">
              <a:lnSpc>
                <a:spcPct val="200000"/>
              </a:lnSpc>
              <a:buFont typeface="Wingdings" panose="05000000000000000000" pitchFamily="2" charset="2"/>
              <a:buChar char="v"/>
            </a:pPr>
            <a:r>
              <a:rPr lang="en-US" sz="2400" b="1" dirty="0">
                <a:latin typeface="Times New Roman" panose="02020603050405020304" pitchFamily="18" charset="0"/>
                <a:cs typeface="Times New Roman" panose="02020603050405020304" pitchFamily="18" charset="0"/>
              </a:rPr>
              <a:t>Training</a:t>
            </a:r>
            <a:r>
              <a:rPr lang="en-US" sz="2400" dirty="0">
                <a:latin typeface="Times New Roman" panose="02020603050405020304" pitchFamily="18" charset="0"/>
                <a:cs typeface="Times New Roman" panose="02020603050405020304" pitchFamily="18" charset="0"/>
              </a:rPr>
              <a:t>: Staff will be trained on sustainability practices, customer engagement, and event-specific responsibilities.</a:t>
            </a:r>
            <a:endParaRPr lang="en-GB" sz="2400" dirty="0">
              <a:latin typeface="Times New Roman" panose="02020603050405020304" pitchFamily="18" charset="0"/>
              <a:cs typeface="Times New Roman" panose="02020603050405020304" pitchFamily="18" charset="0"/>
            </a:endParaRPr>
          </a:p>
        </p:txBody>
      </p:sp>
      <p:pic>
        <p:nvPicPr>
          <p:cNvPr id="11" name="Picture 10"/>
          <p:cNvPicPr>
            <a:picLocks noChangeAspect="1"/>
          </p:cNvPicPr>
          <p:nvPr/>
        </p:nvPicPr>
        <p:blipFill>
          <a:blip r:embed="rId4"/>
          <a:stretch>
            <a:fillRect/>
          </a:stretch>
        </p:blipFill>
        <p:spPr>
          <a:xfrm>
            <a:off x="590550" y="2492918"/>
            <a:ext cx="6115050" cy="6000750"/>
          </a:xfrm>
          <a:prstGeom prst="rect">
            <a:avLst/>
          </a:prstGeom>
        </p:spPr>
      </p:pic>
    </p:spTree>
    <p:extLst>
      <p:ext uri="{BB962C8B-B14F-4D97-AF65-F5344CB8AC3E}">
        <p14:creationId xmlns:p14="http://schemas.microsoft.com/office/powerpoint/2010/main" val="35276027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97892"/>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grpSp>
        <p:nvGrpSpPr>
          <p:cNvPr id="3" name="Group 3"/>
          <p:cNvGrpSpPr/>
          <p:nvPr/>
        </p:nvGrpSpPr>
        <p:grpSpPr>
          <a:xfrm>
            <a:off x="609600" y="1974114"/>
            <a:ext cx="17068800" cy="7999917"/>
            <a:chOff x="0" y="0"/>
            <a:chExt cx="3960183" cy="963819"/>
          </a:xfrm>
        </p:grpSpPr>
        <p:sp>
          <p:nvSpPr>
            <p:cNvPr id="4" name="Freeform 4"/>
            <p:cNvSpPr/>
            <p:nvPr/>
          </p:nvSpPr>
          <p:spPr>
            <a:xfrm>
              <a:off x="0" y="0"/>
              <a:ext cx="3960183" cy="963819"/>
            </a:xfrm>
            <a:custGeom>
              <a:avLst/>
              <a:gdLst/>
              <a:ahLst/>
              <a:cxnLst/>
              <a:rect l="l" t="t" r="r" b="b"/>
              <a:pathLst>
                <a:path w="3960183" h="963819">
                  <a:moveTo>
                    <a:pt x="5926" y="0"/>
                  </a:moveTo>
                  <a:lnTo>
                    <a:pt x="3954257" y="0"/>
                  </a:lnTo>
                  <a:cubicBezTo>
                    <a:pt x="3955829" y="0"/>
                    <a:pt x="3957336" y="624"/>
                    <a:pt x="3958448" y="1736"/>
                  </a:cubicBezTo>
                  <a:cubicBezTo>
                    <a:pt x="3959559" y="2847"/>
                    <a:pt x="3960183" y="4354"/>
                    <a:pt x="3960183" y="5926"/>
                  </a:cubicBezTo>
                  <a:lnTo>
                    <a:pt x="3960183" y="957893"/>
                  </a:lnTo>
                  <a:cubicBezTo>
                    <a:pt x="3960183" y="959464"/>
                    <a:pt x="3959559" y="960972"/>
                    <a:pt x="3958448" y="962083"/>
                  </a:cubicBezTo>
                  <a:cubicBezTo>
                    <a:pt x="3957336" y="963194"/>
                    <a:pt x="3955829" y="963819"/>
                    <a:pt x="3954257" y="963819"/>
                  </a:cubicBezTo>
                  <a:lnTo>
                    <a:pt x="5926" y="963819"/>
                  </a:lnTo>
                  <a:cubicBezTo>
                    <a:pt x="4354" y="963819"/>
                    <a:pt x="2847" y="963194"/>
                    <a:pt x="1736" y="962083"/>
                  </a:cubicBezTo>
                  <a:cubicBezTo>
                    <a:pt x="624" y="960972"/>
                    <a:pt x="0" y="959464"/>
                    <a:pt x="0" y="957893"/>
                  </a:cubicBezTo>
                  <a:lnTo>
                    <a:pt x="0" y="5926"/>
                  </a:lnTo>
                  <a:cubicBezTo>
                    <a:pt x="0" y="4354"/>
                    <a:pt x="624" y="2847"/>
                    <a:pt x="1736" y="1736"/>
                  </a:cubicBezTo>
                  <a:cubicBezTo>
                    <a:pt x="2847" y="624"/>
                    <a:pt x="4354" y="0"/>
                    <a:pt x="5926" y="0"/>
                  </a:cubicBezTo>
                  <a:close/>
                </a:path>
              </a:pathLst>
            </a:custGeom>
            <a:solidFill>
              <a:srgbClr val="B0BF9D"/>
            </a:solidFill>
            <a:ln w="19050" cap="sq">
              <a:solidFill>
                <a:srgbClr val="000000"/>
              </a:solidFill>
              <a:prstDash val="solid"/>
              <a:miter/>
            </a:ln>
          </p:spPr>
          <p:txBody>
            <a:bodyPr/>
            <a:lstStyle/>
            <a:p>
              <a:endParaRPr lang="en-GB"/>
            </a:p>
          </p:txBody>
        </p:sp>
        <p:sp>
          <p:nvSpPr>
            <p:cNvPr id="5" name="TextBox 5"/>
            <p:cNvSpPr txBox="1"/>
            <p:nvPr/>
          </p:nvSpPr>
          <p:spPr>
            <a:xfrm>
              <a:off x="0" y="-38100"/>
              <a:ext cx="3960183" cy="1001919"/>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6" name="TextBox 6"/>
          <p:cNvSpPr txBox="1"/>
          <p:nvPr/>
        </p:nvSpPr>
        <p:spPr>
          <a:xfrm>
            <a:off x="2590800" y="127455"/>
            <a:ext cx="12192000" cy="1661993"/>
          </a:xfrm>
          <a:prstGeom prst="rect">
            <a:avLst/>
          </a:prstGeom>
        </p:spPr>
        <p:txBody>
          <a:bodyPr wrap="square" lIns="0" tIns="0" rIns="0" bIns="0" rtlCol="0" anchor="t">
            <a:spAutoFit/>
          </a:bodyPr>
          <a:lstStyle/>
          <a:p>
            <a:pPr algn="ctr"/>
            <a:r>
              <a:rPr lang="en-US" sz="5400" b="1" dirty="0">
                <a:solidFill>
                  <a:schemeClr val="bg1"/>
                </a:solidFill>
                <a:latin typeface="Roca One Bold" panose="020B0604020202020204" charset="0"/>
              </a:rPr>
              <a:t>Financial Factors – Predicted Cost Breakdown</a:t>
            </a:r>
            <a:endParaRPr lang="en-GB" sz="5400" dirty="0">
              <a:solidFill>
                <a:schemeClr val="bg1"/>
              </a:solidFill>
              <a:latin typeface="Roca One Bold" panose="020B0604020202020204" charset="0"/>
            </a:endParaRPr>
          </a:p>
        </p:txBody>
      </p:sp>
      <p:graphicFrame>
        <p:nvGraphicFramePr>
          <p:cNvPr id="7" name="Table 6"/>
          <p:cNvGraphicFramePr>
            <a:graphicFrameLocks noGrp="1"/>
          </p:cNvGraphicFramePr>
          <p:nvPr>
            <p:extLst>
              <p:ext uri="{D42A27DB-BD31-4B8C-83A1-F6EECF244321}">
                <p14:modId xmlns:p14="http://schemas.microsoft.com/office/powerpoint/2010/main" val="573725144"/>
              </p:ext>
            </p:extLst>
          </p:nvPr>
        </p:nvGraphicFramePr>
        <p:xfrm>
          <a:off x="990600" y="2324100"/>
          <a:ext cx="8001000" cy="7162800"/>
        </p:xfrm>
        <a:graphic>
          <a:graphicData uri="http://schemas.openxmlformats.org/drawingml/2006/table">
            <a:tbl>
              <a:tblPr>
                <a:tableStyleId>{775DCB02-9BB8-47FD-8907-85C794F793BA}</a:tableStyleId>
              </a:tblPr>
              <a:tblGrid>
                <a:gridCol w="3657600">
                  <a:extLst>
                    <a:ext uri="{9D8B030D-6E8A-4147-A177-3AD203B41FA5}">
                      <a16:colId xmlns:a16="http://schemas.microsoft.com/office/drawing/2014/main" val="20000"/>
                    </a:ext>
                  </a:extLst>
                </a:gridCol>
                <a:gridCol w="4343400">
                  <a:extLst>
                    <a:ext uri="{9D8B030D-6E8A-4147-A177-3AD203B41FA5}">
                      <a16:colId xmlns:a16="http://schemas.microsoft.com/office/drawing/2014/main" val="20001"/>
                    </a:ext>
                  </a:extLst>
                </a:gridCol>
              </a:tblGrid>
              <a:tr h="716280">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Category</a:t>
                      </a:r>
                      <a:endParaRPr lang="en-GB" sz="2400" b="1" i="0" u="none" strike="noStrike">
                        <a:solidFill>
                          <a:srgbClr val="FFFFFF"/>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b="1" u="none" strike="noStrike" dirty="0">
                          <a:effectLst/>
                          <a:latin typeface="Times New Roman" panose="02020603050405020304" pitchFamily="18" charset="0"/>
                          <a:cs typeface="Times New Roman" panose="02020603050405020304" pitchFamily="18" charset="0"/>
                        </a:rPr>
                        <a:t>Estimated Cost</a:t>
                      </a:r>
                      <a:endParaRPr lang="en-GB" sz="2400" b="1" i="0" u="none" strike="noStrike" dirty="0">
                        <a:solidFill>
                          <a:srgbClr val="FFFFFF"/>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0"/>
                  </a:ext>
                </a:extLst>
              </a:tr>
              <a:tr h="716280">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Venue Rental</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£50,000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1"/>
                  </a:ext>
                </a:extLst>
              </a:tr>
              <a:tr h="716280">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Staffing Costs</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£30,000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2"/>
                  </a:ext>
                </a:extLst>
              </a:tr>
              <a:tr h="1432560">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Marketing &amp; Promotion</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£20,000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3"/>
                  </a:ext>
                </a:extLst>
              </a:tr>
              <a:tr h="716280">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Logistics &amp; Setup</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£15,000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4"/>
                  </a:ext>
                </a:extLst>
              </a:tr>
              <a:tr h="1074420">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Catering (Sustainable)</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£25,000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5"/>
                  </a:ext>
                </a:extLst>
              </a:tr>
              <a:tr h="716280">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Miscellaneous</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£10,000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6"/>
                  </a:ext>
                </a:extLst>
              </a:tr>
              <a:tr h="1074420">
                <a:tc>
                  <a:txBody>
                    <a:bodyPr/>
                    <a:lstStyle/>
                    <a:p>
                      <a:pPr algn="ctr" fontAlgn="ctr"/>
                      <a:r>
                        <a:rPr lang="en-GB" sz="2400" b="1" u="none" strike="noStrike" dirty="0">
                          <a:effectLst/>
                          <a:latin typeface="Times New Roman" panose="02020603050405020304" pitchFamily="18" charset="0"/>
                          <a:cs typeface="Times New Roman" panose="02020603050405020304" pitchFamily="18" charset="0"/>
                        </a:rPr>
                        <a:t>Total Estimated Cost</a:t>
                      </a:r>
                      <a:endParaRPr lang="en-GB"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dirty="0">
                          <a:effectLst/>
                          <a:latin typeface="Times New Roman" panose="02020603050405020304" pitchFamily="18" charset="0"/>
                          <a:cs typeface="Times New Roman" panose="02020603050405020304" pitchFamily="18" charset="0"/>
                        </a:rPr>
                        <a:t>£150,000</a:t>
                      </a:r>
                      <a:endParaRPr lang="en-GB"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7"/>
                  </a:ext>
                </a:extLst>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773105869"/>
              </p:ext>
            </p:extLst>
          </p:nvPr>
        </p:nvGraphicFramePr>
        <p:xfrm>
          <a:off x="9601200" y="2400300"/>
          <a:ext cx="7772401" cy="7010400"/>
        </p:xfrm>
        <a:graphic>
          <a:graphicData uri="http://schemas.openxmlformats.org/drawingml/2006/table">
            <a:tbl>
              <a:tblPr>
                <a:tableStyleId>{775DCB02-9BB8-47FD-8907-85C794F793BA}</a:tableStyleId>
              </a:tblPr>
              <a:tblGrid>
                <a:gridCol w="3805238">
                  <a:extLst>
                    <a:ext uri="{9D8B030D-6E8A-4147-A177-3AD203B41FA5}">
                      <a16:colId xmlns:a16="http://schemas.microsoft.com/office/drawing/2014/main" val="20000"/>
                    </a:ext>
                  </a:extLst>
                </a:gridCol>
                <a:gridCol w="3967163">
                  <a:extLst>
                    <a:ext uri="{9D8B030D-6E8A-4147-A177-3AD203B41FA5}">
                      <a16:colId xmlns:a16="http://schemas.microsoft.com/office/drawing/2014/main" val="20001"/>
                    </a:ext>
                  </a:extLst>
                </a:gridCol>
              </a:tblGrid>
              <a:tr h="1001486">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Revenue Source</a:t>
                      </a:r>
                      <a:endParaRPr lang="en-GB" sz="2400" b="1" i="0" u="none" strike="noStrike">
                        <a:solidFill>
                          <a:srgbClr val="FFFFFF"/>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b="1" u="none" strike="noStrike" dirty="0">
                          <a:effectLst/>
                          <a:latin typeface="Times New Roman" panose="02020603050405020304" pitchFamily="18" charset="0"/>
                          <a:cs typeface="Times New Roman" panose="02020603050405020304" pitchFamily="18" charset="0"/>
                        </a:rPr>
                        <a:t>Estimated Amount</a:t>
                      </a:r>
                      <a:endParaRPr lang="en-GB" sz="2400" b="1" i="0" u="none" strike="noStrike" dirty="0">
                        <a:solidFill>
                          <a:srgbClr val="FFFFFF"/>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0"/>
                  </a:ext>
                </a:extLst>
              </a:tr>
              <a:tr h="1335314">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Ticket Sales (3000 tickets)</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£90,000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1"/>
                  </a:ext>
                </a:extLst>
              </a:tr>
              <a:tr h="667657">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Sponsorship</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£30,000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2"/>
                  </a:ext>
                </a:extLst>
              </a:tr>
              <a:tr h="667657">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Exhibitor Fees</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£20,000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3"/>
                  </a:ext>
                </a:extLst>
              </a:tr>
              <a:tr h="1001486">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Merchandise Sales</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£10,000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4"/>
                  </a:ext>
                </a:extLst>
              </a:tr>
              <a:tr h="1669143">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Government Grants / Subsidies</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£15,000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5"/>
                  </a:ext>
                </a:extLst>
              </a:tr>
              <a:tr h="667657">
                <a:tc>
                  <a:txBody>
                    <a:bodyPr/>
                    <a:lstStyle/>
                    <a:p>
                      <a:pPr algn="ctr" fontAlgn="ctr"/>
                      <a:r>
                        <a:rPr lang="en-GB" sz="2400" b="1" u="none" strike="noStrike" dirty="0">
                          <a:effectLst/>
                          <a:latin typeface="Times New Roman" panose="02020603050405020304" pitchFamily="18" charset="0"/>
                          <a:cs typeface="Times New Roman" panose="02020603050405020304" pitchFamily="18" charset="0"/>
                        </a:rPr>
                        <a:t>Total Revenue</a:t>
                      </a:r>
                      <a:endParaRPr lang="en-GB"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dirty="0">
                          <a:effectLst/>
                          <a:latin typeface="Times New Roman" panose="02020603050405020304" pitchFamily="18" charset="0"/>
                          <a:cs typeface="Times New Roman" panose="02020603050405020304" pitchFamily="18" charset="0"/>
                        </a:rPr>
                        <a:t>£165,000</a:t>
                      </a:r>
                      <a:endParaRPr lang="en-GB"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2507314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5766" y="1314"/>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grpSp>
        <p:nvGrpSpPr>
          <p:cNvPr id="3" name="Group 3"/>
          <p:cNvGrpSpPr/>
          <p:nvPr/>
        </p:nvGrpSpPr>
        <p:grpSpPr>
          <a:xfrm>
            <a:off x="1295400" y="1821363"/>
            <a:ext cx="15468600" cy="7999917"/>
            <a:chOff x="0" y="0"/>
            <a:chExt cx="3960183" cy="963819"/>
          </a:xfrm>
        </p:grpSpPr>
        <p:sp>
          <p:nvSpPr>
            <p:cNvPr id="4" name="Freeform 4"/>
            <p:cNvSpPr/>
            <p:nvPr/>
          </p:nvSpPr>
          <p:spPr>
            <a:xfrm>
              <a:off x="0" y="0"/>
              <a:ext cx="3960183" cy="963819"/>
            </a:xfrm>
            <a:custGeom>
              <a:avLst/>
              <a:gdLst/>
              <a:ahLst/>
              <a:cxnLst/>
              <a:rect l="l" t="t" r="r" b="b"/>
              <a:pathLst>
                <a:path w="3960183" h="963819">
                  <a:moveTo>
                    <a:pt x="5926" y="0"/>
                  </a:moveTo>
                  <a:lnTo>
                    <a:pt x="3954257" y="0"/>
                  </a:lnTo>
                  <a:cubicBezTo>
                    <a:pt x="3955829" y="0"/>
                    <a:pt x="3957336" y="624"/>
                    <a:pt x="3958448" y="1736"/>
                  </a:cubicBezTo>
                  <a:cubicBezTo>
                    <a:pt x="3959559" y="2847"/>
                    <a:pt x="3960183" y="4354"/>
                    <a:pt x="3960183" y="5926"/>
                  </a:cubicBezTo>
                  <a:lnTo>
                    <a:pt x="3960183" y="957893"/>
                  </a:lnTo>
                  <a:cubicBezTo>
                    <a:pt x="3960183" y="959464"/>
                    <a:pt x="3959559" y="960972"/>
                    <a:pt x="3958448" y="962083"/>
                  </a:cubicBezTo>
                  <a:cubicBezTo>
                    <a:pt x="3957336" y="963194"/>
                    <a:pt x="3955829" y="963819"/>
                    <a:pt x="3954257" y="963819"/>
                  </a:cubicBezTo>
                  <a:lnTo>
                    <a:pt x="5926" y="963819"/>
                  </a:lnTo>
                  <a:cubicBezTo>
                    <a:pt x="4354" y="963819"/>
                    <a:pt x="2847" y="963194"/>
                    <a:pt x="1736" y="962083"/>
                  </a:cubicBezTo>
                  <a:cubicBezTo>
                    <a:pt x="624" y="960972"/>
                    <a:pt x="0" y="959464"/>
                    <a:pt x="0" y="957893"/>
                  </a:cubicBezTo>
                  <a:lnTo>
                    <a:pt x="0" y="5926"/>
                  </a:lnTo>
                  <a:cubicBezTo>
                    <a:pt x="0" y="4354"/>
                    <a:pt x="624" y="2847"/>
                    <a:pt x="1736" y="1736"/>
                  </a:cubicBezTo>
                  <a:cubicBezTo>
                    <a:pt x="2847" y="624"/>
                    <a:pt x="4354" y="0"/>
                    <a:pt x="5926" y="0"/>
                  </a:cubicBezTo>
                  <a:close/>
                </a:path>
              </a:pathLst>
            </a:custGeom>
            <a:solidFill>
              <a:srgbClr val="B0BF9D"/>
            </a:solidFill>
            <a:ln w="19050" cap="sq">
              <a:solidFill>
                <a:srgbClr val="000000"/>
              </a:solidFill>
              <a:prstDash val="solid"/>
              <a:miter/>
            </a:ln>
          </p:spPr>
          <p:txBody>
            <a:bodyPr/>
            <a:lstStyle/>
            <a:p>
              <a:endParaRPr lang="en-GB"/>
            </a:p>
          </p:txBody>
        </p:sp>
        <p:sp>
          <p:nvSpPr>
            <p:cNvPr id="5" name="TextBox 5"/>
            <p:cNvSpPr txBox="1"/>
            <p:nvPr/>
          </p:nvSpPr>
          <p:spPr>
            <a:xfrm>
              <a:off x="0" y="-38100"/>
              <a:ext cx="3960183" cy="1001919"/>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6" name="TextBox 6"/>
          <p:cNvSpPr txBox="1"/>
          <p:nvPr/>
        </p:nvSpPr>
        <p:spPr>
          <a:xfrm>
            <a:off x="2667000" y="431000"/>
            <a:ext cx="12192000" cy="923330"/>
          </a:xfrm>
          <a:prstGeom prst="rect">
            <a:avLst/>
          </a:prstGeom>
        </p:spPr>
        <p:txBody>
          <a:bodyPr wrap="square" lIns="0" tIns="0" rIns="0" bIns="0" rtlCol="0" anchor="t">
            <a:spAutoFit/>
          </a:bodyPr>
          <a:lstStyle/>
          <a:p>
            <a:pPr algn="ctr"/>
            <a:r>
              <a:rPr lang="en-US" sz="6000" b="1" dirty="0">
                <a:solidFill>
                  <a:schemeClr val="bg1"/>
                </a:solidFill>
                <a:latin typeface="Roca One Bold" panose="020B0604020202020204" charset="0"/>
                <a:cs typeface="Times New Roman" panose="02020603050405020304" pitchFamily="18" charset="0"/>
              </a:rPr>
              <a:t>Funding Sources</a:t>
            </a:r>
            <a:endParaRPr lang="en-GB" sz="6000" dirty="0">
              <a:solidFill>
                <a:schemeClr val="bg1"/>
              </a:solidFill>
              <a:latin typeface="Roca One Bold" panose="020B0604020202020204" charset="0"/>
              <a:cs typeface="Times New Roman" panose="02020603050405020304" pitchFamily="18" charset="0"/>
            </a:endParaRPr>
          </a:p>
        </p:txBody>
      </p:sp>
      <p:graphicFrame>
        <p:nvGraphicFramePr>
          <p:cNvPr id="9" name="Table 8"/>
          <p:cNvGraphicFramePr>
            <a:graphicFrameLocks noGrp="1"/>
          </p:cNvGraphicFramePr>
          <p:nvPr>
            <p:extLst>
              <p:ext uri="{D42A27DB-BD31-4B8C-83A1-F6EECF244321}">
                <p14:modId xmlns:p14="http://schemas.microsoft.com/office/powerpoint/2010/main" val="1278395715"/>
              </p:ext>
            </p:extLst>
          </p:nvPr>
        </p:nvGraphicFramePr>
        <p:xfrm>
          <a:off x="3505200" y="2552700"/>
          <a:ext cx="11353800" cy="6019800"/>
        </p:xfrm>
        <a:graphic>
          <a:graphicData uri="http://schemas.openxmlformats.org/drawingml/2006/table">
            <a:tbl>
              <a:tblPr>
                <a:tableStyleId>{775DCB02-9BB8-47FD-8907-85C794F793BA}</a:tableStyleId>
              </a:tblPr>
              <a:tblGrid>
                <a:gridCol w="4915751">
                  <a:extLst>
                    <a:ext uri="{9D8B030D-6E8A-4147-A177-3AD203B41FA5}">
                      <a16:colId xmlns:a16="http://schemas.microsoft.com/office/drawing/2014/main" val="20000"/>
                    </a:ext>
                  </a:extLst>
                </a:gridCol>
                <a:gridCol w="6438049">
                  <a:extLst>
                    <a:ext uri="{9D8B030D-6E8A-4147-A177-3AD203B41FA5}">
                      <a16:colId xmlns:a16="http://schemas.microsoft.com/office/drawing/2014/main" val="20001"/>
                    </a:ext>
                  </a:extLst>
                </a:gridCol>
              </a:tblGrid>
              <a:tr h="1003300">
                <a:tc>
                  <a:txBody>
                    <a:bodyPr/>
                    <a:lstStyle/>
                    <a:p>
                      <a:pPr algn="ctr" fontAlgn="ctr"/>
                      <a:r>
                        <a:rPr lang="en-GB" sz="2400" b="1" u="none" strike="noStrike" dirty="0">
                          <a:effectLst/>
                          <a:latin typeface="Times New Roman" panose="02020603050405020304" pitchFamily="18" charset="0"/>
                          <a:cs typeface="Times New Roman" panose="02020603050405020304" pitchFamily="18" charset="0"/>
                        </a:rPr>
                        <a:t>Funding Source</a:t>
                      </a:r>
                      <a:endParaRPr lang="en-GB" sz="2400" b="1" i="0" u="none" strike="noStrike" dirty="0">
                        <a:solidFill>
                          <a:srgbClr val="FFFFFF"/>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b="1" u="none" strike="noStrike" dirty="0">
                          <a:effectLst/>
                          <a:latin typeface="Times New Roman" panose="02020603050405020304" pitchFamily="18" charset="0"/>
                          <a:cs typeface="Times New Roman" panose="02020603050405020304" pitchFamily="18" charset="0"/>
                        </a:rPr>
                        <a:t>Estimated Amount</a:t>
                      </a:r>
                      <a:endParaRPr lang="en-GB" sz="2400" b="1" i="0" u="none" strike="noStrike" dirty="0">
                        <a:solidFill>
                          <a:srgbClr val="FFFFFF"/>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0"/>
                  </a:ext>
                </a:extLst>
              </a:tr>
              <a:tr h="1003300">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Government Grants/Subsidies</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£15,000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1"/>
                  </a:ext>
                </a:extLst>
              </a:tr>
              <a:tr h="1003300">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Corporate Sponsorship</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dirty="0">
                          <a:effectLst/>
                          <a:latin typeface="Times New Roman" panose="02020603050405020304" pitchFamily="18" charset="0"/>
                          <a:cs typeface="Times New Roman" panose="02020603050405020304" pitchFamily="18" charset="0"/>
                        </a:rPr>
                        <a:t>£30,000</a:t>
                      </a:r>
                      <a:endParaRPr lang="en-GB"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2"/>
                  </a:ext>
                </a:extLst>
              </a:tr>
              <a:tr h="1003300">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Event Partners</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£10,000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3"/>
                  </a:ext>
                </a:extLst>
              </a:tr>
              <a:tr h="1003300">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Crowdfunding or Donations</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£5,000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4"/>
                  </a:ext>
                </a:extLst>
              </a:tr>
              <a:tr h="1003300">
                <a:tc>
                  <a:txBody>
                    <a:bodyPr/>
                    <a:lstStyle/>
                    <a:p>
                      <a:pPr algn="ctr" fontAlgn="ctr"/>
                      <a:r>
                        <a:rPr lang="en-GB" sz="2400" b="1" u="none" strike="noStrike" dirty="0">
                          <a:effectLst/>
                          <a:latin typeface="Times New Roman" panose="02020603050405020304" pitchFamily="18" charset="0"/>
                          <a:cs typeface="Times New Roman" panose="02020603050405020304" pitchFamily="18" charset="0"/>
                        </a:rPr>
                        <a:t>Total Funding</a:t>
                      </a:r>
                      <a:endParaRPr lang="en-GB"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dirty="0">
                          <a:effectLst/>
                          <a:latin typeface="Times New Roman" panose="02020603050405020304" pitchFamily="18" charset="0"/>
                          <a:cs typeface="Times New Roman" panose="02020603050405020304" pitchFamily="18" charset="0"/>
                        </a:rPr>
                        <a:t>£60,000</a:t>
                      </a:r>
                      <a:endParaRPr lang="en-GB"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566285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048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sp>
        <p:nvSpPr>
          <p:cNvPr id="3" name="TextBox 3"/>
          <p:cNvSpPr txBox="1"/>
          <p:nvPr/>
        </p:nvSpPr>
        <p:spPr>
          <a:xfrm>
            <a:off x="1021080" y="327617"/>
            <a:ext cx="10408920" cy="1661993"/>
          </a:xfrm>
          <a:prstGeom prst="rect">
            <a:avLst/>
          </a:prstGeom>
        </p:spPr>
        <p:txBody>
          <a:bodyPr wrap="square" lIns="0" tIns="0" rIns="0" bIns="0" rtlCol="0" anchor="t">
            <a:spAutoFit/>
          </a:bodyPr>
          <a:lstStyle/>
          <a:p>
            <a:pPr algn="ctr"/>
            <a:r>
              <a:rPr lang="en-US" sz="5400" b="1" dirty="0">
                <a:solidFill>
                  <a:schemeClr val="bg1"/>
                </a:solidFill>
                <a:latin typeface="Roca One Bold" panose="020B0604020202020204" charset="0"/>
                <a:cs typeface="Times New Roman" panose="02020603050405020304" pitchFamily="18" charset="0"/>
              </a:rPr>
              <a:t>Risk Assessment and Mitigation</a:t>
            </a:r>
            <a:endParaRPr lang="en-GB" sz="5400" dirty="0">
              <a:solidFill>
                <a:schemeClr val="bg1"/>
              </a:solidFill>
              <a:latin typeface="Roca One Bold" panose="020B0604020202020204" charset="0"/>
              <a:cs typeface="Times New Roman" panose="02020603050405020304" pitchFamily="18" charset="0"/>
            </a:endParaRPr>
          </a:p>
        </p:txBody>
      </p:sp>
      <p:grpSp>
        <p:nvGrpSpPr>
          <p:cNvPr id="8" name="Group 3"/>
          <p:cNvGrpSpPr/>
          <p:nvPr/>
        </p:nvGrpSpPr>
        <p:grpSpPr>
          <a:xfrm>
            <a:off x="609600" y="2324100"/>
            <a:ext cx="10363200" cy="7687747"/>
            <a:chOff x="0" y="0"/>
            <a:chExt cx="1991656" cy="485044"/>
          </a:xfrm>
        </p:grpSpPr>
        <p:sp>
          <p:nvSpPr>
            <p:cNvPr id="9" name="Freeform 4"/>
            <p:cNvSpPr/>
            <p:nvPr/>
          </p:nvSpPr>
          <p:spPr>
            <a:xfrm>
              <a:off x="0" y="0"/>
              <a:ext cx="1991656" cy="485044"/>
            </a:xfrm>
            <a:custGeom>
              <a:avLst/>
              <a:gdLst/>
              <a:ahLst/>
              <a:cxnLst/>
              <a:rect l="l" t="t" r="r" b="b"/>
              <a:pathLst>
                <a:path w="1991656" h="485044">
                  <a:moveTo>
                    <a:pt x="30714" y="0"/>
                  </a:moveTo>
                  <a:lnTo>
                    <a:pt x="1960942" y="0"/>
                  </a:lnTo>
                  <a:cubicBezTo>
                    <a:pt x="1969088" y="0"/>
                    <a:pt x="1976900" y="3236"/>
                    <a:pt x="1982660" y="8996"/>
                  </a:cubicBezTo>
                  <a:cubicBezTo>
                    <a:pt x="1988420" y="14756"/>
                    <a:pt x="1991656" y="22568"/>
                    <a:pt x="1991656" y="30714"/>
                  </a:cubicBezTo>
                  <a:lnTo>
                    <a:pt x="1991656" y="454330"/>
                  </a:lnTo>
                  <a:cubicBezTo>
                    <a:pt x="1991656" y="462476"/>
                    <a:pt x="1988420" y="470288"/>
                    <a:pt x="1982660" y="476048"/>
                  </a:cubicBezTo>
                  <a:cubicBezTo>
                    <a:pt x="1976900" y="481808"/>
                    <a:pt x="1969088" y="485044"/>
                    <a:pt x="1960942" y="485044"/>
                  </a:cubicBezTo>
                  <a:lnTo>
                    <a:pt x="30714" y="485044"/>
                  </a:lnTo>
                  <a:cubicBezTo>
                    <a:pt x="22568" y="485044"/>
                    <a:pt x="14756" y="481808"/>
                    <a:pt x="8996" y="476048"/>
                  </a:cubicBezTo>
                  <a:cubicBezTo>
                    <a:pt x="3236" y="470288"/>
                    <a:pt x="0" y="462476"/>
                    <a:pt x="0" y="454330"/>
                  </a:cubicBezTo>
                  <a:lnTo>
                    <a:pt x="0" y="30714"/>
                  </a:lnTo>
                  <a:cubicBezTo>
                    <a:pt x="0" y="22568"/>
                    <a:pt x="3236" y="14756"/>
                    <a:pt x="8996" y="8996"/>
                  </a:cubicBezTo>
                  <a:cubicBezTo>
                    <a:pt x="14756" y="3236"/>
                    <a:pt x="22568" y="0"/>
                    <a:pt x="30714" y="0"/>
                  </a:cubicBezTo>
                  <a:close/>
                </a:path>
              </a:pathLst>
            </a:custGeom>
            <a:solidFill>
              <a:srgbClr val="B0BF9D"/>
            </a:solidFill>
            <a:ln w="19050" cap="rnd">
              <a:solidFill>
                <a:srgbClr val="FFFFFF"/>
              </a:solidFill>
              <a:prstDash val="solid"/>
              <a:round/>
            </a:ln>
          </p:spPr>
          <p:txBody>
            <a:bodyPr/>
            <a:lstStyle/>
            <a:p>
              <a:endParaRPr lang="en-GB"/>
            </a:p>
          </p:txBody>
        </p:sp>
        <p:sp>
          <p:nvSpPr>
            <p:cNvPr id="10" name="TextBox 5"/>
            <p:cNvSpPr txBox="1"/>
            <p:nvPr/>
          </p:nvSpPr>
          <p:spPr>
            <a:xfrm>
              <a:off x="0" y="-47625"/>
              <a:ext cx="1991656" cy="532669"/>
            </a:xfrm>
            <a:prstGeom prst="rect">
              <a:avLst/>
            </a:prstGeom>
          </p:spPr>
          <p:txBody>
            <a:bodyPr lIns="63500" tIns="63500" rIns="63500" bIns="63500" rtlCol="0" anchor="ctr"/>
            <a:lstStyle/>
            <a:p>
              <a:pPr algn="just">
                <a:lnSpc>
                  <a:spcPts val="2448"/>
                </a:lnSpc>
              </a:pPr>
              <a:endParaRPr sz="2400">
                <a:latin typeface="Times New Roman" panose="02020603050405020304" pitchFamily="18" charset="0"/>
                <a:cs typeface="Times New Roman" panose="02020603050405020304" pitchFamily="18" charset="0"/>
              </a:endParaRPr>
            </a:p>
          </p:txBody>
        </p:sp>
      </p:grpSp>
      <p:sp>
        <p:nvSpPr>
          <p:cNvPr id="4" name="Rectangle 3"/>
          <p:cNvSpPr/>
          <p:nvPr/>
        </p:nvSpPr>
        <p:spPr>
          <a:xfrm>
            <a:off x="1021080" y="2538119"/>
            <a:ext cx="9448800" cy="7294305"/>
          </a:xfrm>
          <a:prstGeom prst="rect">
            <a:avLst/>
          </a:prstGeom>
        </p:spPr>
        <p:txBody>
          <a:bodyPr wrap="square">
            <a:spAutoFit/>
          </a:bodyPr>
          <a:lstStyle/>
          <a:p>
            <a:pPr>
              <a:lnSpc>
                <a:spcPct val="150000"/>
              </a:lnSpc>
            </a:pPr>
            <a:r>
              <a:rPr lang="en-US" sz="2400" b="1" dirty="0">
                <a:latin typeface="Times New Roman" panose="02020603050405020304" pitchFamily="18" charset="0"/>
                <a:cs typeface="Times New Roman" panose="02020603050405020304" pitchFamily="18" charset="0"/>
              </a:rPr>
              <a:t>1.</a:t>
            </a:r>
            <a:r>
              <a:rPr lang="en-US" sz="2400" dirty="0">
                <a:latin typeface="Times New Roman" panose="02020603050405020304" pitchFamily="18" charset="0"/>
                <a:cs typeface="Times New Roman" panose="02020603050405020304" pitchFamily="18" charset="0"/>
              </a:rPr>
              <a:t> </a:t>
            </a:r>
            <a:r>
              <a:rPr lang="en-US" sz="2400" b="1" dirty="0">
                <a:latin typeface="Times New Roman" panose="02020603050405020304" pitchFamily="18" charset="0"/>
                <a:cs typeface="Times New Roman" panose="02020603050405020304" pitchFamily="18" charset="0"/>
              </a:rPr>
              <a:t>Weather-related Disruptions</a:t>
            </a:r>
            <a:r>
              <a:rPr lang="en-US" sz="2400" dirty="0">
                <a:latin typeface="Times New Roman" panose="02020603050405020304" pitchFamily="18" charset="0"/>
                <a:cs typeface="Times New Roman" panose="02020603050405020304" pitchFamily="18" charset="0"/>
              </a:rPr>
              <a:t>: Potential for outdoor activities to be impacted by adverse weather.</a:t>
            </a:r>
          </a:p>
          <a:p>
            <a:pPr marL="342900" indent="-342900">
              <a:lnSpc>
                <a:spcPct val="150000"/>
              </a:lnSpc>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Mitigation: Backup indoor venues and weather contingency plans (</a:t>
            </a:r>
            <a:r>
              <a:rPr lang="en-US" sz="2400" dirty="0" err="1">
                <a:latin typeface="Times New Roman" panose="02020603050405020304" pitchFamily="18" charset="0"/>
                <a:cs typeface="Times New Roman" panose="02020603050405020304" pitchFamily="18" charset="0"/>
              </a:rPr>
              <a:t>Attia</a:t>
            </a:r>
            <a:r>
              <a:rPr lang="en-US" sz="2400" dirty="0">
                <a:latin typeface="Times New Roman" panose="02020603050405020304" pitchFamily="18" charset="0"/>
                <a:cs typeface="Times New Roman" panose="02020603050405020304" pitchFamily="18" charset="0"/>
              </a:rPr>
              <a:t> et al., 2021).</a:t>
            </a:r>
          </a:p>
          <a:p>
            <a:pPr>
              <a:lnSpc>
                <a:spcPct val="150000"/>
              </a:lnSpc>
            </a:pPr>
            <a:r>
              <a:rPr lang="en-US" sz="2400" b="1" dirty="0">
                <a:latin typeface="Times New Roman" panose="02020603050405020304" pitchFamily="18" charset="0"/>
                <a:cs typeface="Times New Roman" panose="02020603050405020304" pitchFamily="18" charset="0"/>
              </a:rPr>
              <a:t>2.</a:t>
            </a:r>
            <a:r>
              <a:rPr lang="en-US" sz="2400" dirty="0">
                <a:latin typeface="Times New Roman" panose="02020603050405020304" pitchFamily="18" charset="0"/>
                <a:cs typeface="Times New Roman" panose="02020603050405020304" pitchFamily="18" charset="0"/>
              </a:rPr>
              <a:t> </a:t>
            </a:r>
            <a:r>
              <a:rPr lang="en-US" sz="2400" b="1" dirty="0">
                <a:latin typeface="Times New Roman" panose="02020603050405020304" pitchFamily="18" charset="0"/>
                <a:cs typeface="Times New Roman" panose="02020603050405020304" pitchFamily="18" charset="0"/>
              </a:rPr>
              <a:t>Health and Safety Risks</a:t>
            </a:r>
            <a:r>
              <a:rPr lang="en-US" sz="2400" dirty="0">
                <a:latin typeface="Times New Roman" panose="02020603050405020304" pitchFamily="18" charset="0"/>
                <a:cs typeface="Times New Roman" panose="02020603050405020304" pitchFamily="18" charset="0"/>
              </a:rPr>
              <a:t>: Safety concerns during large gatherings.</a:t>
            </a:r>
          </a:p>
          <a:p>
            <a:pPr marL="342900" indent="-342900">
              <a:lnSpc>
                <a:spcPct val="150000"/>
              </a:lnSpc>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Mitigation: Compliance with health regulations and on-site medical teams (Nicholls et al., 2021).</a:t>
            </a:r>
          </a:p>
          <a:p>
            <a:pPr>
              <a:lnSpc>
                <a:spcPct val="150000"/>
              </a:lnSpc>
            </a:pPr>
            <a:r>
              <a:rPr lang="en-US" sz="2400" b="1" dirty="0">
                <a:latin typeface="Times New Roman" panose="02020603050405020304" pitchFamily="18" charset="0"/>
                <a:cs typeface="Times New Roman" panose="02020603050405020304" pitchFamily="18" charset="0"/>
              </a:rPr>
              <a:t>3.</a:t>
            </a:r>
            <a:r>
              <a:rPr lang="en-US" sz="2400" dirty="0">
                <a:latin typeface="Times New Roman" panose="02020603050405020304" pitchFamily="18" charset="0"/>
                <a:cs typeface="Times New Roman" panose="02020603050405020304" pitchFamily="18" charset="0"/>
              </a:rPr>
              <a:t> </a:t>
            </a:r>
            <a:r>
              <a:rPr lang="en-US" sz="2400" b="1" dirty="0">
                <a:latin typeface="Times New Roman" panose="02020603050405020304" pitchFamily="18" charset="0"/>
                <a:cs typeface="Times New Roman" panose="02020603050405020304" pitchFamily="18" charset="0"/>
              </a:rPr>
              <a:t>Supply Chain Issues</a:t>
            </a:r>
            <a:r>
              <a:rPr lang="en-US" sz="2400" dirty="0">
                <a:latin typeface="Times New Roman" panose="02020603050405020304" pitchFamily="18" charset="0"/>
                <a:cs typeface="Times New Roman" panose="02020603050405020304" pitchFamily="18" charset="0"/>
              </a:rPr>
              <a:t>: Delays in the delivery of eco-friendly products or resources.</a:t>
            </a:r>
          </a:p>
          <a:p>
            <a:pPr marL="342900" indent="-342900">
              <a:lnSpc>
                <a:spcPct val="150000"/>
              </a:lnSpc>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Mitigation: Work with reliable suppliers and set up contingency stock (</a:t>
            </a:r>
            <a:r>
              <a:rPr lang="en-US" sz="2400" dirty="0" err="1">
                <a:latin typeface="Times New Roman" panose="02020603050405020304" pitchFamily="18" charset="0"/>
                <a:cs typeface="Times New Roman" panose="02020603050405020304" pitchFamily="18" charset="0"/>
              </a:rPr>
              <a:t>Mandal</a:t>
            </a:r>
            <a:r>
              <a:rPr lang="en-US" sz="2400" dirty="0">
                <a:latin typeface="Times New Roman" panose="02020603050405020304" pitchFamily="18" charset="0"/>
                <a:cs typeface="Times New Roman" panose="02020603050405020304" pitchFamily="18" charset="0"/>
              </a:rPr>
              <a:t> et al., 2025).</a:t>
            </a:r>
          </a:p>
          <a:p>
            <a:pPr>
              <a:lnSpc>
                <a:spcPct val="150000"/>
              </a:lnSpc>
            </a:pPr>
            <a:r>
              <a:rPr lang="en-US" sz="2400" b="1" dirty="0">
                <a:latin typeface="Times New Roman" panose="02020603050405020304" pitchFamily="18" charset="0"/>
                <a:cs typeface="Times New Roman" panose="02020603050405020304" pitchFamily="18" charset="0"/>
              </a:rPr>
              <a:t>4.</a:t>
            </a:r>
            <a:r>
              <a:rPr lang="en-US" sz="2400" dirty="0">
                <a:latin typeface="Times New Roman" panose="02020603050405020304" pitchFamily="18" charset="0"/>
                <a:cs typeface="Times New Roman" panose="02020603050405020304" pitchFamily="18" charset="0"/>
              </a:rPr>
              <a:t> </a:t>
            </a:r>
            <a:r>
              <a:rPr lang="en-US" sz="2400" b="1" dirty="0">
                <a:latin typeface="Times New Roman" panose="02020603050405020304" pitchFamily="18" charset="0"/>
                <a:cs typeface="Times New Roman" panose="02020603050405020304" pitchFamily="18" charset="0"/>
              </a:rPr>
              <a:t>Event Cancellation</a:t>
            </a:r>
            <a:r>
              <a:rPr lang="en-US" sz="2400" dirty="0">
                <a:latin typeface="Times New Roman" panose="02020603050405020304" pitchFamily="18" charset="0"/>
                <a:cs typeface="Times New Roman" panose="02020603050405020304" pitchFamily="18" charset="0"/>
              </a:rPr>
              <a:t>: Unexpected events, such as COVID-19 restrictions.</a:t>
            </a:r>
          </a:p>
          <a:p>
            <a:pPr marL="342900" indent="-342900">
              <a:lnSpc>
                <a:spcPct val="150000"/>
              </a:lnSpc>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Mitigation: Flexible cancellation policies and virtual event options</a:t>
            </a:r>
            <a:endParaRPr lang="en-GB" sz="2400" dirty="0">
              <a:latin typeface="Times New Roman" panose="02020603050405020304" pitchFamily="18" charset="0"/>
              <a:cs typeface="Times New Roman" panose="02020603050405020304" pitchFamily="18" charset="0"/>
            </a:endParaRPr>
          </a:p>
        </p:txBody>
      </p:sp>
      <p:sp>
        <p:nvSpPr>
          <p:cNvPr id="13" name="Freeform 7"/>
          <p:cNvSpPr/>
          <p:nvPr/>
        </p:nvSpPr>
        <p:spPr>
          <a:xfrm>
            <a:off x="11628120" y="2437755"/>
            <a:ext cx="5791200" cy="6705600"/>
          </a:xfrm>
          <a:custGeom>
            <a:avLst/>
            <a:gdLst/>
            <a:ahLst/>
            <a:cxnLst/>
            <a:rect l="l" t="t" r="r" b="b"/>
            <a:pathLst>
              <a:path w="6350000" h="9525000">
                <a:moveTo>
                  <a:pt x="0" y="9042400"/>
                </a:moveTo>
                <a:lnTo>
                  <a:pt x="0" y="482600"/>
                </a:lnTo>
                <a:cubicBezTo>
                  <a:pt x="0" y="215900"/>
                  <a:pt x="215900" y="0"/>
                  <a:pt x="482600" y="0"/>
                </a:cubicBezTo>
                <a:lnTo>
                  <a:pt x="5867400" y="0"/>
                </a:lnTo>
                <a:cubicBezTo>
                  <a:pt x="6134100" y="0"/>
                  <a:pt x="6350000" y="217170"/>
                  <a:pt x="6350000" y="482600"/>
                </a:cubicBezTo>
                <a:lnTo>
                  <a:pt x="6350000" y="9042400"/>
                </a:lnTo>
                <a:cubicBezTo>
                  <a:pt x="6350000" y="9309100"/>
                  <a:pt x="6134100" y="9525000"/>
                  <a:pt x="5867400" y="9525000"/>
                </a:cubicBezTo>
                <a:lnTo>
                  <a:pt x="482600" y="9525000"/>
                </a:lnTo>
                <a:cubicBezTo>
                  <a:pt x="217170" y="9525000"/>
                  <a:pt x="0" y="9309100"/>
                  <a:pt x="0" y="9042400"/>
                </a:cubicBezTo>
                <a:close/>
              </a:path>
            </a:pathLst>
          </a:custGeom>
          <a:blipFill>
            <a:blip r:embed="rId4"/>
            <a:stretch>
              <a:fillRect t="-31" b="-31"/>
            </a:stretch>
          </a:blipFill>
        </p:spPr>
        <p:txBody>
          <a:bodyPr/>
          <a:lstStyle/>
          <a:p>
            <a:endParaRPr lang="en-GB"/>
          </a:p>
        </p:txBody>
      </p:sp>
    </p:spTree>
    <p:extLst>
      <p:ext uri="{BB962C8B-B14F-4D97-AF65-F5344CB8AC3E}">
        <p14:creationId xmlns:p14="http://schemas.microsoft.com/office/powerpoint/2010/main" val="5094660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905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sp>
        <p:nvSpPr>
          <p:cNvPr id="3" name="TextBox 3"/>
          <p:cNvSpPr txBox="1"/>
          <p:nvPr/>
        </p:nvSpPr>
        <p:spPr>
          <a:xfrm>
            <a:off x="1981200" y="3476625"/>
            <a:ext cx="10048125" cy="1163780"/>
          </a:xfrm>
          <a:prstGeom prst="rect">
            <a:avLst/>
          </a:prstGeom>
        </p:spPr>
        <p:txBody>
          <a:bodyPr lIns="0" tIns="0" rIns="0" bIns="0" rtlCol="0" anchor="t">
            <a:spAutoFit/>
          </a:bodyPr>
          <a:lstStyle/>
          <a:p>
            <a:pPr marL="0" lvl="0" indent="0" algn="l">
              <a:lnSpc>
                <a:spcPts val="8880"/>
              </a:lnSpc>
              <a:spcBef>
                <a:spcPct val="0"/>
              </a:spcBef>
            </a:pPr>
            <a:r>
              <a:rPr lang="en-US" sz="8000" b="1" dirty="0">
                <a:solidFill>
                  <a:srgbClr val="FFFFFF"/>
                </a:solidFill>
                <a:latin typeface="Roca One Bold"/>
                <a:ea typeface="Roca One Bold"/>
                <a:cs typeface="Roca One Bold"/>
                <a:sym typeface="Roca One Bold"/>
              </a:rPr>
              <a:t>Conclusion</a:t>
            </a:r>
          </a:p>
        </p:txBody>
      </p:sp>
      <p:grpSp>
        <p:nvGrpSpPr>
          <p:cNvPr id="4" name="Group 4"/>
          <p:cNvGrpSpPr/>
          <p:nvPr/>
        </p:nvGrpSpPr>
        <p:grpSpPr>
          <a:xfrm>
            <a:off x="-686688" y="-553937"/>
            <a:ext cx="19661376" cy="3286125"/>
            <a:chOff x="0" y="0"/>
            <a:chExt cx="5178305" cy="865481"/>
          </a:xfrm>
        </p:grpSpPr>
        <p:sp>
          <p:nvSpPr>
            <p:cNvPr id="5" name="Freeform 5"/>
            <p:cNvSpPr/>
            <p:nvPr/>
          </p:nvSpPr>
          <p:spPr>
            <a:xfrm>
              <a:off x="0" y="0"/>
              <a:ext cx="5178305" cy="865481"/>
            </a:xfrm>
            <a:custGeom>
              <a:avLst/>
              <a:gdLst/>
              <a:ahLst/>
              <a:cxnLst/>
              <a:rect l="l" t="t" r="r" b="b"/>
              <a:pathLst>
                <a:path w="5178305" h="865481">
                  <a:moveTo>
                    <a:pt x="0" y="0"/>
                  </a:moveTo>
                  <a:lnTo>
                    <a:pt x="5178305" y="0"/>
                  </a:lnTo>
                  <a:lnTo>
                    <a:pt x="5178305" y="865481"/>
                  </a:lnTo>
                  <a:lnTo>
                    <a:pt x="0" y="865481"/>
                  </a:lnTo>
                  <a:close/>
                </a:path>
              </a:pathLst>
            </a:custGeom>
            <a:solidFill>
              <a:srgbClr val="B0BF9D"/>
            </a:solidFill>
          </p:spPr>
          <p:txBody>
            <a:bodyPr/>
            <a:lstStyle/>
            <a:p>
              <a:endParaRPr lang="en-GB"/>
            </a:p>
          </p:txBody>
        </p:sp>
        <p:sp>
          <p:nvSpPr>
            <p:cNvPr id="6" name="TextBox 6"/>
            <p:cNvSpPr txBox="1"/>
            <p:nvPr/>
          </p:nvSpPr>
          <p:spPr>
            <a:xfrm>
              <a:off x="0" y="-28575"/>
              <a:ext cx="5178305" cy="894056"/>
            </a:xfrm>
            <a:prstGeom prst="rect">
              <a:avLst/>
            </a:prstGeom>
          </p:spPr>
          <p:txBody>
            <a:bodyPr lIns="50800" tIns="50800" rIns="50800" bIns="50800" rtlCol="0" anchor="ctr"/>
            <a:lstStyle/>
            <a:p>
              <a:pPr algn="ctr">
                <a:lnSpc>
                  <a:spcPts val="1960"/>
                </a:lnSpc>
              </a:pPr>
              <a:endParaRPr/>
            </a:p>
          </p:txBody>
        </p:sp>
      </p:grpSp>
      <p:sp>
        <p:nvSpPr>
          <p:cNvPr id="9" name="TextBox 9"/>
          <p:cNvSpPr txBox="1"/>
          <p:nvPr/>
        </p:nvSpPr>
        <p:spPr>
          <a:xfrm>
            <a:off x="1284737" y="4625340"/>
            <a:ext cx="9035126" cy="4365619"/>
          </a:xfrm>
          <a:prstGeom prst="rect">
            <a:avLst/>
          </a:prstGeom>
        </p:spPr>
        <p:txBody>
          <a:bodyPr wrap="square" lIns="0" tIns="0" rIns="0" bIns="0" rtlCol="0" anchor="t">
            <a:spAutoFit/>
          </a:bodyPr>
          <a:lstStyle/>
          <a:p>
            <a:pPr lvl="0" algn="just">
              <a:lnSpc>
                <a:spcPct val="150000"/>
              </a:lnSpc>
              <a:spcBef>
                <a:spcPct val="0"/>
              </a:spcBef>
            </a:pPr>
            <a:r>
              <a:rPr lang="en-US" sz="2400" spc="113" dirty="0">
                <a:solidFill>
                  <a:schemeClr val="bg1"/>
                </a:solidFill>
                <a:latin typeface="Times New Roman" panose="02020603050405020304" pitchFamily="18" charset="0"/>
                <a:ea typeface="Inter"/>
                <a:cs typeface="Times New Roman" panose="02020603050405020304" pitchFamily="18" charset="0"/>
                <a:sym typeface="Inter"/>
              </a:rPr>
              <a:t>In conclusion, the "Wales' Green Innovation and Sustainability Expo" event aspires to celebrate Wales's culture and hospitality through a multifarious, engaging, and inclusive event. With proper planning, market analysis, and a sound financial and operational base, the event will deliver a warm experience to an international audience. With the focus on heritage, attractions, and a warm Welsh welcome, the event will benefit the tourism industry and the purpose of the Year of Croeso campaign.</a:t>
            </a:r>
            <a:endParaRPr lang="en-US" sz="2400" u="none" spc="113" dirty="0">
              <a:solidFill>
                <a:schemeClr val="bg1"/>
              </a:solidFill>
              <a:latin typeface="Times New Roman" panose="02020603050405020304" pitchFamily="18" charset="0"/>
              <a:ea typeface="Inter"/>
              <a:cs typeface="Times New Roman" panose="02020603050405020304" pitchFamily="18" charset="0"/>
              <a:sym typeface="Inter"/>
            </a:endParaRPr>
          </a:p>
        </p:txBody>
      </p:sp>
      <p:pic>
        <p:nvPicPr>
          <p:cNvPr id="10" name="Picture 9"/>
          <p:cNvPicPr>
            <a:picLocks noChangeAspect="1"/>
          </p:cNvPicPr>
          <p:nvPr/>
        </p:nvPicPr>
        <p:blipFill>
          <a:blip r:embed="rId4"/>
          <a:stretch>
            <a:fillRect/>
          </a:stretch>
        </p:blipFill>
        <p:spPr>
          <a:xfrm>
            <a:off x="11394044" y="1089124"/>
            <a:ext cx="5819775" cy="7102375"/>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5766" y="1314"/>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grpSp>
        <p:nvGrpSpPr>
          <p:cNvPr id="3" name="Group 3"/>
          <p:cNvGrpSpPr/>
          <p:nvPr/>
        </p:nvGrpSpPr>
        <p:grpSpPr>
          <a:xfrm>
            <a:off x="1295400" y="1821363"/>
            <a:ext cx="15468600" cy="7999917"/>
            <a:chOff x="0" y="0"/>
            <a:chExt cx="3960183" cy="963819"/>
          </a:xfrm>
        </p:grpSpPr>
        <p:sp>
          <p:nvSpPr>
            <p:cNvPr id="4" name="Freeform 4"/>
            <p:cNvSpPr/>
            <p:nvPr/>
          </p:nvSpPr>
          <p:spPr>
            <a:xfrm>
              <a:off x="0" y="0"/>
              <a:ext cx="3960183" cy="963819"/>
            </a:xfrm>
            <a:custGeom>
              <a:avLst/>
              <a:gdLst/>
              <a:ahLst/>
              <a:cxnLst/>
              <a:rect l="l" t="t" r="r" b="b"/>
              <a:pathLst>
                <a:path w="3960183" h="963819">
                  <a:moveTo>
                    <a:pt x="5926" y="0"/>
                  </a:moveTo>
                  <a:lnTo>
                    <a:pt x="3954257" y="0"/>
                  </a:lnTo>
                  <a:cubicBezTo>
                    <a:pt x="3955829" y="0"/>
                    <a:pt x="3957336" y="624"/>
                    <a:pt x="3958448" y="1736"/>
                  </a:cubicBezTo>
                  <a:cubicBezTo>
                    <a:pt x="3959559" y="2847"/>
                    <a:pt x="3960183" y="4354"/>
                    <a:pt x="3960183" y="5926"/>
                  </a:cubicBezTo>
                  <a:lnTo>
                    <a:pt x="3960183" y="957893"/>
                  </a:lnTo>
                  <a:cubicBezTo>
                    <a:pt x="3960183" y="959464"/>
                    <a:pt x="3959559" y="960972"/>
                    <a:pt x="3958448" y="962083"/>
                  </a:cubicBezTo>
                  <a:cubicBezTo>
                    <a:pt x="3957336" y="963194"/>
                    <a:pt x="3955829" y="963819"/>
                    <a:pt x="3954257" y="963819"/>
                  </a:cubicBezTo>
                  <a:lnTo>
                    <a:pt x="5926" y="963819"/>
                  </a:lnTo>
                  <a:cubicBezTo>
                    <a:pt x="4354" y="963819"/>
                    <a:pt x="2847" y="963194"/>
                    <a:pt x="1736" y="962083"/>
                  </a:cubicBezTo>
                  <a:cubicBezTo>
                    <a:pt x="624" y="960972"/>
                    <a:pt x="0" y="959464"/>
                    <a:pt x="0" y="957893"/>
                  </a:cubicBezTo>
                  <a:lnTo>
                    <a:pt x="0" y="5926"/>
                  </a:lnTo>
                  <a:cubicBezTo>
                    <a:pt x="0" y="4354"/>
                    <a:pt x="624" y="2847"/>
                    <a:pt x="1736" y="1736"/>
                  </a:cubicBezTo>
                  <a:cubicBezTo>
                    <a:pt x="2847" y="624"/>
                    <a:pt x="4354" y="0"/>
                    <a:pt x="5926" y="0"/>
                  </a:cubicBezTo>
                  <a:close/>
                </a:path>
              </a:pathLst>
            </a:custGeom>
            <a:solidFill>
              <a:srgbClr val="B0BF9D"/>
            </a:solidFill>
            <a:ln w="19050" cap="sq">
              <a:solidFill>
                <a:srgbClr val="000000"/>
              </a:solidFill>
              <a:prstDash val="solid"/>
              <a:miter/>
            </a:ln>
          </p:spPr>
          <p:txBody>
            <a:bodyPr/>
            <a:lstStyle/>
            <a:p>
              <a:endParaRPr lang="en-GB"/>
            </a:p>
          </p:txBody>
        </p:sp>
        <p:sp>
          <p:nvSpPr>
            <p:cNvPr id="5" name="TextBox 5"/>
            <p:cNvSpPr txBox="1"/>
            <p:nvPr/>
          </p:nvSpPr>
          <p:spPr>
            <a:xfrm>
              <a:off x="0" y="-38100"/>
              <a:ext cx="3960183" cy="1001919"/>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6" name="TextBox 6"/>
          <p:cNvSpPr txBox="1"/>
          <p:nvPr/>
        </p:nvSpPr>
        <p:spPr>
          <a:xfrm>
            <a:off x="2667000" y="431000"/>
            <a:ext cx="12192000" cy="923330"/>
          </a:xfrm>
          <a:prstGeom prst="rect">
            <a:avLst/>
          </a:prstGeom>
        </p:spPr>
        <p:txBody>
          <a:bodyPr wrap="square" lIns="0" tIns="0" rIns="0" bIns="0" rtlCol="0" anchor="t">
            <a:spAutoFit/>
          </a:bodyPr>
          <a:lstStyle/>
          <a:p>
            <a:pPr algn="ctr"/>
            <a:r>
              <a:rPr lang="en-US" sz="6000" b="1" dirty="0">
                <a:solidFill>
                  <a:schemeClr val="bg1"/>
                </a:solidFill>
                <a:latin typeface="Roca One Bold" panose="020B0604020202020204" charset="0"/>
                <a:cs typeface="Times New Roman" panose="02020603050405020304" pitchFamily="18" charset="0"/>
              </a:rPr>
              <a:t>References</a:t>
            </a:r>
            <a:endParaRPr lang="en-GB" sz="6000" dirty="0">
              <a:solidFill>
                <a:schemeClr val="bg1"/>
              </a:solidFill>
              <a:latin typeface="Roca One Bold" panose="020B0604020202020204" charset="0"/>
              <a:cs typeface="Times New Roman" panose="02020603050405020304" pitchFamily="18" charset="0"/>
            </a:endParaRPr>
          </a:p>
        </p:txBody>
      </p:sp>
      <p:sp>
        <p:nvSpPr>
          <p:cNvPr id="7" name="Rectangle 6"/>
          <p:cNvSpPr/>
          <p:nvPr/>
        </p:nvSpPr>
        <p:spPr>
          <a:xfrm>
            <a:off x="2209800" y="2247900"/>
            <a:ext cx="13716000" cy="6463308"/>
          </a:xfrm>
          <a:prstGeom prst="rect">
            <a:avLst/>
          </a:prstGeom>
        </p:spPr>
        <p:txBody>
          <a:bodyPr wrap="square">
            <a:spAutoFit/>
          </a:bodyPr>
          <a:lstStyle/>
          <a:p>
            <a:pPr marL="285750" indent="-285750">
              <a:buFont typeface="Arial" panose="020B0604020202020204" pitchFamily="34" charset="0"/>
              <a:buChar char="•"/>
            </a:pPr>
            <a:r>
              <a:rPr lang="en-US" dirty="0" err="1">
                <a:latin typeface="Times New Roman" panose="02020603050405020304" pitchFamily="18" charset="0"/>
                <a:cs typeface="Times New Roman" panose="02020603050405020304" pitchFamily="18" charset="0"/>
              </a:rPr>
              <a:t>Ancillai</a:t>
            </a:r>
            <a:r>
              <a:rPr lang="en-US" dirty="0">
                <a:latin typeface="Times New Roman" panose="02020603050405020304" pitchFamily="18" charset="0"/>
                <a:cs typeface="Times New Roman" panose="02020603050405020304" pitchFamily="18" charset="0"/>
              </a:rPr>
              <a:t>, C., </a:t>
            </a:r>
            <a:r>
              <a:rPr lang="en-US" dirty="0" err="1">
                <a:latin typeface="Times New Roman" panose="02020603050405020304" pitchFamily="18" charset="0"/>
                <a:cs typeface="Times New Roman" panose="02020603050405020304" pitchFamily="18" charset="0"/>
              </a:rPr>
              <a:t>Bartoloni</a:t>
            </a:r>
            <a:r>
              <a:rPr lang="en-US" dirty="0">
                <a:latin typeface="Times New Roman" panose="02020603050405020304" pitchFamily="18" charset="0"/>
                <a:cs typeface="Times New Roman" panose="02020603050405020304" pitchFamily="18" charset="0"/>
              </a:rPr>
              <a:t>, S., </a:t>
            </a:r>
            <a:r>
              <a:rPr lang="en-US" dirty="0" err="1">
                <a:latin typeface="Times New Roman" panose="02020603050405020304" pitchFamily="18" charset="0"/>
                <a:cs typeface="Times New Roman" panose="02020603050405020304" pitchFamily="18" charset="0"/>
              </a:rPr>
              <a:t>Filipovic</a:t>
            </a:r>
            <a:r>
              <a:rPr lang="en-US" dirty="0">
                <a:latin typeface="Times New Roman" panose="02020603050405020304" pitchFamily="18" charset="0"/>
                <a:cs typeface="Times New Roman" panose="02020603050405020304" pitchFamily="18" charset="0"/>
              </a:rPr>
              <a:t>, J., and </a:t>
            </a:r>
            <a:r>
              <a:rPr lang="en-US" dirty="0" err="1">
                <a:latin typeface="Times New Roman" panose="02020603050405020304" pitchFamily="18" charset="0"/>
                <a:cs typeface="Times New Roman" panose="02020603050405020304" pitchFamily="18" charset="0"/>
              </a:rPr>
              <a:t>Temperini</a:t>
            </a:r>
            <a:r>
              <a:rPr lang="en-US" dirty="0">
                <a:latin typeface="Times New Roman" panose="02020603050405020304" pitchFamily="18" charset="0"/>
                <a:cs typeface="Times New Roman" panose="02020603050405020304" pitchFamily="18" charset="0"/>
              </a:rPr>
              <a:t>, V. (2025). The role of online communities in shaping the Society 5.0 paradigm: a social capital perspective. European Journal of Innovation Management.</a:t>
            </a:r>
          </a:p>
          <a:p>
            <a:pPr marL="285750" indent="-285750">
              <a:buFont typeface="Arial" panose="020B0604020202020204" pitchFamily="34" charset="0"/>
              <a:buChar char="•"/>
            </a:pPr>
            <a:r>
              <a:rPr lang="en-US" dirty="0" err="1">
                <a:latin typeface="Times New Roman" panose="02020603050405020304" pitchFamily="18" charset="0"/>
                <a:cs typeface="Times New Roman" panose="02020603050405020304" pitchFamily="18" charset="0"/>
              </a:rPr>
              <a:t>Attia</a:t>
            </a:r>
            <a:r>
              <a:rPr lang="en-US" dirty="0">
                <a:latin typeface="Times New Roman" panose="02020603050405020304" pitchFamily="18" charset="0"/>
                <a:cs typeface="Times New Roman" panose="02020603050405020304" pitchFamily="18" charset="0"/>
              </a:rPr>
              <a:t>, S., Levinson, R., </a:t>
            </a:r>
            <a:r>
              <a:rPr lang="en-US" dirty="0" err="1">
                <a:latin typeface="Times New Roman" panose="02020603050405020304" pitchFamily="18" charset="0"/>
                <a:cs typeface="Times New Roman" panose="02020603050405020304" pitchFamily="18" charset="0"/>
              </a:rPr>
              <a:t>Ndongo</a:t>
            </a:r>
            <a:r>
              <a:rPr lang="en-US" dirty="0">
                <a:latin typeface="Times New Roman" panose="02020603050405020304" pitchFamily="18" charset="0"/>
                <a:cs typeface="Times New Roman" panose="02020603050405020304" pitchFamily="18" charset="0"/>
              </a:rPr>
              <a:t>, E., </a:t>
            </a:r>
            <a:r>
              <a:rPr lang="en-US" dirty="0" err="1">
                <a:latin typeface="Times New Roman" panose="02020603050405020304" pitchFamily="18" charset="0"/>
                <a:cs typeface="Times New Roman" panose="02020603050405020304" pitchFamily="18" charset="0"/>
              </a:rPr>
              <a:t>Holzer</a:t>
            </a:r>
            <a:r>
              <a:rPr lang="en-US" dirty="0">
                <a:latin typeface="Times New Roman" panose="02020603050405020304" pitchFamily="18" charset="0"/>
                <a:cs typeface="Times New Roman" panose="02020603050405020304" pitchFamily="18" charset="0"/>
              </a:rPr>
              <a:t>, P., </a:t>
            </a:r>
            <a:r>
              <a:rPr lang="en-US" dirty="0" err="1">
                <a:latin typeface="Times New Roman" panose="02020603050405020304" pitchFamily="18" charset="0"/>
                <a:cs typeface="Times New Roman" panose="02020603050405020304" pitchFamily="18" charset="0"/>
              </a:rPr>
              <a:t>Kazanci</a:t>
            </a:r>
            <a:r>
              <a:rPr lang="en-US" dirty="0">
                <a:latin typeface="Times New Roman" panose="02020603050405020304" pitchFamily="18" charset="0"/>
                <a:cs typeface="Times New Roman" panose="02020603050405020304" pitchFamily="18" charset="0"/>
              </a:rPr>
              <a:t>, O. B., </a:t>
            </a:r>
            <a:r>
              <a:rPr lang="en-US" dirty="0" err="1">
                <a:latin typeface="Times New Roman" panose="02020603050405020304" pitchFamily="18" charset="0"/>
                <a:cs typeface="Times New Roman" panose="02020603050405020304" pitchFamily="18" charset="0"/>
              </a:rPr>
              <a:t>Homaei</a:t>
            </a:r>
            <a:r>
              <a:rPr lang="en-US" dirty="0">
                <a:latin typeface="Times New Roman" panose="02020603050405020304" pitchFamily="18" charset="0"/>
                <a:cs typeface="Times New Roman" panose="02020603050405020304" pitchFamily="18" charset="0"/>
              </a:rPr>
              <a:t>, S., and </a:t>
            </a:r>
            <a:r>
              <a:rPr lang="en-US" dirty="0" err="1">
                <a:latin typeface="Times New Roman" panose="02020603050405020304" pitchFamily="18" charset="0"/>
                <a:cs typeface="Times New Roman" panose="02020603050405020304" pitchFamily="18" charset="0"/>
              </a:rPr>
              <a:t>Heiselberg</a:t>
            </a:r>
            <a:r>
              <a:rPr lang="en-US" dirty="0">
                <a:latin typeface="Times New Roman" panose="02020603050405020304" pitchFamily="18" charset="0"/>
                <a:cs typeface="Times New Roman" panose="02020603050405020304" pitchFamily="18" charset="0"/>
              </a:rPr>
              <a:t>, P. (2021). Resilient cooling of buildings to protect against heat waves and power outages: Key concepts and definition. Energy and Buildings, 239, 110869.</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Dutta, S. (2025). Business Events: A Comprehensive Guide. </a:t>
            </a:r>
            <a:r>
              <a:rPr lang="en-US" dirty="0" err="1">
                <a:latin typeface="Times New Roman" panose="02020603050405020304" pitchFamily="18" charset="0"/>
                <a:cs typeface="Times New Roman" panose="02020603050405020304" pitchFamily="18" charset="0"/>
              </a:rPr>
              <a:t>Educohack</a:t>
            </a:r>
            <a:r>
              <a:rPr lang="en-US" dirty="0">
                <a:latin typeface="Times New Roman" panose="02020603050405020304" pitchFamily="18" charset="0"/>
                <a:cs typeface="Times New Roman" panose="02020603050405020304" pitchFamily="18" charset="0"/>
              </a:rPr>
              <a:t> Press.</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Evans, N. G. (2024). Strategic management for tourism, hospitality and events. </a:t>
            </a:r>
            <a:r>
              <a:rPr lang="en-US" dirty="0" err="1">
                <a:latin typeface="Times New Roman" panose="02020603050405020304" pitchFamily="18" charset="0"/>
                <a:cs typeface="Times New Roman" panose="02020603050405020304" pitchFamily="18" charset="0"/>
              </a:rPr>
              <a:t>Routledge</a:t>
            </a:r>
            <a:r>
              <a:rPr lang="en-US" dirty="0">
                <a:latin typeface="Times New Roman" panose="02020603050405020304" pitchFamily="18" charset="0"/>
                <a:cs typeface="Times New Roman" panose="02020603050405020304" pitchFamily="18" charset="0"/>
              </a:rPr>
              <a:t>.</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Fox, D., </a:t>
            </a:r>
            <a:r>
              <a:rPr lang="en-US" dirty="0" err="1">
                <a:latin typeface="Times New Roman" panose="02020603050405020304" pitchFamily="18" charset="0"/>
                <a:cs typeface="Times New Roman" panose="02020603050405020304" pitchFamily="18" charset="0"/>
              </a:rPr>
              <a:t>Gouthro</a:t>
            </a:r>
            <a:r>
              <a:rPr lang="en-US" dirty="0">
                <a:latin typeface="Times New Roman" panose="02020603050405020304" pitchFamily="18" charset="0"/>
                <a:cs typeface="Times New Roman" panose="02020603050405020304" pitchFamily="18" charset="0"/>
              </a:rPr>
              <a:t>, M. B., </a:t>
            </a:r>
            <a:r>
              <a:rPr lang="en-US" dirty="0" err="1">
                <a:latin typeface="Times New Roman" panose="02020603050405020304" pitchFamily="18" charset="0"/>
                <a:cs typeface="Times New Roman" panose="02020603050405020304" pitchFamily="18" charset="0"/>
              </a:rPr>
              <a:t>Morakabati</a:t>
            </a:r>
            <a:r>
              <a:rPr lang="en-US" dirty="0">
                <a:latin typeface="Times New Roman" panose="02020603050405020304" pitchFamily="18" charset="0"/>
                <a:cs typeface="Times New Roman" panose="02020603050405020304" pitchFamily="18" charset="0"/>
              </a:rPr>
              <a:t>, Y., and </a:t>
            </a:r>
            <a:r>
              <a:rPr lang="en-US" dirty="0" err="1">
                <a:latin typeface="Times New Roman" panose="02020603050405020304" pitchFamily="18" charset="0"/>
                <a:cs typeface="Times New Roman" panose="02020603050405020304" pitchFamily="18" charset="0"/>
              </a:rPr>
              <a:t>Brackstone</a:t>
            </a:r>
            <a:r>
              <a:rPr lang="en-US" dirty="0">
                <a:latin typeface="Times New Roman" panose="02020603050405020304" pitchFamily="18" charset="0"/>
                <a:cs typeface="Times New Roman" panose="02020603050405020304" pitchFamily="18" charset="0"/>
              </a:rPr>
              <a:t>, J. (2014). Doing events research: From theory to practice. </a:t>
            </a:r>
            <a:r>
              <a:rPr lang="en-US" dirty="0" err="1">
                <a:latin typeface="Times New Roman" panose="02020603050405020304" pitchFamily="18" charset="0"/>
                <a:cs typeface="Times New Roman" panose="02020603050405020304" pitchFamily="18" charset="0"/>
              </a:rPr>
              <a:t>Routledge</a:t>
            </a:r>
            <a:r>
              <a:rPr lang="en-US" dirty="0">
                <a:latin typeface="Times New Roman" panose="02020603050405020304" pitchFamily="18" charset="0"/>
                <a:cs typeface="Times New Roman" panose="02020603050405020304" pitchFamily="18" charset="0"/>
              </a:rPr>
              <a:t>.</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Gales, J., Champagne, R., </a:t>
            </a:r>
            <a:r>
              <a:rPr lang="en-US" dirty="0" err="1">
                <a:latin typeface="Times New Roman" panose="02020603050405020304" pitchFamily="18" charset="0"/>
                <a:cs typeface="Times New Roman" panose="02020603050405020304" pitchFamily="18" charset="0"/>
              </a:rPr>
              <a:t>Harun</a:t>
            </a:r>
            <a:r>
              <a:rPr lang="en-US" dirty="0">
                <a:latin typeface="Times New Roman" panose="02020603050405020304" pitchFamily="18" charset="0"/>
                <a:cs typeface="Times New Roman" panose="02020603050405020304" pitchFamily="18" charset="0"/>
              </a:rPr>
              <a:t>, G., Carton, H., and Kinsey, M. (2022). Fire evacuation and exit design in heritage cultural </a:t>
            </a:r>
            <a:r>
              <a:rPr lang="en-US" dirty="0" err="1">
                <a:latin typeface="Times New Roman" panose="02020603050405020304" pitchFamily="18" charset="0"/>
                <a:cs typeface="Times New Roman" panose="02020603050405020304" pitchFamily="18" charset="0"/>
              </a:rPr>
              <a:t>centres</a:t>
            </a:r>
            <a:r>
              <a:rPr lang="en-US" dirty="0">
                <a:latin typeface="Times New Roman" panose="02020603050405020304" pitchFamily="18" charset="0"/>
                <a:cs typeface="Times New Roman" panose="02020603050405020304" pitchFamily="18" charset="0"/>
              </a:rPr>
              <a:t>. Singapore: Springer Nature.</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Getz, D., and Page, S. J. (2019). Event studies: Theory, research and policy for planned events. </a:t>
            </a:r>
            <a:r>
              <a:rPr lang="en-US" dirty="0" err="1">
                <a:latin typeface="Times New Roman" panose="02020603050405020304" pitchFamily="18" charset="0"/>
                <a:cs typeface="Times New Roman" panose="02020603050405020304" pitchFamily="18" charset="0"/>
              </a:rPr>
              <a:t>Routledge</a:t>
            </a:r>
            <a:r>
              <a:rPr lang="en-US" dirty="0">
                <a:latin typeface="Times New Roman" panose="02020603050405020304" pitchFamily="18" charset="0"/>
                <a:cs typeface="Times New Roman" panose="02020603050405020304" pitchFamily="18" charset="0"/>
              </a:rPr>
              <a:t>.</a:t>
            </a:r>
          </a:p>
          <a:p>
            <a:pPr marL="285750" indent="-285750">
              <a:buFont typeface="Arial" panose="020B0604020202020204" pitchFamily="34" charset="0"/>
              <a:buChar char="•"/>
            </a:pPr>
            <a:r>
              <a:rPr lang="en-US" dirty="0" err="1">
                <a:latin typeface="Times New Roman" panose="02020603050405020304" pitchFamily="18" charset="0"/>
                <a:cs typeface="Times New Roman" panose="02020603050405020304" pitchFamily="18" charset="0"/>
              </a:rPr>
              <a:t>Mandal</a:t>
            </a:r>
            <a:r>
              <a:rPr lang="en-US" dirty="0">
                <a:latin typeface="Times New Roman" panose="02020603050405020304" pitchFamily="18" charset="0"/>
                <a:cs typeface="Times New Roman" panose="02020603050405020304" pitchFamily="18" charset="0"/>
              </a:rPr>
              <a:t>, S., </a:t>
            </a:r>
            <a:r>
              <a:rPr lang="en-US" dirty="0" err="1">
                <a:latin typeface="Times New Roman" panose="02020603050405020304" pitchFamily="18" charset="0"/>
                <a:cs typeface="Times New Roman" panose="02020603050405020304" pitchFamily="18" charset="0"/>
              </a:rPr>
              <a:t>Kotni</a:t>
            </a:r>
            <a:r>
              <a:rPr lang="en-US" dirty="0">
                <a:latin typeface="Times New Roman" panose="02020603050405020304" pitchFamily="18" charset="0"/>
                <a:cs typeface="Times New Roman" panose="02020603050405020304" pitchFamily="18" charset="0"/>
              </a:rPr>
              <a:t>, V. P., Kumar, S., Kaur, T., and Raman, R. (2025). A study of recalled travel </a:t>
            </a:r>
            <a:r>
              <a:rPr lang="en-US" dirty="0" err="1">
                <a:latin typeface="Times New Roman" panose="02020603050405020304" pitchFamily="18" charset="0"/>
                <a:cs typeface="Times New Roman" panose="02020603050405020304" pitchFamily="18" charset="0"/>
              </a:rPr>
              <a:t>behaviours</a:t>
            </a:r>
            <a:r>
              <a:rPr lang="en-US" dirty="0">
                <a:latin typeface="Times New Roman" panose="02020603050405020304" pitchFamily="18" charset="0"/>
                <a:cs typeface="Times New Roman" panose="02020603050405020304" pitchFamily="18" charset="0"/>
              </a:rPr>
              <a:t> from a consumer deceleration perspective. Tourism Recreation Research, 1-27.</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Mohamed, R., and Saber, S. (2022). Technological Innovation in Tourism and Events industry: A hybrid future of Events. International Journal of Tourism, Archaeology and Hospitality, 2(3), 271-286.</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Nicholls, S., Organ, K., and Cummings, B. (2021). Planning for sustainable tourism development in Wales: an analysis of destination management plans. Welsh Economic Review, 28, 23-32.</a:t>
            </a:r>
          </a:p>
          <a:p>
            <a:pPr marL="285750" indent="-285750">
              <a:buFont typeface="Arial" panose="020B0604020202020204" pitchFamily="34" charset="0"/>
              <a:buChar char="•"/>
            </a:pPr>
            <a:r>
              <a:rPr lang="en-US" dirty="0" err="1">
                <a:latin typeface="Times New Roman" panose="02020603050405020304" pitchFamily="18" charset="0"/>
                <a:cs typeface="Times New Roman" panose="02020603050405020304" pitchFamily="18" charset="0"/>
              </a:rPr>
              <a:t>Pirnar</a:t>
            </a:r>
            <a:r>
              <a:rPr lang="en-US" dirty="0">
                <a:latin typeface="Times New Roman" panose="02020603050405020304" pitchFamily="18" charset="0"/>
                <a:cs typeface="Times New Roman" panose="02020603050405020304" pitchFamily="18" charset="0"/>
              </a:rPr>
              <a:t>, I., and </a:t>
            </a:r>
            <a:r>
              <a:rPr lang="en-US" dirty="0" err="1">
                <a:latin typeface="Times New Roman" panose="02020603050405020304" pitchFamily="18" charset="0"/>
                <a:cs typeface="Times New Roman" panose="02020603050405020304" pitchFamily="18" charset="0"/>
              </a:rPr>
              <a:t>Altin</a:t>
            </a:r>
            <a:r>
              <a:rPr lang="en-US" dirty="0">
                <a:latin typeface="Times New Roman" panose="02020603050405020304" pitchFamily="18" charset="0"/>
                <a:cs typeface="Times New Roman" panose="02020603050405020304" pitchFamily="18" charset="0"/>
              </a:rPr>
              <a:t>, H. O. (2022). The Role of Convention Visitor Bureaus in Business Events. In The </a:t>
            </a:r>
            <a:r>
              <a:rPr lang="en-US" dirty="0" err="1">
                <a:latin typeface="Times New Roman" panose="02020603050405020304" pitchFamily="18" charset="0"/>
                <a:cs typeface="Times New Roman" panose="02020603050405020304" pitchFamily="18" charset="0"/>
              </a:rPr>
              <a:t>Routledge</a:t>
            </a:r>
            <a:r>
              <a:rPr lang="en-US" dirty="0">
                <a:latin typeface="Times New Roman" panose="02020603050405020304" pitchFamily="18" charset="0"/>
                <a:cs typeface="Times New Roman" panose="02020603050405020304" pitchFamily="18" charset="0"/>
              </a:rPr>
              <a:t> Handbook of Business Events (pp. 130-140). </a:t>
            </a:r>
            <a:r>
              <a:rPr lang="en-US" dirty="0" err="1">
                <a:latin typeface="Times New Roman" panose="02020603050405020304" pitchFamily="18" charset="0"/>
                <a:cs typeface="Times New Roman" panose="02020603050405020304" pitchFamily="18" charset="0"/>
              </a:rPr>
              <a:t>Routledge</a:t>
            </a:r>
            <a:r>
              <a:rPr lang="en-US" dirty="0">
                <a:latin typeface="Times New Roman" panose="02020603050405020304" pitchFamily="18" charset="0"/>
                <a:cs typeface="Times New Roman" panose="02020603050405020304" pitchFamily="18" charset="0"/>
              </a:rPr>
              <a:t>.</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Riches, S. (2024). Britain-Culture Smart!: The Essential Guide to Customs &amp; Culture. </a:t>
            </a:r>
            <a:r>
              <a:rPr lang="en-US" dirty="0" err="1">
                <a:latin typeface="Times New Roman" panose="02020603050405020304" pitchFamily="18" charset="0"/>
                <a:cs typeface="Times New Roman" panose="02020603050405020304" pitchFamily="18" charset="0"/>
              </a:rPr>
              <a:t>Kuperard</a:t>
            </a:r>
            <a:r>
              <a:rPr lang="en-US" dirty="0">
                <a:latin typeface="Times New Roman" panose="02020603050405020304" pitchFamily="18" charset="0"/>
                <a:cs typeface="Times New Roman" panose="02020603050405020304" pitchFamily="18" charset="0"/>
              </a:rPr>
              <a:t>.</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Rogers, T., and Wynn-Moylan, P. (2022). Conferences and conventions: A global industry. </a:t>
            </a:r>
            <a:r>
              <a:rPr lang="en-US" dirty="0" err="1">
                <a:latin typeface="Times New Roman" panose="02020603050405020304" pitchFamily="18" charset="0"/>
                <a:cs typeface="Times New Roman" panose="02020603050405020304" pitchFamily="18" charset="0"/>
              </a:rPr>
              <a:t>Routledge</a:t>
            </a:r>
            <a:r>
              <a:rPr lang="en-US" dirty="0">
                <a:latin typeface="Times New Roman" panose="02020603050405020304" pitchFamily="18" charset="0"/>
                <a:cs typeface="Times New Roman" panose="02020603050405020304" pitchFamily="18" charset="0"/>
              </a:rPr>
              <a:t>.</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TIS. (2025) Available at: https://www.tisglobalsummit.com/ Accessed Date: 13/May/2025</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VisitScotland Expo. (2024). Available at: https://visitscotland.eventsair.com/visitscotlandconnect/ Accessed Date: 13/May/2025</a:t>
            </a:r>
          </a:p>
          <a:p>
            <a:endParaRPr lang="en-US" dirty="0"/>
          </a:p>
        </p:txBody>
      </p:sp>
    </p:spTree>
    <p:extLst>
      <p:ext uri="{BB962C8B-B14F-4D97-AF65-F5344CB8AC3E}">
        <p14:creationId xmlns:p14="http://schemas.microsoft.com/office/powerpoint/2010/main" val="23317311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3263</Words>
  <Application>Microsoft Office PowerPoint</Application>
  <PresentationFormat>Custom</PresentationFormat>
  <Paragraphs>196</Paragraphs>
  <Slides>15</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Wingdings</vt:lpstr>
      <vt:lpstr>Roca One Bold</vt:lpstr>
      <vt:lpstr>Calibri</vt:lpstr>
      <vt:lpstr>Arial</vt:lpstr>
      <vt:lpstr>Inter Bold</vt:lpstr>
      <vt:lpstr>Times New Roman</vt:lpstr>
      <vt:lpstr>Inter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2025-05-13T09:26:26Z</dcterms:created>
  <dcterms:modified xsi:type="dcterms:W3CDTF">2025-05-22T21:59:36Z</dcterms:modified>
  <dc:identifier/>
</cp:coreProperties>
</file>