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0AFFD5-AA7B-2865-9C48-1AFD8FC89E5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2</a:t>
            </a:r>
          </a:p>
        </p:txBody>
      </p:sp>
      <p:sp>
        <p:nvSpPr>
          <p:cNvPr id="3" name="Date Placeholder 2">
            <a:extLst>
              <a:ext uri="{FF2B5EF4-FFF2-40B4-BE49-F238E27FC236}">
                <a16:creationId xmlns:a16="http://schemas.microsoft.com/office/drawing/2014/main" id="{B79723F2-75A3-CEB3-AFE1-2DEF6276F69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BC144E-CF99-4F47-8125-FC1D89510DB7}" type="datetimeFigureOut">
              <a:rPr lang="en-GB" smtClean="0"/>
              <a:t>30/09/2022</a:t>
            </a:fld>
            <a:endParaRPr lang="en-GB"/>
          </a:p>
        </p:txBody>
      </p:sp>
      <p:sp>
        <p:nvSpPr>
          <p:cNvPr id="4" name="Footer Placeholder 3">
            <a:extLst>
              <a:ext uri="{FF2B5EF4-FFF2-40B4-BE49-F238E27FC236}">
                <a16:creationId xmlns:a16="http://schemas.microsoft.com/office/drawing/2014/main" id="{51FD41EC-0343-DAB0-79F5-1DCF9E1A619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BF9EC05-5870-AC1F-F31E-124A5AA4940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D7434-FF08-4239-8DF2-04C2C5305AD7}" type="slidenum">
              <a:rPr lang="en-GB" smtClean="0"/>
              <a:t>‹#›</a:t>
            </a:fld>
            <a:endParaRPr lang="en-GB"/>
          </a:p>
        </p:txBody>
      </p:sp>
    </p:spTree>
    <p:extLst>
      <p:ext uri="{BB962C8B-B14F-4D97-AF65-F5344CB8AC3E}">
        <p14:creationId xmlns:p14="http://schemas.microsoft.com/office/powerpoint/2010/main" val="3565882354"/>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2</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975ADA-2C91-4D7F-A2D7-716618BC8454}" type="datetimeFigureOut">
              <a:rPr lang="en-GB" smtClean="0"/>
              <a:t>29/09/2022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9A0155-F085-4B50-A231-DE857062F521}" type="slidenum">
              <a:rPr lang="en-GB" smtClean="0"/>
              <a:t>‹#›</a:t>
            </a:fld>
            <a:endParaRPr lang="en-GB"/>
          </a:p>
        </p:txBody>
      </p:sp>
    </p:spTree>
    <p:extLst>
      <p:ext uri="{BB962C8B-B14F-4D97-AF65-F5344CB8AC3E}">
        <p14:creationId xmlns:p14="http://schemas.microsoft.com/office/powerpoint/2010/main" val="2415995414"/>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AB3DC-3F13-270B-ABEB-081BFD2AC09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83214AC-2FF3-558B-EC0E-430B567ADF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30349B-E429-E25D-7645-11C62E2677F0}"/>
              </a:ext>
            </a:extLst>
          </p:cNvPr>
          <p:cNvSpPr>
            <a:spLocks noGrp="1"/>
          </p:cNvSpPr>
          <p:nvPr>
            <p:ph type="dt" sz="half" idx="10"/>
          </p:nvPr>
        </p:nvSpPr>
        <p:spPr/>
        <p:txBody>
          <a:bodyPr/>
          <a:lstStyle/>
          <a:p>
            <a:fld id="{4AE9E019-32CD-4DD4-BCC1-4B402DA2561B}" type="datetime1">
              <a:rPr lang="en-GB" smtClean="0"/>
              <a:t>30/09/2022</a:t>
            </a:fld>
            <a:endParaRPr lang="en-GB"/>
          </a:p>
        </p:txBody>
      </p:sp>
      <p:sp>
        <p:nvSpPr>
          <p:cNvPr id="5" name="Footer Placeholder 4">
            <a:extLst>
              <a:ext uri="{FF2B5EF4-FFF2-40B4-BE49-F238E27FC236}">
                <a16:creationId xmlns:a16="http://schemas.microsoft.com/office/drawing/2014/main" id="{997EF6AC-492F-A92C-36F7-D893D1EC14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2A47D1-96F9-CF4A-3147-A5B9189F3EBB}"/>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636383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B41C4-1F6A-DB51-65B1-E930EC3F57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2DE8DC-9155-0914-E758-A2B11911FE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36227B-3669-C21B-79BA-487DA9672FB8}"/>
              </a:ext>
            </a:extLst>
          </p:cNvPr>
          <p:cNvSpPr>
            <a:spLocks noGrp="1"/>
          </p:cNvSpPr>
          <p:nvPr>
            <p:ph type="dt" sz="half" idx="10"/>
          </p:nvPr>
        </p:nvSpPr>
        <p:spPr/>
        <p:txBody>
          <a:bodyPr/>
          <a:lstStyle/>
          <a:p>
            <a:fld id="{06C52332-3257-4ED0-8DD3-3B735FA4E5BD}" type="datetime1">
              <a:rPr lang="en-GB" smtClean="0"/>
              <a:t>30/09/2022</a:t>
            </a:fld>
            <a:endParaRPr lang="en-GB"/>
          </a:p>
        </p:txBody>
      </p:sp>
      <p:sp>
        <p:nvSpPr>
          <p:cNvPr id="5" name="Footer Placeholder 4">
            <a:extLst>
              <a:ext uri="{FF2B5EF4-FFF2-40B4-BE49-F238E27FC236}">
                <a16:creationId xmlns:a16="http://schemas.microsoft.com/office/drawing/2014/main" id="{DC04BFE2-47D2-117B-3868-03BDFF163F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370F57-9B7E-2C87-7D98-286C4ADD5A4D}"/>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711008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CFD3E-F92E-C54F-AE4B-9F7436C87E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E4A587-4B75-353B-59D2-F416C7B2A6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2372BC-BDBF-3D29-D170-1E1C602A0960}"/>
              </a:ext>
            </a:extLst>
          </p:cNvPr>
          <p:cNvSpPr>
            <a:spLocks noGrp="1"/>
          </p:cNvSpPr>
          <p:nvPr>
            <p:ph type="dt" sz="half" idx="10"/>
          </p:nvPr>
        </p:nvSpPr>
        <p:spPr/>
        <p:txBody>
          <a:bodyPr/>
          <a:lstStyle/>
          <a:p>
            <a:fld id="{D44393B8-1579-4F2B-86C6-2361A318BEC4}" type="datetime1">
              <a:rPr lang="en-GB" smtClean="0"/>
              <a:t>30/09/2022</a:t>
            </a:fld>
            <a:endParaRPr lang="en-GB"/>
          </a:p>
        </p:txBody>
      </p:sp>
      <p:sp>
        <p:nvSpPr>
          <p:cNvPr id="5" name="Footer Placeholder 4">
            <a:extLst>
              <a:ext uri="{FF2B5EF4-FFF2-40B4-BE49-F238E27FC236}">
                <a16:creationId xmlns:a16="http://schemas.microsoft.com/office/drawing/2014/main" id="{E78A86A4-6E71-4BE1-3C11-9B409FAD8C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C6F27D-5C8C-8A4E-A11A-6C64DAD768B5}"/>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500763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532BE-7216-2ED6-0F2D-4676A29810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C4F923-AA7D-964F-AB55-650C83BFAB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548309-6E37-A9E4-3748-EFE2DD5461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2354B8-FA2C-911A-FD20-FB59293F8125}"/>
              </a:ext>
            </a:extLst>
          </p:cNvPr>
          <p:cNvSpPr>
            <a:spLocks noGrp="1"/>
          </p:cNvSpPr>
          <p:nvPr>
            <p:ph type="dt" sz="half" idx="10"/>
          </p:nvPr>
        </p:nvSpPr>
        <p:spPr/>
        <p:txBody>
          <a:bodyPr/>
          <a:lstStyle/>
          <a:p>
            <a:fld id="{2A9D8DCC-5317-4EBF-B59D-238586E0F929}" type="datetime1">
              <a:rPr lang="en-GB" smtClean="0"/>
              <a:t>30/09/2022</a:t>
            </a:fld>
            <a:endParaRPr lang="en-GB"/>
          </a:p>
        </p:txBody>
      </p:sp>
      <p:sp>
        <p:nvSpPr>
          <p:cNvPr id="6" name="Footer Placeholder 5">
            <a:extLst>
              <a:ext uri="{FF2B5EF4-FFF2-40B4-BE49-F238E27FC236}">
                <a16:creationId xmlns:a16="http://schemas.microsoft.com/office/drawing/2014/main" id="{951C61CF-4014-7E1F-B3F8-4E0D8020D8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8E37AB-8D94-9F56-6810-116EA2361252}"/>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1927268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24B2F-FCB9-F8CD-19CB-2166A527C7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592194-BE4C-B7C0-67A2-7559F19E2C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45BF06-DEA8-07AE-4344-DF802048A0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55B4CB-F84B-591E-05FD-9F02EC7CCE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700570-26B0-F547-C3DD-87655F71CA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AF4ECB-10D2-2D7C-6767-698C49993EFA}"/>
              </a:ext>
            </a:extLst>
          </p:cNvPr>
          <p:cNvSpPr>
            <a:spLocks noGrp="1"/>
          </p:cNvSpPr>
          <p:nvPr>
            <p:ph type="dt" sz="half" idx="10"/>
          </p:nvPr>
        </p:nvSpPr>
        <p:spPr/>
        <p:txBody>
          <a:bodyPr/>
          <a:lstStyle/>
          <a:p>
            <a:fld id="{5A5FE8D9-8311-4663-9497-06B966F11A38}" type="datetime1">
              <a:rPr lang="en-GB" smtClean="0"/>
              <a:t>30/09/2022</a:t>
            </a:fld>
            <a:endParaRPr lang="en-GB"/>
          </a:p>
        </p:txBody>
      </p:sp>
      <p:sp>
        <p:nvSpPr>
          <p:cNvPr id="8" name="Footer Placeholder 7">
            <a:extLst>
              <a:ext uri="{FF2B5EF4-FFF2-40B4-BE49-F238E27FC236}">
                <a16:creationId xmlns:a16="http://schemas.microsoft.com/office/drawing/2014/main" id="{456C5E66-49C3-F242-C26F-A22642C23D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7FBD05-934D-8CE4-B1C8-04312EE65B90}"/>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3217368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9750-CB7F-79EE-4F65-78DBF6CF52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65FC48-C9B7-6196-5261-4280E4A178BF}"/>
              </a:ext>
            </a:extLst>
          </p:cNvPr>
          <p:cNvSpPr>
            <a:spLocks noGrp="1"/>
          </p:cNvSpPr>
          <p:nvPr>
            <p:ph type="dt" sz="half" idx="10"/>
          </p:nvPr>
        </p:nvSpPr>
        <p:spPr/>
        <p:txBody>
          <a:bodyPr/>
          <a:lstStyle/>
          <a:p>
            <a:fld id="{B80B725A-7F3A-4135-A1B8-4C0AA48F3AA4}" type="datetime1">
              <a:rPr lang="en-GB" smtClean="0"/>
              <a:t>30/09/2022</a:t>
            </a:fld>
            <a:endParaRPr lang="en-GB"/>
          </a:p>
        </p:txBody>
      </p:sp>
      <p:sp>
        <p:nvSpPr>
          <p:cNvPr id="4" name="Footer Placeholder 3">
            <a:extLst>
              <a:ext uri="{FF2B5EF4-FFF2-40B4-BE49-F238E27FC236}">
                <a16:creationId xmlns:a16="http://schemas.microsoft.com/office/drawing/2014/main" id="{B5672D52-E462-9EAC-C999-0756746BAE3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FD7472-7855-5E32-0CDB-07D5FD7FEE06}"/>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1682059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E3C413-50A2-D219-DC79-D15774BB8B5F}"/>
              </a:ext>
            </a:extLst>
          </p:cNvPr>
          <p:cNvSpPr>
            <a:spLocks noGrp="1"/>
          </p:cNvSpPr>
          <p:nvPr>
            <p:ph type="dt" sz="half" idx="10"/>
          </p:nvPr>
        </p:nvSpPr>
        <p:spPr/>
        <p:txBody>
          <a:bodyPr/>
          <a:lstStyle/>
          <a:p>
            <a:fld id="{4BE3E085-E901-433C-9FD5-5AE5A3A9760C}" type="datetime1">
              <a:rPr lang="en-GB" smtClean="0"/>
              <a:t>30/09/2022</a:t>
            </a:fld>
            <a:endParaRPr lang="en-GB"/>
          </a:p>
        </p:txBody>
      </p:sp>
      <p:sp>
        <p:nvSpPr>
          <p:cNvPr id="3" name="Footer Placeholder 2">
            <a:extLst>
              <a:ext uri="{FF2B5EF4-FFF2-40B4-BE49-F238E27FC236}">
                <a16:creationId xmlns:a16="http://schemas.microsoft.com/office/drawing/2014/main" id="{9F0044CC-EB8C-1941-388C-011C913211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A2F47B-53E4-EE44-43CC-05BEBCC84441}"/>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4178508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AEE8A-42A1-AC2E-8310-82591DE7C5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EBAC2F-0273-220E-4EA0-2E0B832E83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5D04DF-A2BE-4700-FA24-2F9AF0F2E9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AF89EC-EEF7-4FFF-B4FE-40661EC0ACF1}"/>
              </a:ext>
            </a:extLst>
          </p:cNvPr>
          <p:cNvSpPr>
            <a:spLocks noGrp="1"/>
          </p:cNvSpPr>
          <p:nvPr>
            <p:ph type="dt" sz="half" idx="10"/>
          </p:nvPr>
        </p:nvSpPr>
        <p:spPr/>
        <p:txBody>
          <a:bodyPr/>
          <a:lstStyle/>
          <a:p>
            <a:fld id="{EB5F704A-111B-4367-844A-3B78EBDC090E}" type="datetime1">
              <a:rPr lang="en-GB" smtClean="0"/>
              <a:t>30/09/2022</a:t>
            </a:fld>
            <a:endParaRPr lang="en-GB"/>
          </a:p>
        </p:txBody>
      </p:sp>
      <p:sp>
        <p:nvSpPr>
          <p:cNvPr id="6" name="Footer Placeholder 5">
            <a:extLst>
              <a:ext uri="{FF2B5EF4-FFF2-40B4-BE49-F238E27FC236}">
                <a16:creationId xmlns:a16="http://schemas.microsoft.com/office/drawing/2014/main" id="{12408E12-751C-4DEE-E3D0-4EDE1D5797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83D394-F63A-CB43-CF31-ADE8465D4AB0}"/>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245986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7B42E-939D-E513-69CE-B2A5718CD3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18D4F4-E8B8-2BFA-76CF-D3F491E482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33FEA9-40A8-3F64-E061-61906F472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9C2080-0DDA-D90A-7A63-E8053AF3D5C3}"/>
              </a:ext>
            </a:extLst>
          </p:cNvPr>
          <p:cNvSpPr>
            <a:spLocks noGrp="1"/>
          </p:cNvSpPr>
          <p:nvPr>
            <p:ph type="dt" sz="half" idx="10"/>
          </p:nvPr>
        </p:nvSpPr>
        <p:spPr/>
        <p:txBody>
          <a:bodyPr/>
          <a:lstStyle/>
          <a:p>
            <a:fld id="{D85D89E2-F376-4BA2-88D4-FC99215C7F41}" type="datetime1">
              <a:rPr lang="en-GB" smtClean="0"/>
              <a:t>30/09/2022</a:t>
            </a:fld>
            <a:endParaRPr lang="en-GB"/>
          </a:p>
        </p:txBody>
      </p:sp>
      <p:sp>
        <p:nvSpPr>
          <p:cNvPr id="6" name="Footer Placeholder 5">
            <a:extLst>
              <a:ext uri="{FF2B5EF4-FFF2-40B4-BE49-F238E27FC236}">
                <a16:creationId xmlns:a16="http://schemas.microsoft.com/office/drawing/2014/main" id="{A0E90173-D154-3ED7-C37F-C9EAF02ACA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190A38-146B-ECC5-A817-3AF6DF5982C7}"/>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603690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1F07-4A97-7708-94AD-526D9E0C70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D9557B-F8FC-15B7-55C3-C682AED659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59FDE7-F59C-E9DD-FBBD-6307AB448D14}"/>
              </a:ext>
            </a:extLst>
          </p:cNvPr>
          <p:cNvSpPr>
            <a:spLocks noGrp="1"/>
          </p:cNvSpPr>
          <p:nvPr>
            <p:ph type="dt" sz="half" idx="10"/>
          </p:nvPr>
        </p:nvSpPr>
        <p:spPr/>
        <p:txBody>
          <a:bodyPr/>
          <a:lstStyle/>
          <a:p>
            <a:fld id="{584DF566-D24E-4DD6-95E2-D9672A872E86}" type="datetime1">
              <a:rPr lang="en-GB" smtClean="0"/>
              <a:t>30/09/2022</a:t>
            </a:fld>
            <a:endParaRPr lang="en-GB"/>
          </a:p>
        </p:txBody>
      </p:sp>
      <p:sp>
        <p:nvSpPr>
          <p:cNvPr id="5" name="Footer Placeholder 4">
            <a:extLst>
              <a:ext uri="{FF2B5EF4-FFF2-40B4-BE49-F238E27FC236}">
                <a16:creationId xmlns:a16="http://schemas.microsoft.com/office/drawing/2014/main" id="{FDE7B74F-0038-648C-DC98-C61FB5AC4C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D8C1A2-0C00-64FF-448F-CB76844593B9}"/>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248061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46AF2E-E1C2-B1B1-A41F-4F069038B6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D9FC8F-373A-8B6B-8967-E6802737739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5CC160-8AE5-D700-5794-1BA406DE0AC6}"/>
              </a:ext>
            </a:extLst>
          </p:cNvPr>
          <p:cNvSpPr>
            <a:spLocks noGrp="1"/>
          </p:cNvSpPr>
          <p:nvPr>
            <p:ph type="dt" sz="half" idx="10"/>
          </p:nvPr>
        </p:nvSpPr>
        <p:spPr/>
        <p:txBody>
          <a:bodyPr/>
          <a:lstStyle/>
          <a:p>
            <a:fld id="{1F066117-6080-42D8-8B04-AF3F8C42B2DE}" type="datetime1">
              <a:rPr lang="en-GB" smtClean="0"/>
              <a:t>30/09/2022</a:t>
            </a:fld>
            <a:endParaRPr lang="en-GB"/>
          </a:p>
        </p:txBody>
      </p:sp>
      <p:sp>
        <p:nvSpPr>
          <p:cNvPr id="5" name="Footer Placeholder 4">
            <a:extLst>
              <a:ext uri="{FF2B5EF4-FFF2-40B4-BE49-F238E27FC236}">
                <a16:creationId xmlns:a16="http://schemas.microsoft.com/office/drawing/2014/main" id="{C0CF4055-6DAB-185B-CB0E-479AB6F399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F61F78-146F-AF2C-30D3-721F7060590F}"/>
              </a:ext>
            </a:extLst>
          </p:cNvPr>
          <p:cNvSpPr>
            <a:spLocks noGrp="1"/>
          </p:cNvSpPr>
          <p:nvPr>
            <p:ph type="sldNum" sz="quarter" idx="12"/>
          </p:nvPr>
        </p:nvSpPr>
        <p:spPr/>
        <p:txBody>
          <a:bodyPr/>
          <a:lstStyle/>
          <a:p>
            <a:fld id="{0F2D6738-91FD-4345-9A2E-A3B1EDE76AC2}" type="slidenum">
              <a:rPr lang="en-GB" smtClean="0"/>
              <a:t>‹#›</a:t>
            </a:fld>
            <a:endParaRPr lang="en-GB"/>
          </a:p>
        </p:txBody>
      </p:sp>
    </p:spTree>
    <p:extLst>
      <p:ext uri="{BB962C8B-B14F-4D97-AF65-F5344CB8AC3E}">
        <p14:creationId xmlns:p14="http://schemas.microsoft.com/office/powerpoint/2010/main" val="3810169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4BE856-91D0-E82A-00AF-4CF282B2DB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D07284-971E-6309-FCB0-56C9D02F15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1B22E-F473-10A2-E806-4D504F069C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9A5697-6CA0-4D35-8F6F-9F01F37C6419}" type="datetime1">
              <a:rPr lang="en-GB" smtClean="0"/>
              <a:t>30/09/2022</a:t>
            </a:fld>
            <a:endParaRPr lang="en-GB"/>
          </a:p>
        </p:txBody>
      </p:sp>
      <p:sp>
        <p:nvSpPr>
          <p:cNvPr id="5" name="Footer Placeholder 4">
            <a:extLst>
              <a:ext uri="{FF2B5EF4-FFF2-40B4-BE49-F238E27FC236}">
                <a16:creationId xmlns:a16="http://schemas.microsoft.com/office/drawing/2014/main" id="{CC5EB1A6-3E85-5159-2063-332F34FE9E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14228A-D759-A359-8616-B6A75E9130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2D6738-91FD-4345-9A2E-A3B1EDE76AC2}" type="slidenum">
              <a:rPr lang="en-GB" smtClean="0"/>
              <a:t>‹#›</a:t>
            </a:fld>
            <a:endParaRPr lang="en-GB"/>
          </a:p>
        </p:txBody>
      </p:sp>
    </p:spTree>
    <p:extLst>
      <p:ext uri="{BB962C8B-B14F-4D97-AF65-F5344CB8AC3E}">
        <p14:creationId xmlns:p14="http://schemas.microsoft.com/office/powerpoint/2010/main" val="25622408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linkedin.com/pulse/what-happened-critical-thinking-abilities-joseph-venturelli?articleId=6060893757623062530" TargetMode="External"/><Relationship Id="rId2" Type="http://schemas.openxmlformats.org/officeDocument/2006/relationships/hyperlink" Target="https://blog.futurefocusedlearning.n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536F0-6F4D-080D-271B-A309289FD997}"/>
              </a:ext>
            </a:extLst>
          </p:cNvPr>
          <p:cNvSpPr>
            <a:spLocks noGrp="1"/>
          </p:cNvSpPr>
          <p:nvPr>
            <p:ph type="ctrTitle"/>
          </p:nvPr>
        </p:nvSpPr>
        <p:spPr>
          <a:xfrm>
            <a:off x="2918691" y="1600201"/>
            <a:ext cx="4812145" cy="1909762"/>
          </a:xfrm>
        </p:spPr>
        <p:txBody>
          <a:bodyPr/>
          <a:lstStyle/>
          <a:p>
            <a:endParaRPr lang="en-GB" dirty="0"/>
          </a:p>
        </p:txBody>
      </p:sp>
      <p:sp>
        <p:nvSpPr>
          <p:cNvPr id="10" name="Rectangle 9">
            <a:extLst>
              <a:ext uri="{FF2B5EF4-FFF2-40B4-BE49-F238E27FC236}">
                <a16:creationId xmlns:a16="http://schemas.microsoft.com/office/drawing/2014/main" id="{9265E987-2F64-212A-432F-081428DC0263}"/>
              </a:ext>
            </a:extLst>
          </p:cNvPr>
          <p:cNvSpPr/>
          <p:nvPr/>
        </p:nvSpPr>
        <p:spPr>
          <a:xfrm>
            <a:off x="99282" y="398330"/>
            <a:ext cx="2706255" cy="411954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A0807F2C-077B-97A1-8ECA-E8FB797BFD75}"/>
              </a:ext>
            </a:extLst>
          </p:cNvPr>
          <p:cNvSpPr/>
          <p:nvPr/>
        </p:nvSpPr>
        <p:spPr>
          <a:xfrm>
            <a:off x="2964864" y="3316001"/>
            <a:ext cx="5116945" cy="3541999"/>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endParaRPr>
          </a:p>
        </p:txBody>
      </p:sp>
      <p:sp>
        <p:nvSpPr>
          <p:cNvPr id="15" name="Rectangle: Rounded Corners 14">
            <a:extLst>
              <a:ext uri="{FF2B5EF4-FFF2-40B4-BE49-F238E27FC236}">
                <a16:creationId xmlns:a16="http://schemas.microsoft.com/office/drawing/2014/main" id="{AB246488-931A-C352-7594-C9900E35037B}"/>
              </a:ext>
            </a:extLst>
          </p:cNvPr>
          <p:cNvSpPr/>
          <p:nvPr/>
        </p:nvSpPr>
        <p:spPr>
          <a:xfrm>
            <a:off x="8377371" y="83140"/>
            <a:ext cx="3657609" cy="4655116"/>
          </a:xfrm>
          <a:prstGeom prst="roundRect">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Terminator 17">
            <a:extLst>
              <a:ext uri="{FF2B5EF4-FFF2-40B4-BE49-F238E27FC236}">
                <a16:creationId xmlns:a16="http://schemas.microsoft.com/office/drawing/2014/main" id="{3E4F2206-9F3D-F1AB-E267-2CBEFF70871B}"/>
              </a:ext>
            </a:extLst>
          </p:cNvPr>
          <p:cNvSpPr/>
          <p:nvPr/>
        </p:nvSpPr>
        <p:spPr>
          <a:xfrm>
            <a:off x="2999511" y="1607128"/>
            <a:ext cx="5181599" cy="1651074"/>
          </a:xfrm>
          <a:prstGeom prst="flowChartTerminator">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7CD62D5-3780-51BC-7714-FB282DF85BEB}"/>
              </a:ext>
            </a:extLst>
          </p:cNvPr>
          <p:cNvSpPr txBox="1"/>
          <p:nvPr/>
        </p:nvSpPr>
        <p:spPr>
          <a:xfrm>
            <a:off x="92364" y="83139"/>
            <a:ext cx="3380509"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Charlotte Thomas</a:t>
            </a:r>
            <a:r>
              <a:rPr lang="en-GB" sz="1000" dirty="0">
                <a:latin typeface="Times New Roman" panose="02020603050405020304" pitchFamily="18" charset="0"/>
                <a:cs typeface="Times New Roman" panose="02020603050405020304" pitchFamily="18" charset="0"/>
              </a:rPr>
              <a:t>         </a:t>
            </a:r>
            <a:r>
              <a:rPr lang="en-GB" sz="1000" dirty="0">
                <a:latin typeface="Arial" panose="020B0604020202020204" pitchFamily="34" charset="0"/>
                <a:cs typeface="Arial" panose="020B0604020202020204" pitchFamily="34" charset="0"/>
              </a:rPr>
              <a:t>2218764               ECGE4005P/C</a:t>
            </a:r>
          </a:p>
        </p:txBody>
      </p:sp>
      <p:sp>
        <p:nvSpPr>
          <p:cNvPr id="4" name="Rectangle: Rounded Corners 3">
            <a:extLst>
              <a:ext uri="{FF2B5EF4-FFF2-40B4-BE49-F238E27FC236}">
                <a16:creationId xmlns:a16="http://schemas.microsoft.com/office/drawing/2014/main" id="{A652364F-488E-B5F0-26AA-5936AEF58111}"/>
              </a:ext>
            </a:extLst>
          </p:cNvPr>
          <p:cNvSpPr/>
          <p:nvPr/>
        </p:nvSpPr>
        <p:spPr>
          <a:xfrm>
            <a:off x="8377370" y="4798228"/>
            <a:ext cx="3657609" cy="1976631"/>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endParaRPr lang="en-GB" dirty="0"/>
          </a:p>
        </p:txBody>
      </p:sp>
      <p:sp>
        <p:nvSpPr>
          <p:cNvPr id="5" name="Thought Bubble: Cloud 4">
            <a:extLst>
              <a:ext uri="{FF2B5EF4-FFF2-40B4-BE49-F238E27FC236}">
                <a16:creationId xmlns:a16="http://schemas.microsoft.com/office/drawing/2014/main" id="{5D33AD9B-3EFC-21AA-7B88-609069A6F274}"/>
              </a:ext>
            </a:extLst>
          </p:cNvPr>
          <p:cNvSpPr/>
          <p:nvPr/>
        </p:nvSpPr>
        <p:spPr>
          <a:xfrm>
            <a:off x="3472873" y="83139"/>
            <a:ext cx="3943928" cy="1256134"/>
          </a:xfrm>
          <a:prstGeom prst="cloudCallout">
            <a:avLst/>
          </a:prstGeom>
          <a:solidFill>
            <a:schemeClr val="bg1">
              <a:lumMod val="95000"/>
            </a:schemeClr>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solidFill>
                <a:schemeClr val="tx1"/>
              </a:solidFill>
              <a:latin typeface="Arial" panose="020B0604020202020204" pitchFamily="34" charset="0"/>
              <a:cs typeface="Arial" panose="020B0604020202020204" pitchFamily="34" charset="0"/>
            </a:endParaRPr>
          </a:p>
        </p:txBody>
      </p:sp>
      <p:sp>
        <p:nvSpPr>
          <p:cNvPr id="7" name="AutoShape 2">
            <a:extLst>
              <a:ext uri="{FF2B5EF4-FFF2-40B4-BE49-F238E27FC236}">
                <a16:creationId xmlns:a16="http://schemas.microsoft.com/office/drawing/2014/main" id="{09F82931-2778-1A65-F736-36A119983FE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9" name="TextBox 18">
            <a:extLst>
              <a:ext uri="{FF2B5EF4-FFF2-40B4-BE49-F238E27FC236}">
                <a16:creationId xmlns:a16="http://schemas.microsoft.com/office/drawing/2014/main" id="{79AF24B5-B71E-0B0D-407C-1DF26DFA331D}"/>
              </a:ext>
            </a:extLst>
          </p:cNvPr>
          <p:cNvSpPr txBox="1"/>
          <p:nvPr/>
        </p:nvSpPr>
        <p:spPr>
          <a:xfrm>
            <a:off x="3205018" y="3429000"/>
            <a:ext cx="4645889" cy="3477875"/>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Taking Notes</a:t>
            </a:r>
          </a:p>
          <a:p>
            <a:r>
              <a:rPr lang="en-GB" sz="1000" dirty="0">
                <a:latin typeface="Arial" panose="020B0604020202020204" pitchFamily="34" charset="0"/>
                <a:cs typeface="Arial" panose="020B0604020202020204" pitchFamily="34" charset="0"/>
              </a:rPr>
              <a:t>Day (2018) suggests that taking notes plays a vital part in academic writing and reading. A person may choose to make key notes throughout various parts of their academic study’s. Some of these may include a lecture, book, article or other reliable sources used in order to conduct research. By being strategic in what notes you choose to make Day (2018) believes that this will allow you to recall, review and reflect on a particular experience. Therefore, by being selective in what information you choose to record you are only documenting information that is necessary and useful. Sharing similar views Pritchard (2018) elaborates by suggesting that a good level of engagement is shown through the notes you choose to make and believes that there is not only one way to make purposeful notes. The style in which we choose to make notes is a choice made based on an approach and style that suits you personally, although Pritchard (2018) believes an essential element of the learning process is ensuring your notes are well organised and deciding beforehand what the main focus of your notes are. Pritchard (2018) also argues that providing the principles remain the same, both linear and non-linear notes can be used depending on the preferred method, but states that the definition on non-linear note making suggests a more chaotic approach rather than a structured and organised approach. This preferred method can often include making diagrammatically notes and by using this method we are able to refer to the information using our visual memory ( Pritchard, 2008). </a:t>
            </a:r>
          </a:p>
        </p:txBody>
      </p:sp>
      <p:pic>
        <p:nvPicPr>
          <p:cNvPr id="21" name="Picture 20">
            <a:extLst>
              <a:ext uri="{FF2B5EF4-FFF2-40B4-BE49-F238E27FC236}">
                <a16:creationId xmlns:a16="http://schemas.microsoft.com/office/drawing/2014/main" id="{C40F100B-9756-65D7-00A7-30D06169C217}"/>
              </a:ext>
            </a:extLst>
          </p:cNvPr>
          <p:cNvPicPr>
            <a:picLocks noChangeAspect="1"/>
          </p:cNvPicPr>
          <p:nvPr/>
        </p:nvPicPr>
        <p:blipFill>
          <a:blip r:embed="rId2"/>
          <a:stretch>
            <a:fillRect/>
          </a:stretch>
        </p:blipFill>
        <p:spPr>
          <a:xfrm>
            <a:off x="99282" y="4603380"/>
            <a:ext cx="2677097" cy="2000620"/>
          </a:xfrm>
          <a:prstGeom prst="rect">
            <a:avLst/>
          </a:prstGeom>
        </p:spPr>
      </p:pic>
      <p:sp>
        <p:nvSpPr>
          <p:cNvPr id="22" name="TextBox 21">
            <a:extLst>
              <a:ext uri="{FF2B5EF4-FFF2-40B4-BE49-F238E27FC236}">
                <a16:creationId xmlns:a16="http://schemas.microsoft.com/office/drawing/2014/main" id="{A1B5431E-A612-215E-F6F9-95333FB34B64}"/>
              </a:ext>
            </a:extLst>
          </p:cNvPr>
          <p:cNvSpPr txBox="1"/>
          <p:nvPr/>
        </p:nvSpPr>
        <p:spPr>
          <a:xfrm>
            <a:off x="157020" y="6604000"/>
            <a:ext cx="2512282"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    ( Source: Joseph Venturelli, 2015)</a:t>
            </a:r>
          </a:p>
        </p:txBody>
      </p:sp>
      <p:sp>
        <p:nvSpPr>
          <p:cNvPr id="23" name="TextBox 22">
            <a:extLst>
              <a:ext uri="{FF2B5EF4-FFF2-40B4-BE49-F238E27FC236}">
                <a16:creationId xmlns:a16="http://schemas.microsoft.com/office/drawing/2014/main" id="{322A6B8C-872F-1BD9-6609-89F391E22934}"/>
              </a:ext>
            </a:extLst>
          </p:cNvPr>
          <p:cNvSpPr txBox="1"/>
          <p:nvPr/>
        </p:nvSpPr>
        <p:spPr>
          <a:xfrm>
            <a:off x="46183" y="398330"/>
            <a:ext cx="2824014" cy="4555093"/>
          </a:xfrm>
          <a:prstGeom prst="rect">
            <a:avLst/>
          </a:prstGeom>
          <a:noFill/>
        </p:spPr>
        <p:txBody>
          <a:bodyPr wrap="square" rtlCol="0">
            <a:spAutoFit/>
          </a:bodyPr>
          <a:lstStyle/>
          <a:p>
            <a:r>
              <a:rPr lang="en-GB" sz="1000" u="sng" dirty="0">
                <a:latin typeface="Arial" panose="020B0604020202020204" pitchFamily="34" charset="0"/>
                <a:cs typeface="Arial" panose="020B0604020202020204" pitchFamily="34" charset="0"/>
              </a:rPr>
              <a:t>What is Critical Thinking</a:t>
            </a:r>
          </a:p>
          <a:p>
            <a:r>
              <a:rPr lang="en-GB" sz="1000" dirty="0">
                <a:latin typeface="Arial" panose="020B0604020202020204" pitchFamily="34" charset="0"/>
                <a:cs typeface="Arial" panose="020B0604020202020204" pitchFamily="34" charset="0"/>
              </a:rPr>
              <a:t>Judge, Jones and McCreery (2010) argue that critical thinking is some of the most crucial skills a person will learn during their academic studies. A skill that is made up of several components that enable a person to think critically to create their own judgements and nonbiased opinions through analysing alternative views and arguments, it is the ability to display an argument that is well constructed to support your point of view. Cottrell (2019) agrees that critical thinking skills are a vital ability for academic students. Skills that we can learn and develop allowing us to determine if arguments are valid and if they can be justified by evidence. Cottrell (2017) states that without developing the ability to critically evaluate the work of others we simply fall into habit of repeating or describing something we have heard or read, something we believe to be true, this type of thinking can lead to mistakes, errors of judgement and a weak understanding of the argument. Albert Einstein states “ The important thing is to not stop questioning. Curiosity has its’s own reason for existing “ . Crockett (2021).</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A580AE9-DDF0-65B8-3F94-47977CDAF8B5}"/>
              </a:ext>
            </a:extLst>
          </p:cNvPr>
          <p:cNvSpPr txBox="1"/>
          <p:nvPr/>
        </p:nvSpPr>
        <p:spPr>
          <a:xfrm>
            <a:off x="8564436" y="123647"/>
            <a:ext cx="3248889" cy="4862870"/>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Plagiarism</a:t>
            </a:r>
          </a:p>
          <a:p>
            <a:r>
              <a:rPr lang="en-GB" sz="1000" dirty="0">
                <a:latin typeface="Arial" panose="020B0604020202020204" pitchFamily="34" charset="0"/>
                <a:cs typeface="Arial" panose="020B0604020202020204" pitchFamily="34" charset="0"/>
              </a:rPr>
              <a:t>According to Day (2018) plagiarism occurs when the sources used in writing or presented in idea’s are not acknowledged correctly, therefore you are using somebody else’s work as your own. Avoiding plagiarism is not something that is grasped quickly and involves applying and understanding a range of practises. Day (2018) also believes there are several reasons why plagiarism maybe committed accidently, some of these include, poor time management, having little understanding in citing and referencing correctly and lacking the self confidence in one’s ability to paraphrase. In order to avoid this there are several skills we must acquire. Such skills include ensuring you are able to paraphrase appropriately, manage your time accordingly and correctly acknowledging sources used in your work. Strengthening this further, Pears and Shields (2019) imply that by managing your time correctly this allows you to keep a clear record of sources and how you have used them within your work. In addition to this by collecting well organised notes and allowing yourself the appropriate time to gather research you are less likely to commit plagiarism. Wilson and Bedford (2009) state that many lecturers through experience of marking and reading work are able to detect plagiarism, in addition to this many higher education institutions use specific software that can identify the similarity amongst your work and others.</a:t>
            </a:r>
          </a:p>
          <a:p>
            <a:endParaRPr lang="en-GB" sz="1000" u="sng"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4CD0B8D-06A6-410E-7639-8608C2C69DDE}"/>
              </a:ext>
            </a:extLst>
          </p:cNvPr>
          <p:cNvSpPr txBox="1"/>
          <p:nvPr/>
        </p:nvSpPr>
        <p:spPr>
          <a:xfrm>
            <a:off x="3101098" y="1830950"/>
            <a:ext cx="4823711" cy="1477328"/>
          </a:xfrm>
          <a:prstGeom prst="rect">
            <a:avLst/>
          </a:prstGeom>
          <a:noFill/>
        </p:spPr>
        <p:txBody>
          <a:bodyPr wrap="square" rtlCol="0">
            <a:spAutoFit/>
          </a:bodyPr>
          <a:lstStyle/>
          <a:p>
            <a:pPr algn="ctr"/>
            <a:r>
              <a:rPr lang="en-GB" sz="1000" dirty="0">
                <a:latin typeface="Arial" panose="020B0604020202020204" pitchFamily="34" charset="0"/>
                <a:cs typeface="Arial" panose="020B0604020202020204" pitchFamily="34" charset="0"/>
              </a:rPr>
              <a:t>  McMillan and Weyers ( 2012) believes that those who focus on the correct tasks,          ensuring they work quickly to meet their targets and completing a task are more likely to be successful. McMillan and Weyers (2012) suggest that </a:t>
            </a:r>
          </a:p>
          <a:p>
            <a:pPr algn="ctr"/>
            <a:r>
              <a:rPr lang="en-GB" sz="1000" dirty="0">
                <a:latin typeface="Arial" panose="020B0604020202020204" pitchFamily="34" charset="0"/>
                <a:cs typeface="Arial" panose="020B0604020202020204" pitchFamily="34" charset="0"/>
              </a:rPr>
              <a:t>getting started on a task is a difficult part of time management. Delaying the task at hand is easier and some individuals may justify this by completing tasks that are a lower priority. According to Jackson (2009) there are four steps that are key to successful time management. These are allowing your set goals to be realistic, being organised,                                                                                                                                                 allowing yourself time to relax and recharge and not feeling guilty.</a:t>
            </a:r>
          </a:p>
        </p:txBody>
      </p:sp>
      <p:sp>
        <p:nvSpPr>
          <p:cNvPr id="11" name="TextBox 10">
            <a:extLst>
              <a:ext uri="{FF2B5EF4-FFF2-40B4-BE49-F238E27FC236}">
                <a16:creationId xmlns:a16="http://schemas.microsoft.com/office/drawing/2014/main" id="{83920B9E-EE60-DC4C-4B88-372A55ED6587}"/>
              </a:ext>
            </a:extLst>
          </p:cNvPr>
          <p:cNvSpPr txBox="1"/>
          <p:nvPr/>
        </p:nvSpPr>
        <p:spPr>
          <a:xfrm>
            <a:off x="3398982" y="1644254"/>
            <a:ext cx="4257963" cy="246221"/>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Time Management</a:t>
            </a:r>
          </a:p>
        </p:txBody>
      </p:sp>
      <p:sp>
        <p:nvSpPr>
          <p:cNvPr id="16" name="TextBox 15">
            <a:extLst>
              <a:ext uri="{FF2B5EF4-FFF2-40B4-BE49-F238E27FC236}">
                <a16:creationId xmlns:a16="http://schemas.microsoft.com/office/drawing/2014/main" id="{702A3642-C3BD-9100-5445-37959B8DA31F}"/>
              </a:ext>
            </a:extLst>
          </p:cNvPr>
          <p:cNvSpPr txBox="1"/>
          <p:nvPr/>
        </p:nvSpPr>
        <p:spPr>
          <a:xfrm>
            <a:off x="8571345" y="4953423"/>
            <a:ext cx="3315855" cy="246221"/>
          </a:xfrm>
          <a:prstGeom prst="rect">
            <a:avLst/>
          </a:prstGeom>
          <a:noFill/>
        </p:spPr>
        <p:txBody>
          <a:bodyPr wrap="square" rtlCol="0">
            <a:spAutoFit/>
          </a:bodyPr>
          <a:lstStyle/>
          <a:p>
            <a:pPr algn="ctr"/>
            <a:r>
              <a:rPr lang="en-GB" sz="1000" u="sng" dirty="0">
                <a:latin typeface="Arial" panose="020B0604020202020204" pitchFamily="34" charset="0"/>
                <a:cs typeface="Arial" panose="020B0604020202020204" pitchFamily="34" charset="0"/>
              </a:rPr>
              <a:t>Conclusion</a:t>
            </a:r>
          </a:p>
        </p:txBody>
      </p:sp>
      <p:sp>
        <p:nvSpPr>
          <p:cNvPr id="9" name="TextBox 8">
            <a:extLst>
              <a:ext uri="{FF2B5EF4-FFF2-40B4-BE49-F238E27FC236}">
                <a16:creationId xmlns:a16="http://schemas.microsoft.com/office/drawing/2014/main" id="{DE0721CC-415D-747F-EE45-577900476FAD}"/>
              </a:ext>
            </a:extLst>
          </p:cNvPr>
          <p:cNvSpPr txBox="1"/>
          <p:nvPr/>
        </p:nvSpPr>
        <p:spPr>
          <a:xfrm>
            <a:off x="4045527" y="329360"/>
            <a:ext cx="2595427" cy="584775"/>
          </a:xfrm>
          <a:prstGeom prst="rect">
            <a:avLst/>
          </a:prstGeom>
          <a:noFill/>
        </p:spPr>
        <p:txBody>
          <a:bodyPr wrap="square" rtlCol="0">
            <a:spAutoFit/>
          </a:bodyPr>
          <a:lstStyle/>
          <a:p>
            <a:pPr algn="ctr"/>
            <a:r>
              <a:rPr lang="en-GB" sz="1600" dirty="0">
                <a:latin typeface="Times New Roman" panose="02020603050405020304" pitchFamily="18" charset="0"/>
                <a:cs typeface="Times New Roman" panose="02020603050405020304" pitchFamily="18" charset="0"/>
              </a:rPr>
              <a:t>Academic Skills that support Critical Thinking </a:t>
            </a:r>
          </a:p>
        </p:txBody>
      </p:sp>
      <p:sp>
        <p:nvSpPr>
          <p:cNvPr id="17" name="TextBox 16">
            <a:extLst>
              <a:ext uri="{FF2B5EF4-FFF2-40B4-BE49-F238E27FC236}">
                <a16:creationId xmlns:a16="http://schemas.microsoft.com/office/drawing/2014/main" id="{8C85CD49-B38D-302A-13DB-8C607FE77A54}"/>
              </a:ext>
            </a:extLst>
          </p:cNvPr>
          <p:cNvSpPr txBox="1"/>
          <p:nvPr/>
        </p:nvSpPr>
        <p:spPr>
          <a:xfrm>
            <a:off x="8636000" y="5107311"/>
            <a:ext cx="3184234" cy="1323439"/>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The arguments presented suggest that these methods of academic skills used withing your studies, will enable you to develop a higher level of critical thinking abilities. These will allow you to create a strong opinion, through analysing and evaluating others' views presenting a strong and valid argument that you are able to justify with research whilst being open minded to another person's opinions.</a:t>
            </a:r>
          </a:p>
        </p:txBody>
      </p:sp>
    </p:spTree>
    <p:extLst>
      <p:ext uri="{BB962C8B-B14F-4D97-AF65-F5344CB8AC3E}">
        <p14:creationId xmlns:p14="http://schemas.microsoft.com/office/powerpoint/2010/main" val="3594157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E4DA6-760D-B78C-629A-2906A5B66E1B}"/>
              </a:ext>
            </a:extLst>
          </p:cNvPr>
          <p:cNvSpPr>
            <a:spLocks noGrp="1"/>
          </p:cNvSpPr>
          <p:nvPr>
            <p:ph type="title"/>
          </p:nvPr>
        </p:nvSpPr>
        <p:spPr>
          <a:xfrm>
            <a:off x="572655" y="457201"/>
            <a:ext cx="10781145" cy="581891"/>
          </a:xfrm>
          <a:solidFill>
            <a:srgbClr val="FFCCFF"/>
          </a:solidFill>
        </p:spPr>
        <p:txBody>
          <a:bodyPr>
            <a:normAutofit fontScale="90000"/>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BBB9970D-7655-C361-5312-AEF129B2670F}"/>
              </a:ext>
            </a:extLst>
          </p:cNvPr>
          <p:cNvSpPr>
            <a:spLocks noGrp="1"/>
          </p:cNvSpPr>
          <p:nvPr>
            <p:ph idx="1"/>
          </p:nvPr>
        </p:nvSpPr>
        <p:spPr>
          <a:xfrm>
            <a:off x="406400" y="1154978"/>
            <a:ext cx="10947400" cy="4954875"/>
          </a:xfrm>
        </p:spPr>
        <p:txBody>
          <a:bodyPr>
            <a:noAutofit/>
          </a:bodyPr>
          <a:lstStyle/>
          <a:p>
            <a:pPr marL="0" indent="0">
              <a:buNone/>
            </a:pPr>
            <a:r>
              <a:rPr lang="en-GB" sz="1000" dirty="0">
                <a:latin typeface="Arial" panose="020B0604020202020204" pitchFamily="34" charset="0"/>
                <a:cs typeface="Arial" panose="020B0604020202020204" pitchFamily="34" charset="0"/>
              </a:rPr>
              <a:t>Cottrell, S. (2019) </a:t>
            </a:r>
            <a:r>
              <a:rPr lang="en-GB" sz="1000" i="1" dirty="0">
                <a:latin typeface="Arial" panose="020B0604020202020204" pitchFamily="34" charset="0"/>
                <a:cs typeface="Arial" panose="020B0604020202020204" pitchFamily="34" charset="0"/>
              </a:rPr>
              <a:t>The Study Skills Handbook</a:t>
            </a:r>
            <a:r>
              <a:rPr lang="en-GB" sz="1000" dirty="0">
                <a:latin typeface="Arial" panose="020B0604020202020204" pitchFamily="34" charset="0"/>
                <a:cs typeface="Arial" panose="020B0604020202020204" pitchFamily="34" charset="0"/>
              </a:rPr>
              <a:t>.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Red Globe Press.</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Cottrell, S. (2017) </a:t>
            </a:r>
            <a:r>
              <a:rPr lang="en-GB" sz="1000" i="1" dirty="0">
                <a:latin typeface="Arial" panose="020B0604020202020204" pitchFamily="34" charset="0"/>
                <a:cs typeface="Arial" panose="020B0604020202020204" pitchFamily="34" charset="0"/>
              </a:rPr>
              <a:t>Study Skills, Critical Thinking Skills. Developing Effective Argument And Analysis. </a:t>
            </a:r>
            <a:r>
              <a:rPr lang="en-GB" sz="1000" dirty="0">
                <a:latin typeface="Arial" panose="020B0604020202020204" pitchFamily="34" charset="0"/>
                <a:cs typeface="Arial" panose="020B0604020202020204" pitchFamily="34" charset="0"/>
              </a:rPr>
              <a:t>London : Palgrave.</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Crockett, L. (2021)  </a:t>
            </a:r>
            <a:r>
              <a:rPr lang="en-GB" sz="1000" i="1" dirty="0">
                <a:latin typeface="Arial" panose="020B0604020202020204" pitchFamily="34" charset="0"/>
                <a:cs typeface="Arial" panose="020B0604020202020204" pitchFamily="34" charset="0"/>
              </a:rPr>
              <a:t>Future Focused Learning.</a:t>
            </a:r>
            <a:r>
              <a:rPr lang="en-GB" sz="1000" dirty="0">
                <a:latin typeface="Arial" panose="020B0604020202020204" pitchFamily="34" charset="0"/>
                <a:cs typeface="Arial" panose="020B0604020202020204" pitchFamily="34" charset="0"/>
              </a:rPr>
              <a:t> Available at : </a:t>
            </a:r>
            <a:r>
              <a:rPr lang="en-GB" sz="1000" dirty="0">
                <a:latin typeface="Arial" panose="020B0604020202020204" pitchFamily="34" charset="0"/>
                <a:cs typeface="Arial" panose="020B0604020202020204" pitchFamily="34" charset="0"/>
                <a:hlinkClick r:id="rId2"/>
              </a:rPr>
              <a:t>https://blog.futurefocusedlearning.net/</a:t>
            </a:r>
            <a:r>
              <a:rPr lang="en-GB" sz="1000" dirty="0">
                <a:latin typeface="Arial" panose="020B0604020202020204" pitchFamily="34" charset="0"/>
                <a:cs typeface="Arial" panose="020B0604020202020204" pitchFamily="34" charset="0"/>
              </a:rPr>
              <a:t>. ( Accessed on:27</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2022).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Day, T. (2018) </a:t>
            </a:r>
            <a:r>
              <a:rPr lang="en-GB" sz="1000" i="1" dirty="0">
                <a:latin typeface="Arial" panose="020B0604020202020204" pitchFamily="34" charset="0"/>
                <a:cs typeface="Arial" panose="020B0604020202020204" pitchFamily="34" charset="0"/>
              </a:rPr>
              <a:t>Success in Academic Writing. 2</a:t>
            </a:r>
            <a:r>
              <a:rPr lang="en-GB" sz="1000" i="1" baseline="30000" dirty="0">
                <a:latin typeface="Arial" panose="020B0604020202020204" pitchFamily="34" charset="0"/>
                <a:cs typeface="Arial" panose="020B0604020202020204" pitchFamily="34" charset="0"/>
              </a:rPr>
              <a:t>nd</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edn</a:t>
            </a:r>
            <a:r>
              <a:rPr lang="en-GB" sz="1000" i="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Basingstoke, Hampshire: Palgrave Macmillan.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Jackson, V. (2009) ‘Time Management’, </a:t>
            </a:r>
            <a:r>
              <a:rPr lang="en-GB" sz="1000" i="1" dirty="0">
                <a:latin typeface="Arial" panose="020B0604020202020204" pitchFamily="34" charset="0"/>
                <a:cs typeface="Arial" panose="020B0604020202020204" pitchFamily="34" charset="0"/>
              </a:rPr>
              <a:t>A Realistic Approach, </a:t>
            </a:r>
            <a:r>
              <a:rPr lang="en-GB" sz="1000" dirty="0">
                <a:latin typeface="Arial" panose="020B0604020202020204" pitchFamily="34" charset="0"/>
                <a:cs typeface="Arial" panose="020B0604020202020204" pitchFamily="34" charset="0"/>
              </a:rPr>
              <a:t>6(6), pp.434-436. Available at : https://www.sciencedirect.com. ( Accessed on: 26</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September 2022).</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Judge, B., Jones, P. and McCreery, E. (2009) Critical Thinking Skills for Education Students. Exeter : Learning Matters Ltd.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McMillan, K. and Weyers, J. (2012) </a:t>
            </a:r>
            <a:r>
              <a:rPr lang="en-GB" sz="1000" i="1" dirty="0">
                <a:latin typeface="Arial" panose="020B0604020202020204" pitchFamily="34" charset="0"/>
                <a:cs typeface="Arial" panose="020B0604020202020204" pitchFamily="34" charset="0"/>
              </a:rPr>
              <a:t>The Study Skills Book. </a:t>
            </a:r>
            <a:r>
              <a:rPr lang="en-GB" sz="1000" dirty="0">
                <a:latin typeface="Arial" panose="020B0604020202020204" pitchFamily="34" charset="0"/>
                <a:cs typeface="Arial" panose="020B0604020202020204" pitchFamily="34" charset="0"/>
              </a:rPr>
              <a:t>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Harlow: Pearson Education UK.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Pritchard, A. (2018) </a:t>
            </a:r>
            <a:r>
              <a:rPr lang="en-GB" sz="1000" i="1" dirty="0">
                <a:latin typeface="Arial" panose="020B0604020202020204" pitchFamily="34" charset="0"/>
                <a:cs typeface="Arial" panose="020B0604020202020204" pitchFamily="34" charset="0"/>
              </a:rPr>
              <a:t>Studying and learning at University: vital skills for success in your degree.</a:t>
            </a:r>
            <a:r>
              <a:rPr lang="en-GB" sz="1000" dirty="0">
                <a:latin typeface="Arial" panose="020B0604020202020204" pitchFamily="34" charset="0"/>
                <a:cs typeface="Arial" panose="020B0604020202020204" pitchFamily="34" charset="0"/>
              </a:rPr>
              <a:t> London: Sage Publications Ltd.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Venturelli, J. (2015).  What happened to Critical thinking skills, [Online]. Available at : </a:t>
            </a:r>
            <a:r>
              <a:rPr lang="en-GB" sz="1000" dirty="0">
                <a:latin typeface="Arial" panose="020B0604020202020204" pitchFamily="34" charset="0"/>
                <a:cs typeface="Arial" panose="020B0604020202020204" pitchFamily="34" charset="0"/>
                <a:hlinkClick r:id="rId3"/>
              </a:rPr>
              <a:t>https://www.linkedin.com/pulse/what-happened-critical-thinking-abilities-joseph-venturelli?articleId=6060893757623062530</a:t>
            </a:r>
            <a:r>
              <a:rPr lang="en-GB" sz="1000" dirty="0">
                <a:latin typeface="Arial" panose="020B0604020202020204" pitchFamily="34" charset="0"/>
                <a:cs typeface="Arial" panose="020B0604020202020204" pitchFamily="34" charset="0"/>
              </a:rPr>
              <a:t>. (Accessed on: 28th September 2022)</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Wilson, E. and Bedford, D. (2009) </a:t>
            </a:r>
            <a:r>
              <a:rPr lang="en-GB" sz="1000" i="1" dirty="0">
                <a:latin typeface="Arial" panose="020B0604020202020204" pitchFamily="34" charset="0"/>
                <a:cs typeface="Arial" panose="020B0604020202020204" pitchFamily="34" charset="0"/>
              </a:rPr>
              <a:t>Study Skills for part-time students. </a:t>
            </a:r>
            <a:r>
              <a:rPr lang="en-GB" sz="1000" dirty="0">
                <a:latin typeface="Arial" panose="020B0604020202020204" pitchFamily="34" charset="0"/>
                <a:cs typeface="Arial" panose="020B0604020202020204" pitchFamily="34" charset="0"/>
              </a:rPr>
              <a:t>Harlow: Pearson Education UK.  </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Pears, R and Shields, G. (2019) </a:t>
            </a:r>
            <a:r>
              <a:rPr lang="en-GB" sz="1000" i="1" dirty="0">
                <a:latin typeface="Arial" panose="020B0604020202020204" pitchFamily="34" charset="0"/>
                <a:cs typeface="Arial" panose="020B0604020202020204" pitchFamily="34" charset="0"/>
              </a:rPr>
              <a:t>Cite them Right the essential referencing guide. </a:t>
            </a:r>
            <a:r>
              <a:rPr lang="en-GB" sz="1000" dirty="0">
                <a:latin typeface="Arial" panose="020B0604020202020204" pitchFamily="34" charset="0"/>
                <a:cs typeface="Arial" panose="020B0604020202020204" pitchFamily="34" charset="0"/>
              </a:rPr>
              <a:t>11</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edn</a:t>
            </a:r>
            <a:r>
              <a:rPr lang="en-GB" sz="1000" dirty="0">
                <a:latin typeface="Arial" panose="020B0604020202020204" pitchFamily="34" charset="0"/>
                <a:cs typeface="Arial" panose="020B0604020202020204" pitchFamily="34" charset="0"/>
              </a:rPr>
              <a:t>. London: Bloomsbury</a:t>
            </a:r>
            <a:r>
              <a:rPr lang="en-GB" sz="1000" i="1" dirty="0">
                <a:latin typeface="Arial" panose="020B0604020202020204" pitchFamily="34" charset="0"/>
                <a:cs typeface="Arial" panose="020B0604020202020204" pitchFamily="34" charset="0"/>
              </a:rPr>
              <a:t>.</a:t>
            </a: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      </a:t>
            </a: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6B064B5-AB87-C107-77AE-21C09CE73B95}"/>
              </a:ext>
            </a:extLst>
          </p:cNvPr>
          <p:cNvSpPr txBox="1"/>
          <p:nvPr/>
        </p:nvSpPr>
        <p:spPr>
          <a:xfrm>
            <a:off x="508000" y="184727"/>
            <a:ext cx="3943927"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Charlotte Thomas</a:t>
            </a:r>
            <a:r>
              <a:rPr lang="en-GB" sz="1000" dirty="0">
                <a:latin typeface="Times New Roman" panose="02020603050405020304" pitchFamily="18" charset="0"/>
                <a:cs typeface="Times New Roman" panose="02020603050405020304" pitchFamily="18" charset="0"/>
              </a:rPr>
              <a:t>         </a:t>
            </a:r>
            <a:r>
              <a:rPr lang="en-GB" sz="1000" dirty="0">
                <a:latin typeface="Arial" panose="020B0604020202020204" pitchFamily="34" charset="0"/>
                <a:cs typeface="Arial" panose="020B0604020202020204" pitchFamily="34" charset="0"/>
              </a:rPr>
              <a:t>2218764               ECGE4005P/C</a:t>
            </a:r>
          </a:p>
        </p:txBody>
      </p:sp>
    </p:spTree>
    <p:extLst>
      <p:ext uri="{BB962C8B-B14F-4D97-AF65-F5344CB8AC3E}">
        <p14:creationId xmlns:p14="http://schemas.microsoft.com/office/powerpoint/2010/main" val="23327681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5708</TotalTime>
  <Words>1276</Words>
  <Application>Microsoft Office PowerPoint</Application>
  <PresentationFormat>Widescreen</PresentationFormat>
  <Paragraphs>45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james</dc:creator>
  <cp:lastModifiedBy>carys james</cp:lastModifiedBy>
  <cp:revision>17</cp:revision>
  <dcterms:created xsi:type="dcterms:W3CDTF">2022-09-17T20:30:49Z</dcterms:created>
  <dcterms:modified xsi:type="dcterms:W3CDTF">2022-10-01T12:02:25Z</dcterms:modified>
</cp:coreProperties>
</file>