
<file path=[Content_Types].xml><?xml version="1.0" encoding="utf-8"?>
<Types xmlns="http://schemas.openxmlformats.org/package/2006/content-types">
  <Default Extension="bmp" ContentType="image/bmp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4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1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8EC48103-2BB0-422A-84C7-2ECF658C95E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5E0969-60D2-4608-B517-DB0F6BF04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667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C48103-2BB0-422A-84C7-2ECF658C95E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5E0969-60D2-4608-B517-DB0F6BF04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812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8EC48103-2BB0-422A-84C7-2ECF658C95E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5E0969-60D2-4608-B517-DB0F6BF04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6330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C48103-2BB0-422A-84C7-2ECF658C95E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5E0969-60D2-4608-B517-DB0F6BF04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095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C48103-2BB0-422A-84C7-2ECF658C95E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5E0969-60D2-4608-B517-DB0F6BF04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11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C48103-2BB0-422A-84C7-2ECF658C95E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5E0969-60D2-4608-B517-DB0F6BF04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128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C48103-2BB0-422A-84C7-2ECF658C95E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5E0969-60D2-4608-B517-DB0F6BF04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406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234693" y="237744"/>
            <a:ext cx="8633081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6" name="Rectangle 15"/>
          <p:cNvSpPr/>
          <p:nvPr/>
        </p:nvSpPr>
        <p:spPr>
          <a:xfrm>
            <a:off x="371856" y="374904"/>
            <a:ext cx="8353044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575" y="704850"/>
            <a:ext cx="7562850" cy="51435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C48103-2BB0-422A-84C7-2ECF658C95E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39158" y="6214535"/>
            <a:ext cx="5184648" cy="256032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A5E0969-60D2-4608-B517-DB0F6BF0448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83025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1"/>
          </a:solidFill>
          <a:ln w="6350" cap="sq">
            <a:solidFill>
              <a:schemeClr val="tx1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601076" cy="6382512"/>
          </a:xfrm>
          <a:solidFill>
            <a:srgbClr val="808080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8EC48103-2BB0-422A-84C7-2ECF658C95E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5E0969-60D2-4608-B517-DB0F6BF04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272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C48103-2BB0-422A-84C7-2ECF658C95E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5E0969-60D2-4608-B517-DB0F6BF04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321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C48103-2BB0-422A-84C7-2ECF658C95E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5E0969-60D2-4608-B517-DB0F6BF04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361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bg2"/>
                </a:solidFill>
              </a:defRPr>
            </a:lvl1pPr>
          </a:lstStyle>
          <a:p>
            <a:fld id="{8EC48103-2BB0-422A-84C7-2ECF658C95E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bg2"/>
                </a:solidFill>
              </a:defRPr>
            </a:lvl1pPr>
          </a:lstStyle>
          <a:p>
            <a:fld id="{1A5E0969-60D2-4608-B517-DB0F6BF04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0761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/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x:/g/personal/n_brailsford_uwtsd_ac_uk/IQC8QIrNZqosT7yHJ6vumgwPAQ1LyRSi--qzRv85DsB7-6U?email=h.lee%40uwtsd.ac.uk&amp;e=Psb2mz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24CE417-BA6D-3110-28F0-1F796C0AC983}"/>
              </a:ext>
            </a:extLst>
          </p:cNvPr>
          <p:cNvSpPr/>
          <p:nvPr/>
        </p:nvSpPr>
        <p:spPr>
          <a:xfrm>
            <a:off x="1662021" y="2061173"/>
            <a:ext cx="9846238" cy="30162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3000" b="1" dirty="0">
                <a:ln w="9525">
                  <a:solidFill>
                    <a:schemeClr val="bg1"/>
                  </a:solidFill>
                  <a:prstDash val="solid"/>
                </a:ln>
              </a:rPr>
              <a:t>Theme Two: Hybrid Work and Management </a:t>
            </a:r>
          </a:p>
          <a:p>
            <a:r>
              <a:rPr lang="en-US" sz="2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Population</a:t>
            </a:r>
          </a:p>
          <a:p>
            <a:r>
              <a:rPr lang="en-US" sz="2000" dirty="0">
                <a:ln w="9525">
                  <a:solidFill>
                    <a:schemeClr val="bg1"/>
                  </a:solidFill>
                  <a:prstDash val="solid"/>
                </a:ln>
              </a:rPr>
              <a:t>Employees  </a:t>
            </a:r>
          </a:p>
          <a:p>
            <a:r>
              <a:rPr lang="en-US" sz="2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Intervention</a:t>
            </a:r>
          </a:p>
          <a:p>
            <a:r>
              <a:rPr lang="en-US" sz="2000" dirty="0">
                <a:ln w="9525">
                  <a:solidFill>
                    <a:schemeClr val="bg1"/>
                  </a:solidFill>
                  <a:prstDash val="solid"/>
                </a:ln>
              </a:rPr>
              <a:t>Hybrid working</a:t>
            </a:r>
          </a:p>
          <a:p>
            <a:r>
              <a:rPr lang="en-US" sz="2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Comparison </a:t>
            </a:r>
          </a:p>
          <a:p>
            <a:r>
              <a:rPr lang="en-US" sz="2000" dirty="0">
                <a:ln w="9525">
                  <a:solidFill>
                    <a:schemeClr val="bg1"/>
                  </a:solidFill>
                  <a:prstDash val="solid"/>
                </a:ln>
              </a:rPr>
              <a:t>Office based work or remote Woking</a:t>
            </a:r>
            <a:endParaRPr lang="en-US" sz="2000" cap="none" spc="0" dirty="0">
              <a:ln w="9525">
                <a:solidFill>
                  <a:schemeClr val="bg1"/>
                </a:solidFill>
                <a:prstDash val="solid"/>
              </a:ln>
            </a:endParaRPr>
          </a:p>
          <a:p>
            <a:r>
              <a:rPr lang="en-US" sz="2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Outcome   </a:t>
            </a:r>
          </a:p>
          <a:p>
            <a:r>
              <a:rPr lang="en-US" sz="2000" cap="none" spc="0" dirty="0">
                <a:ln w="9525">
                  <a:solidFill>
                    <a:schemeClr val="bg1"/>
                  </a:solidFill>
                  <a:prstDash val="solid"/>
                </a:ln>
              </a:rPr>
              <a:t>Productivity, wellbeing, engagement </a:t>
            </a:r>
          </a:p>
        </p:txBody>
      </p:sp>
    </p:spTree>
    <p:extLst>
      <p:ext uri="{BB962C8B-B14F-4D97-AF65-F5344CB8AC3E}">
        <p14:creationId xmlns:p14="http://schemas.microsoft.com/office/powerpoint/2010/main" val="971553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99F6003-1BDD-BBE6-9BC3-157A0EE384DD}"/>
              </a:ext>
            </a:extLst>
          </p:cNvPr>
          <p:cNvSpPr/>
          <p:nvPr/>
        </p:nvSpPr>
        <p:spPr>
          <a:xfrm>
            <a:off x="1060658" y="611313"/>
            <a:ext cx="9846238" cy="49197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endParaRPr lang="en-US" sz="3000" b="1" dirty="0">
              <a:ln w="9525">
                <a:solidFill>
                  <a:schemeClr val="bg1"/>
                </a:solidFill>
                <a:prstDash val="solid"/>
              </a:ln>
            </a:endParaRPr>
          </a:p>
          <a:p>
            <a:r>
              <a:rPr lang="en-US" sz="3000" b="1" dirty="0">
                <a:ln w="9525">
                  <a:solidFill>
                    <a:schemeClr val="bg1"/>
                  </a:solidFill>
                  <a:prstDash val="solid"/>
                </a:ln>
              </a:rPr>
              <a:t>Total before filters applied: 25,165</a:t>
            </a:r>
          </a:p>
          <a:p>
            <a:r>
              <a:rPr lang="en-US" sz="2000" b="1" dirty="0">
                <a:ln w="9525">
                  <a:solidFill>
                    <a:schemeClr val="bg1"/>
                  </a:solidFill>
                  <a:prstDash val="solid"/>
                </a:ln>
              </a:rPr>
              <a:t>After each filter added and applied </a:t>
            </a:r>
          </a:p>
          <a:p>
            <a:pPr>
              <a:lnSpc>
                <a:spcPct val="200000"/>
              </a:lnSpc>
            </a:pPr>
            <a:r>
              <a:rPr lang="en-US" sz="2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Language: English : 25,041</a:t>
            </a:r>
          </a:p>
          <a:p>
            <a:pPr>
              <a:lnSpc>
                <a:spcPct val="200000"/>
              </a:lnSpc>
            </a:pPr>
            <a:r>
              <a:rPr lang="en-US" sz="2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Date range 01-01-2023-present: 16,995</a:t>
            </a:r>
          </a:p>
          <a:p>
            <a:pPr>
              <a:lnSpc>
                <a:spcPct val="200000"/>
              </a:lnSpc>
            </a:pPr>
            <a:r>
              <a:rPr lang="en-US" sz="2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Location: UK: 526 </a:t>
            </a:r>
          </a:p>
          <a:p>
            <a:pPr>
              <a:lnSpc>
                <a:spcPct val="200000"/>
              </a:lnSpc>
            </a:pPr>
            <a:r>
              <a:rPr lang="en-US" sz="2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Screening: Narrowed down to employment: 56</a:t>
            </a:r>
          </a:p>
          <a:p>
            <a:pPr>
              <a:lnSpc>
                <a:spcPct val="200000"/>
              </a:lnSpc>
            </a:pPr>
            <a:r>
              <a:rPr lang="en-US" sz="2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Title Screening: 11</a:t>
            </a:r>
          </a:p>
          <a:p>
            <a:pPr>
              <a:lnSpc>
                <a:spcPct val="200000"/>
              </a:lnSpc>
            </a:pPr>
            <a:endParaRPr lang="en-US" sz="2000" cap="none" spc="0" dirty="0">
              <a:ln w="9525">
                <a:solidFill>
                  <a:schemeClr val="bg1"/>
                </a:solidFill>
                <a:prstDash val="solid"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1404697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B5094C-5735-38FC-EFB9-4595E92F4D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48657D9-56D0-02A5-4F23-8715BF9FF337}"/>
              </a:ext>
            </a:extLst>
          </p:cNvPr>
          <p:cNvSpPr/>
          <p:nvPr/>
        </p:nvSpPr>
        <p:spPr>
          <a:xfrm>
            <a:off x="1662021" y="2061173"/>
            <a:ext cx="9846238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3000" b="1" dirty="0">
                <a:ln w="9525">
                  <a:solidFill>
                    <a:schemeClr val="bg1"/>
                  </a:solidFill>
                  <a:prstDash val="solid"/>
                </a:ln>
              </a:rPr>
              <a:t>Excel sheet link: </a:t>
            </a:r>
          </a:p>
          <a:p>
            <a:endParaRPr lang="en-US" sz="3000" b="1" cap="none" spc="0" dirty="0">
              <a:ln w="9525">
                <a:solidFill>
                  <a:schemeClr val="bg1"/>
                </a:solidFill>
                <a:prstDash val="solid"/>
              </a:ln>
            </a:endParaRPr>
          </a:p>
          <a:p>
            <a:r>
              <a:rPr lang="en-GB" sz="2000" dirty="0">
                <a:hlinkClick r:id="rId2"/>
              </a:rPr>
              <a:t>Natalie Systematic review excel .xlsx</a:t>
            </a:r>
            <a:endParaRPr lang="en-US" sz="2000" cap="none" spc="0" dirty="0">
              <a:ln w="9525">
                <a:solidFill>
                  <a:schemeClr val="bg1"/>
                </a:solidFill>
                <a:prstDash val="solid"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864671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FD5149-E738-ECDF-E630-491E64165B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2D1E71D-70FA-0BFF-8E3D-53E0D90D3F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8522" y="490127"/>
            <a:ext cx="6134956" cy="5877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3024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26B02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6728D11B-929E-4324-91B0-4A4DA4CAC3D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0</TotalTime>
  <Words>74</Words>
  <Application>Microsoft Office PowerPoint</Application>
  <PresentationFormat>Widescreen</PresentationFormat>
  <Paragraphs>20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Century Gothic</vt:lpstr>
      <vt:lpstr>Savon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Natalie Brailsford</dc:creator>
  <cp:lastModifiedBy>Helen Lee</cp:lastModifiedBy>
  <cp:revision>2</cp:revision>
  <dcterms:created xsi:type="dcterms:W3CDTF">2026-06-23T10:46:20Z</dcterms:created>
  <dcterms:modified xsi:type="dcterms:W3CDTF">2026-06-30T10:14:43Z</dcterms:modified>
</cp:coreProperties>
</file>