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7" r:id="rId2"/>
    <p:sldId id="256" r:id="rId3"/>
    <p:sldId id="258" r:id="rId4"/>
    <p:sldId id="259" r:id="rId5"/>
    <p:sldId id="260" r:id="rId6"/>
    <p:sldId id="261" r:id="rId7"/>
    <p:sldId id="262" r:id="rId8"/>
    <p:sldId id="269" r:id="rId9"/>
    <p:sldId id="272" r:id="rId10"/>
    <p:sldId id="267" r:id="rId11"/>
    <p:sldId id="273" r:id="rId12"/>
    <p:sldId id="264" r:id="rId13"/>
    <p:sldId id="274" r:id="rId14"/>
    <p:sldId id="266" r:id="rId15"/>
    <p:sldId id="275" r:id="rId16"/>
    <p:sldId id="265" r:id="rId17"/>
    <p:sldId id="276" r:id="rId18"/>
    <p:sldId id="270" r:id="rId19"/>
    <p:sldId id="271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6C7F2-7E9F-4609-B0B6-F83964B472F3}" type="datetimeFigureOut">
              <a:t>12/5/25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F62148-F9C3-46B8-A02C-7A4445D77D1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926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2830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709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17323-4F04-5739-9F23-F1D230DA1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702447-2733-22D7-7B64-DD01BD9C04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EC1D0C-53AD-6ED6-8A1B-A900B31E08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  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325BB3-5327-E91D-5162-38C6761014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593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05B15C-44DF-509E-11F9-CCADA8963E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413380-CE34-81D9-5EC3-46DC4FA77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1226C9-08A7-D312-B253-7F7B201557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04B0ED-1EA5-F5C7-B231-E76A786628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581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A4E45D-8F8D-D752-C11B-653A11D85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25840B-6E91-D033-FFFC-740B1D12FE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27733-E615-4E10-AC3E-011B861C66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4D5738-5AE9-8DA3-9B75-F35B4BEC97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6964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514C16-A194-04EC-1527-C7D744F1E3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B6E60B-0F20-F4F2-11CA-F9D6BA1EF8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70B74F5-16A4-52A0-F422-8B92EC0E86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11CFE-4954-E01C-8442-7D5A43A71F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8207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AD87E9-8055-ACFD-4733-2EAF92A3C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BE5DE6-E35A-4DBD-7AF6-E4F9AD088C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5BABF5-ECDF-1E1F-0B3E-997BC20C90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/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D8DA1A-3815-9FD8-6881-6950E6465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0976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F81751-4594-A186-8754-CC7C7CDD5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99565D-6C9F-BB79-5C81-89B09599C5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58ED6C-E755-B70F-74D9-566AB9F38F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B0DB75-2A1C-2D67-9C9C-25C59E51C48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752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5FAC62-0071-88EE-EDE3-76B06E76E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A0ED45-4A44-A10E-ABFF-A05F7083F8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674136-8737-4079-C284-21B58CD45F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highlight>
                <a:srgbClr val="FFFF00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AD035F-FE07-5D3F-7E35-1B54D11976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7870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4ACAE3-6913-1CDC-1D76-682F34AF0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6A9F3C-451E-8231-3AEA-80C040E683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3AC1EA-B800-F525-E503-A40139EC25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DE7813-4A3B-A6C9-BEA0-68EF946345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003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0C00F-39FE-5F8D-1C76-C402556E96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905D2A6-F8F2-A61D-5627-7835E1448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C68ABE-2696-1FDF-BF4E-BDABDD7834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05BF4-1B25-8724-CD9B-36F4731CFD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3439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FEBE5F-18DC-B280-6823-1F2FE8497B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726CDD-F2EC-4973-55DF-34A26498F2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F14851-A966-A658-A49E-D13A043FA2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  <a:p>
            <a:endParaRPr lang="en-GB">
              <a:highlight>
                <a:srgbClr val="FFFF00"/>
              </a:highlight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F22AD-1C68-6477-012F-4D8A32736E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52293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B5F3CC-D687-7F90-3E8C-0C05956456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8BEFD5-9CF4-ED74-B62C-BCE4096541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9A9538-6E56-08C8-14E5-AD0438083D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935BF-1903-DC9A-E61A-6EEC2B82E4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3041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CC22EE-54CA-7960-2300-25BF7A97EE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3FD088-F63B-2012-7A44-79C5572FEE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0DE688-3AA2-D9B1-D455-7A79947C56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DA7F5-89BA-6FF5-529E-1D7D8CE234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55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D5B7C3-AAF8-81EE-7414-06A8AD213E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9DF216-47BA-27A8-E225-A186E036A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58A5FEF-DB70-0FE9-CEF5-81B6380595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C8A1FB-5235-9E32-7F4A-753CFA07AF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920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FC6D07-CBC8-56F7-8501-DDC71319E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856B86-793A-A20B-0870-F72D25344C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1E951B-B7DE-B2C0-4D38-68EE7B298D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74253-2BAE-2DB5-0FFB-2199C68C66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5725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F2614-3157-1F73-91D7-6CDE3C4DE6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8C27C6-99A4-1C91-6F7C-E5F2F77C76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8B3178-3610-6667-CBAA-D3A2C5D0F8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9F13A2-472C-763D-9BF9-282E4313293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4480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69D2AF-015E-2338-12E0-F8882BB76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34600A-3D74-30BF-19B4-7F2B54EF7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44BAB5-300F-1E2B-8FBB-CE0964C493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ea typeface="Calibri"/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C80F2F-8ECC-39DE-AB8E-F1C969BD5E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F62148-F9C3-46B8-A02C-7A4445D77D19}" type="slidenum"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875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nael.cymru/en/" TargetMode="Externa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adam.ai/blog/educational-leadership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helpfulprofessor.com/liminal-space/" TargetMode="External"/><Relationship Id="rId4" Type="http://schemas.openxmlformats.org/officeDocument/2006/relationships/hyperlink" Target="https://doi.org/10.1007/s10734-010-9387-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337/9781785369919.00023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doi.org/" TargetMode="External"/><Relationship Id="rId4" Type="http://schemas.openxmlformats.org/officeDocument/2006/relationships/hyperlink" Target="https://doi.org/10.2304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thresholdconcepts.home.blog/2021/07/29/why-are-we-here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gov.wales/sites/default/files/publications/2023-05/review-of-the-national-professional-qualification-for-headship-npqh-in-wales.pdf" TargetMode="External"/><Relationship Id="rId4" Type="http://schemas.openxmlformats.org/officeDocument/2006/relationships/hyperlink" Target="http://www.gov.wale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0A44D6B2-4DB5-2AB3-ECA2-8B35FEAF71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7608"/>
          <a:stretch>
            <a:fillRect/>
          </a:stretch>
        </p:blipFill>
        <p:spPr>
          <a:xfrm>
            <a:off x="794881" y="222414"/>
            <a:ext cx="5301119" cy="663558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083CE4F-F512-78D3-F5EE-259E50359E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9995" y="222414"/>
            <a:ext cx="4721095" cy="6685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749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 b="1">
                <a:solidFill>
                  <a:schemeClr val="bg1"/>
                </a:solidFill>
              </a:rPr>
              <a:t>The Literature Review</a:t>
            </a:r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Katie Crockford-Morris – 2412536</a:t>
            </a:r>
            <a:endParaRPr lang="en-US">
              <a:solidFill>
                <a:schemeClr val="bg1"/>
              </a:solidFill>
            </a:endParaRPr>
          </a:p>
          <a:p>
            <a:pPr algn="l"/>
            <a:r>
              <a:rPr lang="en-GB">
                <a:solidFill>
                  <a:schemeClr val="bg1"/>
                </a:solidFill>
              </a:rPr>
              <a:t>ECDE7016 – Assignment Component 1</a:t>
            </a: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7A1A10E1-EC87-2E76-CD1C-1735F015F533}"/>
              </a:ext>
            </a:extLst>
          </p:cNvPr>
          <p:cNvSpPr txBox="1"/>
          <p:nvPr/>
        </p:nvSpPr>
        <p:spPr>
          <a:xfrm>
            <a:off x="7692490" y="199801"/>
            <a:ext cx="4503709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Not knowing when the dawn will come,</a:t>
            </a: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I open every door </a:t>
            </a:r>
            <a:endParaRPr lang="en-GB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  <a:ea typeface="+mn-lt"/>
                <a:cs typeface="+mn-lt"/>
              </a:rPr>
              <a:t>Emily Dickinson (2012, p. 246)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4E24D5-D69A-0F03-3CED-F8D4475811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FD71983-6164-A3BF-3010-92C8F84512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29F33BF-5ECD-D930-0000-304E4F4FD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BEB2D95-C29D-1AD3-C146-9FCCC1453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63C74F6-14EF-E97D-F91C-31515B5708B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62B34C4-0BAD-4D65-A007-BDDAACC54D6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DC6A027-8032-B4EC-6CA5-C2CBA0E67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96C7C075-F4EC-0DA4-5E8F-2E271C58CD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5819C7A0-3E21-EF55-F6FE-5A7ECFE496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022C99-D87B-5A6C-AA8A-974766813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5F194B-28A5-54A8-000D-F689DCE084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2908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Understanding the purpose of a literature review </a:t>
            </a:r>
          </a:p>
          <a:p>
            <a:pPr algn="l"/>
            <a:r>
              <a:rPr lang="en-GB">
                <a:solidFill>
                  <a:schemeClr val="bg1"/>
                </a:solidFill>
              </a:rPr>
              <a:t>Connecting my research area with related areas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F99A90-FCE1-AD0B-729A-89E7E36DD945}"/>
              </a:ext>
            </a:extLst>
          </p:cNvPr>
          <p:cNvSpPr txBox="1"/>
          <p:nvPr/>
        </p:nvSpPr>
        <p:spPr>
          <a:xfrm>
            <a:off x="303209" y="2979588"/>
            <a:ext cx="7693610" cy="13321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4000">
                <a:solidFill>
                  <a:schemeClr val="bg1"/>
                </a:solidFill>
              </a:rPr>
              <a:t>'Building blocks'</a:t>
            </a:r>
            <a:endParaRPr lang="en-US" sz="4000">
              <a:solidFill>
                <a:schemeClr val="bg1"/>
              </a:solidFill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4000">
                <a:solidFill>
                  <a:schemeClr val="bg1"/>
                </a:solidFill>
              </a:rPr>
              <a:t>(Oliver 2012 p. 6)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 descr="Building Blocks Vector Art, Icons, and Graphics for Free Download">
            <a:extLst>
              <a:ext uri="{FF2B5EF4-FFF2-40B4-BE49-F238E27FC236}">
                <a16:creationId xmlns:a16="http://schemas.microsoft.com/office/drawing/2014/main" id="{D5AB67E0-3421-B411-F2EA-7DA6FD37B7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008216" y="1958397"/>
            <a:ext cx="2871932" cy="289502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C34AD4-33B0-1BEA-2DF7-B501D5C4352E}"/>
              </a:ext>
            </a:extLst>
          </p:cNvPr>
          <p:cNvSpPr txBox="1"/>
          <p:nvPr/>
        </p:nvSpPr>
        <p:spPr>
          <a:xfrm>
            <a:off x="10000902" y="345477"/>
            <a:ext cx="22961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022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65B3DC-0AD7-C571-0AC6-708D43451B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EA36C75-5201-4D17-A01F-10932F55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C2E81FC-788B-E43C-3A75-BCB60321E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BFB1092-CB16-CB0C-94CF-939217124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91AEB617-FD96-4578-AA4B-1199EE1797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6F392AB7-F869-E265-7867-EC1C19DBA5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3561C95-7E56-22FF-F715-91C860EEA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44D7115-9E13-C3B9-EF3F-18C062AFE5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9E84997B-43BF-E497-714F-820F76757DF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A25D80-FE54-3000-CA19-4AE438EA79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193EF9-80B8-BE6A-1205-767F06831B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81919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Area of study: Educational Leadership Development 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25EF63-F7C4-DD86-5988-6BE5DFECE64C}"/>
              </a:ext>
            </a:extLst>
          </p:cNvPr>
          <p:cNvSpPr txBox="1"/>
          <p:nvPr/>
        </p:nvSpPr>
        <p:spPr>
          <a:xfrm>
            <a:off x="418664" y="1319728"/>
            <a:ext cx="3436829" cy="31209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4000" dirty="0">
                <a:solidFill>
                  <a:schemeClr val="bg1"/>
                </a:solidFill>
              </a:rPr>
              <a:t>What is leadership? 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chemeClr val="bg1"/>
                </a:solidFill>
              </a:rPr>
              <a:t> 'literally thousands' of articles, research studies and books about this field.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(Adair, 2006, p.5)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D63B85-8C0D-5BC2-CF99-6A109BE31E9F}"/>
              </a:ext>
            </a:extLst>
          </p:cNvPr>
          <p:cNvSpPr txBox="1"/>
          <p:nvPr/>
        </p:nvSpPr>
        <p:spPr>
          <a:xfrm>
            <a:off x="4227554" y="1121356"/>
            <a:ext cx="3736043" cy="46145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4000">
                <a:solidFill>
                  <a:schemeClr val="bg1"/>
                </a:solidFill>
              </a:rPr>
              <a:t>What is educational leadership?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'process of guiding and shaping the educational environment to ensure optimal learning and growth. It involves creating a vision, fostering collaboration, and driving change by uniting teachers, students, and the wider community</a:t>
            </a:r>
            <a:r>
              <a:rPr lang="en-US" sz="24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.'</a:t>
            </a:r>
            <a:endParaRPr lang="en-GB" sz="24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 (Badawi, 2024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)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F32DF4A-142E-3D57-307F-24F7A714A9F9}"/>
              </a:ext>
            </a:extLst>
          </p:cNvPr>
          <p:cNvSpPr txBox="1"/>
          <p:nvPr/>
        </p:nvSpPr>
        <p:spPr>
          <a:xfrm>
            <a:off x="7961112" y="1120538"/>
            <a:ext cx="4059164" cy="338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40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What is leadership 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40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development?</a:t>
            </a:r>
            <a:endParaRPr lang="en-US" dirty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'the development of individuals(leaders)… building individual capabilities' </a:t>
            </a:r>
            <a:endParaRPr lang="en-GB" dirty="0">
              <a:solidFill>
                <a:schemeClr val="bg1"/>
              </a:solidFill>
              <a:latin typeface="Aptos" panose="020B0004020202020204"/>
              <a:ea typeface="Calibri"/>
              <a:cs typeface="Calibri"/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(Day, 201</a:t>
            </a:r>
            <a:r>
              <a:rPr lang="en-US">
                <a:latin typeface="Calibri"/>
                <a:ea typeface="Calibri"/>
                <a:cs typeface="Calibri"/>
              </a:rPr>
              <a:t>1, </a:t>
            </a:r>
            <a:r>
              <a:rPr lang="en-US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p.38)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22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2010B68-1493-D88F-C0E7-9B13855984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2BC36C-F59C-EC0D-94D6-BDECAFD80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30A302-CB96-1D89-CA95-CED4336F1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87623DF-F071-76F6-F8DF-D08FA7C9B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7D42F5B5-7123-C526-006A-E4D3BBF248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0A103B5F-FBF7-9229-D099-290D773DF34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B29E7D1-E65B-022D-B05D-D6A92FE32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2C7BF49A-D837-9F2C-3A7A-706C692D64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A48990D-55BD-8398-E938-12A674A7D5E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C8DEEA-6778-4122-08C1-1477B9A3D5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2ED63A-6308-5FD9-98D0-A444F248D9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127" y="505046"/>
            <a:ext cx="10720298" cy="32668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000" b="1" dirty="0">
                <a:solidFill>
                  <a:schemeClr val="bg1"/>
                </a:solidFill>
              </a:rPr>
              <a:t>Focus: An exploration of the transition from </a:t>
            </a:r>
            <a:r>
              <a:rPr lang="en-GB" sz="4000" b="1">
                <a:solidFill>
                  <a:schemeClr val="bg1"/>
                </a:solidFill>
              </a:rPr>
              <a:t>senior leadership to headship in Wales</a:t>
            </a:r>
            <a:endParaRPr lang="en-US">
              <a:solidFill>
                <a:schemeClr val="bg1"/>
              </a:solidFill>
            </a:endParaRPr>
          </a:p>
          <a:p>
            <a:pPr algn="l"/>
            <a:r>
              <a:rPr lang="en-GB" sz="4000" dirty="0">
                <a:solidFill>
                  <a:schemeClr val="bg1"/>
                </a:solidFill>
              </a:rPr>
              <a:t>Rational for my research </a:t>
            </a:r>
            <a:endParaRPr lang="en-GB" dirty="0">
              <a:solidFill>
                <a:schemeClr val="bg1"/>
              </a:solidFill>
            </a:endParaRPr>
          </a:p>
          <a:p>
            <a:pPr algn="l"/>
            <a:endParaRPr lang="en-GB" sz="4000" b="1">
              <a:solidFill>
                <a:schemeClr val="bg1"/>
              </a:solidFill>
            </a:endParaRPr>
          </a:p>
          <a:p>
            <a:pPr algn="l"/>
            <a:endParaRPr lang="en-GB" sz="4000">
              <a:solidFill>
                <a:schemeClr val="bg1"/>
              </a:solidFill>
            </a:endParaRPr>
          </a:p>
          <a:p>
            <a:pPr algn="l"/>
            <a:endParaRPr lang="en-GB" sz="4000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724EA9-A9F6-2F84-7C22-0BC142B454B9}"/>
              </a:ext>
            </a:extLst>
          </p:cNvPr>
          <p:cNvSpPr txBox="1"/>
          <p:nvPr/>
        </p:nvSpPr>
        <p:spPr>
          <a:xfrm>
            <a:off x="2011426" y="2483424"/>
            <a:ext cx="7563191" cy="646331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Recent personal experience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DC51C6-4110-B940-7479-8E07BCE677D3}"/>
              </a:ext>
            </a:extLst>
          </p:cNvPr>
          <p:cNvSpPr txBox="1"/>
          <p:nvPr/>
        </p:nvSpPr>
        <p:spPr>
          <a:xfrm>
            <a:off x="1723879" y="3633613"/>
            <a:ext cx="8123908" cy="660708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Hearing the experiences of others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8019CE-9B9A-6A64-E97C-A52E3F47E417}"/>
              </a:ext>
            </a:extLst>
          </p:cNvPr>
          <p:cNvSpPr txBox="1"/>
          <p:nvPr/>
        </p:nvSpPr>
        <p:spPr>
          <a:xfrm>
            <a:off x="616823" y="4769426"/>
            <a:ext cx="10338019" cy="120032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Leaders view of formal leadership development </a:t>
            </a:r>
            <a:r>
              <a:rPr lang="en-GB" sz="3600" dirty="0">
                <a:solidFill>
                  <a:schemeClr val="bg1"/>
                </a:solidFill>
              </a:rPr>
              <a:t>programmes in Wales</a:t>
            </a:r>
          </a:p>
        </p:txBody>
      </p:sp>
    </p:spTree>
    <p:extLst>
      <p:ext uri="{BB962C8B-B14F-4D97-AF65-F5344CB8AC3E}">
        <p14:creationId xmlns:p14="http://schemas.microsoft.com/office/powerpoint/2010/main" val="1055538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D35A12-2FA5-B9EC-3009-0CDC73A3B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8D5C998-C4D8-BA62-5D69-6E7C099A00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444335B-B6C1-5249-D1CE-ECC9710CD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74690F2-AC7B-1C22-B657-7655A9BF6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309DF075-91A5-D2C2-7F22-DC4A82B00D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84D1AB2-2AC2-EEE6-4468-64E4EC353FB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7C2FF2C-4ED5-5F9B-FF03-31C308CF1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802938A1-A3F5-4122-4C87-9B63E41286C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9825025-75E3-AE82-346E-C9982B2C2B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3A93D40-287F-5AD5-80AE-D910E93466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28711A-6009-DB00-2F4A-EA20422FAF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1759656" cy="455696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3600" b="1">
                <a:solidFill>
                  <a:schemeClr val="bg1"/>
                </a:solidFill>
              </a:rPr>
              <a:t>RQ1: </a:t>
            </a:r>
            <a:r>
              <a:rPr lang="en-GB" sz="3600">
                <a:solidFill>
                  <a:schemeClr val="bg1"/>
                </a:solidFill>
              </a:rPr>
              <a:t>How do newly qualified headteachers experience the transition space from senior leader to first headship?</a:t>
            </a:r>
          </a:p>
          <a:p>
            <a:pPr algn="l"/>
            <a:endParaRPr lang="en-GB" sz="3600" b="1">
              <a:solidFill>
                <a:schemeClr val="bg1"/>
              </a:solidFill>
            </a:endParaRPr>
          </a:p>
          <a:p>
            <a:pPr algn="l"/>
            <a:r>
              <a:rPr lang="en-GB" sz="3600" b="1">
                <a:solidFill>
                  <a:schemeClr val="bg1"/>
                </a:solidFill>
              </a:rPr>
              <a:t>RQ2:</a:t>
            </a:r>
            <a:r>
              <a:rPr lang="en-GB" sz="3600">
                <a:solidFill>
                  <a:schemeClr val="bg1"/>
                </a:solidFill>
              </a:rPr>
              <a:t> How does the current Welsh National Professional Qualification for Headship (NPQH) enable or constrain aspiring headteachers in shaping their leadership?</a:t>
            </a:r>
            <a:endParaRPr lang="en-GB">
              <a:solidFill>
                <a:schemeClr val="bg1"/>
              </a:solidFill>
            </a:endParaRPr>
          </a:p>
          <a:p>
            <a:pPr algn="l"/>
            <a:endParaRPr lang="en-GB" sz="3600">
              <a:solidFill>
                <a:schemeClr val="bg1"/>
              </a:solidFill>
            </a:endParaRPr>
          </a:p>
          <a:p>
            <a:pPr algn="l"/>
            <a:endParaRPr lang="en-GB" sz="3600">
              <a:solidFill>
                <a:schemeClr val="bg1"/>
              </a:solidFill>
            </a:endParaRPr>
          </a:p>
          <a:p>
            <a:pPr algn="l"/>
            <a:endParaRPr lang="en-GB" sz="4000" b="1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648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16FAFA-5ECF-F332-3151-628AC4F707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04F2327-DC22-5A2F-9BB6-034EDA7E24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32DDA3B-D545-1242-540E-17E7DFF1FF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989CAB-1B48-6D7F-8E58-97E6C26B24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51AB3C00-014A-6E0B-853D-956C8A4126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B5CC0B7-66E5-D82A-BA06-CF672FAFA2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488FF3C-C303-1EF5-2327-E13805CA3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F4D5E8C-E6F9-A939-38B2-231D946E83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31357DF2-0678-965E-A00E-4CB65596A3D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A00540B-EF31-9B4B-7032-C88310C8CA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3187C4-724F-E395-8A9F-20C50AB19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2908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3600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F356B084-AE8B-AF4E-7ED5-A884565BEB0B}"/>
              </a:ext>
            </a:extLst>
          </p:cNvPr>
          <p:cNvSpPr txBox="1">
            <a:spLocks/>
          </p:cNvSpPr>
          <p:nvPr/>
        </p:nvSpPr>
        <p:spPr>
          <a:xfrm>
            <a:off x="570982" y="657446"/>
            <a:ext cx="11781390" cy="10686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800" b="1">
                <a:solidFill>
                  <a:schemeClr val="bg1"/>
                </a:solidFill>
              </a:rPr>
              <a:t>Transition through the lens of liminality  </a:t>
            </a: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BBD37C3-6462-442F-47AC-646892757176}"/>
              </a:ext>
            </a:extLst>
          </p:cNvPr>
          <p:cNvSpPr txBox="1"/>
          <p:nvPr/>
        </p:nvSpPr>
        <p:spPr>
          <a:xfrm>
            <a:off x="4204303" y="1711112"/>
            <a:ext cx="3460922" cy="399077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Liminality as a sociological concept - 'transition from one social status to another' </a:t>
            </a:r>
            <a:endParaRPr lang="en-GB" sz="3400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(Wels </a:t>
            </a:r>
            <a:r>
              <a:rPr lang="en-GB" sz="3400" i="1">
                <a:solidFill>
                  <a:schemeClr val="bg1"/>
                </a:solidFill>
              </a:rPr>
              <a:t>et al</a:t>
            </a:r>
            <a:r>
              <a:rPr lang="en-GB" sz="3400">
                <a:solidFill>
                  <a:schemeClr val="bg1"/>
                </a:solidFill>
              </a:rPr>
              <a:t>., 2011, p. 1)</a:t>
            </a:r>
            <a:endParaRPr lang="en-GB" sz="3400" b="1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EFA1C0-80CC-40AB-5976-DF5056153EBE}"/>
              </a:ext>
            </a:extLst>
          </p:cNvPr>
          <p:cNvSpPr txBox="1"/>
          <p:nvPr/>
        </p:nvSpPr>
        <p:spPr>
          <a:xfrm>
            <a:off x="207399" y="1725488"/>
            <a:ext cx="3460922" cy="197894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Derived from the Latin word </a:t>
            </a:r>
            <a:r>
              <a:rPr lang="en-GB" sz="3400" i="1">
                <a:solidFill>
                  <a:schemeClr val="bg1"/>
                </a:solidFill>
              </a:rPr>
              <a:t>limen</a:t>
            </a:r>
            <a:r>
              <a:rPr lang="en-GB" sz="3400">
                <a:solidFill>
                  <a:schemeClr val="bg1"/>
                </a:solidFill>
              </a:rPr>
              <a:t> meaning threshold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E67C4F-272F-5847-14D1-17B10EB96C17}"/>
              </a:ext>
            </a:extLst>
          </p:cNvPr>
          <p:cNvSpPr txBox="1"/>
          <p:nvPr/>
        </p:nvSpPr>
        <p:spPr>
          <a:xfrm>
            <a:off x="8186832" y="1725488"/>
            <a:ext cx="3705337" cy="364914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Later researched in education, economy, and political studies (Van </a:t>
            </a:r>
            <a:r>
              <a:rPr lang="en-GB" sz="3200" dirty="0" err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Gennep</a:t>
            </a:r>
            <a:r>
              <a:rPr lang="en-GB" sz="32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, 1909/1960; Meyer &amp; </a:t>
            </a:r>
            <a:r>
              <a:rPr lang="en-GB" sz="32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Land, 2006)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340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3EB47C-9B01-FED7-42D9-992ABB52FE0D}"/>
              </a:ext>
            </a:extLst>
          </p:cNvPr>
          <p:cNvSpPr txBox="1"/>
          <p:nvPr/>
        </p:nvSpPr>
        <p:spPr>
          <a:xfrm>
            <a:off x="207398" y="6081827"/>
            <a:ext cx="11684771" cy="56624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I am a subject of this concept 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6890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B7B58F-1532-5F11-4A51-8243955A9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FC8C3C1-4E94-CA34-C5DD-D0600E8CF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5D34E46-BB0D-FAFA-AE77-8C216BB5D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74BF5F1-B8A9-0B18-1598-79452E24F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C60D39DE-B326-B022-65C6-9E8339E352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373B2BE3-80C7-07F1-3879-2CB7D386285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502C2815-2626-375B-770D-C507F55BC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962E726-5DC0-7C39-12E5-FF092937482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4790F5CE-450E-7116-075A-24B2CC5757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F4D0632-46B2-15D6-4EE8-3D7479B0BB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FA39E6-4E0C-97F5-9FD8-2738C2F061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2908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3600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E8B953F-528C-8523-489E-C488FAAF2AC9}"/>
              </a:ext>
            </a:extLst>
          </p:cNvPr>
          <p:cNvSpPr txBox="1">
            <a:spLocks/>
          </p:cNvSpPr>
          <p:nvPr/>
        </p:nvSpPr>
        <p:spPr>
          <a:xfrm>
            <a:off x="570982" y="657446"/>
            <a:ext cx="5913990" cy="10590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800" b="1">
                <a:solidFill>
                  <a:schemeClr val="bg1"/>
                </a:solidFill>
              </a:rPr>
              <a:t>Liminality Defined </a:t>
            </a: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B93670F-5201-EE56-1F4A-91C9001C5B6C}"/>
              </a:ext>
            </a:extLst>
          </p:cNvPr>
          <p:cNvSpPr txBox="1"/>
          <p:nvPr/>
        </p:nvSpPr>
        <p:spPr>
          <a:xfrm>
            <a:off x="5910295" y="1497717"/>
            <a:ext cx="3460922" cy="2548390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A transformative space - </a:t>
            </a: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'having undergone it , we understand exactly what we were incapable of understanding before' 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(Baltas, 2007, p. 66) </a:t>
            </a:r>
            <a:endParaRPr lang="en-GB" sz="200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803907-179B-6804-8133-9EC4AC5BE7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78248" y="380639"/>
            <a:ext cx="2915728" cy="16149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8290A8-6BFF-8B43-914B-99E009A747E7}"/>
              </a:ext>
            </a:extLst>
          </p:cNvPr>
          <p:cNvSpPr txBox="1"/>
          <p:nvPr/>
        </p:nvSpPr>
        <p:spPr>
          <a:xfrm>
            <a:off x="10276637" y="2002822"/>
            <a:ext cx="31223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(Risman, B, 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C35E34-3ED4-67E1-2DC7-5ACB3CA7654C}"/>
              </a:ext>
            </a:extLst>
          </p:cNvPr>
          <p:cNvSpPr txBox="1"/>
          <p:nvPr/>
        </p:nvSpPr>
        <p:spPr>
          <a:xfrm>
            <a:off x="423064" y="1962267"/>
            <a:ext cx="3460922" cy="1037143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A transitional space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E5A040-F0C1-9887-25C7-42175ECFBDE9}"/>
              </a:ext>
            </a:extLst>
          </p:cNvPr>
          <p:cNvSpPr txBox="1"/>
          <p:nvPr/>
        </p:nvSpPr>
        <p:spPr>
          <a:xfrm>
            <a:off x="8549894" y="4613452"/>
            <a:ext cx="3460922" cy="150804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A threshold between two spaces</a:t>
            </a:r>
            <a:endParaRPr lang="en-GB" sz="240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3CEECED-46D6-0601-4BAA-58B976F3D4FA}"/>
              </a:ext>
            </a:extLst>
          </p:cNvPr>
          <p:cNvSpPr txBox="1"/>
          <p:nvPr/>
        </p:nvSpPr>
        <p:spPr>
          <a:xfrm>
            <a:off x="1135764" y="3432352"/>
            <a:ext cx="4475245" cy="2355068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 dirty="0">
                <a:solidFill>
                  <a:schemeClr val="bg1"/>
                </a:solidFill>
              </a:rPr>
              <a:t>As space where you don't know what is coming but where anything is possible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(Drew, C 2013)</a:t>
            </a:r>
            <a:endParaRPr lang="en-GB" sz="3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53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8B1999-8FD3-C9AE-C09F-16DA32ED5A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7859098-547E-7CD5-6220-E7D92F07E3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01222E1-E8F1-4DDC-85B7-50CA2E900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9B8182ED-8127-E997-457B-06F7058282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B3A2D5E4-4C68-2728-37A3-36F48FA8D2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EAB6D4D7-337B-36B6-4E4F-93F886F76F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116B58BC-4BBC-00A3-5AE0-B3D733A80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FBCCFDE6-A6EC-87D7-C863-3F6CF38F58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42E231B4-AEE5-DF04-8B85-8DADC080161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565B1-16C8-CC8A-8824-513132883E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D6C184-94D0-E009-409F-3FD6B100EC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2908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3600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29C6C48-ACB8-DA18-CD40-CABBA96E3F8F}"/>
              </a:ext>
            </a:extLst>
          </p:cNvPr>
          <p:cNvSpPr txBox="1">
            <a:spLocks/>
          </p:cNvSpPr>
          <p:nvPr/>
        </p:nvSpPr>
        <p:spPr>
          <a:xfrm>
            <a:off x="570982" y="657446"/>
            <a:ext cx="11781390" cy="10686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800" b="1">
                <a:solidFill>
                  <a:schemeClr val="bg1"/>
                </a:solidFill>
              </a:rPr>
              <a:t>Liminality Defined </a:t>
            </a: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 sz="4800" b="1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B1F0FDE-30F0-9F45-D4C6-007472828BF1}"/>
              </a:ext>
            </a:extLst>
          </p:cNvPr>
          <p:cNvSpPr txBox="1"/>
          <p:nvPr/>
        </p:nvSpPr>
        <p:spPr>
          <a:xfrm>
            <a:off x="7098933" y="2136830"/>
            <a:ext cx="3460922" cy="969496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Anything goes 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(Thomassen, 2009) 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3AEBE1B-A27A-A5C1-93F8-D5A80B03F3C1}"/>
              </a:ext>
            </a:extLst>
          </p:cNvPr>
          <p:cNvSpPr txBox="1"/>
          <p:nvPr/>
        </p:nvSpPr>
        <p:spPr>
          <a:xfrm>
            <a:off x="572681" y="1674625"/>
            <a:ext cx="5463057" cy="329686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400">
                <a:solidFill>
                  <a:schemeClr val="bg1"/>
                </a:solidFill>
              </a:rPr>
              <a:t>The original work on liminality has very little to do with today's society and calls for reconceptualization of the concept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(</a:t>
            </a:r>
            <a:r>
              <a:rPr lang="en-GB" err="1">
                <a:solidFill>
                  <a:schemeClr val="bg1"/>
                </a:solidFill>
              </a:rPr>
              <a:t>Balduk</a:t>
            </a:r>
            <a:r>
              <a:rPr lang="en-GB">
                <a:solidFill>
                  <a:schemeClr val="bg1"/>
                </a:solidFill>
              </a:rPr>
              <a:t> , 2008)</a:t>
            </a:r>
            <a:endParaRPr lang="en-GB" sz="340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7EF84D-88B8-B214-D743-190117DF655D}"/>
              </a:ext>
            </a:extLst>
          </p:cNvPr>
          <p:cNvSpPr txBox="1"/>
          <p:nvPr/>
        </p:nvSpPr>
        <p:spPr>
          <a:xfrm>
            <a:off x="154510" y="5326649"/>
            <a:ext cx="11763496" cy="135787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'How can liminality shed light on processes of transformation and formation?'</a:t>
            </a:r>
            <a:endParaRPr lang="en-US" sz="3200">
              <a:solidFill>
                <a:schemeClr val="bg1"/>
              </a:solidFill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</a:rPr>
              <a:t>(Thomassen, 2015,  in  Davies et al 2024 p. 106)</a:t>
            </a:r>
            <a:endParaRPr lang="en-GB" sz="3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609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5BE2F5-D9D9-C2BC-5638-C50718DCA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72AEF4-A1DA-E0F0-B13E-BBB5B8FBC7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E8A0A84-40A0-2BED-D760-9AC23CB78E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59C9F201-3238-5584-6DF1-AFEF1B7166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627E2BCC-6974-B9B7-83C5-A230612BC4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E4F241F0-DA7C-CCD9-B491-1BE46DB406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F3507B65-AACE-5AB5-4784-A36711A8C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BF2A3B60-E594-AC80-7176-B637A7723BA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C2EB02FD-C038-F4F8-95FA-4367213496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4D080E-06F7-2E34-F29E-0B11102D3B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CA69E8-6B91-082D-4D75-CF84D20812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1738258" cy="29232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Threshold Concepts as a framework defined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7A766D-033D-081B-6A5B-26055574463A}"/>
              </a:ext>
            </a:extLst>
          </p:cNvPr>
          <p:cNvSpPr txBox="1"/>
          <p:nvPr/>
        </p:nvSpPr>
        <p:spPr>
          <a:xfrm>
            <a:off x="423725" y="2272997"/>
            <a:ext cx="5042431" cy="2686761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'Concepts or learning experiences from which new perspectives open up allowing things formally not perceived to come into view' </a:t>
            </a:r>
            <a:endParaRPr lang="en-GB" sz="3200">
              <a:solidFill>
                <a:schemeClr val="bg1"/>
              </a:solidFill>
              <a:latin typeface="Aptos" panose="020B0004020202020204"/>
              <a:ea typeface="Calibri"/>
              <a:cs typeface="Calibri"/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(Meyer, Land and Baillie, 2009, p.1)</a:t>
            </a:r>
            <a:endParaRPr lang="en-GB" sz="140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2BD1FC1-69D5-BDA5-842B-9EB33343CB4E}"/>
              </a:ext>
            </a:extLst>
          </p:cNvPr>
          <p:cNvSpPr txBox="1"/>
          <p:nvPr/>
        </p:nvSpPr>
        <p:spPr>
          <a:xfrm>
            <a:off x="6289688" y="1712279"/>
            <a:ext cx="5560015" cy="980397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Macfarlane's Ideological Islands of Higher Education Research</a:t>
            </a:r>
            <a:endParaRPr lang="en-GB" sz="3200">
              <a:solidFill>
                <a:schemeClr val="bg1"/>
              </a:solidFill>
              <a:latin typeface="Aptos" panose="020B0004020202020204"/>
              <a:ea typeface="Calibri"/>
              <a:cs typeface="Calibri"/>
            </a:endParaRPr>
          </a:p>
        </p:txBody>
      </p:sp>
      <p:pic>
        <p:nvPicPr>
          <p:cNvPr id="17" name="Picture 16" descr="A map of the world with white text&#10;&#10;AI-generated content may be incorrect.">
            <a:extLst>
              <a:ext uri="{FF2B5EF4-FFF2-40B4-BE49-F238E27FC236}">
                <a16:creationId xmlns:a16="http://schemas.microsoft.com/office/drawing/2014/main" id="{385CCEED-F04D-D665-9394-F89CCC3C07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7923" y="2953739"/>
            <a:ext cx="4228382" cy="3150259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9693703-0F90-A76C-8DA8-988037FA5063}"/>
              </a:ext>
            </a:extLst>
          </p:cNvPr>
          <p:cNvSpPr txBox="1"/>
          <p:nvPr/>
        </p:nvSpPr>
        <p:spPr>
          <a:xfrm>
            <a:off x="8655170" y="6222135"/>
            <a:ext cx="3200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(Macfarlane, 2011)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4FF358A5-FD8D-38FA-EDFE-1540B4F0DF1F}"/>
              </a:ext>
            </a:extLst>
          </p:cNvPr>
          <p:cNvSpPr/>
          <p:nvPr/>
        </p:nvSpPr>
        <p:spPr>
          <a:xfrm>
            <a:off x="7763147" y="3459663"/>
            <a:ext cx="482183" cy="47012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953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22858A-F1E8-3817-004B-EB02EE71A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742DBB4-8C95-D671-EE2C-11510C72B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C1D3AD3-37A8-322F-637E-8A103167E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98B76DA0-424F-F653-64CA-6499E3294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B93B36E-4CF2-8DC1-EBED-F7017E632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35AA39C0-D8DA-16C5-4B5E-4016598E721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04BA4E2-E7E3-8682-5C96-0C89A62C96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4176DFB4-0AD8-D665-B76E-0D2BB35CD9E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EC1FFC90-1FD8-1F53-660B-BBEF4B2C872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9A7A469-4A8E-45DD-F431-6D56ABD40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9BC84-C07A-8379-7CC2-F7BA83E101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1738258" cy="29232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Threshold Concepts as a framework defined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694BA0-C1A1-2330-A4B4-48B3D1CB5C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7948702" y="2430818"/>
            <a:ext cx="2814611" cy="4845172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2AF671-FD65-EE71-48DD-C4EA549AE675}"/>
              </a:ext>
            </a:extLst>
          </p:cNvPr>
          <p:cNvSpPr txBox="1"/>
          <p:nvPr/>
        </p:nvSpPr>
        <p:spPr>
          <a:xfrm>
            <a:off x="9966246" y="6375982"/>
            <a:ext cx="23222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(Land </a:t>
            </a:r>
            <a:r>
              <a:rPr lang="en-GB" i="1">
                <a:solidFill>
                  <a:schemeClr val="bg1"/>
                </a:solidFill>
              </a:rPr>
              <a:t>et al</a:t>
            </a:r>
            <a:r>
              <a:rPr lang="en-GB">
                <a:solidFill>
                  <a:schemeClr val="bg1"/>
                </a:solidFill>
              </a:rPr>
              <a:t>, 2009 )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768EE3-0B4D-E2E3-1C65-E1D51952C0DC}"/>
              </a:ext>
            </a:extLst>
          </p:cNvPr>
          <p:cNvSpPr txBox="1"/>
          <p:nvPr/>
        </p:nvSpPr>
        <p:spPr>
          <a:xfrm>
            <a:off x="423726" y="3423187"/>
            <a:ext cx="5099940" cy="283455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3400">
                <a:solidFill>
                  <a:schemeClr val="bg1"/>
                </a:solidFill>
              </a:rPr>
              <a:t>Troublesome knowledge</a:t>
            </a:r>
            <a:endParaRPr lang="en-US">
              <a:solidFill>
                <a:schemeClr val="bg1"/>
              </a:solidFill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3400">
                <a:solidFill>
                  <a:schemeClr val="bg1"/>
                </a:solidFill>
              </a:rPr>
              <a:t>Integrative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3400">
                <a:solidFill>
                  <a:schemeClr val="bg1"/>
                </a:solidFill>
              </a:rPr>
              <a:t>Transformative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3400">
                <a:solidFill>
                  <a:schemeClr val="bg1"/>
                </a:solidFill>
              </a:rPr>
              <a:t>Irreversible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D30AC0-0363-2848-0286-26EA258CAC50}"/>
              </a:ext>
            </a:extLst>
          </p:cNvPr>
          <p:cNvSpPr txBox="1"/>
          <p:nvPr/>
        </p:nvSpPr>
        <p:spPr>
          <a:xfrm>
            <a:off x="423725" y="1942318"/>
            <a:ext cx="11325336" cy="1357166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'Concepts or learning experiences from which new perspectives open up allowing things formally not perceived to come into view' </a:t>
            </a:r>
            <a:endParaRPr lang="en-GB" sz="3200">
              <a:solidFill>
                <a:schemeClr val="bg1"/>
              </a:solidFill>
              <a:latin typeface="Aptos" panose="020B0004020202020204"/>
              <a:ea typeface="Calibri"/>
              <a:cs typeface="Calibri"/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(Meyer, Land and Baillie, 2009, p.1)</a:t>
            </a:r>
            <a:endParaRPr lang="en-GB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506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9E2F19F-DD71-AFCA-FDC7-1841055E5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9F489A0-7272-DE8B-A46F-B87AD8950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3BCCE79-5911-9E30-3D0D-511860BC2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70EB999-8882-379E-4A18-54C7392BA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BC1DB8F5-21F9-3E8F-B310-D3D78D93668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0ABDC078-1CDA-1326-0782-4D74DAA2B8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DB20C0B2-883C-87F3-83C8-25FD6E171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53543816-E49C-956C-4B6E-6CEC875F1D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FD932E-ADE3-4A21-F552-3A77E87525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40C7BD-623D-DA77-E51D-5848E6F50A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AAAA68-5226-06DE-D424-4AFF12472E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2908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Risks within this space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4C9290-607F-BAA7-01CB-E16D08B4A969}"/>
              </a:ext>
            </a:extLst>
          </p:cNvPr>
          <p:cNvSpPr txBox="1"/>
          <p:nvPr/>
        </p:nvSpPr>
        <p:spPr>
          <a:xfrm>
            <a:off x="407316" y="1465024"/>
            <a:ext cx="5392989" cy="1385764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</a:rPr>
              <a:t>'Deeply emotional' and 'disorientation of despair'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(Boyd and Myers, 1988, p.277)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0F58AD-E0A1-C791-34C5-535B70BE9495}"/>
              </a:ext>
            </a:extLst>
          </p:cNvPr>
          <p:cNvSpPr txBox="1"/>
          <p:nvPr/>
        </p:nvSpPr>
        <p:spPr>
          <a:xfrm>
            <a:off x="379094" y="3425483"/>
            <a:ext cx="5407101" cy="942566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</a:rPr>
              <a:t>'liminal monsters' </a:t>
            </a:r>
            <a:endParaRPr lang="en-US" sz="2400">
              <a:solidFill>
                <a:schemeClr val="bg1"/>
              </a:solidFill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chemeClr val="bg1"/>
                </a:solidFill>
              </a:rPr>
              <a:t>(Hawkins and Edwards, 2017, p.7)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3A14F71-79B8-2913-B469-B833F7EE5BD1}"/>
              </a:ext>
            </a:extLst>
          </p:cNvPr>
          <p:cNvSpPr txBox="1"/>
          <p:nvPr/>
        </p:nvSpPr>
        <p:spPr>
          <a:xfrm>
            <a:off x="6706450" y="1465023"/>
            <a:ext cx="5057277" cy="942566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 dirty="0">
                <a:solidFill>
                  <a:schemeClr val="bg1"/>
                </a:solidFill>
              </a:rPr>
              <a:t>'excitation of any structure'</a:t>
            </a: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bg1"/>
                </a:solidFill>
              </a:rPr>
              <a:t>(</a:t>
            </a:r>
            <a:r>
              <a:rPr lang="en-GB" sz="2000" err="1">
                <a:solidFill>
                  <a:schemeClr val="bg1"/>
                </a:solidFill>
              </a:rPr>
              <a:t>Therxold</a:t>
            </a:r>
            <a:r>
              <a:rPr lang="en-GB" sz="2000">
                <a:solidFill>
                  <a:schemeClr val="bg1"/>
                </a:solidFill>
              </a:rPr>
              <a:t> 2000,  online)</a:t>
            </a:r>
            <a:endParaRPr lang="en-GB" sz="200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D48C6F8-9181-1998-1626-62CF7792FD5F}"/>
              </a:ext>
            </a:extLst>
          </p:cNvPr>
          <p:cNvSpPr txBox="1"/>
          <p:nvPr/>
        </p:nvSpPr>
        <p:spPr>
          <a:xfrm>
            <a:off x="6720562" y="2846600"/>
            <a:ext cx="5046775" cy="942566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3200">
                <a:solidFill>
                  <a:schemeClr val="bg1"/>
                </a:solidFill>
              </a:rPr>
              <a:t>'exhilarating'</a:t>
            </a:r>
            <a:endParaRPr lang="en-US" sz="2400">
              <a:solidFill>
                <a:schemeClr val="bg1"/>
              </a:solidFill>
            </a:endParaRPr>
          </a:p>
          <a:p>
            <a:pPr algn="r">
              <a:lnSpc>
                <a:spcPct val="9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</a:rPr>
              <a:t>(Love and </a:t>
            </a:r>
            <a:r>
              <a:rPr lang="en-GB" sz="2000" err="1">
                <a:solidFill>
                  <a:schemeClr val="bg1"/>
                </a:solidFill>
              </a:rPr>
              <a:t>Guthie</a:t>
            </a:r>
            <a:r>
              <a:rPr lang="en-GB" sz="2000">
                <a:solidFill>
                  <a:schemeClr val="bg1"/>
                </a:solidFill>
              </a:rPr>
              <a:t>, 1999, p. 72)</a:t>
            </a:r>
          </a:p>
        </p:txBody>
      </p:sp>
    </p:spTree>
    <p:extLst>
      <p:ext uri="{BB962C8B-B14F-4D97-AF65-F5344CB8AC3E}">
        <p14:creationId xmlns:p14="http://schemas.microsoft.com/office/powerpoint/2010/main" val="7026884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D5EC076-BC07-FECE-6EB7-E8B3522E18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6636FC-6721-5F4E-C326-14C355AEE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238E161-0335-D316-A4BB-B42BE134E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CBF5C37-1724-A8DE-31FA-D9F6479D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CAB59B38-06F6-A5C6-1F22-A19032C366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973639B8-C498-E9A8-9FC4-C2373332302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CA72856-3C85-99AF-21F7-DFF0314DE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7EB3229B-3A18-70FE-B1E8-0C560E70CE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6D4AA663-4584-8CBF-7553-70655A902A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859B09-E7D1-F5B9-49EB-C88F563043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4AF1F-635D-E8AB-5FD4-A4B046FB50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29089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Policy in Wales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151E68F0-89F4-ABA6-4011-8B81AF3B1C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6494" y="1719199"/>
            <a:ext cx="3818861" cy="13935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259E5D7-9F2A-E811-C36B-BF9166FAC98F}"/>
              </a:ext>
            </a:extLst>
          </p:cNvPr>
          <p:cNvSpPr txBox="1"/>
          <p:nvPr/>
        </p:nvSpPr>
        <p:spPr>
          <a:xfrm>
            <a:off x="1227131" y="3413996"/>
            <a:ext cx="3635606" cy="371127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(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https://nael.cymru/en/</a:t>
            </a:r>
            <a:r>
              <a:rPr lang="en-GB" sz="2000">
                <a:solidFill>
                  <a:schemeClr val="bg1"/>
                </a:solidFill>
                <a:ea typeface="+mn-lt"/>
                <a:cs typeface="+mn-lt"/>
              </a:rPr>
              <a:t>, 2025)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3251E2-A6FF-DF02-A3F8-28033642D1D2}"/>
              </a:ext>
            </a:extLst>
          </p:cNvPr>
          <p:cNvSpPr txBox="1"/>
          <p:nvPr/>
        </p:nvSpPr>
        <p:spPr>
          <a:xfrm>
            <a:off x="5475112" y="1636889"/>
            <a:ext cx="6096000" cy="2831544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Calibri"/>
              </a:rPr>
              <a:t> </a:t>
            </a:r>
            <a:r>
              <a:rPr lang="en-GB" sz="2800" dirty="0">
                <a:solidFill>
                  <a:schemeClr val="bg1"/>
                </a:solidFill>
                <a:latin typeface="Calibri"/>
              </a:rPr>
              <a:t>'Headship is a rewarding and challenging job, and our aim is to ensure that all prospective headteachers are supported and developed as they take the next step in their careers.' </a:t>
            </a:r>
            <a:endParaRPr lang="en-GB" sz="2800" dirty="0">
              <a:solidFill>
                <a:schemeClr val="bg1"/>
              </a:solidFill>
            </a:endParaRPr>
          </a:p>
          <a:p>
            <a:pPr algn="r"/>
            <a:r>
              <a:rPr lang="en-GB" sz="2000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(HWB, 2024)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828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079306-27FF-0033-201F-053C32F352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6F339EA-5955-2FCB-42F2-C7437998A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E0A64A-8917-BD7E-EC8E-8870C4019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E3775238-9954-BBFF-508D-AA86BD4D1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72602D6E-0FFD-5D0D-EE98-589D69614BB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C47AE683-44A6-BC57-05F9-49947600E0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8BA41B79-DC3D-E54D-43F0-804C3B6456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429EB0FE-1680-E053-3411-A59A357D274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5D010C0-92D7-A5D9-032E-CB8D1675894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D4B77E-5F74-6A75-C202-07875F2A7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11800B-8970-CC66-056A-F1D7DECBAF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9248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b="1">
                <a:solidFill>
                  <a:schemeClr val="bg1"/>
                </a:solidFill>
              </a:rPr>
              <a:t>Limitations and Gaps</a:t>
            </a:r>
          </a:p>
          <a:p>
            <a:pPr algn="l"/>
            <a:endParaRPr lang="en-GB" sz="2600" b="1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76BA2C41-B0B8-3E4D-83F0-A0AF1A27D7E1}"/>
              </a:ext>
            </a:extLst>
          </p:cNvPr>
          <p:cNvSpPr txBox="1">
            <a:spLocks/>
          </p:cNvSpPr>
          <p:nvPr/>
        </p:nvSpPr>
        <p:spPr>
          <a:xfrm>
            <a:off x="1045436" y="1980163"/>
            <a:ext cx="9222220" cy="290891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800">
                <a:solidFill>
                  <a:schemeClr val="bg1"/>
                </a:solidFill>
              </a:rPr>
              <a:t> - Current reading</a:t>
            </a:r>
            <a:endParaRPr lang="en-GB" sz="4800" dirty="0">
              <a:solidFill>
                <a:schemeClr val="bg1"/>
              </a:solidFill>
            </a:endParaRPr>
          </a:p>
          <a:p>
            <a:pPr algn="l"/>
            <a:r>
              <a:rPr lang="en-GB" sz="4800">
                <a:solidFill>
                  <a:schemeClr val="bg1"/>
                </a:solidFill>
              </a:rPr>
              <a:t> - Lack of research participants</a:t>
            </a:r>
            <a:endParaRPr lang="en-GB" sz="4800" dirty="0">
              <a:solidFill>
                <a:schemeClr val="bg1"/>
              </a:solidFill>
            </a:endParaRPr>
          </a:p>
          <a:p>
            <a:pPr algn="l"/>
            <a:r>
              <a:rPr lang="en-GB" sz="4800">
                <a:solidFill>
                  <a:schemeClr val="bg1"/>
                </a:solidFill>
              </a:rPr>
              <a:t> - Limited research into leaders in </a:t>
            </a:r>
            <a:r>
              <a:rPr lang="en-GB" sz="4800" dirty="0">
                <a:solidFill>
                  <a:schemeClr val="bg1"/>
                </a:solidFill>
              </a:rPr>
              <a:t>post 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2899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ABFFD1-FD8A-3CC1-33B5-74497C61B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089CA5C-944F-5C35-C06A-F98CF7F5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3EDCBFF-092E-2F70-74AC-35C561C3A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BAA99B2-8B4C-BDA2-DE86-9BB8D140D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90381A42-BF29-4426-AB8F-4FDCE96CF8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02E1540E-0341-92AE-B598-F038E527C28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975F40E-71F5-E7B5-F565-AAB6CBDF11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80E53334-0638-5D8F-4BCD-06335B9962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29A6A3F2-ADF0-12A3-A324-32D900A3D48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65841E0-5E3F-5E31-A163-C433B0C02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326AF0-205F-ED62-B8FE-4EF99D3BC1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582" y="505046"/>
            <a:ext cx="10731843" cy="16437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5400" b="1">
                <a:solidFill>
                  <a:schemeClr val="bg1"/>
                </a:solidFill>
              </a:rPr>
              <a:t>Curiosity has been fired</a:t>
            </a:r>
            <a:endParaRPr lang="en-US" sz="5400">
              <a:solidFill>
                <a:schemeClr val="bg1"/>
              </a:solidFill>
            </a:endParaRPr>
          </a:p>
          <a:p>
            <a:pPr algn="l"/>
            <a:endParaRPr lang="en-GB" sz="7700" b="1">
              <a:solidFill>
                <a:schemeClr val="bg1"/>
              </a:solidFill>
            </a:endParaRPr>
          </a:p>
          <a:p>
            <a:pPr algn="l"/>
            <a:endParaRPr lang="en-GB" sz="4800" b="1" dirty="0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C7E28D4-E9E7-CC45-ACE4-BB66F7118805}"/>
              </a:ext>
            </a:extLst>
          </p:cNvPr>
          <p:cNvSpPr txBox="1">
            <a:spLocks/>
          </p:cNvSpPr>
          <p:nvPr/>
        </p:nvSpPr>
        <p:spPr>
          <a:xfrm>
            <a:off x="599737" y="1721370"/>
            <a:ext cx="10746220" cy="378593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4000" dirty="0">
                <a:solidFill>
                  <a:schemeClr val="bg1"/>
                </a:solidFill>
              </a:rPr>
              <a:t>- Ideological maps as a research design </a:t>
            </a:r>
            <a:r>
              <a:rPr lang="en-GB" sz="4000">
                <a:solidFill>
                  <a:schemeClr val="bg1"/>
                </a:solidFill>
              </a:rPr>
              <a:t>approach – mapping the journey of senior leaders</a:t>
            </a:r>
            <a:endParaRPr lang="en-GB" sz="7700" b="1" dirty="0">
              <a:solidFill>
                <a:schemeClr val="bg1"/>
              </a:solidFill>
            </a:endParaRPr>
          </a:p>
          <a:p>
            <a:pPr algn="l"/>
            <a:r>
              <a:rPr lang="en-GB" sz="4000" dirty="0">
                <a:solidFill>
                  <a:schemeClr val="bg1"/>
                </a:solidFill>
              </a:rPr>
              <a:t> - Being stuck in the liminal space and </a:t>
            </a:r>
            <a:r>
              <a:rPr lang="en-GB" sz="4000">
                <a:solidFill>
                  <a:schemeClr val="bg1"/>
                </a:solidFill>
              </a:rPr>
              <a:t>how detrimental that can be for </a:t>
            </a:r>
            <a:r>
              <a:rPr lang="en-GB" sz="4000" dirty="0">
                <a:solidFill>
                  <a:schemeClr val="bg1"/>
                </a:solidFill>
              </a:rPr>
              <a:t>leadership </a:t>
            </a:r>
          </a:p>
          <a:p>
            <a:pPr algn="l"/>
            <a:r>
              <a:rPr lang="en-GB" sz="4000">
                <a:solidFill>
                  <a:schemeClr val="bg1"/>
                </a:solidFill>
              </a:rPr>
              <a:t> - The idea of policy being a 'steady hand' </a:t>
            </a:r>
          </a:p>
          <a:p>
            <a:pPr algn="l"/>
            <a:endParaRPr lang="en-GB">
              <a:solidFill>
                <a:schemeClr val="bg1"/>
              </a:solidFill>
            </a:endParaRPr>
          </a:p>
          <a:p>
            <a:pPr algn="l"/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347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7BF538-2DB7-5EAC-A905-34B1CBF0F3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CB7B1-5F1F-2A0B-3ED0-B6A64DE3F0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9D9A37-B842-3FC4-EF77-96CBD2378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2468" y="1858778"/>
            <a:ext cx="11543506" cy="48398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1100" b="1"/>
          </a:p>
          <a:p>
            <a:pPr algn="l"/>
            <a:r>
              <a:rPr lang="en-US" sz="1100"/>
              <a:t>Adair, J. (2006). Effective Leadership Development  London. Chartered Institute of Personnel and Development</a:t>
            </a:r>
            <a:endParaRPr lang="en-US" sz="1100" dirty="0"/>
          </a:p>
          <a:p>
            <a:pPr algn="l"/>
            <a:r>
              <a:rPr lang="en-US" sz="1100" dirty="0"/>
              <a:t>Adam, B. (2004). Time. Polity Press Ltd.</a:t>
            </a:r>
          </a:p>
          <a:p>
            <a:pPr algn="l"/>
            <a:r>
              <a:rPr lang="en-US" sz="1100"/>
              <a:t>Badawi, S. (2024). </a:t>
            </a:r>
            <a:r>
              <a:rPr lang="en-US" sz="1100" i="1" dirty="0"/>
              <a:t>The Pillars of Educational Leadership: Roles, challenges, and qualities for Success</a:t>
            </a:r>
            <a:r>
              <a:rPr lang="en-US" sz="1100" dirty="0"/>
              <a:t>, </a:t>
            </a:r>
            <a:r>
              <a:rPr lang="en-US" sz="1100" i="1" dirty="0"/>
              <a:t>Home</a:t>
            </a:r>
            <a:r>
              <a:rPr lang="en-US" sz="1100" dirty="0"/>
              <a:t>. Available at: </a:t>
            </a:r>
            <a:r>
              <a:rPr lang="en-US" sz="11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https://adam.ai/blog/educational-leadership</a:t>
            </a:r>
            <a:r>
              <a:rPr lang="en-US" sz="1100"/>
              <a:t> (Accessed: 01 December 2025)</a:t>
            </a:r>
            <a:endParaRPr lang="en-US" sz="1100" dirty="0"/>
          </a:p>
          <a:p>
            <a:pPr algn="l"/>
            <a:r>
              <a:rPr lang="en-US" sz="1100"/>
              <a:t> Baltas, A. (2007). Background assumptions and the grammar  of conceptual change: Rescuing Kuhn by means of Wittgenstein. In </a:t>
            </a:r>
            <a:r>
              <a:rPr lang="en-US" sz="1100" err="1"/>
              <a:t>Vosniadou</a:t>
            </a:r>
            <a:r>
              <a:rPr lang="en-US" sz="1100"/>
              <a:t> et al  (eds). Reframing the conceptual change  approach in learning  and instruction (p.63-7)</a:t>
            </a:r>
            <a:endParaRPr lang="en-US" sz="1100" dirty="0"/>
          </a:p>
          <a:p>
            <a:pPr algn="l"/>
            <a:r>
              <a:rPr lang="en-US" sz="1100"/>
              <a:t>Boyd, R. and Meyers, G. (1988). Transformative Education International Journal of Lifelong Education 7(4)261-284</a:t>
            </a:r>
            <a:endParaRPr lang="en-US" sz="1100" dirty="0"/>
          </a:p>
          <a:p>
            <a:pPr algn="l"/>
            <a:r>
              <a:rPr lang="en-GB" sz="1100"/>
              <a:t>Braun, H. (2008) Review of Review of McKinsey report: How the World’s Best Performing School Systems Come Out on Top.  McKinsey and Company. </a:t>
            </a:r>
          </a:p>
          <a:p>
            <a:pPr algn="l"/>
            <a:r>
              <a:rPr lang="en-US" sz="1100" dirty="0"/>
              <a:t>Buldu, J.  (2008). On liminality Conceptualizing ‘in between-ness. Unpublished masters thesis. Radboud University, Nijmegen</a:t>
            </a:r>
          </a:p>
          <a:p>
            <a:pPr algn="l"/>
            <a:r>
              <a:rPr lang="en-US" sz="1100"/>
              <a:t>Cross, P. (1999). What do we know aboutstudents'learning and how do we know it? InnovativeHigher Education. 23 (4) 255-270</a:t>
            </a:r>
            <a:endParaRPr lang="en-US" sz="1100" dirty="0"/>
          </a:p>
          <a:p>
            <a:pPr algn="l"/>
            <a:r>
              <a:rPr lang="en-US" sz="1100"/>
              <a:t>Davies, J. P., Gironacci, E., McGowan, S., Nyamapfene, A., Rattray, J., Tierney A. M. and  Webb, A. S. (Eds.).  (2024). Threshold Concepts in the Moment. Brill, Boston</a:t>
            </a:r>
            <a:endParaRPr lang="en-US" sz="1100" dirty="0"/>
          </a:p>
          <a:p>
            <a:pPr algn="l"/>
            <a:r>
              <a:rPr lang="en-US" sz="1100"/>
              <a:t>Davies, M. (2011). Concept mapping, mind mapping and argument mapping: What are the differences and do they matter? Higher Education, 62, 279–301. </a:t>
            </a:r>
            <a:r>
              <a:rPr lang="en-US" sz="1100" dirty="0">
                <a:hlinkClick r:id="rId4"/>
              </a:rPr>
              <a:t>https://doi.org/10.1007/s10734-010-9387-6</a:t>
            </a:r>
            <a:endParaRPr lang="en-US" sz="1100"/>
          </a:p>
          <a:p>
            <a:pPr algn="l"/>
            <a:r>
              <a:rPr lang="en-US" sz="1100"/>
              <a:t>Day, D. (2011). 'Leadership Development' In Bryman, A., et al, (2011) The Sage handbook of leadership (ch.4) Sage</a:t>
            </a:r>
          </a:p>
          <a:p>
            <a:pPr algn="l"/>
            <a:r>
              <a:rPr lang="en-US" sz="1100"/>
              <a:t>Day, D. and Dranoni, L. (2015). Leadership Development ; An outcome-orientated review based on time and levels of analysis. The annual Review of Organizational Psychology and Organizational Behavior. 2(3) 1-2</a:t>
            </a:r>
            <a:endParaRPr lang="en-US"/>
          </a:p>
          <a:p>
            <a:pPr algn="l"/>
            <a:r>
              <a:rPr lang="en-US" sz="1100"/>
              <a:t>Drew, C. (2019). </a:t>
            </a:r>
            <a:r>
              <a:rPr lang="en-US" sz="1100" i="1" dirty="0"/>
              <a:t>What is Liminal Space? – 4 Key Features of Liminality</a:t>
            </a:r>
            <a:r>
              <a:rPr lang="en-US" sz="1100" dirty="0"/>
              <a:t>. Helpful Professor  </a:t>
            </a:r>
            <a:r>
              <a:rPr lang="en-US" sz="1100" dirty="0">
                <a:ea typeface="+mn-lt"/>
                <a:cs typeface="+mn-lt"/>
                <a:hlinkClick r:id="rId5"/>
              </a:rPr>
              <a:t>https://helpfulprofessor.com/liminal-space/</a:t>
            </a:r>
            <a:r>
              <a:rPr lang="en-US" sz="1100" dirty="0"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US" sz="1100" dirty="0"/>
          </a:p>
          <a:p>
            <a:pPr algn="l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222222"/>
              </a:solidFill>
              <a:latin typeface="Merriweather Sans"/>
            </a:endParaRPr>
          </a:p>
          <a:p>
            <a:pPr marL="285750" indent="-228600" algn="l">
              <a:buFont typeface="Arial,Sans-Serif" panose="020B0604020202020204" pitchFamily="34" charset="0"/>
              <a:buChar char="•"/>
            </a:pPr>
            <a:endParaRPr lang="en-GB" sz="11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F8007E-86E8-C0F9-2978-BC877145F7CE}"/>
              </a:ext>
            </a:extLst>
          </p:cNvPr>
          <p:cNvSpPr txBox="1"/>
          <p:nvPr/>
        </p:nvSpPr>
        <p:spPr>
          <a:xfrm>
            <a:off x="351693" y="240323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 baseline="0">
                <a:solidFill>
                  <a:schemeClr val="bg1"/>
                </a:solidFill>
                <a:latin typeface="Aptos"/>
              </a:rPr>
              <a:t>References</a:t>
            </a:r>
            <a:endParaRPr lang="en-GB" sz="540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4217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653A38F-3208-9434-A2D1-F2C426F3E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8D3989F-A5B7-8D2B-F8ED-B37467F5A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D5F89-204D-ACE3-DE9F-DC5C7DF173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F1A7A46-D9AB-8694-E3C7-B09AED739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6768C23-AE41-422E-D44B-F072C01D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0A24AD-282A-B60C-E4B1-DA7C08C831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927" y="2015086"/>
            <a:ext cx="11036355" cy="48398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1100" b="1" dirty="0"/>
          </a:p>
          <a:p>
            <a:pPr algn="l"/>
            <a:r>
              <a:rPr lang="en-US" sz="1100"/>
              <a:t> Gennep, V, A. (1960 [1909]). The rites of passage (translated by M.B. Vizedom and G.L. Caffee). London: Routledge &amp; Kegan Paul.</a:t>
            </a:r>
          </a:p>
          <a:p>
            <a:pPr algn="l"/>
            <a:r>
              <a:rPr lang="en-US" sz="1100"/>
              <a:t> Gert J. J. Biesta, The Rediscovery of Teaching, Routledge: New York, NY, and London, UK, 2017. pp.122</a:t>
            </a:r>
          </a:p>
          <a:p>
            <a:pPr algn="l"/>
            <a:r>
              <a:rPr lang="en-US" sz="1100"/>
              <a:t>  Hawkins, B., and Edwards, G. (2013). Managing the monsters of doubt; Liminality, Threshold Concepts and Leadership Learning. Mangaement Learning 46(1)</a:t>
            </a:r>
            <a:endParaRPr lang="en-US"/>
          </a:p>
          <a:p>
            <a:pPr marL="57150" algn="l"/>
            <a:r>
              <a:rPr lang="en-US" sz="1100" dirty="0"/>
              <a:t>Hawkins, B., and Edwards, G. (2017). </a:t>
            </a:r>
            <a:r>
              <a:rPr lang="en-US" sz="1100"/>
              <a:t>Facing</a:t>
            </a:r>
            <a:r>
              <a:rPr lang="en-US" sz="1100" dirty="0"/>
              <a:t> the Monsters: Embracing Liminality in Leadership Development. </a:t>
            </a:r>
            <a:r>
              <a:rPr lang="en-US" sz="1100" dirty="0">
                <a:solidFill>
                  <a:srgbClr val="555555"/>
                </a:solidFill>
                <a:latin typeface="Aptos"/>
                <a:ea typeface="Roboto"/>
                <a:cs typeface="Roboto"/>
              </a:rPr>
              <a:t>DOI:</a:t>
            </a:r>
            <a:r>
              <a:rPr lang="en-US" sz="1100" dirty="0">
                <a:latin typeface="Aptos"/>
                <a:ea typeface="Roboto"/>
                <a:cs typeface="Roboto"/>
                <a:hlinkClick r:id="rId3"/>
              </a:rPr>
              <a:t>10.4337/9781785369919.00023</a:t>
            </a:r>
            <a:endParaRPr lang="en-US" sz="1100">
              <a:latin typeface="Aptos"/>
            </a:endParaRPr>
          </a:p>
          <a:p>
            <a:pPr algn="l"/>
            <a:r>
              <a:rPr lang="en-US" sz="1100">
                <a:ea typeface="+mn-lt"/>
                <a:cs typeface="+mn-lt"/>
              </a:rPr>
              <a:t>  Hopmann, S. T. (2007). Restrained teaching: The common core of </a:t>
            </a:r>
            <a:r>
              <a:rPr lang="en-US" sz="1100" err="1">
                <a:ea typeface="+mn-lt"/>
                <a:cs typeface="+mn-lt"/>
              </a:rPr>
              <a:t>Didaktik</a:t>
            </a:r>
            <a:r>
              <a:rPr lang="en-US" sz="1100">
                <a:ea typeface="+mn-lt"/>
                <a:cs typeface="+mn-lt"/>
              </a:rPr>
              <a:t>. European Educational Research Journal, 6(2), pp.109–124. </a:t>
            </a:r>
            <a:r>
              <a:rPr lang="en-US" sz="1100" dirty="0">
                <a:ea typeface="+mn-lt"/>
                <a:cs typeface="+mn-lt"/>
                <a:hlinkClick r:id="rId4"/>
              </a:rPr>
              <a:t>https://doi.org/10.2304/</a:t>
            </a:r>
            <a:endParaRPr lang="en-US" sz="1100" dirty="0"/>
          </a:p>
          <a:p>
            <a:pPr marL="57150" algn="l"/>
            <a:r>
              <a:rPr lang="en-US" sz="1100"/>
              <a:t>Land, R., Meyer, J, H,F,. and Flanagan (2016). Threshold Concepts in Practice. Sense Publishers</a:t>
            </a:r>
          </a:p>
          <a:p>
            <a:pPr marL="57150" algn="l"/>
            <a:r>
              <a:rPr lang="en-US" sz="1100"/>
              <a:t>Love , P, G. and Guthie, V, L. (1999). Kegan's Order of Consiousness. New Directions for Student Services 88 pp.65-76</a:t>
            </a:r>
            <a:endParaRPr lang="en-US" sz="1100" dirty="0"/>
          </a:p>
          <a:p>
            <a:pPr marL="57150" algn="l"/>
            <a:r>
              <a:rPr lang="en-US" sz="1100"/>
              <a:t>Kegan, R. (2000). What “form” transforms? In J. Mezirow &amp; Associates (Eds.), Learning as transformation: Critical perspectives on a theory in progress pp. 35–69. Jossey-Bass.</a:t>
            </a:r>
          </a:p>
          <a:p>
            <a:pPr marL="57150" algn="l"/>
            <a:r>
              <a:rPr lang="en-GB" sz="1100"/>
              <a:t>Leithwood, K., Harris, A. and Hopkins, D. (2019). Seven strong claims about successful school leadership revisited , </a:t>
            </a:r>
            <a:r>
              <a:rPr lang="en-GB" sz="1100" i="1"/>
              <a:t>School Leadership &amp; Management</a:t>
            </a:r>
            <a:r>
              <a:rPr lang="en-GB" sz="1100"/>
              <a:t>, 40(1), pp. 5–22. doi: 10.1080/13632434.2019.1596077</a:t>
            </a:r>
          </a:p>
          <a:p>
            <a:pPr marL="57150" algn="l"/>
            <a:r>
              <a:rPr lang="en-US" sz="1100">
                <a:solidFill>
                  <a:srgbClr val="000000"/>
                </a:solidFill>
                <a:latin typeface="Aptos"/>
              </a:rPr>
              <a:t>Macfarlane, B. (2021). A voyage around the ideological islands of higher education research. Higher Education Research &amp; Development, 41(1), pp.107–115. </a:t>
            </a:r>
            <a:r>
              <a:rPr lang="en-US" sz="1100" dirty="0">
                <a:solidFill>
                  <a:srgbClr val="000000"/>
                </a:solidFill>
                <a:latin typeface="Aptos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</a:t>
            </a:r>
            <a:r>
              <a:rPr lang="en-US" sz="1100" dirty="0">
                <a:solidFill>
                  <a:srgbClr val="000000"/>
                </a:solidFill>
                <a:latin typeface="Aptos"/>
              </a:rPr>
              <a:t> </a:t>
            </a:r>
            <a:r>
              <a:rPr lang="en-US" sz="1100">
                <a:solidFill>
                  <a:srgbClr val="000000"/>
                </a:solidFill>
                <a:latin typeface="Aptos"/>
              </a:rPr>
              <a:t>10.1080/07294360.2021.2002275 </a:t>
            </a:r>
            <a:endParaRPr lang="en-US" sz="1100" dirty="0">
              <a:solidFill>
                <a:srgbClr val="000000"/>
              </a:solidFill>
              <a:latin typeface="Aptos"/>
            </a:endParaRPr>
          </a:p>
          <a:p>
            <a:pPr marL="57150" algn="l"/>
            <a:r>
              <a:rPr lang="en-US" sz="1100">
                <a:solidFill>
                  <a:srgbClr val="000000"/>
                </a:solidFill>
                <a:latin typeface="Aptos"/>
              </a:rPr>
              <a:t>Meyer, J, H, F., and Land, R. (2003).Threshold Concepts and Troublesome Knowledge (2): Epistemological Considerations and a Conceptual Framework for Teaching and Learning.Higher Education. 46(3) pp.373-388</a:t>
            </a:r>
            <a:endParaRPr lang="en-US" sz="1100" dirty="0">
              <a:solidFill>
                <a:srgbClr val="000000"/>
              </a:solidFill>
              <a:latin typeface="Aptos"/>
            </a:endParaRPr>
          </a:p>
          <a:p>
            <a:pPr marL="57150" algn="l"/>
            <a:r>
              <a:rPr lang="en-US" sz="1100">
                <a:solidFill>
                  <a:srgbClr val="000000"/>
                </a:solidFill>
                <a:latin typeface="Aptos"/>
              </a:rPr>
              <a:t>Meyer, J, H, F., Land, R., and Brailie, C. (2009). Threshold Concepts and Transformational Learning. Sense Publishers</a:t>
            </a:r>
            <a:endParaRPr lang="en-GB"/>
          </a:p>
          <a:p>
            <a:pPr algn="l"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222222"/>
              </a:solidFill>
              <a:latin typeface="Merriweather Sans"/>
            </a:endParaRPr>
          </a:p>
          <a:p>
            <a:pPr marL="285750" indent="-228600" algn="l">
              <a:buFont typeface="Arial,Sans-Serif" panose="020B0604020202020204" pitchFamily="34" charset="0"/>
              <a:buChar char="•"/>
            </a:pPr>
            <a:endParaRPr lang="en-GB" sz="11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FDFD2-0FE5-A55B-5198-5C8267D194D4}"/>
              </a:ext>
            </a:extLst>
          </p:cNvPr>
          <p:cNvSpPr txBox="1"/>
          <p:nvPr/>
        </p:nvSpPr>
        <p:spPr>
          <a:xfrm>
            <a:off x="351693" y="240323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 baseline="0">
                <a:solidFill>
                  <a:schemeClr val="bg1"/>
                </a:solidFill>
                <a:latin typeface="Aptos"/>
              </a:rPr>
              <a:t>References</a:t>
            </a:r>
            <a:endParaRPr lang="en-GB" sz="540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0183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05CF530-C49E-1A97-176E-A3525992D6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48D08-013A-3DB2-6E6E-3ADB58F84C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851" y="637762"/>
            <a:ext cx="9888496" cy="900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4101A5-8238-7C88-C75E-8A8CB3919E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5323" y="1696016"/>
            <a:ext cx="11483719" cy="49712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1000" b="1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000" b="1" dirty="0"/>
          </a:p>
          <a:p>
            <a:pPr algn="l"/>
            <a:endParaRPr lang="en-US" sz="1100" dirty="0"/>
          </a:p>
          <a:p>
            <a:pPr algn="l"/>
            <a:r>
              <a:rPr lang="en-US" sz="1100"/>
              <a:t>Mezirow, J (2000). Learning to think like an adult: Core Concepts of Transformation Theory. In Mezirow, J., (Ed). Learning as transformation ; Critical perspectives on a theory in progress. San Francisco Josey-Bass</a:t>
            </a:r>
            <a:endParaRPr lang="en-US" sz="1100" dirty="0"/>
          </a:p>
          <a:p>
            <a:pPr algn="l"/>
            <a:r>
              <a:rPr lang="en-US" sz="1100"/>
              <a:t>Oliver, P. (2012). Succeeding with your Literature Review: A Handbook for Students. Open University Press</a:t>
            </a:r>
            <a:endParaRPr lang="en-US" sz="1100" dirty="0"/>
          </a:p>
          <a:p>
            <a:pPr algn="l"/>
            <a:r>
              <a:rPr lang="en-US" sz="1100"/>
              <a:t>Riley, D. P. (2021). Why are we here? Unpublished abstract of talk at Eighth Biennial Threshold Concepts Conference [Online virtual conference]. </a:t>
            </a:r>
            <a:r>
              <a:rPr lang="en-US" sz="1100" dirty="0">
                <a:hlinkClick r:id="rId3"/>
              </a:rPr>
              <a:t>https://thresholdconcepts.home.blog/2021/07/29/why-are-we-here/</a:t>
            </a:r>
            <a:endParaRPr lang="en-US" sz="1100"/>
          </a:p>
          <a:p>
            <a:pPr algn="l"/>
            <a:r>
              <a:rPr lang="en-US" sz="1100"/>
              <a:t>Sharmer,C, O. (2000). Grabbing the tiger by the tail: Conversation  with Rabert Keegan. Harvard Graduate School of Education.</a:t>
            </a:r>
            <a:endParaRPr lang="en-US" sz="1100" dirty="0"/>
          </a:p>
          <a:p>
            <a:pPr algn="l"/>
            <a:r>
              <a:rPr lang="en-US" sz="1100"/>
              <a:t>Thomassen, B. (2009). The Use and Meaning of Liminality. International Political Anthropology 2(1). pp5-28</a:t>
            </a:r>
            <a:endParaRPr lang="en-US" sz="1100" dirty="0"/>
          </a:p>
          <a:p>
            <a:pPr algn="l"/>
            <a:r>
              <a:rPr lang="en-US" sz="1100"/>
              <a:t>Thomassen, B. (2012). Revisiting liminality. The danger of empty spaces. Routledge</a:t>
            </a:r>
          </a:p>
          <a:p>
            <a:pPr algn="l"/>
            <a:r>
              <a:rPr lang="en-US" sz="1100"/>
              <a:t>Turner, V. (1967). The forest of symbols: Aspects of Ndembu ritual. Ithaca, London: Cornell University Press</a:t>
            </a:r>
            <a:endParaRPr lang="en-US"/>
          </a:p>
          <a:p>
            <a:pPr algn="l"/>
            <a:r>
              <a:rPr lang="en-US" sz="1100"/>
              <a:t>Roberts L. (Ed.), (2017). Liminal landscapes. Travel, experience, and spaces in-between (21–36). Routledge</a:t>
            </a:r>
            <a:endParaRPr lang="en-US"/>
          </a:p>
          <a:p>
            <a:pPr algn="l"/>
            <a:r>
              <a:rPr lang="en-GB" sz="1100"/>
              <a:t>Waters, M. (2023). </a:t>
            </a:r>
            <a:r>
              <a:rPr lang="en-GB" sz="1100" i="1"/>
              <a:t>Learning to be a headteacher for Wales</a:t>
            </a:r>
            <a:r>
              <a:rPr lang="en-GB" sz="1100"/>
              <a:t>, </a:t>
            </a:r>
            <a:r>
              <a:rPr lang="en-GB" sz="1100" i="1" u="sng" dirty="0">
                <a:hlinkClick r:id="rId4"/>
              </a:rPr>
              <a:t>www.gov.wales</a:t>
            </a:r>
            <a:r>
              <a:rPr lang="en-GB" sz="1100"/>
              <a:t>. Available at: </a:t>
            </a:r>
            <a:r>
              <a:rPr lang="en-GB" sz="1100" u="sng" dirty="0">
                <a:hlinkClick r:id="rId5"/>
              </a:rPr>
              <a:t>https://www.gov.wales/sites/default/files/publications/2023-05/review-of-the-national-professional-qualification-for-headship-npqh-in-wales.pdf</a:t>
            </a:r>
            <a:r>
              <a:rPr lang="en-GB" sz="1100" dirty="0"/>
              <a:t> </a:t>
            </a:r>
            <a:endParaRPr lang="en-US" sz="1100" dirty="0"/>
          </a:p>
          <a:p>
            <a:pPr algn="l"/>
            <a:r>
              <a:rPr lang="en-US" sz="1100"/>
              <a:t>Wright, A,L., and Gilmore, A. (2012). Threshold Concepts and Conceptions: Students learning  in introductory Management courses, Journal of Management Education 36 pp.614-635</a:t>
            </a:r>
            <a:endParaRPr lang="en-US"/>
          </a:p>
          <a:p>
            <a:pPr algn="l"/>
            <a:r>
              <a:rPr lang="en-US" sz="1100"/>
              <a:t>Wels. H, et al. (2011). Victor Turner and Liminality: An Introduction. </a:t>
            </a: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F0E59B-FFA0-7A9B-0BD8-EA33DB519981}"/>
              </a:ext>
            </a:extLst>
          </p:cNvPr>
          <p:cNvSpPr txBox="1"/>
          <p:nvPr/>
        </p:nvSpPr>
        <p:spPr>
          <a:xfrm>
            <a:off x="351693" y="240323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b="1" baseline="0">
                <a:solidFill>
                  <a:schemeClr val="bg1"/>
                </a:solidFill>
                <a:latin typeface="Aptos"/>
              </a:rPr>
              <a:t>References</a:t>
            </a:r>
            <a:endParaRPr lang="en-GB" sz="540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2019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2AF4FA-E83A-2E2A-4013-5BA7469F2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C87294-28C9-AEB0-3F42-B3426885E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FE6F9B1-15F3-8476-F105-8CF191E54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384C4854-707C-C763-AC68-5325D25C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F493613D-8FCA-75DB-C8FC-86CBAEB0B2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ECF38758-8B39-89AD-E6B6-2A15A2FBADE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714A97D8-DE4E-C8E2-778C-59B18E1FB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CBB40942-559B-CA19-F4C5-ED1A1EF7AC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6C83308B-556B-64B8-5D1C-906329EF9C3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78F94D-13B7-0C2E-1C47-301DDF2B2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GB" sz="720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3" name="Picture 2" descr="A lake with rocks and mountains in the background&#10;&#10;AI-generated content may be incorrect.">
            <a:extLst>
              <a:ext uri="{FF2B5EF4-FFF2-40B4-BE49-F238E27FC236}">
                <a16:creationId xmlns:a16="http://schemas.microsoft.com/office/drawing/2014/main" id="{48442E2E-1D3E-3181-282B-784F5924F4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68952" y="0"/>
            <a:ext cx="85370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166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18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The Literature Review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Literature Review </dc:title>
  <dc:creator/>
  <cp:lastModifiedBy>K Crockford-Morris (Pembroke Dock Community School)</cp:lastModifiedBy>
  <cp:revision>1327</cp:revision>
  <dcterms:created xsi:type="dcterms:W3CDTF">2025-11-30T13:32:38Z</dcterms:created>
  <dcterms:modified xsi:type="dcterms:W3CDTF">2025-12-05T19:51:26Z</dcterms:modified>
</cp:coreProperties>
</file>