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FFE7"/>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97" d="100"/>
          <a:sy n="97" d="100"/>
        </p:scale>
        <p:origin x="1110" y="306"/>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5CD25E-9CBC-482A-9741-4DD5301F260B}"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9AFF131B-7DF0-4B4F-821E-D2ED81F046D0}">
      <dgm:prSet phldrT="[Text]" phldr="0" custT="1">
        <dgm:style>
          <a:lnRef idx="1">
            <a:schemeClr val="accent6"/>
          </a:lnRef>
          <a:fillRef idx="2">
            <a:schemeClr val="accent6"/>
          </a:fillRef>
          <a:effectRef idx="1">
            <a:schemeClr val="accent6"/>
          </a:effectRef>
          <a:fontRef idx="minor">
            <a:schemeClr val="dk1"/>
          </a:fontRef>
        </dgm:style>
      </dgm:prSet>
      <dgm:spPr/>
      <dgm:t>
        <a:bodyPr/>
        <a:lstStyle/>
        <a:p>
          <a:r>
            <a:rPr lang="en-US" sz="1200" b="1" dirty="0">
              <a:latin typeface="Arial" panose="020B0604020202020204" pitchFamily="34" charset="0"/>
              <a:cs typeface="Arial" panose="020B0604020202020204" pitchFamily="34" charset="0"/>
            </a:rPr>
            <a:t>Ageing population</a:t>
          </a:r>
        </a:p>
      </dgm:t>
    </dgm:pt>
    <dgm:pt modelId="{D61E00CE-1DFE-47B9-9D14-A7DA3F33B34C}" type="parTrans" cxnId="{FBEE3D9F-4E7C-4392-8CA8-051515E0540F}">
      <dgm:prSet/>
      <dgm:spPr/>
      <dgm:t>
        <a:bodyPr/>
        <a:lstStyle/>
        <a:p>
          <a:endParaRPr lang="en-US" sz="1200" b="1">
            <a:latin typeface="Arial" panose="020B0604020202020204" pitchFamily="34" charset="0"/>
            <a:cs typeface="Arial" panose="020B0604020202020204" pitchFamily="34" charset="0"/>
          </a:endParaRPr>
        </a:p>
      </dgm:t>
    </dgm:pt>
    <dgm:pt modelId="{5C5AF8D5-1AF8-4C0A-975C-00F5F8D8BAF6}" type="sibTrans" cxnId="{FBEE3D9F-4E7C-4392-8CA8-051515E0540F}">
      <dgm:prSet custT="1"/>
      <dgm:spPr/>
      <dgm:t>
        <a:bodyPr/>
        <a:lstStyle/>
        <a:p>
          <a:endParaRPr lang="en-US" sz="1200" b="1">
            <a:latin typeface="Arial" panose="020B0604020202020204" pitchFamily="34" charset="0"/>
            <a:cs typeface="Arial" panose="020B0604020202020204" pitchFamily="34" charset="0"/>
          </a:endParaRPr>
        </a:p>
      </dgm:t>
    </dgm:pt>
    <dgm:pt modelId="{7403FA15-2C80-4799-8F3C-213BA418A508}">
      <dgm:prSet phldrT="[Text]" phldr="0" custT="1">
        <dgm:style>
          <a:lnRef idx="1">
            <a:schemeClr val="accent6"/>
          </a:lnRef>
          <a:fillRef idx="2">
            <a:schemeClr val="accent6"/>
          </a:fillRef>
          <a:effectRef idx="1">
            <a:schemeClr val="accent6"/>
          </a:effectRef>
          <a:fontRef idx="minor">
            <a:schemeClr val="dk1"/>
          </a:fontRef>
        </dgm:style>
      </dgm:prSet>
      <dgm:spPr/>
      <dgm:t>
        <a:bodyPr/>
        <a:lstStyle/>
        <a:p>
          <a:r>
            <a:rPr lang="en-US" sz="1200" b="1" dirty="0">
              <a:latin typeface="Arial" panose="020B0604020202020204" pitchFamily="34" charset="0"/>
              <a:cs typeface="Arial" panose="020B0604020202020204" pitchFamily="34" charset="0"/>
            </a:rPr>
            <a:t>Care Needs</a:t>
          </a:r>
        </a:p>
      </dgm:t>
    </dgm:pt>
    <dgm:pt modelId="{7073DEFB-02C8-4777-8EC5-3A0E89138540}" type="parTrans" cxnId="{90742FF5-584E-412D-94B3-8A8E0BCB8D85}">
      <dgm:prSet/>
      <dgm:spPr/>
      <dgm:t>
        <a:bodyPr/>
        <a:lstStyle/>
        <a:p>
          <a:endParaRPr lang="en-US" sz="1200" b="1">
            <a:latin typeface="Arial" panose="020B0604020202020204" pitchFamily="34" charset="0"/>
            <a:cs typeface="Arial" panose="020B0604020202020204" pitchFamily="34" charset="0"/>
          </a:endParaRPr>
        </a:p>
      </dgm:t>
    </dgm:pt>
    <dgm:pt modelId="{52282B60-E072-4A81-BF1B-99B4F5E9BDA7}" type="sibTrans" cxnId="{90742FF5-584E-412D-94B3-8A8E0BCB8D85}">
      <dgm:prSet custT="1"/>
      <dgm:spPr/>
      <dgm:t>
        <a:bodyPr/>
        <a:lstStyle/>
        <a:p>
          <a:endParaRPr lang="en-US" sz="1200" b="1">
            <a:latin typeface="Arial" panose="020B0604020202020204" pitchFamily="34" charset="0"/>
            <a:cs typeface="Arial" panose="020B0604020202020204" pitchFamily="34" charset="0"/>
          </a:endParaRPr>
        </a:p>
      </dgm:t>
    </dgm:pt>
    <dgm:pt modelId="{5B389765-3B9D-436C-94FE-E4A9AA91CD76}">
      <dgm:prSet phldrT="[Text]" phldr="0" custT="1">
        <dgm:style>
          <a:lnRef idx="1">
            <a:schemeClr val="accent6"/>
          </a:lnRef>
          <a:fillRef idx="2">
            <a:schemeClr val="accent6"/>
          </a:fillRef>
          <a:effectRef idx="1">
            <a:schemeClr val="accent6"/>
          </a:effectRef>
          <a:fontRef idx="minor">
            <a:schemeClr val="dk1"/>
          </a:fontRef>
        </dgm:style>
      </dgm:prSet>
      <dgm:spPr/>
      <dgm:t>
        <a:bodyPr/>
        <a:lstStyle/>
        <a:p>
          <a:r>
            <a:rPr lang="en-US" sz="1200" b="1" dirty="0">
              <a:latin typeface="Arial" panose="020B0604020202020204" pitchFamily="34" charset="0"/>
              <a:cs typeface="Arial" panose="020B0604020202020204" pitchFamily="34" charset="0"/>
            </a:rPr>
            <a:t>Services</a:t>
          </a:r>
        </a:p>
      </dgm:t>
    </dgm:pt>
    <dgm:pt modelId="{011EFAEC-9450-41FF-8D4E-FCCC84493572}" type="parTrans" cxnId="{62E675E7-61C2-40A1-8E38-F286F6843682}">
      <dgm:prSet/>
      <dgm:spPr/>
      <dgm:t>
        <a:bodyPr/>
        <a:lstStyle/>
        <a:p>
          <a:endParaRPr lang="en-US" sz="1200" b="1">
            <a:latin typeface="Arial" panose="020B0604020202020204" pitchFamily="34" charset="0"/>
            <a:cs typeface="Arial" panose="020B0604020202020204" pitchFamily="34" charset="0"/>
          </a:endParaRPr>
        </a:p>
      </dgm:t>
    </dgm:pt>
    <dgm:pt modelId="{50EE7FC8-25BE-425E-B071-72F515EF4EEF}" type="sibTrans" cxnId="{62E675E7-61C2-40A1-8E38-F286F6843682}">
      <dgm:prSet custT="1"/>
      <dgm:spPr/>
      <dgm:t>
        <a:bodyPr/>
        <a:lstStyle/>
        <a:p>
          <a:endParaRPr lang="en-US" sz="1200" b="1">
            <a:latin typeface="Arial" panose="020B0604020202020204" pitchFamily="34" charset="0"/>
            <a:cs typeface="Arial" panose="020B0604020202020204" pitchFamily="34" charset="0"/>
          </a:endParaRPr>
        </a:p>
      </dgm:t>
    </dgm:pt>
    <dgm:pt modelId="{E3697918-955D-4119-B926-8164B323EE4A}">
      <dgm:prSet custT="1">
        <dgm:style>
          <a:lnRef idx="1">
            <a:schemeClr val="accent6"/>
          </a:lnRef>
          <a:fillRef idx="2">
            <a:schemeClr val="accent6"/>
          </a:fillRef>
          <a:effectRef idx="1">
            <a:schemeClr val="accent6"/>
          </a:effectRef>
          <a:fontRef idx="minor">
            <a:schemeClr val="dk1"/>
          </a:fontRef>
        </dgm:style>
      </dgm:prSet>
      <dgm:spPr/>
      <dgm:t>
        <a:bodyPr/>
        <a:lstStyle/>
        <a:p>
          <a:r>
            <a:rPr lang="en-US" sz="1200" b="1" dirty="0">
              <a:latin typeface="Arial" panose="020B0604020202020204" pitchFamily="34" charset="0"/>
              <a:cs typeface="Arial" panose="020B0604020202020204" pitchFamily="34" charset="0"/>
            </a:rPr>
            <a:t>Technology</a:t>
          </a:r>
        </a:p>
      </dgm:t>
    </dgm:pt>
    <dgm:pt modelId="{352C4DF9-CC29-42BD-BE83-255413C19665}" type="parTrans" cxnId="{5B3F8C12-692A-46E7-9279-B94E4A337A95}">
      <dgm:prSet/>
      <dgm:spPr/>
      <dgm:t>
        <a:bodyPr/>
        <a:lstStyle/>
        <a:p>
          <a:endParaRPr lang="en-US" sz="1200" b="1">
            <a:latin typeface="Arial" panose="020B0604020202020204" pitchFamily="34" charset="0"/>
            <a:cs typeface="Arial" panose="020B0604020202020204" pitchFamily="34" charset="0"/>
          </a:endParaRPr>
        </a:p>
      </dgm:t>
    </dgm:pt>
    <dgm:pt modelId="{5AFD2885-E823-4A36-B831-1F821AAFD95C}" type="sibTrans" cxnId="{5B3F8C12-692A-46E7-9279-B94E4A337A95}">
      <dgm:prSet custT="1"/>
      <dgm:spPr/>
      <dgm:t>
        <a:bodyPr/>
        <a:lstStyle/>
        <a:p>
          <a:endParaRPr lang="en-US" sz="1200" b="1">
            <a:latin typeface="Arial" panose="020B0604020202020204" pitchFamily="34" charset="0"/>
            <a:cs typeface="Arial" panose="020B0604020202020204" pitchFamily="34" charset="0"/>
          </a:endParaRPr>
        </a:p>
      </dgm:t>
    </dgm:pt>
    <dgm:pt modelId="{674D230E-F40E-493C-AF86-65B298DD9F54}">
      <dgm:prSet custT="1">
        <dgm:style>
          <a:lnRef idx="1">
            <a:schemeClr val="accent6"/>
          </a:lnRef>
          <a:fillRef idx="2">
            <a:schemeClr val="accent6"/>
          </a:fillRef>
          <a:effectRef idx="1">
            <a:schemeClr val="accent6"/>
          </a:effectRef>
          <a:fontRef idx="minor">
            <a:schemeClr val="dk1"/>
          </a:fontRef>
        </dgm:style>
      </dgm:prSet>
      <dgm:spPr/>
      <dgm:t>
        <a:bodyPr/>
        <a:lstStyle/>
        <a:p>
          <a:r>
            <a:rPr lang="en-US" sz="1200" b="1" dirty="0">
              <a:latin typeface="Arial" panose="020B0604020202020204" pitchFamily="34" charset="0"/>
              <a:cs typeface="Arial" panose="020B0604020202020204" pitchFamily="34" charset="0"/>
            </a:rPr>
            <a:t>Recommendations</a:t>
          </a:r>
        </a:p>
      </dgm:t>
    </dgm:pt>
    <dgm:pt modelId="{F92051DC-E87B-43C0-838F-40E15017FC8B}" type="parTrans" cxnId="{DC6D483A-6F81-4AFB-A9D5-E9EB907105BD}">
      <dgm:prSet/>
      <dgm:spPr/>
      <dgm:t>
        <a:bodyPr/>
        <a:lstStyle/>
        <a:p>
          <a:endParaRPr lang="en-US" sz="1200" b="1">
            <a:latin typeface="Arial" panose="020B0604020202020204" pitchFamily="34" charset="0"/>
            <a:cs typeface="Arial" panose="020B0604020202020204" pitchFamily="34" charset="0"/>
          </a:endParaRPr>
        </a:p>
      </dgm:t>
    </dgm:pt>
    <dgm:pt modelId="{42B6B69A-A4D0-4FFE-A6AB-C686E67B4A51}" type="sibTrans" cxnId="{DC6D483A-6F81-4AFB-A9D5-E9EB907105BD}">
      <dgm:prSet/>
      <dgm:spPr/>
      <dgm:t>
        <a:bodyPr/>
        <a:lstStyle/>
        <a:p>
          <a:endParaRPr lang="en-US" sz="1200" b="1">
            <a:latin typeface="Arial" panose="020B0604020202020204" pitchFamily="34" charset="0"/>
            <a:cs typeface="Arial" panose="020B0604020202020204" pitchFamily="34" charset="0"/>
          </a:endParaRPr>
        </a:p>
      </dgm:t>
    </dgm:pt>
    <dgm:pt modelId="{0553EE6B-ADA5-4279-9AA3-2F30A171FCCD}" type="pres">
      <dgm:prSet presAssocID="{475CD25E-9CBC-482A-9741-4DD5301F260B}" presName="Name0" presStyleCnt="0">
        <dgm:presLayoutVars>
          <dgm:dir/>
          <dgm:resizeHandles val="exact"/>
        </dgm:presLayoutVars>
      </dgm:prSet>
      <dgm:spPr/>
    </dgm:pt>
    <dgm:pt modelId="{9030CA86-D11B-450D-9DDB-0F1CDC18DAF7}" type="pres">
      <dgm:prSet presAssocID="{9AFF131B-7DF0-4B4F-821E-D2ED81F046D0}" presName="node" presStyleLbl="node1" presStyleIdx="0" presStyleCnt="5">
        <dgm:presLayoutVars>
          <dgm:bulletEnabled val="1"/>
        </dgm:presLayoutVars>
      </dgm:prSet>
      <dgm:spPr/>
    </dgm:pt>
    <dgm:pt modelId="{9F24F2C3-7D0E-4D25-858A-D6509ABA3EC2}" type="pres">
      <dgm:prSet presAssocID="{5C5AF8D5-1AF8-4C0A-975C-00F5F8D8BAF6}" presName="sibTrans" presStyleLbl="sibTrans2D1" presStyleIdx="0" presStyleCnt="4"/>
      <dgm:spPr/>
    </dgm:pt>
    <dgm:pt modelId="{B927AD5C-2F05-4CE9-88C6-5E743E38DCD3}" type="pres">
      <dgm:prSet presAssocID="{5C5AF8D5-1AF8-4C0A-975C-00F5F8D8BAF6}" presName="connectorText" presStyleLbl="sibTrans2D1" presStyleIdx="0" presStyleCnt="4"/>
      <dgm:spPr/>
    </dgm:pt>
    <dgm:pt modelId="{E66CEA08-AE60-4D6E-A247-FE42778DB268}" type="pres">
      <dgm:prSet presAssocID="{7403FA15-2C80-4799-8F3C-213BA418A508}" presName="node" presStyleLbl="node1" presStyleIdx="1" presStyleCnt="5">
        <dgm:presLayoutVars>
          <dgm:bulletEnabled val="1"/>
        </dgm:presLayoutVars>
      </dgm:prSet>
      <dgm:spPr/>
    </dgm:pt>
    <dgm:pt modelId="{7C104F11-B091-4C8E-B90D-E82E16A01669}" type="pres">
      <dgm:prSet presAssocID="{52282B60-E072-4A81-BF1B-99B4F5E9BDA7}" presName="sibTrans" presStyleLbl="sibTrans2D1" presStyleIdx="1" presStyleCnt="4"/>
      <dgm:spPr/>
    </dgm:pt>
    <dgm:pt modelId="{0B6B39C1-5CB9-4FBE-A0F8-81F474B72417}" type="pres">
      <dgm:prSet presAssocID="{52282B60-E072-4A81-BF1B-99B4F5E9BDA7}" presName="connectorText" presStyleLbl="sibTrans2D1" presStyleIdx="1" presStyleCnt="4"/>
      <dgm:spPr/>
    </dgm:pt>
    <dgm:pt modelId="{466046D6-D764-4F33-86ED-997CD6968EF3}" type="pres">
      <dgm:prSet presAssocID="{5B389765-3B9D-436C-94FE-E4A9AA91CD76}" presName="node" presStyleLbl="node1" presStyleIdx="2" presStyleCnt="5">
        <dgm:presLayoutVars>
          <dgm:bulletEnabled val="1"/>
        </dgm:presLayoutVars>
      </dgm:prSet>
      <dgm:spPr/>
    </dgm:pt>
    <dgm:pt modelId="{614F796C-B454-46F7-BD28-FB76D2BE523E}" type="pres">
      <dgm:prSet presAssocID="{50EE7FC8-25BE-425E-B071-72F515EF4EEF}" presName="sibTrans" presStyleLbl="sibTrans2D1" presStyleIdx="2" presStyleCnt="4"/>
      <dgm:spPr/>
    </dgm:pt>
    <dgm:pt modelId="{1E5867C8-C669-4D7C-A6B1-9FBA275255E7}" type="pres">
      <dgm:prSet presAssocID="{50EE7FC8-25BE-425E-B071-72F515EF4EEF}" presName="connectorText" presStyleLbl="sibTrans2D1" presStyleIdx="2" presStyleCnt="4"/>
      <dgm:spPr/>
    </dgm:pt>
    <dgm:pt modelId="{B712EAE9-22BE-4E01-9D5C-12A5B0FB56FE}" type="pres">
      <dgm:prSet presAssocID="{E3697918-955D-4119-B926-8164B323EE4A}" presName="node" presStyleLbl="node1" presStyleIdx="3" presStyleCnt="5">
        <dgm:presLayoutVars>
          <dgm:bulletEnabled val="1"/>
        </dgm:presLayoutVars>
      </dgm:prSet>
      <dgm:spPr/>
    </dgm:pt>
    <dgm:pt modelId="{B5E35FEB-44D2-4E0F-9654-C49F08C02A68}" type="pres">
      <dgm:prSet presAssocID="{5AFD2885-E823-4A36-B831-1F821AAFD95C}" presName="sibTrans" presStyleLbl="sibTrans2D1" presStyleIdx="3" presStyleCnt="4"/>
      <dgm:spPr/>
    </dgm:pt>
    <dgm:pt modelId="{2F05C1A3-F071-488F-91C0-EF1097115783}" type="pres">
      <dgm:prSet presAssocID="{5AFD2885-E823-4A36-B831-1F821AAFD95C}" presName="connectorText" presStyleLbl="sibTrans2D1" presStyleIdx="3" presStyleCnt="4"/>
      <dgm:spPr/>
    </dgm:pt>
    <dgm:pt modelId="{0B71FC93-2B47-4EC8-A134-B0BF01E835E9}" type="pres">
      <dgm:prSet presAssocID="{674D230E-F40E-493C-AF86-65B298DD9F54}" presName="node" presStyleLbl="node1" presStyleIdx="4" presStyleCnt="5">
        <dgm:presLayoutVars>
          <dgm:bulletEnabled val="1"/>
        </dgm:presLayoutVars>
      </dgm:prSet>
      <dgm:spPr/>
    </dgm:pt>
  </dgm:ptLst>
  <dgm:cxnLst>
    <dgm:cxn modelId="{5B3F8C12-692A-46E7-9279-B94E4A337A95}" srcId="{475CD25E-9CBC-482A-9741-4DD5301F260B}" destId="{E3697918-955D-4119-B926-8164B323EE4A}" srcOrd="3" destOrd="0" parTransId="{352C4DF9-CC29-42BD-BE83-255413C19665}" sibTransId="{5AFD2885-E823-4A36-B831-1F821AAFD95C}"/>
    <dgm:cxn modelId="{FA73AF15-86BB-4F02-B85C-583DCD504494}" type="presOf" srcId="{50EE7FC8-25BE-425E-B071-72F515EF4EEF}" destId="{1E5867C8-C669-4D7C-A6B1-9FBA275255E7}" srcOrd="1" destOrd="0" presId="urn:microsoft.com/office/officeart/2005/8/layout/process1"/>
    <dgm:cxn modelId="{D3B68025-CFC5-46E4-B920-41A0D7B8F2FF}" type="presOf" srcId="{5B389765-3B9D-436C-94FE-E4A9AA91CD76}" destId="{466046D6-D764-4F33-86ED-997CD6968EF3}" srcOrd="0" destOrd="0" presId="urn:microsoft.com/office/officeart/2005/8/layout/process1"/>
    <dgm:cxn modelId="{904F702A-26A8-429E-85E5-11EBEBBA138B}" type="presOf" srcId="{50EE7FC8-25BE-425E-B071-72F515EF4EEF}" destId="{614F796C-B454-46F7-BD28-FB76D2BE523E}" srcOrd="0" destOrd="0" presId="urn:microsoft.com/office/officeart/2005/8/layout/process1"/>
    <dgm:cxn modelId="{F1696636-82CC-4B87-B46C-209A2848142D}" type="presOf" srcId="{5C5AF8D5-1AF8-4C0A-975C-00F5F8D8BAF6}" destId="{9F24F2C3-7D0E-4D25-858A-D6509ABA3EC2}" srcOrd="0" destOrd="0" presId="urn:microsoft.com/office/officeart/2005/8/layout/process1"/>
    <dgm:cxn modelId="{DC6D483A-6F81-4AFB-A9D5-E9EB907105BD}" srcId="{475CD25E-9CBC-482A-9741-4DD5301F260B}" destId="{674D230E-F40E-493C-AF86-65B298DD9F54}" srcOrd="4" destOrd="0" parTransId="{F92051DC-E87B-43C0-838F-40E15017FC8B}" sibTransId="{42B6B69A-A4D0-4FFE-A6AB-C686E67B4A51}"/>
    <dgm:cxn modelId="{9919E942-5D4B-4E3B-B160-9865E844D128}" type="presOf" srcId="{5AFD2885-E823-4A36-B831-1F821AAFD95C}" destId="{2F05C1A3-F071-488F-91C0-EF1097115783}" srcOrd="1" destOrd="0" presId="urn:microsoft.com/office/officeart/2005/8/layout/process1"/>
    <dgm:cxn modelId="{B86F6866-F5E1-4ABE-AB7F-730A0C937677}" type="presOf" srcId="{5AFD2885-E823-4A36-B831-1F821AAFD95C}" destId="{B5E35FEB-44D2-4E0F-9654-C49F08C02A68}" srcOrd="0" destOrd="0" presId="urn:microsoft.com/office/officeart/2005/8/layout/process1"/>
    <dgm:cxn modelId="{4CA04D46-6A9C-4336-AC01-4A7CD9CA377D}" type="presOf" srcId="{52282B60-E072-4A81-BF1B-99B4F5E9BDA7}" destId="{7C104F11-B091-4C8E-B90D-E82E16A01669}" srcOrd="0" destOrd="0" presId="urn:microsoft.com/office/officeart/2005/8/layout/process1"/>
    <dgm:cxn modelId="{487A2148-0834-4A91-BB54-4941F277A7F0}" type="presOf" srcId="{475CD25E-9CBC-482A-9741-4DD5301F260B}" destId="{0553EE6B-ADA5-4279-9AA3-2F30A171FCCD}" srcOrd="0" destOrd="0" presId="urn:microsoft.com/office/officeart/2005/8/layout/process1"/>
    <dgm:cxn modelId="{20059B8A-61AE-400B-AC44-AA91C6FF537C}" type="presOf" srcId="{52282B60-E072-4A81-BF1B-99B4F5E9BDA7}" destId="{0B6B39C1-5CB9-4FBE-A0F8-81F474B72417}" srcOrd="1" destOrd="0" presId="urn:microsoft.com/office/officeart/2005/8/layout/process1"/>
    <dgm:cxn modelId="{9F91278E-606D-4E1D-877E-CADD86FA3148}" type="presOf" srcId="{7403FA15-2C80-4799-8F3C-213BA418A508}" destId="{E66CEA08-AE60-4D6E-A247-FE42778DB268}" srcOrd="0" destOrd="0" presId="urn:microsoft.com/office/officeart/2005/8/layout/process1"/>
    <dgm:cxn modelId="{FBEE3D9F-4E7C-4392-8CA8-051515E0540F}" srcId="{475CD25E-9CBC-482A-9741-4DD5301F260B}" destId="{9AFF131B-7DF0-4B4F-821E-D2ED81F046D0}" srcOrd="0" destOrd="0" parTransId="{D61E00CE-1DFE-47B9-9D14-A7DA3F33B34C}" sibTransId="{5C5AF8D5-1AF8-4C0A-975C-00F5F8D8BAF6}"/>
    <dgm:cxn modelId="{62D2E3C9-0EED-4378-B9DB-2751BB5AA4F3}" type="presOf" srcId="{5C5AF8D5-1AF8-4C0A-975C-00F5F8D8BAF6}" destId="{B927AD5C-2F05-4CE9-88C6-5E743E38DCD3}" srcOrd="1" destOrd="0" presId="urn:microsoft.com/office/officeart/2005/8/layout/process1"/>
    <dgm:cxn modelId="{473EDEDC-6F5E-47D3-97DC-4EF01CF48FAC}" type="presOf" srcId="{674D230E-F40E-493C-AF86-65B298DD9F54}" destId="{0B71FC93-2B47-4EC8-A134-B0BF01E835E9}" srcOrd="0" destOrd="0" presId="urn:microsoft.com/office/officeart/2005/8/layout/process1"/>
    <dgm:cxn modelId="{E719E7DD-C390-4D5C-883C-6EFC5AFDBF1C}" type="presOf" srcId="{9AFF131B-7DF0-4B4F-821E-D2ED81F046D0}" destId="{9030CA86-D11B-450D-9DDB-0F1CDC18DAF7}" srcOrd="0" destOrd="0" presId="urn:microsoft.com/office/officeart/2005/8/layout/process1"/>
    <dgm:cxn modelId="{62E675E7-61C2-40A1-8E38-F286F6843682}" srcId="{475CD25E-9CBC-482A-9741-4DD5301F260B}" destId="{5B389765-3B9D-436C-94FE-E4A9AA91CD76}" srcOrd="2" destOrd="0" parTransId="{011EFAEC-9450-41FF-8D4E-FCCC84493572}" sibTransId="{50EE7FC8-25BE-425E-B071-72F515EF4EEF}"/>
    <dgm:cxn modelId="{90742FF5-584E-412D-94B3-8A8E0BCB8D85}" srcId="{475CD25E-9CBC-482A-9741-4DD5301F260B}" destId="{7403FA15-2C80-4799-8F3C-213BA418A508}" srcOrd="1" destOrd="0" parTransId="{7073DEFB-02C8-4777-8EC5-3A0E89138540}" sibTransId="{52282B60-E072-4A81-BF1B-99B4F5E9BDA7}"/>
    <dgm:cxn modelId="{6974B5FB-EF75-42E7-9C4E-1426C13922AA}" type="presOf" srcId="{E3697918-955D-4119-B926-8164B323EE4A}" destId="{B712EAE9-22BE-4E01-9D5C-12A5B0FB56FE}" srcOrd="0" destOrd="0" presId="urn:microsoft.com/office/officeart/2005/8/layout/process1"/>
    <dgm:cxn modelId="{0CA63193-44D6-4691-A240-5497B3C0D63B}" type="presParOf" srcId="{0553EE6B-ADA5-4279-9AA3-2F30A171FCCD}" destId="{9030CA86-D11B-450D-9DDB-0F1CDC18DAF7}" srcOrd="0" destOrd="0" presId="urn:microsoft.com/office/officeart/2005/8/layout/process1"/>
    <dgm:cxn modelId="{718690E9-5189-42FE-B1F3-233616382BB4}" type="presParOf" srcId="{0553EE6B-ADA5-4279-9AA3-2F30A171FCCD}" destId="{9F24F2C3-7D0E-4D25-858A-D6509ABA3EC2}" srcOrd="1" destOrd="0" presId="urn:microsoft.com/office/officeart/2005/8/layout/process1"/>
    <dgm:cxn modelId="{FD8DD24E-2ECB-45D2-80FF-8E66BF5279B3}" type="presParOf" srcId="{9F24F2C3-7D0E-4D25-858A-D6509ABA3EC2}" destId="{B927AD5C-2F05-4CE9-88C6-5E743E38DCD3}" srcOrd="0" destOrd="0" presId="urn:microsoft.com/office/officeart/2005/8/layout/process1"/>
    <dgm:cxn modelId="{F3349E29-6C1D-479C-9159-7B6421A0EB2E}" type="presParOf" srcId="{0553EE6B-ADA5-4279-9AA3-2F30A171FCCD}" destId="{E66CEA08-AE60-4D6E-A247-FE42778DB268}" srcOrd="2" destOrd="0" presId="urn:microsoft.com/office/officeart/2005/8/layout/process1"/>
    <dgm:cxn modelId="{89F72131-A0E0-464C-B444-2BF9382E4144}" type="presParOf" srcId="{0553EE6B-ADA5-4279-9AA3-2F30A171FCCD}" destId="{7C104F11-B091-4C8E-B90D-E82E16A01669}" srcOrd="3" destOrd="0" presId="urn:microsoft.com/office/officeart/2005/8/layout/process1"/>
    <dgm:cxn modelId="{C336ECE1-3FD0-4694-8820-F9D2E6CD9034}" type="presParOf" srcId="{7C104F11-B091-4C8E-B90D-E82E16A01669}" destId="{0B6B39C1-5CB9-4FBE-A0F8-81F474B72417}" srcOrd="0" destOrd="0" presId="urn:microsoft.com/office/officeart/2005/8/layout/process1"/>
    <dgm:cxn modelId="{BCC634FB-70F9-4FAF-BCF3-883E598E0175}" type="presParOf" srcId="{0553EE6B-ADA5-4279-9AA3-2F30A171FCCD}" destId="{466046D6-D764-4F33-86ED-997CD6968EF3}" srcOrd="4" destOrd="0" presId="urn:microsoft.com/office/officeart/2005/8/layout/process1"/>
    <dgm:cxn modelId="{F958481D-90A0-4237-B248-D4CB9EC971D0}" type="presParOf" srcId="{0553EE6B-ADA5-4279-9AA3-2F30A171FCCD}" destId="{614F796C-B454-46F7-BD28-FB76D2BE523E}" srcOrd="5" destOrd="0" presId="urn:microsoft.com/office/officeart/2005/8/layout/process1"/>
    <dgm:cxn modelId="{BB592E60-09BD-40CB-8508-D9AEE6EFF5FA}" type="presParOf" srcId="{614F796C-B454-46F7-BD28-FB76D2BE523E}" destId="{1E5867C8-C669-4D7C-A6B1-9FBA275255E7}" srcOrd="0" destOrd="0" presId="urn:microsoft.com/office/officeart/2005/8/layout/process1"/>
    <dgm:cxn modelId="{E57EBF69-5B43-411D-8389-ED05CD7D0306}" type="presParOf" srcId="{0553EE6B-ADA5-4279-9AA3-2F30A171FCCD}" destId="{B712EAE9-22BE-4E01-9D5C-12A5B0FB56FE}" srcOrd="6" destOrd="0" presId="urn:microsoft.com/office/officeart/2005/8/layout/process1"/>
    <dgm:cxn modelId="{26EAA6B0-0250-44B6-871F-4962687D182D}" type="presParOf" srcId="{0553EE6B-ADA5-4279-9AA3-2F30A171FCCD}" destId="{B5E35FEB-44D2-4E0F-9654-C49F08C02A68}" srcOrd="7" destOrd="0" presId="urn:microsoft.com/office/officeart/2005/8/layout/process1"/>
    <dgm:cxn modelId="{F4C33E69-4A4B-43D8-9E0B-3542733D5BAD}" type="presParOf" srcId="{B5E35FEB-44D2-4E0F-9654-C49F08C02A68}" destId="{2F05C1A3-F071-488F-91C0-EF1097115783}" srcOrd="0" destOrd="0" presId="urn:microsoft.com/office/officeart/2005/8/layout/process1"/>
    <dgm:cxn modelId="{D31BA0AC-E8D9-4279-88E7-BA4933E34778}" type="presParOf" srcId="{0553EE6B-ADA5-4279-9AA3-2F30A171FCCD}" destId="{0B71FC93-2B47-4EC8-A134-B0BF01E835E9}" srcOrd="8"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514BEB-0FB6-49F1-A85B-8E3F8E2F23FE}"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US"/>
        </a:p>
      </dgm:t>
    </dgm:pt>
    <dgm:pt modelId="{B6895912-6854-4122-9541-C46105EDA08C}">
      <dgm:prSet phldrT="[Text]" phldr="0">
        <dgm:style>
          <a:lnRef idx="2">
            <a:schemeClr val="accent6"/>
          </a:lnRef>
          <a:fillRef idx="1">
            <a:schemeClr val="lt1"/>
          </a:fillRef>
          <a:effectRef idx="0">
            <a:schemeClr val="accent6"/>
          </a:effectRef>
          <a:fontRef idx="minor">
            <a:schemeClr val="dk1"/>
          </a:fontRef>
        </dgm:style>
      </dgm:prSet>
      <dgm:spPr/>
      <dgm:t>
        <a:bodyPr/>
        <a:lstStyle/>
        <a:p>
          <a:r>
            <a:rPr lang="en-US" dirty="0">
              <a:latin typeface="Arial" panose="020B0604020202020204" pitchFamily="34" charset="0"/>
              <a:cs typeface="Arial" panose="020B0604020202020204" pitchFamily="34" charset="0"/>
            </a:rPr>
            <a:t>Theory</a:t>
          </a:r>
        </a:p>
      </dgm:t>
    </dgm:pt>
    <dgm:pt modelId="{099180EB-9EBD-4426-8D40-07FDA9116D3F}" type="parTrans" cxnId="{E98C54B6-4435-4E06-ADEE-046BCB7A54CC}">
      <dgm:prSet/>
      <dgm:spPr/>
      <dgm:t>
        <a:bodyPr/>
        <a:lstStyle/>
        <a:p>
          <a:endParaRPr lang="en-US">
            <a:latin typeface="Arial" panose="020B0604020202020204" pitchFamily="34" charset="0"/>
            <a:cs typeface="Arial" panose="020B0604020202020204" pitchFamily="34" charset="0"/>
          </a:endParaRPr>
        </a:p>
      </dgm:t>
    </dgm:pt>
    <dgm:pt modelId="{F73E120A-C500-4678-9CD8-1CEBBC03FF67}" type="sibTrans" cxnId="{E98C54B6-4435-4E06-ADEE-046BCB7A54CC}">
      <dgm:prSet/>
      <dgm:spPr/>
      <dgm:t>
        <a:bodyPr/>
        <a:lstStyle/>
        <a:p>
          <a:endParaRPr lang="en-US">
            <a:latin typeface="Arial" panose="020B0604020202020204" pitchFamily="34" charset="0"/>
            <a:cs typeface="Arial" panose="020B0604020202020204" pitchFamily="34" charset="0"/>
          </a:endParaRPr>
        </a:p>
      </dgm:t>
    </dgm:pt>
    <dgm:pt modelId="{52E3AB53-5A8A-4FD8-A2E7-290B9160A5C4}">
      <dgm:prSet phldrT="[Text]" phldr="0">
        <dgm:style>
          <a:lnRef idx="2">
            <a:schemeClr val="accent6"/>
          </a:lnRef>
          <a:fillRef idx="1">
            <a:schemeClr val="lt1"/>
          </a:fillRef>
          <a:effectRef idx="0">
            <a:schemeClr val="accent6"/>
          </a:effectRef>
          <a:fontRef idx="minor">
            <a:schemeClr val="dk1"/>
          </a:fontRef>
        </dgm:style>
      </dgm:prSet>
      <dgm:spPr/>
      <dgm:t>
        <a:bodyPr/>
        <a:lstStyle/>
        <a:p>
          <a:r>
            <a:rPr lang="en-US" dirty="0">
              <a:latin typeface="Arial" panose="020B0604020202020204" pitchFamily="34" charset="0"/>
              <a:cs typeface="Arial" panose="020B0604020202020204" pitchFamily="34" charset="0"/>
            </a:rPr>
            <a:t>Application</a:t>
          </a:r>
        </a:p>
      </dgm:t>
    </dgm:pt>
    <dgm:pt modelId="{3AF2BAAB-F25C-49D3-9B16-7C5B00748193}" type="parTrans" cxnId="{11C810B1-1BEA-425E-AC95-7D068988B949}">
      <dgm:prSet/>
      <dgm:spPr/>
      <dgm:t>
        <a:bodyPr/>
        <a:lstStyle/>
        <a:p>
          <a:endParaRPr lang="en-US">
            <a:latin typeface="Arial" panose="020B0604020202020204" pitchFamily="34" charset="0"/>
            <a:cs typeface="Arial" panose="020B0604020202020204" pitchFamily="34" charset="0"/>
          </a:endParaRPr>
        </a:p>
      </dgm:t>
    </dgm:pt>
    <dgm:pt modelId="{03E72D6E-A607-4535-B10B-A22EE4373DEB}" type="sibTrans" cxnId="{11C810B1-1BEA-425E-AC95-7D068988B949}">
      <dgm:prSet/>
      <dgm:spPr/>
      <dgm:t>
        <a:bodyPr/>
        <a:lstStyle/>
        <a:p>
          <a:endParaRPr lang="en-US">
            <a:latin typeface="Arial" panose="020B0604020202020204" pitchFamily="34" charset="0"/>
            <a:cs typeface="Arial" panose="020B0604020202020204" pitchFamily="34" charset="0"/>
          </a:endParaRPr>
        </a:p>
      </dgm:t>
    </dgm:pt>
    <dgm:pt modelId="{341A722E-6503-4275-B460-879F4B48741E}">
      <dgm:prSet phldrT="[Text]" phldr="0">
        <dgm:style>
          <a:lnRef idx="2">
            <a:schemeClr val="accent6"/>
          </a:lnRef>
          <a:fillRef idx="1">
            <a:schemeClr val="lt1"/>
          </a:fillRef>
          <a:effectRef idx="0">
            <a:schemeClr val="accent6"/>
          </a:effectRef>
          <a:fontRef idx="minor">
            <a:schemeClr val="dk1"/>
          </a:fontRef>
        </dgm:style>
      </dgm:prSet>
      <dgm:spPr/>
      <dgm:t>
        <a:bodyPr/>
        <a:lstStyle/>
        <a:p>
          <a:r>
            <a:rPr lang="en-US" dirty="0">
              <a:latin typeface="Arial" panose="020B0604020202020204" pitchFamily="34" charset="0"/>
              <a:cs typeface="Arial" panose="020B0604020202020204" pitchFamily="34" charset="0"/>
            </a:rPr>
            <a:t>Care Practice</a:t>
          </a:r>
        </a:p>
      </dgm:t>
    </dgm:pt>
    <dgm:pt modelId="{97B585E6-D701-4C80-A9E7-E44A2C0FD777}" type="parTrans" cxnId="{B35F8E5F-5B61-46AE-A49B-2CE107D01D36}">
      <dgm:prSet/>
      <dgm:spPr/>
      <dgm:t>
        <a:bodyPr/>
        <a:lstStyle/>
        <a:p>
          <a:endParaRPr lang="en-US">
            <a:latin typeface="Arial" panose="020B0604020202020204" pitchFamily="34" charset="0"/>
            <a:cs typeface="Arial" panose="020B0604020202020204" pitchFamily="34" charset="0"/>
          </a:endParaRPr>
        </a:p>
      </dgm:t>
    </dgm:pt>
    <dgm:pt modelId="{82368CDE-DA22-4C99-B3DE-DC99AC1B7EF8}" type="sibTrans" cxnId="{B35F8E5F-5B61-46AE-A49B-2CE107D01D36}">
      <dgm:prSet/>
      <dgm:spPr/>
      <dgm:t>
        <a:bodyPr/>
        <a:lstStyle/>
        <a:p>
          <a:endParaRPr lang="en-US">
            <a:latin typeface="Arial" panose="020B0604020202020204" pitchFamily="34" charset="0"/>
            <a:cs typeface="Arial" panose="020B0604020202020204" pitchFamily="34" charset="0"/>
          </a:endParaRPr>
        </a:p>
      </dgm:t>
    </dgm:pt>
    <dgm:pt modelId="{8E4D4B5A-5667-4A0D-B532-DFCEA914A1A3}" type="pres">
      <dgm:prSet presAssocID="{56514BEB-0FB6-49F1-A85B-8E3F8E2F23FE}" presName="Name0" presStyleCnt="0">
        <dgm:presLayoutVars>
          <dgm:dir/>
          <dgm:animLvl val="lvl"/>
          <dgm:resizeHandles val="exact"/>
        </dgm:presLayoutVars>
      </dgm:prSet>
      <dgm:spPr/>
    </dgm:pt>
    <dgm:pt modelId="{5C3A9BBA-D1F7-4F6B-9B03-E3D41548AA4E}" type="pres">
      <dgm:prSet presAssocID="{B6895912-6854-4122-9541-C46105EDA08C}" presName="parTxOnly" presStyleLbl="node1" presStyleIdx="0" presStyleCnt="3">
        <dgm:presLayoutVars>
          <dgm:chMax val="0"/>
          <dgm:chPref val="0"/>
          <dgm:bulletEnabled val="1"/>
        </dgm:presLayoutVars>
      </dgm:prSet>
      <dgm:spPr/>
    </dgm:pt>
    <dgm:pt modelId="{E45E67F6-F502-4A34-AA1A-8C24B7848186}" type="pres">
      <dgm:prSet presAssocID="{F73E120A-C500-4678-9CD8-1CEBBC03FF67}" presName="parTxOnlySpace" presStyleCnt="0"/>
      <dgm:spPr/>
    </dgm:pt>
    <dgm:pt modelId="{AF6B1EAF-9D80-4776-A227-08BA201D2F44}" type="pres">
      <dgm:prSet presAssocID="{52E3AB53-5A8A-4FD8-A2E7-290B9160A5C4}" presName="parTxOnly" presStyleLbl="node1" presStyleIdx="1" presStyleCnt="3">
        <dgm:presLayoutVars>
          <dgm:chMax val="0"/>
          <dgm:chPref val="0"/>
          <dgm:bulletEnabled val="1"/>
        </dgm:presLayoutVars>
      </dgm:prSet>
      <dgm:spPr/>
    </dgm:pt>
    <dgm:pt modelId="{B0BBAC59-93B6-402B-BF05-9C67ED150B4C}" type="pres">
      <dgm:prSet presAssocID="{03E72D6E-A607-4535-B10B-A22EE4373DEB}" presName="parTxOnlySpace" presStyleCnt="0"/>
      <dgm:spPr/>
    </dgm:pt>
    <dgm:pt modelId="{25C16848-BAB2-44A8-ABE5-77991A9A45B0}" type="pres">
      <dgm:prSet presAssocID="{341A722E-6503-4275-B460-879F4B48741E}" presName="parTxOnly" presStyleLbl="node1" presStyleIdx="2" presStyleCnt="3">
        <dgm:presLayoutVars>
          <dgm:chMax val="0"/>
          <dgm:chPref val="0"/>
          <dgm:bulletEnabled val="1"/>
        </dgm:presLayoutVars>
      </dgm:prSet>
      <dgm:spPr/>
    </dgm:pt>
  </dgm:ptLst>
  <dgm:cxnLst>
    <dgm:cxn modelId="{1D9A1B13-4609-4E47-8D78-6BB41918D11F}" type="presOf" srcId="{B6895912-6854-4122-9541-C46105EDA08C}" destId="{5C3A9BBA-D1F7-4F6B-9B03-E3D41548AA4E}" srcOrd="0" destOrd="0" presId="urn:microsoft.com/office/officeart/2005/8/layout/chevron1"/>
    <dgm:cxn modelId="{B35F8E5F-5B61-46AE-A49B-2CE107D01D36}" srcId="{56514BEB-0FB6-49F1-A85B-8E3F8E2F23FE}" destId="{341A722E-6503-4275-B460-879F4B48741E}" srcOrd="2" destOrd="0" parTransId="{97B585E6-D701-4C80-A9E7-E44A2C0FD777}" sibTransId="{82368CDE-DA22-4C99-B3DE-DC99AC1B7EF8}"/>
    <dgm:cxn modelId="{64B05D8B-2B51-4136-B016-EA3FE9CDFF88}" type="presOf" srcId="{341A722E-6503-4275-B460-879F4B48741E}" destId="{25C16848-BAB2-44A8-ABE5-77991A9A45B0}" srcOrd="0" destOrd="0" presId="urn:microsoft.com/office/officeart/2005/8/layout/chevron1"/>
    <dgm:cxn modelId="{A05E4E97-BB18-4B89-89FC-443815354B15}" type="presOf" srcId="{52E3AB53-5A8A-4FD8-A2E7-290B9160A5C4}" destId="{AF6B1EAF-9D80-4776-A227-08BA201D2F44}" srcOrd="0" destOrd="0" presId="urn:microsoft.com/office/officeart/2005/8/layout/chevron1"/>
    <dgm:cxn modelId="{11C810B1-1BEA-425E-AC95-7D068988B949}" srcId="{56514BEB-0FB6-49F1-A85B-8E3F8E2F23FE}" destId="{52E3AB53-5A8A-4FD8-A2E7-290B9160A5C4}" srcOrd="1" destOrd="0" parTransId="{3AF2BAAB-F25C-49D3-9B16-7C5B00748193}" sibTransId="{03E72D6E-A607-4535-B10B-A22EE4373DEB}"/>
    <dgm:cxn modelId="{CBA402B2-20C4-494A-905B-54D68EAAD9EC}" type="presOf" srcId="{56514BEB-0FB6-49F1-A85B-8E3F8E2F23FE}" destId="{8E4D4B5A-5667-4A0D-B532-DFCEA914A1A3}" srcOrd="0" destOrd="0" presId="urn:microsoft.com/office/officeart/2005/8/layout/chevron1"/>
    <dgm:cxn modelId="{E98C54B6-4435-4E06-ADEE-046BCB7A54CC}" srcId="{56514BEB-0FB6-49F1-A85B-8E3F8E2F23FE}" destId="{B6895912-6854-4122-9541-C46105EDA08C}" srcOrd="0" destOrd="0" parTransId="{099180EB-9EBD-4426-8D40-07FDA9116D3F}" sibTransId="{F73E120A-C500-4678-9CD8-1CEBBC03FF67}"/>
    <dgm:cxn modelId="{0E8C4E9E-C8A8-499C-8B4D-3091DD8BC432}" type="presParOf" srcId="{8E4D4B5A-5667-4A0D-B532-DFCEA914A1A3}" destId="{5C3A9BBA-D1F7-4F6B-9B03-E3D41548AA4E}" srcOrd="0" destOrd="0" presId="urn:microsoft.com/office/officeart/2005/8/layout/chevron1"/>
    <dgm:cxn modelId="{9E8A5CDA-0908-4950-A2F9-54737D523345}" type="presParOf" srcId="{8E4D4B5A-5667-4A0D-B532-DFCEA914A1A3}" destId="{E45E67F6-F502-4A34-AA1A-8C24B7848186}" srcOrd="1" destOrd="0" presId="urn:microsoft.com/office/officeart/2005/8/layout/chevron1"/>
    <dgm:cxn modelId="{0838BB0E-E47A-487C-9269-43DF3D97C977}" type="presParOf" srcId="{8E4D4B5A-5667-4A0D-B532-DFCEA914A1A3}" destId="{AF6B1EAF-9D80-4776-A227-08BA201D2F44}" srcOrd="2" destOrd="0" presId="urn:microsoft.com/office/officeart/2005/8/layout/chevron1"/>
    <dgm:cxn modelId="{DE019633-BFC4-4F3D-A195-889C268AFE1C}" type="presParOf" srcId="{8E4D4B5A-5667-4A0D-B532-DFCEA914A1A3}" destId="{B0BBAC59-93B6-402B-BF05-9C67ED150B4C}" srcOrd="3" destOrd="0" presId="urn:microsoft.com/office/officeart/2005/8/layout/chevron1"/>
    <dgm:cxn modelId="{782B5098-2CF6-4F93-8043-4BE845F2FEFB}" type="presParOf" srcId="{8E4D4B5A-5667-4A0D-B532-DFCEA914A1A3}" destId="{25C16848-BAB2-44A8-ABE5-77991A9A45B0}" srcOrd="4"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DCF3840-6007-4391-9707-1120D9A4A0AB}"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US"/>
        </a:p>
      </dgm:t>
    </dgm:pt>
    <dgm:pt modelId="{3F72CD4D-77D9-4947-A19E-BA570351B2C1}">
      <dgm:prSet phldrT="[Text]" phldr="0">
        <dgm:style>
          <a:lnRef idx="1">
            <a:schemeClr val="accent6"/>
          </a:lnRef>
          <a:fillRef idx="2">
            <a:schemeClr val="accent6"/>
          </a:fillRef>
          <a:effectRef idx="1">
            <a:schemeClr val="accent6"/>
          </a:effectRef>
          <a:fontRef idx="minor">
            <a:schemeClr val="dk1"/>
          </a:fontRef>
        </dgm:style>
      </dgm:prSet>
      <dgm:spPr/>
      <dgm:t>
        <a:bodyPr/>
        <a:lstStyle/>
        <a:p>
          <a:r>
            <a:rPr lang="en-US" dirty="0">
              <a:latin typeface="Arial" panose="020B0604020202020204" pitchFamily="34" charset="0"/>
              <a:cs typeface="Arial" panose="020B0604020202020204" pitchFamily="34" charset="0"/>
            </a:rPr>
            <a:t>Activity</a:t>
          </a:r>
        </a:p>
      </dgm:t>
    </dgm:pt>
    <dgm:pt modelId="{B74255CB-046A-4635-A816-E44E49F4D4EE}" type="parTrans" cxnId="{96DEA3D4-09C3-4A8A-8B6B-C429CA8B7E21}">
      <dgm:prSet/>
      <dgm:spPr/>
      <dgm:t>
        <a:bodyPr/>
        <a:lstStyle/>
        <a:p>
          <a:endParaRPr lang="en-US">
            <a:latin typeface="Arial" panose="020B0604020202020204" pitchFamily="34" charset="0"/>
            <a:cs typeface="Arial" panose="020B0604020202020204" pitchFamily="34" charset="0"/>
          </a:endParaRPr>
        </a:p>
      </dgm:t>
    </dgm:pt>
    <dgm:pt modelId="{6A78FA73-1F20-4BBA-82A1-7EC5D7BB1BC6}" type="sibTrans" cxnId="{96DEA3D4-09C3-4A8A-8B6B-C429CA8B7E21}">
      <dgm:prSet/>
      <dgm:spPr/>
      <dgm:t>
        <a:bodyPr/>
        <a:lstStyle/>
        <a:p>
          <a:endParaRPr lang="en-US">
            <a:latin typeface="Arial" panose="020B0604020202020204" pitchFamily="34" charset="0"/>
            <a:cs typeface="Arial" panose="020B0604020202020204" pitchFamily="34" charset="0"/>
          </a:endParaRPr>
        </a:p>
      </dgm:t>
    </dgm:pt>
    <dgm:pt modelId="{90014055-1C70-46C3-B982-86C95434C3D9}">
      <dgm:prSet phldrT="[Text]" phldr="0">
        <dgm:style>
          <a:lnRef idx="1">
            <a:schemeClr val="accent6"/>
          </a:lnRef>
          <a:fillRef idx="2">
            <a:schemeClr val="accent6"/>
          </a:fillRef>
          <a:effectRef idx="1">
            <a:schemeClr val="accent6"/>
          </a:effectRef>
          <a:fontRef idx="minor">
            <a:schemeClr val="dk1"/>
          </a:fontRef>
        </dgm:style>
      </dgm:prSet>
      <dgm:spPr/>
      <dgm:t>
        <a:bodyPr/>
        <a:lstStyle/>
        <a:p>
          <a:r>
            <a:rPr lang="en-US" dirty="0">
              <a:latin typeface="Arial" panose="020B0604020202020204" pitchFamily="34" charset="0"/>
              <a:cs typeface="Arial" panose="020B0604020202020204" pitchFamily="34" charset="0"/>
            </a:rPr>
            <a:t>Engagement</a:t>
          </a:r>
        </a:p>
      </dgm:t>
    </dgm:pt>
    <dgm:pt modelId="{5076BAAA-3861-43DD-97D9-8B058440E0B9}" type="parTrans" cxnId="{978D5313-0021-4040-A405-8E0930C2C35D}">
      <dgm:prSet/>
      <dgm:spPr/>
      <dgm:t>
        <a:bodyPr/>
        <a:lstStyle/>
        <a:p>
          <a:endParaRPr lang="en-US">
            <a:latin typeface="Arial" panose="020B0604020202020204" pitchFamily="34" charset="0"/>
            <a:cs typeface="Arial" panose="020B0604020202020204" pitchFamily="34" charset="0"/>
          </a:endParaRPr>
        </a:p>
      </dgm:t>
    </dgm:pt>
    <dgm:pt modelId="{171F02C1-C67B-434C-A617-F6A030F58B28}" type="sibTrans" cxnId="{978D5313-0021-4040-A405-8E0930C2C35D}">
      <dgm:prSet/>
      <dgm:spPr/>
      <dgm:t>
        <a:bodyPr/>
        <a:lstStyle/>
        <a:p>
          <a:endParaRPr lang="en-US">
            <a:latin typeface="Arial" panose="020B0604020202020204" pitchFamily="34" charset="0"/>
            <a:cs typeface="Arial" panose="020B0604020202020204" pitchFamily="34" charset="0"/>
          </a:endParaRPr>
        </a:p>
      </dgm:t>
    </dgm:pt>
    <dgm:pt modelId="{4F395A96-A206-4FA3-87DC-69885F643189}" type="pres">
      <dgm:prSet presAssocID="{8DCF3840-6007-4391-9707-1120D9A4A0AB}" presName="rootnode" presStyleCnt="0">
        <dgm:presLayoutVars>
          <dgm:chMax/>
          <dgm:chPref/>
          <dgm:dir/>
          <dgm:animLvl val="lvl"/>
        </dgm:presLayoutVars>
      </dgm:prSet>
      <dgm:spPr/>
    </dgm:pt>
    <dgm:pt modelId="{B93449DE-449D-49D8-95FA-915F8670DD12}" type="pres">
      <dgm:prSet presAssocID="{3F72CD4D-77D9-4947-A19E-BA570351B2C1}" presName="composite" presStyleCnt="0"/>
      <dgm:spPr/>
    </dgm:pt>
    <dgm:pt modelId="{6F817686-C293-43A8-AEDE-542A39F9F504}" type="pres">
      <dgm:prSet presAssocID="{3F72CD4D-77D9-4947-A19E-BA570351B2C1}" presName="bentUpArrow1" presStyleLbl="alignImgPlace1" presStyleIdx="0" presStyleCnt="1">
        <dgm:style>
          <a:lnRef idx="2">
            <a:schemeClr val="accent6"/>
          </a:lnRef>
          <a:fillRef idx="1">
            <a:schemeClr val="lt1"/>
          </a:fillRef>
          <a:effectRef idx="0">
            <a:schemeClr val="accent6"/>
          </a:effectRef>
          <a:fontRef idx="minor">
            <a:schemeClr val="dk1"/>
          </a:fontRef>
        </dgm:style>
      </dgm:prSet>
      <dgm:spPr/>
    </dgm:pt>
    <dgm:pt modelId="{A5C202E7-4090-4F77-A9C7-BFD1EC1720F2}" type="pres">
      <dgm:prSet presAssocID="{3F72CD4D-77D9-4947-A19E-BA570351B2C1}" presName="ParentText" presStyleLbl="node1" presStyleIdx="0" presStyleCnt="2">
        <dgm:presLayoutVars>
          <dgm:chMax val="1"/>
          <dgm:chPref val="1"/>
          <dgm:bulletEnabled val="1"/>
        </dgm:presLayoutVars>
      </dgm:prSet>
      <dgm:spPr/>
    </dgm:pt>
    <dgm:pt modelId="{CA1DEFDE-921F-44A6-AF45-B11BF6BE94CC}" type="pres">
      <dgm:prSet presAssocID="{3F72CD4D-77D9-4947-A19E-BA570351B2C1}" presName="ChildText" presStyleLbl="revTx" presStyleIdx="0" presStyleCnt="1">
        <dgm:presLayoutVars>
          <dgm:chMax val="0"/>
          <dgm:chPref val="0"/>
          <dgm:bulletEnabled val="1"/>
        </dgm:presLayoutVars>
      </dgm:prSet>
      <dgm:spPr/>
    </dgm:pt>
    <dgm:pt modelId="{E0C493C5-4BC6-41A4-A128-7AB25210F39F}" type="pres">
      <dgm:prSet presAssocID="{6A78FA73-1F20-4BBA-82A1-7EC5D7BB1BC6}" presName="sibTrans" presStyleCnt="0"/>
      <dgm:spPr/>
    </dgm:pt>
    <dgm:pt modelId="{9AEE0E8E-FC3E-4984-A0D7-5811A9B9E797}" type="pres">
      <dgm:prSet presAssocID="{90014055-1C70-46C3-B982-86C95434C3D9}" presName="composite" presStyleCnt="0"/>
      <dgm:spPr/>
    </dgm:pt>
    <dgm:pt modelId="{CE392479-91DF-42EE-80E1-2121B61BFF7A}" type="pres">
      <dgm:prSet presAssocID="{90014055-1C70-46C3-B982-86C95434C3D9}" presName="ParentText" presStyleLbl="node1" presStyleIdx="1" presStyleCnt="2">
        <dgm:presLayoutVars>
          <dgm:chMax val="1"/>
          <dgm:chPref val="1"/>
          <dgm:bulletEnabled val="1"/>
        </dgm:presLayoutVars>
      </dgm:prSet>
      <dgm:spPr/>
    </dgm:pt>
  </dgm:ptLst>
  <dgm:cxnLst>
    <dgm:cxn modelId="{978D5313-0021-4040-A405-8E0930C2C35D}" srcId="{8DCF3840-6007-4391-9707-1120D9A4A0AB}" destId="{90014055-1C70-46C3-B982-86C95434C3D9}" srcOrd="1" destOrd="0" parTransId="{5076BAAA-3861-43DD-97D9-8B058440E0B9}" sibTransId="{171F02C1-C67B-434C-A617-F6A030F58B28}"/>
    <dgm:cxn modelId="{93785E20-AE00-4082-8063-F13D305EA9F3}" type="presOf" srcId="{3F72CD4D-77D9-4947-A19E-BA570351B2C1}" destId="{A5C202E7-4090-4F77-A9C7-BFD1EC1720F2}" srcOrd="0" destOrd="0" presId="urn:microsoft.com/office/officeart/2005/8/layout/StepDownProcess"/>
    <dgm:cxn modelId="{AAF77A3A-E115-490A-8BD2-6D69BEAEE9B2}" type="presOf" srcId="{90014055-1C70-46C3-B982-86C95434C3D9}" destId="{CE392479-91DF-42EE-80E1-2121B61BFF7A}" srcOrd="0" destOrd="0" presId="urn:microsoft.com/office/officeart/2005/8/layout/StepDownProcess"/>
    <dgm:cxn modelId="{E4E7E74A-6519-414A-A681-AC2F9EF88818}" type="presOf" srcId="{8DCF3840-6007-4391-9707-1120D9A4A0AB}" destId="{4F395A96-A206-4FA3-87DC-69885F643189}" srcOrd="0" destOrd="0" presId="urn:microsoft.com/office/officeart/2005/8/layout/StepDownProcess"/>
    <dgm:cxn modelId="{96DEA3D4-09C3-4A8A-8B6B-C429CA8B7E21}" srcId="{8DCF3840-6007-4391-9707-1120D9A4A0AB}" destId="{3F72CD4D-77D9-4947-A19E-BA570351B2C1}" srcOrd="0" destOrd="0" parTransId="{B74255CB-046A-4635-A816-E44E49F4D4EE}" sibTransId="{6A78FA73-1F20-4BBA-82A1-7EC5D7BB1BC6}"/>
    <dgm:cxn modelId="{3D1AF74B-B0AC-426D-910D-8644CB0A98EE}" type="presParOf" srcId="{4F395A96-A206-4FA3-87DC-69885F643189}" destId="{B93449DE-449D-49D8-95FA-915F8670DD12}" srcOrd="0" destOrd="0" presId="urn:microsoft.com/office/officeart/2005/8/layout/StepDownProcess"/>
    <dgm:cxn modelId="{E4C82110-1CB9-48EB-A1D2-5421A3227879}" type="presParOf" srcId="{B93449DE-449D-49D8-95FA-915F8670DD12}" destId="{6F817686-C293-43A8-AEDE-542A39F9F504}" srcOrd="0" destOrd="0" presId="urn:microsoft.com/office/officeart/2005/8/layout/StepDownProcess"/>
    <dgm:cxn modelId="{15C37D41-D3E2-4DAF-A3CC-E3F3EA78EB85}" type="presParOf" srcId="{B93449DE-449D-49D8-95FA-915F8670DD12}" destId="{A5C202E7-4090-4F77-A9C7-BFD1EC1720F2}" srcOrd="1" destOrd="0" presId="urn:microsoft.com/office/officeart/2005/8/layout/StepDownProcess"/>
    <dgm:cxn modelId="{3D3B2B1F-088E-46EE-9F34-B089E253D7DD}" type="presParOf" srcId="{B93449DE-449D-49D8-95FA-915F8670DD12}" destId="{CA1DEFDE-921F-44A6-AF45-B11BF6BE94CC}" srcOrd="2" destOrd="0" presId="urn:microsoft.com/office/officeart/2005/8/layout/StepDownProcess"/>
    <dgm:cxn modelId="{05C25751-68AA-418B-A134-36F509472C4A}" type="presParOf" srcId="{4F395A96-A206-4FA3-87DC-69885F643189}" destId="{E0C493C5-4BC6-41A4-A128-7AB25210F39F}" srcOrd="1" destOrd="0" presId="urn:microsoft.com/office/officeart/2005/8/layout/StepDownProcess"/>
    <dgm:cxn modelId="{4D30F973-FE0D-4A06-AFB3-F6C45E8C2894}" type="presParOf" srcId="{4F395A96-A206-4FA3-87DC-69885F643189}" destId="{9AEE0E8E-FC3E-4984-A0D7-5811A9B9E797}" srcOrd="2" destOrd="0" presId="urn:microsoft.com/office/officeart/2005/8/layout/StepDownProcess"/>
    <dgm:cxn modelId="{AEFB7C09-4618-40C8-B0D0-E1A99A6EE635}" type="presParOf" srcId="{9AEE0E8E-FC3E-4984-A0D7-5811A9B9E797}" destId="{CE392479-91DF-42EE-80E1-2121B61BFF7A}" srcOrd="0" destOrd="0" presId="urn:microsoft.com/office/officeart/2005/8/layout/StepDown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DCF3840-6007-4391-9707-1120D9A4A0AB}"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US"/>
        </a:p>
      </dgm:t>
    </dgm:pt>
    <dgm:pt modelId="{3F72CD4D-77D9-4947-A19E-BA570351B2C1}">
      <dgm:prSet phldrT="[Text]" phldr="0">
        <dgm:style>
          <a:lnRef idx="1">
            <a:schemeClr val="accent6"/>
          </a:lnRef>
          <a:fillRef idx="2">
            <a:schemeClr val="accent6"/>
          </a:fillRef>
          <a:effectRef idx="1">
            <a:schemeClr val="accent6"/>
          </a:effectRef>
          <a:fontRef idx="minor">
            <a:schemeClr val="dk1"/>
          </a:fontRef>
        </dgm:style>
      </dgm:prSet>
      <dgm:spPr/>
      <dgm:t>
        <a:bodyPr/>
        <a:lstStyle/>
        <a:p>
          <a:r>
            <a:rPr lang="en-US" dirty="0">
              <a:latin typeface="Arial" panose="020B0604020202020204" pitchFamily="34" charset="0"/>
              <a:cs typeface="Arial" panose="020B0604020202020204" pitchFamily="34" charset="0"/>
            </a:rPr>
            <a:t>Continuity</a:t>
          </a:r>
        </a:p>
      </dgm:t>
    </dgm:pt>
    <dgm:pt modelId="{B74255CB-046A-4635-A816-E44E49F4D4EE}" type="parTrans" cxnId="{96DEA3D4-09C3-4A8A-8B6B-C429CA8B7E21}">
      <dgm:prSet/>
      <dgm:spPr/>
      <dgm:t>
        <a:bodyPr/>
        <a:lstStyle/>
        <a:p>
          <a:endParaRPr lang="en-US">
            <a:latin typeface="Arial" panose="020B0604020202020204" pitchFamily="34" charset="0"/>
            <a:cs typeface="Arial" panose="020B0604020202020204" pitchFamily="34" charset="0"/>
          </a:endParaRPr>
        </a:p>
      </dgm:t>
    </dgm:pt>
    <dgm:pt modelId="{6A78FA73-1F20-4BBA-82A1-7EC5D7BB1BC6}" type="sibTrans" cxnId="{96DEA3D4-09C3-4A8A-8B6B-C429CA8B7E21}">
      <dgm:prSet/>
      <dgm:spPr/>
      <dgm:t>
        <a:bodyPr/>
        <a:lstStyle/>
        <a:p>
          <a:endParaRPr lang="en-US">
            <a:latin typeface="Arial" panose="020B0604020202020204" pitchFamily="34" charset="0"/>
            <a:cs typeface="Arial" panose="020B0604020202020204" pitchFamily="34" charset="0"/>
          </a:endParaRPr>
        </a:p>
      </dgm:t>
    </dgm:pt>
    <dgm:pt modelId="{90014055-1C70-46C3-B982-86C95434C3D9}">
      <dgm:prSet phldrT="[Text]" phldr="0">
        <dgm:style>
          <a:lnRef idx="1">
            <a:schemeClr val="accent6"/>
          </a:lnRef>
          <a:fillRef idx="2">
            <a:schemeClr val="accent6"/>
          </a:fillRef>
          <a:effectRef idx="1">
            <a:schemeClr val="accent6"/>
          </a:effectRef>
          <a:fontRef idx="minor">
            <a:schemeClr val="dk1"/>
          </a:fontRef>
        </dgm:style>
      </dgm:prSet>
      <dgm:spPr/>
      <dgm:t>
        <a:bodyPr/>
        <a:lstStyle/>
        <a:p>
          <a:r>
            <a:rPr lang="en-US" dirty="0">
              <a:latin typeface="Arial" panose="020B0604020202020204" pitchFamily="34" charset="0"/>
              <a:cs typeface="Arial" panose="020B0604020202020204" pitchFamily="34" charset="0"/>
            </a:rPr>
            <a:t>Routine</a:t>
          </a:r>
        </a:p>
      </dgm:t>
    </dgm:pt>
    <dgm:pt modelId="{5076BAAA-3861-43DD-97D9-8B058440E0B9}" type="parTrans" cxnId="{978D5313-0021-4040-A405-8E0930C2C35D}">
      <dgm:prSet/>
      <dgm:spPr/>
      <dgm:t>
        <a:bodyPr/>
        <a:lstStyle/>
        <a:p>
          <a:endParaRPr lang="en-US">
            <a:latin typeface="Arial" panose="020B0604020202020204" pitchFamily="34" charset="0"/>
            <a:cs typeface="Arial" panose="020B0604020202020204" pitchFamily="34" charset="0"/>
          </a:endParaRPr>
        </a:p>
      </dgm:t>
    </dgm:pt>
    <dgm:pt modelId="{171F02C1-C67B-434C-A617-F6A030F58B28}" type="sibTrans" cxnId="{978D5313-0021-4040-A405-8E0930C2C35D}">
      <dgm:prSet/>
      <dgm:spPr/>
      <dgm:t>
        <a:bodyPr/>
        <a:lstStyle/>
        <a:p>
          <a:endParaRPr lang="en-US">
            <a:latin typeface="Arial" panose="020B0604020202020204" pitchFamily="34" charset="0"/>
            <a:cs typeface="Arial" panose="020B0604020202020204" pitchFamily="34" charset="0"/>
          </a:endParaRPr>
        </a:p>
      </dgm:t>
    </dgm:pt>
    <dgm:pt modelId="{4F395A96-A206-4FA3-87DC-69885F643189}" type="pres">
      <dgm:prSet presAssocID="{8DCF3840-6007-4391-9707-1120D9A4A0AB}" presName="rootnode" presStyleCnt="0">
        <dgm:presLayoutVars>
          <dgm:chMax/>
          <dgm:chPref/>
          <dgm:dir/>
          <dgm:animLvl val="lvl"/>
        </dgm:presLayoutVars>
      </dgm:prSet>
      <dgm:spPr/>
    </dgm:pt>
    <dgm:pt modelId="{B93449DE-449D-49D8-95FA-915F8670DD12}" type="pres">
      <dgm:prSet presAssocID="{3F72CD4D-77D9-4947-A19E-BA570351B2C1}" presName="composite" presStyleCnt="0"/>
      <dgm:spPr/>
    </dgm:pt>
    <dgm:pt modelId="{6F817686-C293-43A8-AEDE-542A39F9F504}" type="pres">
      <dgm:prSet presAssocID="{3F72CD4D-77D9-4947-A19E-BA570351B2C1}" presName="bentUpArrow1" presStyleLbl="alignImgPlace1" presStyleIdx="0" presStyleCnt="1">
        <dgm:style>
          <a:lnRef idx="2">
            <a:schemeClr val="accent6"/>
          </a:lnRef>
          <a:fillRef idx="1">
            <a:schemeClr val="lt1"/>
          </a:fillRef>
          <a:effectRef idx="0">
            <a:schemeClr val="accent6"/>
          </a:effectRef>
          <a:fontRef idx="minor">
            <a:schemeClr val="dk1"/>
          </a:fontRef>
        </dgm:style>
      </dgm:prSet>
      <dgm:spPr/>
    </dgm:pt>
    <dgm:pt modelId="{A5C202E7-4090-4F77-A9C7-BFD1EC1720F2}" type="pres">
      <dgm:prSet presAssocID="{3F72CD4D-77D9-4947-A19E-BA570351B2C1}" presName="ParentText" presStyleLbl="node1" presStyleIdx="0" presStyleCnt="2">
        <dgm:presLayoutVars>
          <dgm:chMax val="1"/>
          <dgm:chPref val="1"/>
          <dgm:bulletEnabled val="1"/>
        </dgm:presLayoutVars>
      </dgm:prSet>
      <dgm:spPr/>
    </dgm:pt>
    <dgm:pt modelId="{CA1DEFDE-921F-44A6-AF45-B11BF6BE94CC}" type="pres">
      <dgm:prSet presAssocID="{3F72CD4D-77D9-4947-A19E-BA570351B2C1}" presName="ChildText" presStyleLbl="revTx" presStyleIdx="0" presStyleCnt="1">
        <dgm:presLayoutVars>
          <dgm:chMax val="0"/>
          <dgm:chPref val="0"/>
          <dgm:bulletEnabled val="1"/>
        </dgm:presLayoutVars>
      </dgm:prSet>
      <dgm:spPr/>
    </dgm:pt>
    <dgm:pt modelId="{E0C493C5-4BC6-41A4-A128-7AB25210F39F}" type="pres">
      <dgm:prSet presAssocID="{6A78FA73-1F20-4BBA-82A1-7EC5D7BB1BC6}" presName="sibTrans" presStyleCnt="0"/>
      <dgm:spPr/>
    </dgm:pt>
    <dgm:pt modelId="{9AEE0E8E-FC3E-4984-A0D7-5811A9B9E797}" type="pres">
      <dgm:prSet presAssocID="{90014055-1C70-46C3-B982-86C95434C3D9}" presName="composite" presStyleCnt="0"/>
      <dgm:spPr/>
    </dgm:pt>
    <dgm:pt modelId="{CE392479-91DF-42EE-80E1-2121B61BFF7A}" type="pres">
      <dgm:prSet presAssocID="{90014055-1C70-46C3-B982-86C95434C3D9}" presName="ParentText" presStyleLbl="node1" presStyleIdx="1" presStyleCnt="2">
        <dgm:presLayoutVars>
          <dgm:chMax val="1"/>
          <dgm:chPref val="1"/>
          <dgm:bulletEnabled val="1"/>
        </dgm:presLayoutVars>
      </dgm:prSet>
      <dgm:spPr/>
    </dgm:pt>
  </dgm:ptLst>
  <dgm:cxnLst>
    <dgm:cxn modelId="{978D5313-0021-4040-A405-8E0930C2C35D}" srcId="{8DCF3840-6007-4391-9707-1120D9A4A0AB}" destId="{90014055-1C70-46C3-B982-86C95434C3D9}" srcOrd="1" destOrd="0" parTransId="{5076BAAA-3861-43DD-97D9-8B058440E0B9}" sibTransId="{171F02C1-C67B-434C-A617-F6A030F58B28}"/>
    <dgm:cxn modelId="{93785E20-AE00-4082-8063-F13D305EA9F3}" type="presOf" srcId="{3F72CD4D-77D9-4947-A19E-BA570351B2C1}" destId="{A5C202E7-4090-4F77-A9C7-BFD1EC1720F2}" srcOrd="0" destOrd="0" presId="urn:microsoft.com/office/officeart/2005/8/layout/StepDownProcess"/>
    <dgm:cxn modelId="{AAF77A3A-E115-490A-8BD2-6D69BEAEE9B2}" type="presOf" srcId="{90014055-1C70-46C3-B982-86C95434C3D9}" destId="{CE392479-91DF-42EE-80E1-2121B61BFF7A}" srcOrd="0" destOrd="0" presId="urn:microsoft.com/office/officeart/2005/8/layout/StepDownProcess"/>
    <dgm:cxn modelId="{E4E7E74A-6519-414A-A681-AC2F9EF88818}" type="presOf" srcId="{8DCF3840-6007-4391-9707-1120D9A4A0AB}" destId="{4F395A96-A206-4FA3-87DC-69885F643189}" srcOrd="0" destOrd="0" presId="urn:microsoft.com/office/officeart/2005/8/layout/StepDownProcess"/>
    <dgm:cxn modelId="{96DEA3D4-09C3-4A8A-8B6B-C429CA8B7E21}" srcId="{8DCF3840-6007-4391-9707-1120D9A4A0AB}" destId="{3F72CD4D-77D9-4947-A19E-BA570351B2C1}" srcOrd="0" destOrd="0" parTransId="{B74255CB-046A-4635-A816-E44E49F4D4EE}" sibTransId="{6A78FA73-1F20-4BBA-82A1-7EC5D7BB1BC6}"/>
    <dgm:cxn modelId="{3D1AF74B-B0AC-426D-910D-8644CB0A98EE}" type="presParOf" srcId="{4F395A96-A206-4FA3-87DC-69885F643189}" destId="{B93449DE-449D-49D8-95FA-915F8670DD12}" srcOrd="0" destOrd="0" presId="urn:microsoft.com/office/officeart/2005/8/layout/StepDownProcess"/>
    <dgm:cxn modelId="{E4C82110-1CB9-48EB-A1D2-5421A3227879}" type="presParOf" srcId="{B93449DE-449D-49D8-95FA-915F8670DD12}" destId="{6F817686-C293-43A8-AEDE-542A39F9F504}" srcOrd="0" destOrd="0" presId="urn:microsoft.com/office/officeart/2005/8/layout/StepDownProcess"/>
    <dgm:cxn modelId="{15C37D41-D3E2-4DAF-A3CC-E3F3EA78EB85}" type="presParOf" srcId="{B93449DE-449D-49D8-95FA-915F8670DD12}" destId="{A5C202E7-4090-4F77-A9C7-BFD1EC1720F2}" srcOrd="1" destOrd="0" presId="urn:microsoft.com/office/officeart/2005/8/layout/StepDownProcess"/>
    <dgm:cxn modelId="{3D3B2B1F-088E-46EE-9F34-B089E253D7DD}" type="presParOf" srcId="{B93449DE-449D-49D8-95FA-915F8670DD12}" destId="{CA1DEFDE-921F-44A6-AF45-B11BF6BE94CC}" srcOrd="2" destOrd="0" presId="urn:microsoft.com/office/officeart/2005/8/layout/StepDownProcess"/>
    <dgm:cxn modelId="{05C25751-68AA-418B-A134-36F509472C4A}" type="presParOf" srcId="{4F395A96-A206-4FA3-87DC-69885F643189}" destId="{E0C493C5-4BC6-41A4-A128-7AB25210F39F}" srcOrd="1" destOrd="0" presId="urn:microsoft.com/office/officeart/2005/8/layout/StepDownProcess"/>
    <dgm:cxn modelId="{4D30F973-FE0D-4A06-AFB3-F6C45E8C2894}" type="presParOf" srcId="{4F395A96-A206-4FA3-87DC-69885F643189}" destId="{9AEE0E8E-FC3E-4984-A0D7-5811A9B9E797}" srcOrd="2" destOrd="0" presId="urn:microsoft.com/office/officeart/2005/8/layout/StepDownProcess"/>
    <dgm:cxn modelId="{AEFB7C09-4618-40C8-B0D0-E1A99A6EE635}" type="presParOf" srcId="{9AEE0E8E-FC3E-4984-A0D7-5811A9B9E797}" destId="{CE392479-91DF-42EE-80E1-2121B61BFF7A}" srcOrd="0" destOrd="0" presId="urn:microsoft.com/office/officeart/2005/8/layout/StepDownProcess"/>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DCF3840-6007-4391-9707-1120D9A4A0AB}"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US"/>
        </a:p>
      </dgm:t>
    </dgm:pt>
    <dgm:pt modelId="{3F72CD4D-77D9-4947-A19E-BA570351B2C1}">
      <dgm:prSet phldrT="[Text]" phldr="0">
        <dgm:style>
          <a:lnRef idx="1">
            <a:schemeClr val="accent6"/>
          </a:lnRef>
          <a:fillRef idx="2">
            <a:schemeClr val="accent6"/>
          </a:fillRef>
          <a:effectRef idx="1">
            <a:schemeClr val="accent6"/>
          </a:effectRef>
          <a:fontRef idx="minor">
            <a:schemeClr val="dk1"/>
          </a:fontRef>
        </dgm:style>
      </dgm:prSet>
      <dgm:spPr/>
      <dgm:t>
        <a:bodyPr/>
        <a:lstStyle/>
        <a:p>
          <a:r>
            <a:rPr lang="en-US" dirty="0">
              <a:latin typeface="Arial" panose="020B0604020202020204" pitchFamily="34" charset="0"/>
              <a:cs typeface="Arial" panose="020B0604020202020204" pitchFamily="34" charset="0"/>
            </a:rPr>
            <a:t>Disengagement</a:t>
          </a:r>
        </a:p>
      </dgm:t>
    </dgm:pt>
    <dgm:pt modelId="{B74255CB-046A-4635-A816-E44E49F4D4EE}" type="parTrans" cxnId="{96DEA3D4-09C3-4A8A-8B6B-C429CA8B7E21}">
      <dgm:prSet/>
      <dgm:spPr/>
      <dgm:t>
        <a:bodyPr/>
        <a:lstStyle/>
        <a:p>
          <a:endParaRPr lang="en-US">
            <a:latin typeface="Arial" panose="020B0604020202020204" pitchFamily="34" charset="0"/>
            <a:cs typeface="Arial" panose="020B0604020202020204" pitchFamily="34" charset="0"/>
          </a:endParaRPr>
        </a:p>
      </dgm:t>
    </dgm:pt>
    <dgm:pt modelId="{6A78FA73-1F20-4BBA-82A1-7EC5D7BB1BC6}" type="sibTrans" cxnId="{96DEA3D4-09C3-4A8A-8B6B-C429CA8B7E21}">
      <dgm:prSet/>
      <dgm:spPr/>
      <dgm:t>
        <a:bodyPr/>
        <a:lstStyle/>
        <a:p>
          <a:endParaRPr lang="en-US">
            <a:latin typeface="Arial" panose="020B0604020202020204" pitchFamily="34" charset="0"/>
            <a:cs typeface="Arial" panose="020B0604020202020204" pitchFamily="34" charset="0"/>
          </a:endParaRPr>
        </a:p>
      </dgm:t>
    </dgm:pt>
    <dgm:pt modelId="{90014055-1C70-46C3-B982-86C95434C3D9}">
      <dgm:prSet phldrT="[Text]" phldr="0">
        <dgm:style>
          <a:lnRef idx="1">
            <a:schemeClr val="accent6"/>
          </a:lnRef>
          <a:fillRef idx="2">
            <a:schemeClr val="accent6"/>
          </a:fillRef>
          <a:effectRef idx="1">
            <a:schemeClr val="accent6"/>
          </a:effectRef>
          <a:fontRef idx="minor">
            <a:schemeClr val="dk1"/>
          </a:fontRef>
        </dgm:style>
      </dgm:prSet>
      <dgm:spPr/>
      <dgm:t>
        <a:bodyPr/>
        <a:lstStyle/>
        <a:p>
          <a:r>
            <a:rPr lang="en-US" dirty="0">
              <a:latin typeface="Arial" panose="020B0604020202020204" pitchFamily="34" charset="0"/>
              <a:cs typeface="Arial" panose="020B0604020202020204" pitchFamily="34" charset="0"/>
            </a:rPr>
            <a:t>Support</a:t>
          </a:r>
        </a:p>
      </dgm:t>
    </dgm:pt>
    <dgm:pt modelId="{5076BAAA-3861-43DD-97D9-8B058440E0B9}" type="parTrans" cxnId="{978D5313-0021-4040-A405-8E0930C2C35D}">
      <dgm:prSet/>
      <dgm:spPr/>
      <dgm:t>
        <a:bodyPr/>
        <a:lstStyle/>
        <a:p>
          <a:endParaRPr lang="en-US">
            <a:latin typeface="Arial" panose="020B0604020202020204" pitchFamily="34" charset="0"/>
            <a:cs typeface="Arial" panose="020B0604020202020204" pitchFamily="34" charset="0"/>
          </a:endParaRPr>
        </a:p>
      </dgm:t>
    </dgm:pt>
    <dgm:pt modelId="{171F02C1-C67B-434C-A617-F6A030F58B28}" type="sibTrans" cxnId="{978D5313-0021-4040-A405-8E0930C2C35D}">
      <dgm:prSet/>
      <dgm:spPr/>
      <dgm:t>
        <a:bodyPr/>
        <a:lstStyle/>
        <a:p>
          <a:endParaRPr lang="en-US">
            <a:latin typeface="Arial" panose="020B0604020202020204" pitchFamily="34" charset="0"/>
            <a:cs typeface="Arial" panose="020B0604020202020204" pitchFamily="34" charset="0"/>
          </a:endParaRPr>
        </a:p>
      </dgm:t>
    </dgm:pt>
    <dgm:pt modelId="{4F395A96-A206-4FA3-87DC-69885F643189}" type="pres">
      <dgm:prSet presAssocID="{8DCF3840-6007-4391-9707-1120D9A4A0AB}" presName="rootnode" presStyleCnt="0">
        <dgm:presLayoutVars>
          <dgm:chMax/>
          <dgm:chPref/>
          <dgm:dir/>
          <dgm:animLvl val="lvl"/>
        </dgm:presLayoutVars>
      </dgm:prSet>
      <dgm:spPr/>
    </dgm:pt>
    <dgm:pt modelId="{B93449DE-449D-49D8-95FA-915F8670DD12}" type="pres">
      <dgm:prSet presAssocID="{3F72CD4D-77D9-4947-A19E-BA570351B2C1}" presName="composite" presStyleCnt="0"/>
      <dgm:spPr/>
    </dgm:pt>
    <dgm:pt modelId="{6F817686-C293-43A8-AEDE-542A39F9F504}" type="pres">
      <dgm:prSet presAssocID="{3F72CD4D-77D9-4947-A19E-BA570351B2C1}" presName="bentUpArrow1" presStyleLbl="alignImgPlace1" presStyleIdx="0" presStyleCnt="1">
        <dgm:style>
          <a:lnRef idx="2">
            <a:schemeClr val="accent6"/>
          </a:lnRef>
          <a:fillRef idx="1">
            <a:schemeClr val="lt1"/>
          </a:fillRef>
          <a:effectRef idx="0">
            <a:schemeClr val="accent6"/>
          </a:effectRef>
          <a:fontRef idx="minor">
            <a:schemeClr val="dk1"/>
          </a:fontRef>
        </dgm:style>
      </dgm:prSet>
      <dgm:spPr/>
    </dgm:pt>
    <dgm:pt modelId="{A5C202E7-4090-4F77-A9C7-BFD1EC1720F2}" type="pres">
      <dgm:prSet presAssocID="{3F72CD4D-77D9-4947-A19E-BA570351B2C1}" presName="ParentText" presStyleLbl="node1" presStyleIdx="0" presStyleCnt="2">
        <dgm:presLayoutVars>
          <dgm:chMax val="1"/>
          <dgm:chPref val="1"/>
          <dgm:bulletEnabled val="1"/>
        </dgm:presLayoutVars>
      </dgm:prSet>
      <dgm:spPr/>
    </dgm:pt>
    <dgm:pt modelId="{CA1DEFDE-921F-44A6-AF45-B11BF6BE94CC}" type="pres">
      <dgm:prSet presAssocID="{3F72CD4D-77D9-4947-A19E-BA570351B2C1}" presName="ChildText" presStyleLbl="revTx" presStyleIdx="0" presStyleCnt="1">
        <dgm:presLayoutVars>
          <dgm:chMax val="0"/>
          <dgm:chPref val="0"/>
          <dgm:bulletEnabled val="1"/>
        </dgm:presLayoutVars>
      </dgm:prSet>
      <dgm:spPr/>
    </dgm:pt>
    <dgm:pt modelId="{E0C493C5-4BC6-41A4-A128-7AB25210F39F}" type="pres">
      <dgm:prSet presAssocID="{6A78FA73-1F20-4BBA-82A1-7EC5D7BB1BC6}" presName="sibTrans" presStyleCnt="0"/>
      <dgm:spPr/>
    </dgm:pt>
    <dgm:pt modelId="{9AEE0E8E-FC3E-4984-A0D7-5811A9B9E797}" type="pres">
      <dgm:prSet presAssocID="{90014055-1C70-46C3-B982-86C95434C3D9}" presName="composite" presStyleCnt="0"/>
      <dgm:spPr/>
    </dgm:pt>
    <dgm:pt modelId="{CE392479-91DF-42EE-80E1-2121B61BFF7A}" type="pres">
      <dgm:prSet presAssocID="{90014055-1C70-46C3-B982-86C95434C3D9}" presName="ParentText" presStyleLbl="node1" presStyleIdx="1" presStyleCnt="2">
        <dgm:presLayoutVars>
          <dgm:chMax val="1"/>
          <dgm:chPref val="1"/>
          <dgm:bulletEnabled val="1"/>
        </dgm:presLayoutVars>
      </dgm:prSet>
      <dgm:spPr/>
    </dgm:pt>
  </dgm:ptLst>
  <dgm:cxnLst>
    <dgm:cxn modelId="{978D5313-0021-4040-A405-8E0930C2C35D}" srcId="{8DCF3840-6007-4391-9707-1120D9A4A0AB}" destId="{90014055-1C70-46C3-B982-86C95434C3D9}" srcOrd="1" destOrd="0" parTransId="{5076BAAA-3861-43DD-97D9-8B058440E0B9}" sibTransId="{171F02C1-C67B-434C-A617-F6A030F58B28}"/>
    <dgm:cxn modelId="{93785E20-AE00-4082-8063-F13D305EA9F3}" type="presOf" srcId="{3F72CD4D-77D9-4947-A19E-BA570351B2C1}" destId="{A5C202E7-4090-4F77-A9C7-BFD1EC1720F2}" srcOrd="0" destOrd="0" presId="urn:microsoft.com/office/officeart/2005/8/layout/StepDownProcess"/>
    <dgm:cxn modelId="{AAF77A3A-E115-490A-8BD2-6D69BEAEE9B2}" type="presOf" srcId="{90014055-1C70-46C3-B982-86C95434C3D9}" destId="{CE392479-91DF-42EE-80E1-2121B61BFF7A}" srcOrd="0" destOrd="0" presId="urn:microsoft.com/office/officeart/2005/8/layout/StepDownProcess"/>
    <dgm:cxn modelId="{E4E7E74A-6519-414A-A681-AC2F9EF88818}" type="presOf" srcId="{8DCF3840-6007-4391-9707-1120D9A4A0AB}" destId="{4F395A96-A206-4FA3-87DC-69885F643189}" srcOrd="0" destOrd="0" presId="urn:microsoft.com/office/officeart/2005/8/layout/StepDownProcess"/>
    <dgm:cxn modelId="{96DEA3D4-09C3-4A8A-8B6B-C429CA8B7E21}" srcId="{8DCF3840-6007-4391-9707-1120D9A4A0AB}" destId="{3F72CD4D-77D9-4947-A19E-BA570351B2C1}" srcOrd="0" destOrd="0" parTransId="{B74255CB-046A-4635-A816-E44E49F4D4EE}" sibTransId="{6A78FA73-1F20-4BBA-82A1-7EC5D7BB1BC6}"/>
    <dgm:cxn modelId="{3D1AF74B-B0AC-426D-910D-8644CB0A98EE}" type="presParOf" srcId="{4F395A96-A206-4FA3-87DC-69885F643189}" destId="{B93449DE-449D-49D8-95FA-915F8670DD12}" srcOrd="0" destOrd="0" presId="urn:microsoft.com/office/officeart/2005/8/layout/StepDownProcess"/>
    <dgm:cxn modelId="{E4C82110-1CB9-48EB-A1D2-5421A3227879}" type="presParOf" srcId="{B93449DE-449D-49D8-95FA-915F8670DD12}" destId="{6F817686-C293-43A8-AEDE-542A39F9F504}" srcOrd="0" destOrd="0" presId="urn:microsoft.com/office/officeart/2005/8/layout/StepDownProcess"/>
    <dgm:cxn modelId="{15C37D41-D3E2-4DAF-A3CC-E3F3EA78EB85}" type="presParOf" srcId="{B93449DE-449D-49D8-95FA-915F8670DD12}" destId="{A5C202E7-4090-4F77-A9C7-BFD1EC1720F2}" srcOrd="1" destOrd="0" presId="urn:microsoft.com/office/officeart/2005/8/layout/StepDownProcess"/>
    <dgm:cxn modelId="{3D3B2B1F-088E-46EE-9F34-B089E253D7DD}" type="presParOf" srcId="{B93449DE-449D-49D8-95FA-915F8670DD12}" destId="{CA1DEFDE-921F-44A6-AF45-B11BF6BE94CC}" srcOrd="2" destOrd="0" presId="urn:microsoft.com/office/officeart/2005/8/layout/StepDownProcess"/>
    <dgm:cxn modelId="{05C25751-68AA-418B-A134-36F509472C4A}" type="presParOf" srcId="{4F395A96-A206-4FA3-87DC-69885F643189}" destId="{E0C493C5-4BC6-41A4-A128-7AB25210F39F}" srcOrd="1" destOrd="0" presId="urn:microsoft.com/office/officeart/2005/8/layout/StepDownProcess"/>
    <dgm:cxn modelId="{4D30F973-FE0D-4A06-AFB3-F6C45E8C2894}" type="presParOf" srcId="{4F395A96-A206-4FA3-87DC-69885F643189}" destId="{9AEE0E8E-FC3E-4984-A0D7-5811A9B9E797}" srcOrd="2" destOrd="0" presId="urn:microsoft.com/office/officeart/2005/8/layout/StepDownProcess"/>
    <dgm:cxn modelId="{AEFB7C09-4618-40C8-B0D0-E1A99A6EE635}" type="presParOf" srcId="{9AEE0E8E-FC3E-4984-A0D7-5811A9B9E797}" destId="{CE392479-91DF-42EE-80E1-2121B61BFF7A}" srcOrd="0" destOrd="0" presId="urn:microsoft.com/office/officeart/2005/8/layout/StepDownProcess"/>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30CA86-D11B-450D-9DDB-0F1CDC18DAF7}">
      <dsp:nvSpPr>
        <dsp:cNvPr id="0" name=""/>
        <dsp:cNvSpPr/>
      </dsp:nvSpPr>
      <dsp:spPr>
        <a:xfrm>
          <a:off x="4982" y="456153"/>
          <a:ext cx="1544568" cy="926741"/>
        </a:xfrm>
        <a:prstGeom prst="roundRect">
          <a:avLst>
            <a:gd name="adj" fmla="val 10000"/>
          </a:avLst>
        </a:prstGeom>
        <a:gradFill rotWithShape="1">
          <a:gsLst>
            <a:gs pos="0">
              <a:schemeClr val="accent6">
                <a:lumMod val="110000"/>
                <a:satMod val="105000"/>
                <a:tint val="67000"/>
              </a:schemeClr>
            </a:gs>
            <a:gs pos="50000">
              <a:schemeClr val="accent6">
                <a:lumMod val="105000"/>
                <a:satMod val="103000"/>
                <a:tint val="73000"/>
              </a:schemeClr>
            </a:gs>
            <a:gs pos="100000">
              <a:schemeClr val="accent6">
                <a:lumMod val="105000"/>
                <a:satMod val="109000"/>
                <a:tint val="81000"/>
              </a:schemeClr>
            </a:gs>
          </a:gsLst>
          <a:lin ang="5400000" scaled="0"/>
        </a:gradFill>
        <a:ln w="12700" cap="flat" cmpd="sng" algn="ctr">
          <a:solidFill>
            <a:schemeClr val="accent6"/>
          </a:solidFill>
          <a:prstDash val="solid"/>
          <a:miter lim="800000"/>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Ageing population</a:t>
          </a:r>
        </a:p>
      </dsp:txBody>
      <dsp:txXfrm>
        <a:off x="32125" y="483296"/>
        <a:ext cx="1490282" cy="872455"/>
      </dsp:txXfrm>
    </dsp:sp>
    <dsp:sp modelId="{9F24F2C3-7D0E-4D25-858A-D6509ABA3EC2}">
      <dsp:nvSpPr>
        <dsp:cNvPr id="0" name=""/>
        <dsp:cNvSpPr/>
      </dsp:nvSpPr>
      <dsp:spPr>
        <a:xfrm>
          <a:off x="1704007" y="727998"/>
          <a:ext cx="327448" cy="38305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b="1" kern="1200">
            <a:latin typeface="Arial" panose="020B0604020202020204" pitchFamily="34" charset="0"/>
            <a:cs typeface="Arial" panose="020B0604020202020204" pitchFamily="34" charset="0"/>
          </a:endParaRPr>
        </a:p>
      </dsp:txBody>
      <dsp:txXfrm>
        <a:off x="1704007" y="804608"/>
        <a:ext cx="229214" cy="229832"/>
      </dsp:txXfrm>
    </dsp:sp>
    <dsp:sp modelId="{E66CEA08-AE60-4D6E-A247-FE42778DB268}">
      <dsp:nvSpPr>
        <dsp:cNvPr id="0" name=""/>
        <dsp:cNvSpPr/>
      </dsp:nvSpPr>
      <dsp:spPr>
        <a:xfrm>
          <a:off x="2167378" y="456153"/>
          <a:ext cx="1544568" cy="926741"/>
        </a:xfrm>
        <a:prstGeom prst="roundRect">
          <a:avLst>
            <a:gd name="adj" fmla="val 10000"/>
          </a:avLst>
        </a:prstGeom>
        <a:gradFill rotWithShape="1">
          <a:gsLst>
            <a:gs pos="0">
              <a:schemeClr val="accent6">
                <a:lumMod val="110000"/>
                <a:satMod val="105000"/>
                <a:tint val="67000"/>
              </a:schemeClr>
            </a:gs>
            <a:gs pos="50000">
              <a:schemeClr val="accent6">
                <a:lumMod val="105000"/>
                <a:satMod val="103000"/>
                <a:tint val="73000"/>
              </a:schemeClr>
            </a:gs>
            <a:gs pos="100000">
              <a:schemeClr val="accent6">
                <a:lumMod val="105000"/>
                <a:satMod val="109000"/>
                <a:tint val="81000"/>
              </a:schemeClr>
            </a:gs>
          </a:gsLst>
          <a:lin ang="5400000" scaled="0"/>
        </a:gradFill>
        <a:ln w="12700" cap="flat" cmpd="sng" algn="ctr">
          <a:solidFill>
            <a:schemeClr val="accent6"/>
          </a:solidFill>
          <a:prstDash val="solid"/>
          <a:miter lim="800000"/>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Care Needs</a:t>
          </a:r>
        </a:p>
      </dsp:txBody>
      <dsp:txXfrm>
        <a:off x="2194521" y="483296"/>
        <a:ext cx="1490282" cy="872455"/>
      </dsp:txXfrm>
    </dsp:sp>
    <dsp:sp modelId="{7C104F11-B091-4C8E-B90D-E82E16A01669}">
      <dsp:nvSpPr>
        <dsp:cNvPr id="0" name=""/>
        <dsp:cNvSpPr/>
      </dsp:nvSpPr>
      <dsp:spPr>
        <a:xfrm>
          <a:off x="3866403" y="727998"/>
          <a:ext cx="327448" cy="38305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b="1" kern="1200">
            <a:latin typeface="Arial" panose="020B0604020202020204" pitchFamily="34" charset="0"/>
            <a:cs typeface="Arial" panose="020B0604020202020204" pitchFamily="34" charset="0"/>
          </a:endParaRPr>
        </a:p>
      </dsp:txBody>
      <dsp:txXfrm>
        <a:off x="3866403" y="804608"/>
        <a:ext cx="229214" cy="229832"/>
      </dsp:txXfrm>
    </dsp:sp>
    <dsp:sp modelId="{466046D6-D764-4F33-86ED-997CD6968EF3}">
      <dsp:nvSpPr>
        <dsp:cNvPr id="0" name=""/>
        <dsp:cNvSpPr/>
      </dsp:nvSpPr>
      <dsp:spPr>
        <a:xfrm>
          <a:off x="4329774" y="456153"/>
          <a:ext cx="1544568" cy="926741"/>
        </a:xfrm>
        <a:prstGeom prst="roundRect">
          <a:avLst>
            <a:gd name="adj" fmla="val 10000"/>
          </a:avLst>
        </a:prstGeom>
        <a:gradFill rotWithShape="1">
          <a:gsLst>
            <a:gs pos="0">
              <a:schemeClr val="accent6">
                <a:lumMod val="110000"/>
                <a:satMod val="105000"/>
                <a:tint val="67000"/>
              </a:schemeClr>
            </a:gs>
            <a:gs pos="50000">
              <a:schemeClr val="accent6">
                <a:lumMod val="105000"/>
                <a:satMod val="103000"/>
                <a:tint val="73000"/>
              </a:schemeClr>
            </a:gs>
            <a:gs pos="100000">
              <a:schemeClr val="accent6">
                <a:lumMod val="105000"/>
                <a:satMod val="109000"/>
                <a:tint val="81000"/>
              </a:schemeClr>
            </a:gs>
          </a:gsLst>
          <a:lin ang="5400000" scaled="0"/>
        </a:gradFill>
        <a:ln w="12700" cap="flat" cmpd="sng" algn="ctr">
          <a:solidFill>
            <a:schemeClr val="accent6"/>
          </a:solidFill>
          <a:prstDash val="solid"/>
          <a:miter lim="800000"/>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Services</a:t>
          </a:r>
        </a:p>
      </dsp:txBody>
      <dsp:txXfrm>
        <a:off x="4356917" y="483296"/>
        <a:ext cx="1490282" cy="872455"/>
      </dsp:txXfrm>
    </dsp:sp>
    <dsp:sp modelId="{614F796C-B454-46F7-BD28-FB76D2BE523E}">
      <dsp:nvSpPr>
        <dsp:cNvPr id="0" name=""/>
        <dsp:cNvSpPr/>
      </dsp:nvSpPr>
      <dsp:spPr>
        <a:xfrm>
          <a:off x="6028799" y="727998"/>
          <a:ext cx="327448" cy="38305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b="1" kern="1200">
            <a:latin typeface="Arial" panose="020B0604020202020204" pitchFamily="34" charset="0"/>
            <a:cs typeface="Arial" panose="020B0604020202020204" pitchFamily="34" charset="0"/>
          </a:endParaRPr>
        </a:p>
      </dsp:txBody>
      <dsp:txXfrm>
        <a:off x="6028799" y="804608"/>
        <a:ext cx="229214" cy="229832"/>
      </dsp:txXfrm>
    </dsp:sp>
    <dsp:sp modelId="{B712EAE9-22BE-4E01-9D5C-12A5B0FB56FE}">
      <dsp:nvSpPr>
        <dsp:cNvPr id="0" name=""/>
        <dsp:cNvSpPr/>
      </dsp:nvSpPr>
      <dsp:spPr>
        <a:xfrm>
          <a:off x="6492170" y="456153"/>
          <a:ext cx="1544568" cy="926741"/>
        </a:xfrm>
        <a:prstGeom prst="roundRect">
          <a:avLst>
            <a:gd name="adj" fmla="val 10000"/>
          </a:avLst>
        </a:prstGeom>
        <a:gradFill rotWithShape="1">
          <a:gsLst>
            <a:gs pos="0">
              <a:schemeClr val="accent6">
                <a:lumMod val="110000"/>
                <a:satMod val="105000"/>
                <a:tint val="67000"/>
              </a:schemeClr>
            </a:gs>
            <a:gs pos="50000">
              <a:schemeClr val="accent6">
                <a:lumMod val="105000"/>
                <a:satMod val="103000"/>
                <a:tint val="73000"/>
              </a:schemeClr>
            </a:gs>
            <a:gs pos="100000">
              <a:schemeClr val="accent6">
                <a:lumMod val="105000"/>
                <a:satMod val="109000"/>
                <a:tint val="81000"/>
              </a:schemeClr>
            </a:gs>
          </a:gsLst>
          <a:lin ang="5400000" scaled="0"/>
        </a:gradFill>
        <a:ln w="12700" cap="flat" cmpd="sng" algn="ctr">
          <a:solidFill>
            <a:schemeClr val="accent6"/>
          </a:solidFill>
          <a:prstDash val="solid"/>
          <a:miter lim="800000"/>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Technology</a:t>
          </a:r>
        </a:p>
      </dsp:txBody>
      <dsp:txXfrm>
        <a:off x="6519313" y="483296"/>
        <a:ext cx="1490282" cy="872455"/>
      </dsp:txXfrm>
    </dsp:sp>
    <dsp:sp modelId="{B5E35FEB-44D2-4E0F-9654-C49F08C02A68}">
      <dsp:nvSpPr>
        <dsp:cNvPr id="0" name=""/>
        <dsp:cNvSpPr/>
      </dsp:nvSpPr>
      <dsp:spPr>
        <a:xfrm>
          <a:off x="8191195" y="727998"/>
          <a:ext cx="327448" cy="38305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b="1" kern="1200">
            <a:latin typeface="Arial" panose="020B0604020202020204" pitchFamily="34" charset="0"/>
            <a:cs typeface="Arial" panose="020B0604020202020204" pitchFamily="34" charset="0"/>
          </a:endParaRPr>
        </a:p>
      </dsp:txBody>
      <dsp:txXfrm>
        <a:off x="8191195" y="804608"/>
        <a:ext cx="229214" cy="229832"/>
      </dsp:txXfrm>
    </dsp:sp>
    <dsp:sp modelId="{0B71FC93-2B47-4EC8-A134-B0BF01E835E9}">
      <dsp:nvSpPr>
        <dsp:cNvPr id="0" name=""/>
        <dsp:cNvSpPr/>
      </dsp:nvSpPr>
      <dsp:spPr>
        <a:xfrm>
          <a:off x="8654566" y="456153"/>
          <a:ext cx="1544568" cy="926741"/>
        </a:xfrm>
        <a:prstGeom prst="roundRect">
          <a:avLst>
            <a:gd name="adj" fmla="val 10000"/>
          </a:avLst>
        </a:prstGeom>
        <a:gradFill rotWithShape="1">
          <a:gsLst>
            <a:gs pos="0">
              <a:schemeClr val="accent6">
                <a:lumMod val="110000"/>
                <a:satMod val="105000"/>
                <a:tint val="67000"/>
              </a:schemeClr>
            </a:gs>
            <a:gs pos="50000">
              <a:schemeClr val="accent6">
                <a:lumMod val="105000"/>
                <a:satMod val="103000"/>
                <a:tint val="73000"/>
              </a:schemeClr>
            </a:gs>
            <a:gs pos="100000">
              <a:schemeClr val="accent6">
                <a:lumMod val="105000"/>
                <a:satMod val="109000"/>
                <a:tint val="81000"/>
              </a:schemeClr>
            </a:gs>
          </a:gsLst>
          <a:lin ang="5400000" scaled="0"/>
        </a:gradFill>
        <a:ln w="12700" cap="flat" cmpd="sng" algn="ctr">
          <a:solidFill>
            <a:schemeClr val="accent6"/>
          </a:solidFill>
          <a:prstDash val="solid"/>
          <a:miter lim="800000"/>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Recommendations</a:t>
          </a:r>
        </a:p>
      </dsp:txBody>
      <dsp:txXfrm>
        <a:off x="8681709" y="483296"/>
        <a:ext cx="1490282" cy="8724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A9BBA-D1F7-4F6B-9B03-E3D41548AA4E}">
      <dsp:nvSpPr>
        <dsp:cNvPr id="0" name=""/>
        <dsp:cNvSpPr/>
      </dsp:nvSpPr>
      <dsp:spPr>
        <a:xfrm>
          <a:off x="2381" y="515756"/>
          <a:ext cx="2901156" cy="1160462"/>
        </a:xfrm>
        <a:prstGeom prst="chevron">
          <a:avLst/>
        </a:prstGeom>
        <a:solidFill>
          <a:schemeClr val="lt1"/>
        </a:solidFill>
        <a:ln w="1905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100013" tIns="33338" rIns="33338" bIns="33338"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Arial" panose="020B0604020202020204" pitchFamily="34" charset="0"/>
              <a:cs typeface="Arial" panose="020B0604020202020204" pitchFamily="34" charset="0"/>
            </a:rPr>
            <a:t>Theory</a:t>
          </a:r>
        </a:p>
      </dsp:txBody>
      <dsp:txXfrm>
        <a:off x="582612" y="515756"/>
        <a:ext cx="1740694" cy="1160462"/>
      </dsp:txXfrm>
    </dsp:sp>
    <dsp:sp modelId="{AF6B1EAF-9D80-4776-A227-08BA201D2F44}">
      <dsp:nvSpPr>
        <dsp:cNvPr id="0" name=""/>
        <dsp:cNvSpPr/>
      </dsp:nvSpPr>
      <dsp:spPr>
        <a:xfrm>
          <a:off x="2613421" y="515756"/>
          <a:ext cx="2901156" cy="1160462"/>
        </a:xfrm>
        <a:prstGeom prst="chevron">
          <a:avLst/>
        </a:prstGeom>
        <a:solidFill>
          <a:schemeClr val="lt1"/>
        </a:solidFill>
        <a:ln w="1905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100013" tIns="33338" rIns="33338" bIns="33338"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Arial" panose="020B0604020202020204" pitchFamily="34" charset="0"/>
              <a:cs typeface="Arial" panose="020B0604020202020204" pitchFamily="34" charset="0"/>
            </a:rPr>
            <a:t>Application</a:t>
          </a:r>
        </a:p>
      </dsp:txBody>
      <dsp:txXfrm>
        <a:off x="3193652" y="515756"/>
        <a:ext cx="1740694" cy="1160462"/>
      </dsp:txXfrm>
    </dsp:sp>
    <dsp:sp modelId="{25C16848-BAB2-44A8-ABE5-77991A9A45B0}">
      <dsp:nvSpPr>
        <dsp:cNvPr id="0" name=""/>
        <dsp:cNvSpPr/>
      </dsp:nvSpPr>
      <dsp:spPr>
        <a:xfrm>
          <a:off x="5224462" y="515756"/>
          <a:ext cx="2901156" cy="1160462"/>
        </a:xfrm>
        <a:prstGeom prst="chevron">
          <a:avLst/>
        </a:prstGeom>
        <a:solidFill>
          <a:schemeClr val="lt1"/>
        </a:solidFill>
        <a:ln w="1905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100013" tIns="33338" rIns="33338" bIns="33338"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Arial" panose="020B0604020202020204" pitchFamily="34" charset="0"/>
              <a:cs typeface="Arial" panose="020B0604020202020204" pitchFamily="34" charset="0"/>
            </a:rPr>
            <a:t>Care Practice</a:t>
          </a:r>
        </a:p>
      </dsp:txBody>
      <dsp:txXfrm>
        <a:off x="5804693" y="515756"/>
        <a:ext cx="1740694" cy="11604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17686-C293-43A8-AEDE-542A39F9F504}">
      <dsp:nvSpPr>
        <dsp:cNvPr id="0" name=""/>
        <dsp:cNvSpPr/>
      </dsp:nvSpPr>
      <dsp:spPr>
        <a:xfrm rot="5400000">
          <a:off x="249768" y="1105283"/>
          <a:ext cx="937570" cy="1067391"/>
        </a:xfrm>
        <a:prstGeom prst="bentUpArrow">
          <a:avLst>
            <a:gd name="adj1" fmla="val 32840"/>
            <a:gd name="adj2" fmla="val 25000"/>
            <a:gd name="adj3" fmla="val 35780"/>
          </a:avLst>
        </a:prstGeom>
        <a:solidFill>
          <a:schemeClr val="lt1"/>
        </a:solidFill>
        <a:ln w="1905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sp>
    <dsp:sp modelId="{A5C202E7-4090-4F77-A9C7-BFD1EC1720F2}">
      <dsp:nvSpPr>
        <dsp:cNvPr id="0" name=""/>
        <dsp:cNvSpPr/>
      </dsp:nvSpPr>
      <dsp:spPr>
        <a:xfrm>
          <a:off x="1369" y="65967"/>
          <a:ext cx="1578317" cy="1104770"/>
        </a:xfrm>
        <a:prstGeom prst="roundRect">
          <a:avLst>
            <a:gd name="adj" fmla="val 16670"/>
          </a:avLst>
        </a:prstGeom>
        <a:gradFill rotWithShape="1">
          <a:gsLst>
            <a:gs pos="0">
              <a:schemeClr val="accent6">
                <a:lumMod val="110000"/>
                <a:satMod val="105000"/>
                <a:tint val="67000"/>
              </a:schemeClr>
            </a:gs>
            <a:gs pos="50000">
              <a:schemeClr val="accent6">
                <a:lumMod val="105000"/>
                <a:satMod val="103000"/>
                <a:tint val="73000"/>
              </a:schemeClr>
            </a:gs>
            <a:gs pos="100000">
              <a:schemeClr val="accent6">
                <a:lumMod val="105000"/>
                <a:satMod val="109000"/>
                <a:tint val="81000"/>
              </a:schemeClr>
            </a:gs>
          </a:gsLst>
          <a:lin ang="5400000" scaled="0"/>
        </a:gradFill>
        <a:ln w="12700" cap="flat" cmpd="sng" algn="ctr">
          <a:solidFill>
            <a:schemeClr val="accent6"/>
          </a:solidFill>
          <a:prstDash val="solid"/>
          <a:miter lim="800000"/>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Activity</a:t>
          </a:r>
        </a:p>
      </dsp:txBody>
      <dsp:txXfrm>
        <a:off x="55309" y="119907"/>
        <a:ext cx="1470437" cy="996890"/>
      </dsp:txXfrm>
    </dsp:sp>
    <dsp:sp modelId="{CA1DEFDE-921F-44A6-AF45-B11BF6BE94CC}">
      <dsp:nvSpPr>
        <dsp:cNvPr id="0" name=""/>
        <dsp:cNvSpPr/>
      </dsp:nvSpPr>
      <dsp:spPr>
        <a:xfrm>
          <a:off x="1579686" y="171332"/>
          <a:ext cx="1147917" cy="892924"/>
        </a:xfrm>
        <a:prstGeom prst="rect">
          <a:avLst/>
        </a:prstGeom>
        <a:noFill/>
        <a:ln>
          <a:noFill/>
        </a:ln>
        <a:effectLst/>
      </dsp:spPr>
      <dsp:style>
        <a:lnRef idx="0">
          <a:scrgbClr r="0" g="0" b="0"/>
        </a:lnRef>
        <a:fillRef idx="0">
          <a:scrgbClr r="0" g="0" b="0"/>
        </a:fillRef>
        <a:effectRef idx="0">
          <a:scrgbClr r="0" g="0" b="0"/>
        </a:effectRef>
        <a:fontRef idx="minor"/>
      </dsp:style>
    </dsp:sp>
    <dsp:sp modelId="{CE392479-91DF-42EE-80E1-2121B61BFF7A}">
      <dsp:nvSpPr>
        <dsp:cNvPr id="0" name=""/>
        <dsp:cNvSpPr/>
      </dsp:nvSpPr>
      <dsp:spPr>
        <a:xfrm>
          <a:off x="1309962" y="1306989"/>
          <a:ext cx="1578317" cy="1104770"/>
        </a:xfrm>
        <a:prstGeom prst="roundRect">
          <a:avLst>
            <a:gd name="adj" fmla="val 16670"/>
          </a:avLst>
        </a:prstGeom>
        <a:gradFill rotWithShape="1">
          <a:gsLst>
            <a:gs pos="0">
              <a:schemeClr val="accent6">
                <a:lumMod val="110000"/>
                <a:satMod val="105000"/>
                <a:tint val="67000"/>
              </a:schemeClr>
            </a:gs>
            <a:gs pos="50000">
              <a:schemeClr val="accent6">
                <a:lumMod val="105000"/>
                <a:satMod val="103000"/>
                <a:tint val="73000"/>
              </a:schemeClr>
            </a:gs>
            <a:gs pos="100000">
              <a:schemeClr val="accent6">
                <a:lumMod val="105000"/>
                <a:satMod val="109000"/>
                <a:tint val="81000"/>
              </a:schemeClr>
            </a:gs>
          </a:gsLst>
          <a:lin ang="5400000" scaled="0"/>
        </a:gradFill>
        <a:ln w="12700" cap="flat" cmpd="sng" algn="ctr">
          <a:solidFill>
            <a:schemeClr val="accent6"/>
          </a:solidFill>
          <a:prstDash val="solid"/>
          <a:miter lim="800000"/>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Engagement</a:t>
          </a:r>
        </a:p>
      </dsp:txBody>
      <dsp:txXfrm>
        <a:off x="1363902" y="1360929"/>
        <a:ext cx="1470437" cy="9968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17686-C293-43A8-AEDE-542A39F9F504}">
      <dsp:nvSpPr>
        <dsp:cNvPr id="0" name=""/>
        <dsp:cNvSpPr/>
      </dsp:nvSpPr>
      <dsp:spPr>
        <a:xfrm rot="5400000">
          <a:off x="249768" y="1105283"/>
          <a:ext cx="937570" cy="1067391"/>
        </a:xfrm>
        <a:prstGeom prst="bentUpArrow">
          <a:avLst>
            <a:gd name="adj1" fmla="val 32840"/>
            <a:gd name="adj2" fmla="val 25000"/>
            <a:gd name="adj3" fmla="val 35780"/>
          </a:avLst>
        </a:prstGeom>
        <a:solidFill>
          <a:schemeClr val="lt1"/>
        </a:solidFill>
        <a:ln w="1905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sp>
    <dsp:sp modelId="{A5C202E7-4090-4F77-A9C7-BFD1EC1720F2}">
      <dsp:nvSpPr>
        <dsp:cNvPr id="0" name=""/>
        <dsp:cNvSpPr/>
      </dsp:nvSpPr>
      <dsp:spPr>
        <a:xfrm>
          <a:off x="1369" y="65967"/>
          <a:ext cx="1578317" cy="1104770"/>
        </a:xfrm>
        <a:prstGeom prst="roundRect">
          <a:avLst>
            <a:gd name="adj" fmla="val 16670"/>
          </a:avLst>
        </a:prstGeom>
        <a:gradFill rotWithShape="1">
          <a:gsLst>
            <a:gs pos="0">
              <a:schemeClr val="accent6">
                <a:lumMod val="110000"/>
                <a:satMod val="105000"/>
                <a:tint val="67000"/>
              </a:schemeClr>
            </a:gs>
            <a:gs pos="50000">
              <a:schemeClr val="accent6">
                <a:lumMod val="105000"/>
                <a:satMod val="103000"/>
                <a:tint val="73000"/>
              </a:schemeClr>
            </a:gs>
            <a:gs pos="100000">
              <a:schemeClr val="accent6">
                <a:lumMod val="105000"/>
                <a:satMod val="109000"/>
                <a:tint val="81000"/>
              </a:schemeClr>
            </a:gs>
          </a:gsLst>
          <a:lin ang="5400000" scaled="0"/>
        </a:gradFill>
        <a:ln w="12700" cap="flat" cmpd="sng" algn="ctr">
          <a:solidFill>
            <a:schemeClr val="accent6"/>
          </a:solidFill>
          <a:prstDash val="solid"/>
          <a:miter lim="800000"/>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Continuity</a:t>
          </a:r>
        </a:p>
      </dsp:txBody>
      <dsp:txXfrm>
        <a:off x="55309" y="119907"/>
        <a:ext cx="1470437" cy="996890"/>
      </dsp:txXfrm>
    </dsp:sp>
    <dsp:sp modelId="{CA1DEFDE-921F-44A6-AF45-B11BF6BE94CC}">
      <dsp:nvSpPr>
        <dsp:cNvPr id="0" name=""/>
        <dsp:cNvSpPr/>
      </dsp:nvSpPr>
      <dsp:spPr>
        <a:xfrm>
          <a:off x="1579686" y="171332"/>
          <a:ext cx="1147917" cy="892924"/>
        </a:xfrm>
        <a:prstGeom prst="rect">
          <a:avLst/>
        </a:prstGeom>
        <a:noFill/>
        <a:ln>
          <a:noFill/>
        </a:ln>
        <a:effectLst/>
      </dsp:spPr>
      <dsp:style>
        <a:lnRef idx="0">
          <a:scrgbClr r="0" g="0" b="0"/>
        </a:lnRef>
        <a:fillRef idx="0">
          <a:scrgbClr r="0" g="0" b="0"/>
        </a:fillRef>
        <a:effectRef idx="0">
          <a:scrgbClr r="0" g="0" b="0"/>
        </a:effectRef>
        <a:fontRef idx="minor"/>
      </dsp:style>
    </dsp:sp>
    <dsp:sp modelId="{CE392479-91DF-42EE-80E1-2121B61BFF7A}">
      <dsp:nvSpPr>
        <dsp:cNvPr id="0" name=""/>
        <dsp:cNvSpPr/>
      </dsp:nvSpPr>
      <dsp:spPr>
        <a:xfrm>
          <a:off x="1309962" y="1306989"/>
          <a:ext cx="1578317" cy="1104770"/>
        </a:xfrm>
        <a:prstGeom prst="roundRect">
          <a:avLst>
            <a:gd name="adj" fmla="val 16670"/>
          </a:avLst>
        </a:prstGeom>
        <a:gradFill rotWithShape="1">
          <a:gsLst>
            <a:gs pos="0">
              <a:schemeClr val="accent6">
                <a:lumMod val="110000"/>
                <a:satMod val="105000"/>
                <a:tint val="67000"/>
              </a:schemeClr>
            </a:gs>
            <a:gs pos="50000">
              <a:schemeClr val="accent6">
                <a:lumMod val="105000"/>
                <a:satMod val="103000"/>
                <a:tint val="73000"/>
              </a:schemeClr>
            </a:gs>
            <a:gs pos="100000">
              <a:schemeClr val="accent6">
                <a:lumMod val="105000"/>
                <a:satMod val="109000"/>
                <a:tint val="81000"/>
              </a:schemeClr>
            </a:gs>
          </a:gsLst>
          <a:lin ang="5400000" scaled="0"/>
        </a:gradFill>
        <a:ln w="12700" cap="flat" cmpd="sng" algn="ctr">
          <a:solidFill>
            <a:schemeClr val="accent6"/>
          </a:solidFill>
          <a:prstDash val="solid"/>
          <a:miter lim="800000"/>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Routine</a:t>
          </a:r>
        </a:p>
      </dsp:txBody>
      <dsp:txXfrm>
        <a:off x="1363902" y="1360929"/>
        <a:ext cx="1470437" cy="9968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17686-C293-43A8-AEDE-542A39F9F504}">
      <dsp:nvSpPr>
        <dsp:cNvPr id="0" name=""/>
        <dsp:cNvSpPr/>
      </dsp:nvSpPr>
      <dsp:spPr>
        <a:xfrm rot="5400000">
          <a:off x="249768" y="1105283"/>
          <a:ext cx="937570" cy="1067391"/>
        </a:xfrm>
        <a:prstGeom prst="bentUpArrow">
          <a:avLst>
            <a:gd name="adj1" fmla="val 32840"/>
            <a:gd name="adj2" fmla="val 25000"/>
            <a:gd name="adj3" fmla="val 35780"/>
          </a:avLst>
        </a:prstGeom>
        <a:solidFill>
          <a:schemeClr val="lt1"/>
        </a:solidFill>
        <a:ln w="1905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sp>
    <dsp:sp modelId="{A5C202E7-4090-4F77-A9C7-BFD1EC1720F2}">
      <dsp:nvSpPr>
        <dsp:cNvPr id="0" name=""/>
        <dsp:cNvSpPr/>
      </dsp:nvSpPr>
      <dsp:spPr>
        <a:xfrm>
          <a:off x="1369" y="65967"/>
          <a:ext cx="1578317" cy="1104770"/>
        </a:xfrm>
        <a:prstGeom prst="roundRect">
          <a:avLst>
            <a:gd name="adj" fmla="val 16670"/>
          </a:avLst>
        </a:prstGeom>
        <a:gradFill rotWithShape="1">
          <a:gsLst>
            <a:gs pos="0">
              <a:schemeClr val="accent6">
                <a:lumMod val="110000"/>
                <a:satMod val="105000"/>
                <a:tint val="67000"/>
              </a:schemeClr>
            </a:gs>
            <a:gs pos="50000">
              <a:schemeClr val="accent6">
                <a:lumMod val="105000"/>
                <a:satMod val="103000"/>
                <a:tint val="73000"/>
              </a:schemeClr>
            </a:gs>
            <a:gs pos="100000">
              <a:schemeClr val="accent6">
                <a:lumMod val="105000"/>
                <a:satMod val="109000"/>
                <a:tint val="81000"/>
              </a:schemeClr>
            </a:gs>
          </a:gsLst>
          <a:lin ang="5400000" scaled="0"/>
        </a:gradFill>
        <a:ln w="12700" cap="flat" cmpd="sng" algn="ctr">
          <a:solidFill>
            <a:schemeClr val="accent6"/>
          </a:solidFill>
          <a:prstDash val="solid"/>
          <a:miter lim="800000"/>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Disengagement</a:t>
          </a:r>
        </a:p>
      </dsp:txBody>
      <dsp:txXfrm>
        <a:off x="55309" y="119907"/>
        <a:ext cx="1470437" cy="996890"/>
      </dsp:txXfrm>
    </dsp:sp>
    <dsp:sp modelId="{CA1DEFDE-921F-44A6-AF45-B11BF6BE94CC}">
      <dsp:nvSpPr>
        <dsp:cNvPr id="0" name=""/>
        <dsp:cNvSpPr/>
      </dsp:nvSpPr>
      <dsp:spPr>
        <a:xfrm>
          <a:off x="1579686" y="171332"/>
          <a:ext cx="1147917" cy="892924"/>
        </a:xfrm>
        <a:prstGeom prst="rect">
          <a:avLst/>
        </a:prstGeom>
        <a:noFill/>
        <a:ln>
          <a:noFill/>
        </a:ln>
        <a:effectLst/>
      </dsp:spPr>
      <dsp:style>
        <a:lnRef idx="0">
          <a:scrgbClr r="0" g="0" b="0"/>
        </a:lnRef>
        <a:fillRef idx="0">
          <a:scrgbClr r="0" g="0" b="0"/>
        </a:fillRef>
        <a:effectRef idx="0">
          <a:scrgbClr r="0" g="0" b="0"/>
        </a:effectRef>
        <a:fontRef idx="minor"/>
      </dsp:style>
    </dsp:sp>
    <dsp:sp modelId="{CE392479-91DF-42EE-80E1-2121B61BFF7A}">
      <dsp:nvSpPr>
        <dsp:cNvPr id="0" name=""/>
        <dsp:cNvSpPr/>
      </dsp:nvSpPr>
      <dsp:spPr>
        <a:xfrm>
          <a:off x="1309962" y="1306989"/>
          <a:ext cx="1578317" cy="1104770"/>
        </a:xfrm>
        <a:prstGeom prst="roundRect">
          <a:avLst>
            <a:gd name="adj" fmla="val 16670"/>
          </a:avLst>
        </a:prstGeom>
        <a:gradFill rotWithShape="1">
          <a:gsLst>
            <a:gs pos="0">
              <a:schemeClr val="accent6">
                <a:lumMod val="110000"/>
                <a:satMod val="105000"/>
                <a:tint val="67000"/>
              </a:schemeClr>
            </a:gs>
            <a:gs pos="50000">
              <a:schemeClr val="accent6">
                <a:lumMod val="105000"/>
                <a:satMod val="103000"/>
                <a:tint val="73000"/>
              </a:schemeClr>
            </a:gs>
            <a:gs pos="100000">
              <a:schemeClr val="accent6">
                <a:lumMod val="105000"/>
                <a:satMod val="109000"/>
                <a:tint val="81000"/>
              </a:schemeClr>
            </a:gs>
          </a:gsLst>
          <a:lin ang="5400000" scaled="0"/>
        </a:gradFill>
        <a:ln w="12700" cap="flat" cmpd="sng" algn="ctr">
          <a:solidFill>
            <a:schemeClr val="accent6"/>
          </a:solidFill>
          <a:prstDash val="solid"/>
          <a:miter lim="800000"/>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Support</a:t>
          </a:r>
        </a:p>
      </dsp:txBody>
      <dsp:txXfrm>
        <a:off x="1363902" y="1360929"/>
        <a:ext cx="1470437" cy="996890"/>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7FEE9-6DB5-A354-1B5D-C307B5E5B0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AAF335E-389A-0479-96DB-9880ED880C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135A678-AAE3-3DE0-7BD7-A120BC3C5944}"/>
              </a:ext>
            </a:extLst>
          </p:cNvPr>
          <p:cNvSpPr>
            <a:spLocks noGrp="1"/>
          </p:cNvSpPr>
          <p:nvPr>
            <p:ph type="dt" sz="half" idx="10"/>
          </p:nvPr>
        </p:nvSpPr>
        <p:spPr/>
        <p:txBody>
          <a:bodyPr/>
          <a:lstStyle/>
          <a:p>
            <a:fld id="{BF2DBF49-18A4-4063-ACB9-3D6A503F1AD0}" type="datetimeFigureOut">
              <a:rPr lang="en-US" smtClean="0"/>
              <a:t>2/28/2026</a:t>
            </a:fld>
            <a:endParaRPr lang="en-US"/>
          </a:p>
        </p:txBody>
      </p:sp>
      <p:sp>
        <p:nvSpPr>
          <p:cNvPr id="5" name="Footer Placeholder 4">
            <a:extLst>
              <a:ext uri="{FF2B5EF4-FFF2-40B4-BE49-F238E27FC236}">
                <a16:creationId xmlns:a16="http://schemas.microsoft.com/office/drawing/2014/main" id="{5DC2977E-8B7D-01F4-21CE-FC7594937E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FD3FF8-E398-BA19-47CB-021BF0B5BE2A}"/>
              </a:ext>
            </a:extLst>
          </p:cNvPr>
          <p:cNvSpPr>
            <a:spLocks noGrp="1"/>
          </p:cNvSpPr>
          <p:nvPr>
            <p:ph type="sldNum" sz="quarter" idx="12"/>
          </p:nvPr>
        </p:nvSpPr>
        <p:spPr/>
        <p:txBody>
          <a:bodyPr/>
          <a:lstStyle/>
          <a:p>
            <a:fld id="{88730942-76B1-42BE-A4B5-E3A0E16D6750}" type="slidenum">
              <a:rPr lang="en-US" smtClean="0"/>
              <a:t>‹#›</a:t>
            </a:fld>
            <a:endParaRPr lang="en-US"/>
          </a:p>
        </p:txBody>
      </p:sp>
    </p:spTree>
    <p:extLst>
      <p:ext uri="{BB962C8B-B14F-4D97-AF65-F5344CB8AC3E}">
        <p14:creationId xmlns:p14="http://schemas.microsoft.com/office/powerpoint/2010/main" val="3527843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8FA92-C8A3-3719-7D28-1173FB93020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641D7DB-890D-FA63-FF7B-242EDE21EA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362702C-BF6D-44BB-1B70-7503D5581B1F}"/>
              </a:ext>
            </a:extLst>
          </p:cNvPr>
          <p:cNvSpPr>
            <a:spLocks noGrp="1"/>
          </p:cNvSpPr>
          <p:nvPr>
            <p:ph type="dt" sz="half" idx="10"/>
          </p:nvPr>
        </p:nvSpPr>
        <p:spPr/>
        <p:txBody>
          <a:bodyPr/>
          <a:lstStyle/>
          <a:p>
            <a:fld id="{BF2DBF49-18A4-4063-ACB9-3D6A503F1AD0}" type="datetimeFigureOut">
              <a:rPr lang="en-US" smtClean="0"/>
              <a:t>2/28/2026</a:t>
            </a:fld>
            <a:endParaRPr lang="en-US"/>
          </a:p>
        </p:txBody>
      </p:sp>
      <p:sp>
        <p:nvSpPr>
          <p:cNvPr id="5" name="Footer Placeholder 4">
            <a:extLst>
              <a:ext uri="{FF2B5EF4-FFF2-40B4-BE49-F238E27FC236}">
                <a16:creationId xmlns:a16="http://schemas.microsoft.com/office/drawing/2014/main" id="{D8287672-74F5-72F0-5F3B-66C8371614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B8EA4E-4323-EDEF-A7DD-2462703D0E05}"/>
              </a:ext>
            </a:extLst>
          </p:cNvPr>
          <p:cNvSpPr>
            <a:spLocks noGrp="1"/>
          </p:cNvSpPr>
          <p:nvPr>
            <p:ph type="sldNum" sz="quarter" idx="12"/>
          </p:nvPr>
        </p:nvSpPr>
        <p:spPr/>
        <p:txBody>
          <a:bodyPr/>
          <a:lstStyle/>
          <a:p>
            <a:fld id="{88730942-76B1-42BE-A4B5-E3A0E16D6750}" type="slidenum">
              <a:rPr lang="en-US" smtClean="0"/>
              <a:t>‹#›</a:t>
            </a:fld>
            <a:endParaRPr lang="en-US"/>
          </a:p>
        </p:txBody>
      </p:sp>
    </p:spTree>
    <p:extLst>
      <p:ext uri="{BB962C8B-B14F-4D97-AF65-F5344CB8AC3E}">
        <p14:creationId xmlns:p14="http://schemas.microsoft.com/office/powerpoint/2010/main" val="3865544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191CA-CF0A-2C4D-CB79-50C541CB79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566D137-1230-7490-1F37-43BBE6C736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9DCFBE-B07D-C114-D0E3-B9DDB749B9D0}"/>
              </a:ext>
            </a:extLst>
          </p:cNvPr>
          <p:cNvSpPr>
            <a:spLocks noGrp="1"/>
          </p:cNvSpPr>
          <p:nvPr>
            <p:ph type="dt" sz="half" idx="10"/>
          </p:nvPr>
        </p:nvSpPr>
        <p:spPr/>
        <p:txBody>
          <a:bodyPr/>
          <a:lstStyle/>
          <a:p>
            <a:fld id="{BF2DBF49-18A4-4063-ACB9-3D6A503F1AD0}" type="datetimeFigureOut">
              <a:rPr lang="en-US" smtClean="0"/>
              <a:t>2/28/2026</a:t>
            </a:fld>
            <a:endParaRPr lang="en-US"/>
          </a:p>
        </p:txBody>
      </p:sp>
      <p:sp>
        <p:nvSpPr>
          <p:cNvPr id="5" name="Footer Placeholder 4">
            <a:extLst>
              <a:ext uri="{FF2B5EF4-FFF2-40B4-BE49-F238E27FC236}">
                <a16:creationId xmlns:a16="http://schemas.microsoft.com/office/drawing/2014/main" id="{0D4CF95D-D613-A4CD-82B8-1D2CDA050E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F45DA1-35F0-A358-68CF-3686C9F9C5CC}"/>
              </a:ext>
            </a:extLst>
          </p:cNvPr>
          <p:cNvSpPr>
            <a:spLocks noGrp="1"/>
          </p:cNvSpPr>
          <p:nvPr>
            <p:ph type="sldNum" sz="quarter" idx="12"/>
          </p:nvPr>
        </p:nvSpPr>
        <p:spPr/>
        <p:txBody>
          <a:bodyPr/>
          <a:lstStyle/>
          <a:p>
            <a:fld id="{88730942-76B1-42BE-A4B5-E3A0E16D6750}" type="slidenum">
              <a:rPr lang="en-US" smtClean="0"/>
              <a:t>‹#›</a:t>
            </a:fld>
            <a:endParaRPr lang="en-US"/>
          </a:p>
        </p:txBody>
      </p:sp>
    </p:spTree>
    <p:extLst>
      <p:ext uri="{BB962C8B-B14F-4D97-AF65-F5344CB8AC3E}">
        <p14:creationId xmlns:p14="http://schemas.microsoft.com/office/powerpoint/2010/main" val="2790314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0A8D7-7F69-A6E6-03F7-4028DFAD6C8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77AE451-E58C-9913-07E5-9819B17BFE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679D3A5-8499-3167-509A-603FB51779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4F7485E-9C24-7B23-A620-57D908E7312E}"/>
              </a:ext>
            </a:extLst>
          </p:cNvPr>
          <p:cNvSpPr>
            <a:spLocks noGrp="1"/>
          </p:cNvSpPr>
          <p:nvPr>
            <p:ph type="dt" sz="half" idx="10"/>
          </p:nvPr>
        </p:nvSpPr>
        <p:spPr/>
        <p:txBody>
          <a:bodyPr/>
          <a:lstStyle/>
          <a:p>
            <a:fld id="{BF2DBF49-18A4-4063-ACB9-3D6A503F1AD0}" type="datetimeFigureOut">
              <a:rPr lang="en-US" smtClean="0"/>
              <a:t>2/28/2026</a:t>
            </a:fld>
            <a:endParaRPr lang="en-US"/>
          </a:p>
        </p:txBody>
      </p:sp>
      <p:sp>
        <p:nvSpPr>
          <p:cNvPr id="6" name="Footer Placeholder 5">
            <a:extLst>
              <a:ext uri="{FF2B5EF4-FFF2-40B4-BE49-F238E27FC236}">
                <a16:creationId xmlns:a16="http://schemas.microsoft.com/office/drawing/2014/main" id="{D1FE54E5-7F3A-A1D4-9DC4-EBE41570A3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050FCE-0E2F-A7FC-05C0-FDCFE5B9F642}"/>
              </a:ext>
            </a:extLst>
          </p:cNvPr>
          <p:cNvSpPr>
            <a:spLocks noGrp="1"/>
          </p:cNvSpPr>
          <p:nvPr>
            <p:ph type="sldNum" sz="quarter" idx="12"/>
          </p:nvPr>
        </p:nvSpPr>
        <p:spPr/>
        <p:txBody>
          <a:bodyPr/>
          <a:lstStyle/>
          <a:p>
            <a:fld id="{88730942-76B1-42BE-A4B5-E3A0E16D6750}" type="slidenum">
              <a:rPr lang="en-US" smtClean="0"/>
              <a:t>‹#›</a:t>
            </a:fld>
            <a:endParaRPr lang="en-US"/>
          </a:p>
        </p:txBody>
      </p:sp>
    </p:spTree>
    <p:extLst>
      <p:ext uri="{BB962C8B-B14F-4D97-AF65-F5344CB8AC3E}">
        <p14:creationId xmlns:p14="http://schemas.microsoft.com/office/powerpoint/2010/main" val="1240309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18DDF-55D6-0B79-9924-33470FA64F7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044340B-86C5-EDEF-C473-065DF8CFE1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451954-2BBC-1DF6-EFBB-A480C0C96D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FA2BFDE-A04A-C72F-306D-DEF699C0E4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0014B8-E05C-B6D6-0453-200F2623EA6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2B77C6C-3674-5681-D335-D8D0BC537A01}"/>
              </a:ext>
            </a:extLst>
          </p:cNvPr>
          <p:cNvSpPr>
            <a:spLocks noGrp="1"/>
          </p:cNvSpPr>
          <p:nvPr>
            <p:ph type="dt" sz="half" idx="10"/>
          </p:nvPr>
        </p:nvSpPr>
        <p:spPr/>
        <p:txBody>
          <a:bodyPr/>
          <a:lstStyle/>
          <a:p>
            <a:fld id="{BF2DBF49-18A4-4063-ACB9-3D6A503F1AD0}" type="datetimeFigureOut">
              <a:rPr lang="en-US" smtClean="0"/>
              <a:t>2/28/2026</a:t>
            </a:fld>
            <a:endParaRPr lang="en-US"/>
          </a:p>
        </p:txBody>
      </p:sp>
      <p:sp>
        <p:nvSpPr>
          <p:cNvPr id="8" name="Footer Placeholder 7">
            <a:extLst>
              <a:ext uri="{FF2B5EF4-FFF2-40B4-BE49-F238E27FC236}">
                <a16:creationId xmlns:a16="http://schemas.microsoft.com/office/drawing/2014/main" id="{586A30ED-5D9D-8407-D061-6AF07444D7F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3574534-B36B-E0EC-80A5-92609DB3DC60}"/>
              </a:ext>
            </a:extLst>
          </p:cNvPr>
          <p:cNvSpPr>
            <a:spLocks noGrp="1"/>
          </p:cNvSpPr>
          <p:nvPr>
            <p:ph type="sldNum" sz="quarter" idx="12"/>
          </p:nvPr>
        </p:nvSpPr>
        <p:spPr/>
        <p:txBody>
          <a:bodyPr/>
          <a:lstStyle/>
          <a:p>
            <a:fld id="{88730942-76B1-42BE-A4B5-E3A0E16D6750}" type="slidenum">
              <a:rPr lang="en-US" smtClean="0"/>
              <a:t>‹#›</a:t>
            </a:fld>
            <a:endParaRPr lang="en-US"/>
          </a:p>
        </p:txBody>
      </p:sp>
    </p:spTree>
    <p:extLst>
      <p:ext uri="{BB962C8B-B14F-4D97-AF65-F5344CB8AC3E}">
        <p14:creationId xmlns:p14="http://schemas.microsoft.com/office/powerpoint/2010/main" val="2841034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DB9D8-8E46-01F7-5799-7D3CFE58F96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A2486DF-A8F0-3734-B41E-5CE0E9AE8C69}"/>
              </a:ext>
            </a:extLst>
          </p:cNvPr>
          <p:cNvSpPr>
            <a:spLocks noGrp="1"/>
          </p:cNvSpPr>
          <p:nvPr>
            <p:ph type="dt" sz="half" idx="10"/>
          </p:nvPr>
        </p:nvSpPr>
        <p:spPr/>
        <p:txBody>
          <a:bodyPr/>
          <a:lstStyle/>
          <a:p>
            <a:fld id="{BF2DBF49-18A4-4063-ACB9-3D6A503F1AD0}" type="datetimeFigureOut">
              <a:rPr lang="en-US" smtClean="0"/>
              <a:t>2/28/2026</a:t>
            </a:fld>
            <a:endParaRPr lang="en-US"/>
          </a:p>
        </p:txBody>
      </p:sp>
      <p:sp>
        <p:nvSpPr>
          <p:cNvPr id="4" name="Footer Placeholder 3">
            <a:extLst>
              <a:ext uri="{FF2B5EF4-FFF2-40B4-BE49-F238E27FC236}">
                <a16:creationId xmlns:a16="http://schemas.microsoft.com/office/drawing/2014/main" id="{97F0F8FE-28AD-6559-0113-B35C5831359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BDF423B-B6B8-E0C8-F44A-D2DB0F596E7D}"/>
              </a:ext>
            </a:extLst>
          </p:cNvPr>
          <p:cNvSpPr>
            <a:spLocks noGrp="1"/>
          </p:cNvSpPr>
          <p:nvPr>
            <p:ph type="sldNum" sz="quarter" idx="12"/>
          </p:nvPr>
        </p:nvSpPr>
        <p:spPr/>
        <p:txBody>
          <a:bodyPr/>
          <a:lstStyle/>
          <a:p>
            <a:fld id="{88730942-76B1-42BE-A4B5-E3A0E16D6750}" type="slidenum">
              <a:rPr lang="en-US" smtClean="0"/>
              <a:t>‹#›</a:t>
            </a:fld>
            <a:endParaRPr lang="en-US"/>
          </a:p>
        </p:txBody>
      </p:sp>
    </p:spTree>
    <p:extLst>
      <p:ext uri="{BB962C8B-B14F-4D97-AF65-F5344CB8AC3E}">
        <p14:creationId xmlns:p14="http://schemas.microsoft.com/office/powerpoint/2010/main" val="484775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616EB4-90CF-12D1-A160-46C95567B1EE}"/>
              </a:ext>
            </a:extLst>
          </p:cNvPr>
          <p:cNvSpPr>
            <a:spLocks noGrp="1"/>
          </p:cNvSpPr>
          <p:nvPr>
            <p:ph type="dt" sz="half" idx="10"/>
          </p:nvPr>
        </p:nvSpPr>
        <p:spPr/>
        <p:txBody>
          <a:bodyPr/>
          <a:lstStyle/>
          <a:p>
            <a:fld id="{BF2DBF49-18A4-4063-ACB9-3D6A503F1AD0}" type="datetimeFigureOut">
              <a:rPr lang="en-US" smtClean="0"/>
              <a:t>2/28/2026</a:t>
            </a:fld>
            <a:endParaRPr lang="en-US"/>
          </a:p>
        </p:txBody>
      </p:sp>
      <p:sp>
        <p:nvSpPr>
          <p:cNvPr id="3" name="Footer Placeholder 2">
            <a:extLst>
              <a:ext uri="{FF2B5EF4-FFF2-40B4-BE49-F238E27FC236}">
                <a16:creationId xmlns:a16="http://schemas.microsoft.com/office/drawing/2014/main" id="{60E796B5-AF84-83A7-85F1-8F6FBF808B9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5C3BC8-67A8-E3A7-5E86-6D34F452E2AA}"/>
              </a:ext>
            </a:extLst>
          </p:cNvPr>
          <p:cNvSpPr>
            <a:spLocks noGrp="1"/>
          </p:cNvSpPr>
          <p:nvPr>
            <p:ph type="sldNum" sz="quarter" idx="12"/>
          </p:nvPr>
        </p:nvSpPr>
        <p:spPr/>
        <p:txBody>
          <a:bodyPr/>
          <a:lstStyle/>
          <a:p>
            <a:fld id="{88730942-76B1-42BE-A4B5-E3A0E16D6750}" type="slidenum">
              <a:rPr lang="en-US" smtClean="0"/>
              <a:t>‹#›</a:t>
            </a:fld>
            <a:endParaRPr lang="en-US"/>
          </a:p>
        </p:txBody>
      </p:sp>
    </p:spTree>
    <p:extLst>
      <p:ext uri="{BB962C8B-B14F-4D97-AF65-F5344CB8AC3E}">
        <p14:creationId xmlns:p14="http://schemas.microsoft.com/office/powerpoint/2010/main" val="3548327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8EB4D-D866-0B79-2205-714804441C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B8500B5-F540-74A6-00A2-EE90354962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14557C9-7F0A-E56F-8019-8E361A8699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EE40D9-52F1-1443-8782-272AE88AF0F2}"/>
              </a:ext>
            </a:extLst>
          </p:cNvPr>
          <p:cNvSpPr>
            <a:spLocks noGrp="1"/>
          </p:cNvSpPr>
          <p:nvPr>
            <p:ph type="dt" sz="half" idx="10"/>
          </p:nvPr>
        </p:nvSpPr>
        <p:spPr/>
        <p:txBody>
          <a:bodyPr/>
          <a:lstStyle/>
          <a:p>
            <a:fld id="{BF2DBF49-18A4-4063-ACB9-3D6A503F1AD0}" type="datetimeFigureOut">
              <a:rPr lang="en-US" smtClean="0"/>
              <a:t>2/28/2026</a:t>
            </a:fld>
            <a:endParaRPr lang="en-US"/>
          </a:p>
        </p:txBody>
      </p:sp>
      <p:sp>
        <p:nvSpPr>
          <p:cNvPr id="6" name="Footer Placeholder 5">
            <a:extLst>
              <a:ext uri="{FF2B5EF4-FFF2-40B4-BE49-F238E27FC236}">
                <a16:creationId xmlns:a16="http://schemas.microsoft.com/office/drawing/2014/main" id="{E6E38D3D-6D2B-8600-F884-560D03ABF65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7DC1-A502-125E-72B4-852F9AFA7186}"/>
              </a:ext>
            </a:extLst>
          </p:cNvPr>
          <p:cNvSpPr>
            <a:spLocks noGrp="1"/>
          </p:cNvSpPr>
          <p:nvPr>
            <p:ph type="sldNum" sz="quarter" idx="12"/>
          </p:nvPr>
        </p:nvSpPr>
        <p:spPr/>
        <p:txBody>
          <a:bodyPr/>
          <a:lstStyle/>
          <a:p>
            <a:fld id="{88730942-76B1-42BE-A4B5-E3A0E16D6750}" type="slidenum">
              <a:rPr lang="en-US" smtClean="0"/>
              <a:t>‹#›</a:t>
            </a:fld>
            <a:endParaRPr lang="en-US"/>
          </a:p>
        </p:txBody>
      </p:sp>
    </p:spTree>
    <p:extLst>
      <p:ext uri="{BB962C8B-B14F-4D97-AF65-F5344CB8AC3E}">
        <p14:creationId xmlns:p14="http://schemas.microsoft.com/office/powerpoint/2010/main" val="1506732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96BF9-C57F-215B-5DF7-029C537A19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CE45BE1-5199-0589-BFB5-5CED2ED9D7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5F894F2-1273-879F-0D3E-AA829677DE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E68CAD-E1BF-EA4F-9C30-9E06BA6B0B1A}"/>
              </a:ext>
            </a:extLst>
          </p:cNvPr>
          <p:cNvSpPr>
            <a:spLocks noGrp="1"/>
          </p:cNvSpPr>
          <p:nvPr>
            <p:ph type="dt" sz="half" idx="10"/>
          </p:nvPr>
        </p:nvSpPr>
        <p:spPr/>
        <p:txBody>
          <a:bodyPr/>
          <a:lstStyle/>
          <a:p>
            <a:fld id="{BF2DBF49-18A4-4063-ACB9-3D6A503F1AD0}" type="datetimeFigureOut">
              <a:rPr lang="en-US" smtClean="0"/>
              <a:t>2/28/2026</a:t>
            </a:fld>
            <a:endParaRPr lang="en-US"/>
          </a:p>
        </p:txBody>
      </p:sp>
      <p:sp>
        <p:nvSpPr>
          <p:cNvPr id="6" name="Footer Placeholder 5">
            <a:extLst>
              <a:ext uri="{FF2B5EF4-FFF2-40B4-BE49-F238E27FC236}">
                <a16:creationId xmlns:a16="http://schemas.microsoft.com/office/drawing/2014/main" id="{473CFEBB-4AC3-B1C9-14F6-80337DB0A4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513352-2A71-9C7C-8E7A-8B96AA73C0E4}"/>
              </a:ext>
            </a:extLst>
          </p:cNvPr>
          <p:cNvSpPr>
            <a:spLocks noGrp="1"/>
          </p:cNvSpPr>
          <p:nvPr>
            <p:ph type="sldNum" sz="quarter" idx="12"/>
          </p:nvPr>
        </p:nvSpPr>
        <p:spPr/>
        <p:txBody>
          <a:bodyPr/>
          <a:lstStyle/>
          <a:p>
            <a:fld id="{88730942-76B1-42BE-A4B5-E3A0E16D6750}" type="slidenum">
              <a:rPr lang="en-US" smtClean="0"/>
              <a:t>‹#›</a:t>
            </a:fld>
            <a:endParaRPr lang="en-US"/>
          </a:p>
        </p:txBody>
      </p:sp>
    </p:spTree>
    <p:extLst>
      <p:ext uri="{BB962C8B-B14F-4D97-AF65-F5344CB8AC3E}">
        <p14:creationId xmlns:p14="http://schemas.microsoft.com/office/powerpoint/2010/main" val="3938781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6ECF5-9F9A-BDA6-443D-10AC515A9FB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B6CBB02-523B-E389-7341-FE57BE21A1D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657A1B-0C6C-F68E-22E8-828952313B1C}"/>
              </a:ext>
            </a:extLst>
          </p:cNvPr>
          <p:cNvSpPr>
            <a:spLocks noGrp="1"/>
          </p:cNvSpPr>
          <p:nvPr>
            <p:ph type="dt" sz="half" idx="10"/>
          </p:nvPr>
        </p:nvSpPr>
        <p:spPr/>
        <p:txBody>
          <a:bodyPr/>
          <a:lstStyle/>
          <a:p>
            <a:fld id="{BF2DBF49-18A4-4063-ACB9-3D6A503F1AD0}" type="datetimeFigureOut">
              <a:rPr lang="en-US" smtClean="0"/>
              <a:t>2/28/2026</a:t>
            </a:fld>
            <a:endParaRPr lang="en-US"/>
          </a:p>
        </p:txBody>
      </p:sp>
      <p:sp>
        <p:nvSpPr>
          <p:cNvPr id="5" name="Footer Placeholder 4">
            <a:extLst>
              <a:ext uri="{FF2B5EF4-FFF2-40B4-BE49-F238E27FC236}">
                <a16:creationId xmlns:a16="http://schemas.microsoft.com/office/drawing/2014/main" id="{66A9BABC-DA97-8834-40B0-CA484C1F3A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FCA040-6567-D891-959B-FF491EAB34A4}"/>
              </a:ext>
            </a:extLst>
          </p:cNvPr>
          <p:cNvSpPr>
            <a:spLocks noGrp="1"/>
          </p:cNvSpPr>
          <p:nvPr>
            <p:ph type="sldNum" sz="quarter" idx="12"/>
          </p:nvPr>
        </p:nvSpPr>
        <p:spPr/>
        <p:txBody>
          <a:bodyPr/>
          <a:lstStyle/>
          <a:p>
            <a:fld id="{88730942-76B1-42BE-A4B5-E3A0E16D6750}" type="slidenum">
              <a:rPr lang="en-US" smtClean="0"/>
              <a:t>‹#›</a:t>
            </a:fld>
            <a:endParaRPr lang="en-US"/>
          </a:p>
        </p:txBody>
      </p:sp>
    </p:spTree>
    <p:extLst>
      <p:ext uri="{BB962C8B-B14F-4D97-AF65-F5344CB8AC3E}">
        <p14:creationId xmlns:p14="http://schemas.microsoft.com/office/powerpoint/2010/main" val="453707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923457-C75A-0533-4B2E-395301B89E4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93A5E98-0BE4-8A74-0B4E-6CD80E3D2A0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6845C5-44C0-B5FC-2A6A-5E6596321E2B}"/>
              </a:ext>
            </a:extLst>
          </p:cNvPr>
          <p:cNvSpPr>
            <a:spLocks noGrp="1"/>
          </p:cNvSpPr>
          <p:nvPr>
            <p:ph type="dt" sz="half" idx="10"/>
          </p:nvPr>
        </p:nvSpPr>
        <p:spPr/>
        <p:txBody>
          <a:bodyPr/>
          <a:lstStyle/>
          <a:p>
            <a:fld id="{BF2DBF49-18A4-4063-ACB9-3D6A503F1AD0}" type="datetimeFigureOut">
              <a:rPr lang="en-US" smtClean="0"/>
              <a:t>2/28/2026</a:t>
            </a:fld>
            <a:endParaRPr lang="en-US"/>
          </a:p>
        </p:txBody>
      </p:sp>
      <p:sp>
        <p:nvSpPr>
          <p:cNvPr id="5" name="Footer Placeholder 4">
            <a:extLst>
              <a:ext uri="{FF2B5EF4-FFF2-40B4-BE49-F238E27FC236}">
                <a16:creationId xmlns:a16="http://schemas.microsoft.com/office/drawing/2014/main" id="{D132AA72-A84A-84ED-6ECF-E2B082404D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C90371-DD2C-5E4F-B347-10F2222B3275}"/>
              </a:ext>
            </a:extLst>
          </p:cNvPr>
          <p:cNvSpPr>
            <a:spLocks noGrp="1"/>
          </p:cNvSpPr>
          <p:nvPr>
            <p:ph type="sldNum" sz="quarter" idx="12"/>
          </p:nvPr>
        </p:nvSpPr>
        <p:spPr/>
        <p:txBody>
          <a:bodyPr/>
          <a:lstStyle/>
          <a:p>
            <a:fld id="{88730942-76B1-42BE-A4B5-E3A0E16D6750}" type="slidenum">
              <a:rPr lang="en-US" smtClean="0"/>
              <a:t>‹#›</a:t>
            </a:fld>
            <a:endParaRPr lang="en-US"/>
          </a:p>
        </p:txBody>
      </p:sp>
    </p:spTree>
    <p:extLst>
      <p:ext uri="{BB962C8B-B14F-4D97-AF65-F5344CB8AC3E}">
        <p14:creationId xmlns:p14="http://schemas.microsoft.com/office/powerpoint/2010/main" val="785930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962AFC-BF93-1266-5756-E56371FBFF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D331FC4-F2DE-A4FC-6112-BFCDAF7392C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9BF222-13E6-E246-7828-98019CF2B8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F2DBF49-18A4-4063-ACB9-3D6A503F1AD0}" type="datetimeFigureOut">
              <a:rPr lang="en-US" smtClean="0"/>
              <a:t>2/28/2026</a:t>
            </a:fld>
            <a:endParaRPr lang="en-US"/>
          </a:p>
        </p:txBody>
      </p:sp>
      <p:sp>
        <p:nvSpPr>
          <p:cNvPr id="5" name="Footer Placeholder 4">
            <a:extLst>
              <a:ext uri="{FF2B5EF4-FFF2-40B4-BE49-F238E27FC236}">
                <a16:creationId xmlns:a16="http://schemas.microsoft.com/office/drawing/2014/main" id="{BC54DD3E-51B0-9E02-1942-1BA5A70CFE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DD2EEA8-E687-FA35-221E-C0BBE17308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8730942-76B1-42BE-A4B5-E3A0E16D6750}" type="slidenum">
              <a:rPr lang="en-US" smtClean="0"/>
              <a:t>‹#›</a:t>
            </a:fld>
            <a:endParaRPr lang="en-US"/>
          </a:p>
        </p:txBody>
      </p:sp>
    </p:spTree>
    <p:extLst>
      <p:ext uri="{BB962C8B-B14F-4D97-AF65-F5344CB8AC3E}">
        <p14:creationId xmlns:p14="http://schemas.microsoft.com/office/powerpoint/2010/main" val="3112040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13" Type="http://schemas.microsoft.com/office/2007/relationships/diagramDrawing" Target="../diagrams/drawing4.xml"/><Relationship Id="rId1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3.xml"/><Relationship Id="rId12" Type="http://schemas.openxmlformats.org/officeDocument/2006/relationships/diagramColors" Target="../diagrams/colors4.xml"/><Relationship Id="rId17" Type="http://schemas.openxmlformats.org/officeDocument/2006/relationships/diagramColors" Target="../diagrams/colors5.xml"/><Relationship Id="rId2" Type="http://schemas.openxmlformats.org/officeDocument/2006/relationships/audio" Target="../media/media13.m4a"/><Relationship Id="rId16" Type="http://schemas.openxmlformats.org/officeDocument/2006/relationships/diagramQuickStyle" Target="../diagrams/quickStyle5.xml"/><Relationship Id="rId1" Type="http://schemas.microsoft.com/office/2007/relationships/media" Target="../media/media13.m4a"/><Relationship Id="rId6" Type="http://schemas.openxmlformats.org/officeDocument/2006/relationships/diagramQuickStyle" Target="../diagrams/quickStyle3.xml"/><Relationship Id="rId11" Type="http://schemas.openxmlformats.org/officeDocument/2006/relationships/diagramQuickStyle" Target="../diagrams/quickStyle4.xml"/><Relationship Id="rId5" Type="http://schemas.openxmlformats.org/officeDocument/2006/relationships/diagramLayout" Target="../diagrams/layout3.xml"/><Relationship Id="rId15" Type="http://schemas.openxmlformats.org/officeDocument/2006/relationships/diagramLayout" Target="../diagrams/layout5.xml"/><Relationship Id="rId10" Type="http://schemas.openxmlformats.org/officeDocument/2006/relationships/diagramLayout" Target="../diagrams/layout4.xml"/><Relationship Id="rId19" Type="http://schemas.openxmlformats.org/officeDocument/2006/relationships/image" Target="../media/image2.png"/><Relationship Id="rId4" Type="http://schemas.openxmlformats.org/officeDocument/2006/relationships/diagramData" Target="../diagrams/data3.xml"/><Relationship Id="rId9" Type="http://schemas.openxmlformats.org/officeDocument/2006/relationships/diagramData" Target="../diagrams/data4.xml"/><Relationship Id="rId14" Type="http://schemas.openxmlformats.org/officeDocument/2006/relationships/diagramData" Target="../diagrams/data5.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11.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image" Target="../media/image14.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ageing/articles/olderpeoplelivingincarehomesin2021andchangessince2011/2023-10-09" TargetMode="External"/><Relationship Id="rId2" Type="http://schemas.openxmlformats.org/officeDocument/2006/relationships/hyperlink" Target="https://carelearning.org.uk/qualifications/level-3-extended-hsc/hsc-dmo10/1-1-compare-and-contrast-theories-of-ageing/#google_vignette" TargetMode="External"/><Relationship Id="rId1" Type="http://schemas.openxmlformats.org/officeDocument/2006/relationships/slideLayout" Target="../slideLayouts/slideLayout2.xml"/><Relationship Id="rId6" Type="http://schemas.openxmlformats.org/officeDocument/2006/relationships/hyperlink" Target="https://www.legislation.gov.uk/ukpga/2014/23/contents" TargetMode="External"/><Relationship Id="rId5" Type="http://schemas.openxmlformats.org/officeDocument/2006/relationships/hyperlink" Target="https://www.legislation.gov.uk/ukpga/2010/15/contents" TargetMode="External"/><Relationship Id="rId4" Type="http://schemas.openxmlformats.org/officeDocument/2006/relationships/hyperlink" Target="https://www.ons.gov.uk/peoplepopulationandcommunity/birthsdeathsandmarriages/ageing/articles/profileoftheolderpopulationlivinginenglandandwalesin2021andchangessince2011/2023-04-03"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t="-1000"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2A627-B85E-34EA-D1D9-E07F4ED47679}"/>
              </a:ext>
            </a:extLst>
          </p:cNvPr>
          <p:cNvSpPr>
            <a:spLocks noGrp="1"/>
          </p:cNvSpPr>
          <p:nvPr>
            <p:ph type="ctrTitle"/>
          </p:nvPr>
        </p:nvSpPr>
        <p:spPr>
          <a:xfrm>
            <a:off x="1524000" y="5604387"/>
            <a:ext cx="9144000" cy="553063"/>
          </a:xfrm>
          <a:solidFill>
            <a:srgbClr val="E7FFE7"/>
          </a:solidFill>
          <a:ln>
            <a:noFill/>
          </a:ln>
        </p:spPr>
        <p:txBody>
          <a:bodyPr>
            <a:noAutofit/>
          </a:bodyPr>
          <a:lstStyle/>
          <a:p>
            <a:r>
              <a:rPr lang="en-US" sz="3200" b="1" i="1" dirty="0">
                <a:latin typeface="Arial" panose="020B0604020202020204" pitchFamily="34" charset="0"/>
                <a:cs typeface="Arial" panose="020B0604020202020204" pitchFamily="34" charset="0"/>
              </a:rPr>
              <a:t>Enhancing Independence and Well-being</a:t>
            </a:r>
          </a:p>
        </p:txBody>
      </p:sp>
      <p:sp>
        <p:nvSpPr>
          <p:cNvPr id="7" name="TextBox 6">
            <a:extLst>
              <a:ext uri="{FF2B5EF4-FFF2-40B4-BE49-F238E27FC236}">
                <a16:creationId xmlns:a16="http://schemas.microsoft.com/office/drawing/2014/main" id="{A2F4FF03-97A1-9DFF-F2F7-26D66FD0A2A1}"/>
              </a:ext>
            </a:extLst>
          </p:cNvPr>
          <p:cNvSpPr txBox="1"/>
          <p:nvPr/>
        </p:nvSpPr>
        <p:spPr>
          <a:xfrm>
            <a:off x="1524000" y="4628224"/>
            <a:ext cx="9144000" cy="830997"/>
          </a:xfrm>
          <a:prstGeom prst="rect">
            <a:avLst/>
          </a:prstGeom>
          <a:solidFill>
            <a:srgbClr val="E7FFE7"/>
          </a:solidFill>
        </p:spPr>
        <p:txBody>
          <a:bodyPr wrap="square">
            <a:spAutoFit/>
          </a:bodyPr>
          <a:lstStyle/>
          <a:p>
            <a:pPr algn="ctr"/>
            <a:r>
              <a:rPr lang="en-US" sz="4800" b="1" dirty="0">
                <a:latin typeface="Arial" panose="020B0604020202020204" pitchFamily="34" charset="0"/>
                <a:cs typeface="Arial" panose="020B0604020202020204" pitchFamily="34" charset="0"/>
              </a:rPr>
              <a:t>Empowering Older Adults </a:t>
            </a:r>
            <a:endParaRPr lang="en-US" sz="4800" dirty="0"/>
          </a:p>
        </p:txBody>
      </p:sp>
      <p:sp>
        <p:nvSpPr>
          <p:cNvPr id="3" name="Title 1">
            <a:extLst>
              <a:ext uri="{FF2B5EF4-FFF2-40B4-BE49-F238E27FC236}">
                <a16:creationId xmlns:a16="http://schemas.microsoft.com/office/drawing/2014/main" id="{F66C4FE3-273F-F147-FC6F-0E05C91CC15B}"/>
              </a:ext>
            </a:extLst>
          </p:cNvPr>
          <p:cNvSpPr txBox="1">
            <a:spLocks/>
          </p:cNvSpPr>
          <p:nvPr/>
        </p:nvSpPr>
        <p:spPr>
          <a:xfrm>
            <a:off x="1524000" y="6302616"/>
            <a:ext cx="2276168" cy="339213"/>
          </a:xfrm>
          <a:prstGeom prst="rect">
            <a:avLst/>
          </a:prstGeom>
          <a:solidFill>
            <a:srgbClr val="E7FFE7"/>
          </a:solidFill>
          <a:ln>
            <a:noFill/>
          </a:ln>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600" b="1" dirty="0">
                <a:latin typeface="Arial" panose="020B0604020202020204" pitchFamily="34" charset="0"/>
                <a:cs typeface="Arial" panose="020B0604020202020204" pitchFamily="34" charset="0"/>
              </a:rPr>
              <a:t>Student ID – 2314898 </a:t>
            </a:r>
          </a:p>
        </p:txBody>
      </p:sp>
      <p:sp>
        <p:nvSpPr>
          <p:cNvPr id="4" name="Title 1">
            <a:extLst>
              <a:ext uri="{FF2B5EF4-FFF2-40B4-BE49-F238E27FC236}">
                <a16:creationId xmlns:a16="http://schemas.microsoft.com/office/drawing/2014/main" id="{264665CD-561B-147F-D6AA-ABE3F780F9F9}"/>
              </a:ext>
            </a:extLst>
          </p:cNvPr>
          <p:cNvSpPr txBox="1">
            <a:spLocks/>
          </p:cNvSpPr>
          <p:nvPr/>
        </p:nvSpPr>
        <p:spPr>
          <a:xfrm>
            <a:off x="7767484" y="6302615"/>
            <a:ext cx="2900516" cy="339213"/>
          </a:xfrm>
          <a:prstGeom prst="rect">
            <a:avLst/>
          </a:prstGeom>
          <a:solidFill>
            <a:srgbClr val="E7FFE7"/>
          </a:solidFill>
          <a:ln>
            <a:noFill/>
          </a:ln>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600" b="1" dirty="0">
                <a:latin typeface="Arial" panose="020B0604020202020204" pitchFamily="34" charset="0"/>
                <a:cs typeface="Arial" panose="020B0604020202020204" pitchFamily="34" charset="0"/>
              </a:rPr>
              <a:t>Student Name – Kulvir Tank </a:t>
            </a:r>
          </a:p>
        </p:txBody>
      </p:sp>
      <p:pic>
        <p:nvPicPr>
          <p:cNvPr id="40" name="Audio 39">
            <a:hlinkClick r:id="" action="ppaction://media"/>
            <a:extLst>
              <a:ext uri="{FF2B5EF4-FFF2-40B4-BE49-F238E27FC236}">
                <a16:creationId xmlns:a16="http://schemas.microsoft.com/office/drawing/2014/main" id="{60C2129B-6F0F-A8F1-57BA-B9D2822C0EA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36124300"/>
      </p:ext>
    </p:extLst>
  </p:cSld>
  <p:clrMapOvr>
    <a:masterClrMapping/>
  </p:clrMapOvr>
  <mc:AlternateContent xmlns:mc="http://schemas.openxmlformats.org/markup-compatibility/2006">
    <mc:Choice xmlns:p14="http://schemas.microsoft.com/office/powerpoint/2010/main" Requires="p14">
      <p:transition spd="slow" p14:dur="2000" advTm="12485"/>
    </mc:Choice>
    <mc:Fallback>
      <p:transition spd="slow" advTm="12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D9D6A-41C0-DDCF-843B-8F7BDDCEFF01}"/>
              </a:ext>
            </a:extLst>
          </p:cNvPr>
          <p:cNvSpPr>
            <a:spLocks noGrp="1"/>
          </p:cNvSpPr>
          <p:nvPr>
            <p:ph type="title"/>
          </p:nvPr>
        </p:nvSpPr>
        <p:spPr>
          <a:xfrm>
            <a:off x="838200" y="0"/>
            <a:ext cx="10515600" cy="1325563"/>
          </a:xfrm>
        </p:spPr>
        <p:txBody>
          <a:bodyPr/>
          <a:lstStyle/>
          <a:p>
            <a:pPr algn="ctr"/>
            <a:r>
              <a:rPr lang="en-US"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ABFEE64B-F9AF-C863-0D11-6663C802D153}"/>
              </a:ext>
            </a:extLst>
          </p:cNvPr>
          <p:cNvSpPr>
            <a:spLocks noGrp="1"/>
          </p:cNvSpPr>
          <p:nvPr>
            <p:ph idx="1"/>
          </p:nvPr>
        </p:nvSpPr>
        <p:spPr>
          <a:xfrm>
            <a:off x="838200" y="1325563"/>
            <a:ext cx="10515600" cy="3384089"/>
          </a:xfrm>
        </p:spPr>
        <p:txBody>
          <a:bodyPr>
            <a:normAutofit/>
          </a:bodyPr>
          <a:lstStyle/>
          <a:p>
            <a:r>
              <a:rPr lang="en-US" dirty="0">
                <a:latin typeface="Arial" panose="020B0604020202020204" pitchFamily="34" charset="0"/>
                <a:cs typeface="Arial" panose="020B0604020202020204" pitchFamily="34" charset="0"/>
              </a:rPr>
              <a:t>The UK experiences an increasing number of ageing population, and the elderly happen to experience difficult physical, emotional and social issues. </a:t>
            </a:r>
          </a:p>
          <a:p>
            <a:r>
              <a:rPr lang="en-US" dirty="0">
                <a:latin typeface="Arial" panose="020B0604020202020204" pitchFamily="34" charset="0"/>
                <a:cs typeface="Arial" panose="020B0604020202020204" pitchFamily="34" charset="0"/>
              </a:rPr>
              <a:t>The present presentation dwells upon the ways in which the needs can be addressed through care support services and empowerment, analyzes the existing policies and theories and identifies technological advances that can enhance the independence and quality of life of older people.</a:t>
            </a:r>
          </a:p>
        </p:txBody>
      </p:sp>
      <p:sp>
        <p:nvSpPr>
          <p:cNvPr id="4" name="Oval 3">
            <a:extLst>
              <a:ext uri="{FF2B5EF4-FFF2-40B4-BE49-F238E27FC236}">
                <a16:creationId xmlns:a16="http://schemas.microsoft.com/office/drawing/2014/main" id="{2DB6DCC0-A80B-F7B4-F306-1134F7695670}"/>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01</a:t>
            </a:r>
          </a:p>
        </p:txBody>
      </p:sp>
      <p:graphicFrame>
        <p:nvGraphicFramePr>
          <p:cNvPr id="5" name="Diagram 4">
            <a:extLst>
              <a:ext uri="{FF2B5EF4-FFF2-40B4-BE49-F238E27FC236}">
                <a16:creationId xmlns:a16="http://schemas.microsoft.com/office/drawing/2014/main" id="{36B969D4-270F-FA9D-6A3A-41AC80B82790}"/>
              </a:ext>
            </a:extLst>
          </p:cNvPr>
          <p:cNvGraphicFramePr/>
          <p:nvPr>
            <p:extLst>
              <p:ext uri="{D42A27DB-BD31-4B8C-83A1-F6EECF244321}">
                <p14:modId xmlns:p14="http://schemas.microsoft.com/office/powerpoint/2010/main" val="3558847484"/>
              </p:ext>
            </p:extLst>
          </p:nvPr>
        </p:nvGraphicFramePr>
        <p:xfrm>
          <a:off x="1149683" y="4443764"/>
          <a:ext cx="10204117" cy="18390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3" name="Audio 32">
            <a:hlinkClick r:id="" action="ppaction://media"/>
            <a:extLst>
              <a:ext uri="{FF2B5EF4-FFF2-40B4-BE49-F238E27FC236}">
                <a16:creationId xmlns:a16="http://schemas.microsoft.com/office/drawing/2014/main" id="{4CDF463B-F705-2B64-52E3-39AFC9FB2D40}"/>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4849210"/>
      </p:ext>
    </p:extLst>
  </p:cSld>
  <p:clrMapOvr>
    <a:masterClrMapping/>
  </p:clrMapOvr>
  <mc:AlternateContent xmlns:mc="http://schemas.openxmlformats.org/markup-compatibility/2006">
    <mc:Choice xmlns:p14="http://schemas.microsoft.com/office/powerpoint/2010/main" Requires="p14">
      <p:transition spd="slow" p14:dur="2000" advTm="79419"/>
    </mc:Choice>
    <mc:Fallback>
      <p:transition spd="slow" advTm="794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A59A5-E50A-ECE2-B47D-E0C566B7DF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F2FE0A-16DB-15BC-0610-441EE2717EB1}"/>
              </a:ext>
            </a:extLst>
          </p:cNvPr>
          <p:cNvSpPr>
            <a:spLocks noGrp="1"/>
          </p:cNvSpPr>
          <p:nvPr>
            <p:ph type="title"/>
          </p:nvPr>
        </p:nvSpPr>
        <p:spPr>
          <a:xfrm>
            <a:off x="838200" y="18255"/>
            <a:ext cx="10515600" cy="1325563"/>
          </a:xfrm>
        </p:spPr>
        <p:txBody>
          <a:bodyPr/>
          <a:lstStyle/>
          <a:p>
            <a:pPr algn="ctr"/>
            <a:r>
              <a:rPr lang="en-US" b="1" dirty="0">
                <a:latin typeface="Arial" panose="020B0604020202020204" pitchFamily="34" charset="0"/>
                <a:cs typeface="Arial" panose="020B0604020202020204" pitchFamily="34" charset="0"/>
              </a:rPr>
              <a:t>Understanding Ageing</a:t>
            </a:r>
          </a:p>
        </p:txBody>
      </p:sp>
      <p:sp>
        <p:nvSpPr>
          <p:cNvPr id="3" name="Content Placeholder 2">
            <a:extLst>
              <a:ext uri="{FF2B5EF4-FFF2-40B4-BE49-F238E27FC236}">
                <a16:creationId xmlns:a16="http://schemas.microsoft.com/office/drawing/2014/main" id="{84FA8CB2-C07B-4C2A-F37F-53AF870426A9}"/>
              </a:ext>
            </a:extLst>
          </p:cNvPr>
          <p:cNvSpPr>
            <a:spLocks noGrp="1"/>
          </p:cNvSpPr>
          <p:nvPr>
            <p:ph idx="1"/>
          </p:nvPr>
        </p:nvSpPr>
        <p:spPr>
          <a:xfrm>
            <a:off x="838200" y="1343818"/>
            <a:ext cx="10515600" cy="2874221"/>
          </a:xfrm>
        </p:spPr>
        <p:txBody>
          <a:bodyPr/>
          <a:lstStyle/>
          <a:p>
            <a:r>
              <a:rPr lang="en-US" dirty="0">
                <a:latin typeface="Arial" panose="020B0604020202020204" pitchFamily="34" charset="0"/>
                <a:cs typeface="Arial" panose="020B0604020202020204" pitchFamily="34" charset="0"/>
              </a:rPr>
              <a:t>The ageing process is a natural or biological process which influences the body, mind and roles within the society. </a:t>
            </a:r>
          </a:p>
          <a:p>
            <a:r>
              <a:rPr lang="en-US" dirty="0">
                <a:latin typeface="Arial" panose="020B0604020202020204" pitchFamily="34" charset="0"/>
                <a:cs typeface="Arial" panose="020B0604020202020204" pitchFamily="34" charset="0"/>
              </a:rPr>
              <a:t>It can assume deterioration of physical or cognitive ability yet does not necessarily result in dependency. </a:t>
            </a:r>
          </a:p>
          <a:p>
            <a:r>
              <a:rPr lang="en-US" dirty="0">
                <a:latin typeface="Arial" panose="020B0604020202020204" pitchFamily="34" charset="0"/>
                <a:cs typeface="Arial" panose="020B0604020202020204" pitchFamily="34" charset="0"/>
              </a:rPr>
              <a:t>Healthy ageing is about being independent, healthy and contributing to the society.</a:t>
            </a:r>
          </a:p>
        </p:txBody>
      </p:sp>
      <p:sp>
        <p:nvSpPr>
          <p:cNvPr id="4" name="Oval 3">
            <a:extLst>
              <a:ext uri="{FF2B5EF4-FFF2-40B4-BE49-F238E27FC236}">
                <a16:creationId xmlns:a16="http://schemas.microsoft.com/office/drawing/2014/main" id="{D85210C1-49CB-992A-664C-3B2257EA181F}"/>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02</a:t>
            </a:r>
          </a:p>
        </p:txBody>
      </p:sp>
      <p:pic>
        <p:nvPicPr>
          <p:cNvPr id="1026" name="Picture 2" descr="1,819 Life Cycle Aging Process Stock Vectors and Vector Art | Shutterstock">
            <a:extLst>
              <a:ext uri="{FF2B5EF4-FFF2-40B4-BE49-F238E27FC236}">
                <a16:creationId xmlns:a16="http://schemas.microsoft.com/office/drawing/2014/main" id="{0A7C5C4E-B547-00E2-1895-BE30F7DE9D5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595" b="22995"/>
          <a:stretch>
            <a:fillRect/>
          </a:stretch>
        </p:blipFill>
        <p:spPr bwMode="auto">
          <a:xfrm>
            <a:off x="1473027" y="4218039"/>
            <a:ext cx="9245946" cy="1956619"/>
          </a:xfrm>
          <a:prstGeom prst="rect">
            <a:avLst/>
          </a:prstGeom>
          <a:noFill/>
          <a:extLst>
            <a:ext uri="{909E8E84-426E-40DD-AFC4-6F175D3DCCD1}">
              <a14:hiddenFill xmlns:a14="http://schemas.microsoft.com/office/drawing/2010/main">
                <a:solidFill>
                  <a:srgbClr val="FFFFFF"/>
                </a:solidFill>
              </a14:hiddenFill>
            </a:ext>
          </a:extLst>
        </p:spPr>
      </p:pic>
      <p:pic>
        <p:nvPicPr>
          <p:cNvPr id="14" name="Audio 13">
            <a:hlinkClick r:id="" action="ppaction://media"/>
            <a:extLst>
              <a:ext uri="{FF2B5EF4-FFF2-40B4-BE49-F238E27FC236}">
                <a16:creationId xmlns:a16="http://schemas.microsoft.com/office/drawing/2014/main" id="{3652548F-9912-C09B-52B8-A9D882D5FD2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32882069"/>
      </p:ext>
    </p:extLst>
  </p:cSld>
  <p:clrMapOvr>
    <a:masterClrMapping/>
  </p:clrMapOvr>
  <mc:AlternateContent xmlns:mc="http://schemas.openxmlformats.org/markup-compatibility/2006">
    <mc:Choice xmlns:p14="http://schemas.microsoft.com/office/powerpoint/2010/main" Requires="p14">
      <p:transition spd="slow" p14:dur="2000" advTm="46081"/>
    </mc:Choice>
    <mc:Fallback>
      <p:transition spd="slow" advTm="46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0920A7-7498-84D4-FFD0-7C74708307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40E507-5C5F-D5A7-EBE8-8EEAE96FDBC8}"/>
              </a:ext>
            </a:extLst>
          </p:cNvPr>
          <p:cNvSpPr>
            <a:spLocks noGrp="1"/>
          </p:cNvSpPr>
          <p:nvPr>
            <p:ph type="title"/>
          </p:nvPr>
        </p:nvSpPr>
        <p:spPr>
          <a:xfrm>
            <a:off x="838200" y="18255"/>
            <a:ext cx="10515600" cy="1325563"/>
          </a:xfrm>
        </p:spPr>
        <p:txBody>
          <a:bodyPr/>
          <a:lstStyle/>
          <a:p>
            <a:pPr algn="ctr"/>
            <a:r>
              <a:rPr lang="en-US" b="1" dirty="0">
                <a:latin typeface="Arial" panose="020B0604020202020204" pitchFamily="34" charset="0"/>
                <a:cs typeface="Arial" panose="020B0604020202020204" pitchFamily="34" charset="0"/>
              </a:rPr>
              <a:t>The Ageing Population</a:t>
            </a:r>
          </a:p>
        </p:txBody>
      </p:sp>
      <p:sp>
        <p:nvSpPr>
          <p:cNvPr id="3" name="Content Placeholder 2">
            <a:extLst>
              <a:ext uri="{FF2B5EF4-FFF2-40B4-BE49-F238E27FC236}">
                <a16:creationId xmlns:a16="http://schemas.microsoft.com/office/drawing/2014/main" id="{B88D4988-FAF9-0651-A560-ADB9A83A33BF}"/>
              </a:ext>
            </a:extLst>
          </p:cNvPr>
          <p:cNvSpPr>
            <a:spLocks noGrp="1"/>
          </p:cNvSpPr>
          <p:nvPr>
            <p:ph idx="1"/>
          </p:nvPr>
        </p:nvSpPr>
        <p:spPr>
          <a:xfrm>
            <a:off x="838200" y="1343818"/>
            <a:ext cx="10515600" cy="3523150"/>
          </a:xfrm>
        </p:spPr>
        <p:txBody>
          <a:bodyPr>
            <a:normAutofit/>
          </a:bodyPr>
          <a:lstStyle/>
          <a:p>
            <a:r>
              <a:rPr lang="en-US" dirty="0">
                <a:latin typeface="Arial" panose="020B0604020202020204" pitchFamily="34" charset="0"/>
                <a:cs typeface="Arial" panose="020B0604020202020204" pitchFamily="34" charset="0"/>
              </a:rPr>
              <a:t>The UK has a rising population ageing at an alarming rate with more individuals aged above 65. </a:t>
            </a:r>
          </a:p>
          <a:p>
            <a:r>
              <a:rPr lang="en-US" dirty="0">
                <a:latin typeface="Arial" panose="020B0604020202020204" pitchFamily="34" charset="0"/>
                <a:cs typeface="Arial" panose="020B0604020202020204" pitchFamily="34" charset="0"/>
              </a:rPr>
              <a:t>Older adults require various needs such as physical, social and emotional needs. </a:t>
            </a:r>
          </a:p>
          <a:p>
            <a:r>
              <a:rPr lang="en-US" dirty="0">
                <a:latin typeface="Arial" panose="020B0604020202020204" pitchFamily="34" charset="0"/>
                <a:cs typeface="Arial" panose="020B0604020202020204" pitchFamily="34" charset="0"/>
              </a:rPr>
              <a:t>These needs involve innovative services, policies and technologies that will facilitate independence and the quality of life.</a:t>
            </a:r>
          </a:p>
        </p:txBody>
      </p:sp>
      <p:sp>
        <p:nvSpPr>
          <p:cNvPr id="4" name="Oval 3">
            <a:extLst>
              <a:ext uri="{FF2B5EF4-FFF2-40B4-BE49-F238E27FC236}">
                <a16:creationId xmlns:a16="http://schemas.microsoft.com/office/drawing/2014/main" id="{08E02041-78C0-35D0-842E-CF65411DB495}"/>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03</a:t>
            </a:r>
          </a:p>
        </p:txBody>
      </p:sp>
      <p:pic>
        <p:nvPicPr>
          <p:cNvPr id="7" name="Picture 6">
            <a:extLst>
              <a:ext uri="{FF2B5EF4-FFF2-40B4-BE49-F238E27FC236}">
                <a16:creationId xmlns:a16="http://schemas.microsoft.com/office/drawing/2014/main" id="{0BE6A945-BA53-862F-4B56-E76B2355E241}"/>
              </a:ext>
            </a:extLst>
          </p:cNvPr>
          <p:cNvPicPr>
            <a:picLocks noChangeAspect="1"/>
          </p:cNvPicPr>
          <p:nvPr/>
        </p:nvPicPr>
        <p:blipFill>
          <a:blip r:embed="rId4">
            <a:duotone>
              <a:schemeClr val="accent3">
                <a:shade val="45000"/>
                <a:satMod val="135000"/>
              </a:schemeClr>
              <a:prstClr val="white"/>
            </a:duotone>
          </a:blip>
          <a:stretch>
            <a:fillRect/>
          </a:stretch>
        </p:blipFill>
        <p:spPr>
          <a:xfrm>
            <a:off x="2816696" y="3805699"/>
            <a:ext cx="6558607" cy="2732753"/>
          </a:xfrm>
          <a:prstGeom prst="rect">
            <a:avLst/>
          </a:prstGeom>
        </p:spPr>
      </p:pic>
      <p:pic>
        <p:nvPicPr>
          <p:cNvPr id="14" name="Audio 13">
            <a:hlinkClick r:id="" action="ppaction://media"/>
            <a:extLst>
              <a:ext uri="{FF2B5EF4-FFF2-40B4-BE49-F238E27FC236}">
                <a16:creationId xmlns:a16="http://schemas.microsoft.com/office/drawing/2014/main" id="{58E6240D-DBB0-DA82-9D59-D3F177D225E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85045364"/>
      </p:ext>
    </p:extLst>
  </p:cSld>
  <p:clrMapOvr>
    <a:masterClrMapping/>
  </p:clrMapOvr>
  <mc:AlternateContent xmlns:mc="http://schemas.openxmlformats.org/markup-compatibility/2006">
    <mc:Choice xmlns:p14="http://schemas.microsoft.com/office/powerpoint/2010/main" Requires="p14">
      <p:transition spd="slow" p14:dur="2000" advTm="61658"/>
    </mc:Choice>
    <mc:Fallback>
      <p:transition spd="slow" advTm="61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99A7D8-5550-B120-1648-BA2007427E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E464CB-4999-5BB5-1475-B0AD442686DC}"/>
              </a:ext>
            </a:extLst>
          </p:cNvPr>
          <p:cNvSpPr>
            <a:spLocks noGrp="1"/>
          </p:cNvSpPr>
          <p:nvPr>
            <p:ph type="title"/>
          </p:nvPr>
        </p:nvSpPr>
        <p:spPr>
          <a:xfrm>
            <a:off x="838200" y="18255"/>
            <a:ext cx="10515600" cy="1325563"/>
          </a:xfrm>
        </p:spPr>
        <p:txBody>
          <a:bodyPr/>
          <a:lstStyle/>
          <a:p>
            <a:pPr algn="ctr"/>
            <a:r>
              <a:rPr lang="en-US" b="1" dirty="0">
                <a:latin typeface="Arial" panose="020B0604020202020204" pitchFamily="34" charset="0"/>
                <a:cs typeface="Arial" panose="020B0604020202020204" pitchFamily="34" charset="0"/>
              </a:rPr>
              <a:t>Theoretical Frameworks</a:t>
            </a:r>
          </a:p>
        </p:txBody>
      </p:sp>
      <p:sp>
        <p:nvSpPr>
          <p:cNvPr id="3" name="Content Placeholder 2">
            <a:extLst>
              <a:ext uri="{FF2B5EF4-FFF2-40B4-BE49-F238E27FC236}">
                <a16:creationId xmlns:a16="http://schemas.microsoft.com/office/drawing/2014/main" id="{DF177350-A5A5-2099-880A-5FE675615323}"/>
              </a:ext>
            </a:extLst>
          </p:cNvPr>
          <p:cNvSpPr>
            <a:spLocks noGrp="1"/>
          </p:cNvSpPr>
          <p:nvPr>
            <p:ph idx="1"/>
          </p:nvPr>
        </p:nvSpPr>
        <p:spPr>
          <a:xfrm>
            <a:off x="838200" y="1343818"/>
            <a:ext cx="10515600" cy="3169188"/>
          </a:xfrm>
        </p:spPr>
        <p:txBody>
          <a:bodyPr/>
          <a:lstStyle/>
          <a:p>
            <a:pPr algn="just"/>
            <a:r>
              <a:rPr lang="en-US" dirty="0">
                <a:latin typeface="Arial" panose="020B0604020202020204" pitchFamily="34" charset="0"/>
                <a:cs typeface="Arial" panose="020B0604020202020204" pitchFamily="34" charset="0"/>
              </a:rPr>
              <a:t>The social and psychosocial theories of ageing, including the activity, disengagement and continuity theories.</a:t>
            </a:r>
          </a:p>
          <a:p>
            <a:pPr algn="just"/>
            <a:r>
              <a:rPr lang="en-US" dirty="0">
                <a:latin typeface="Arial" panose="020B0604020202020204" pitchFamily="34" charset="0"/>
                <a:cs typeface="Arial" panose="020B0604020202020204" pitchFamily="34" charset="0"/>
              </a:rPr>
              <a:t>It can make us understand how the older adults can cope with later life. </a:t>
            </a:r>
          </a:p>
          <a:p>
            <a:pPr algn="just"/>
            <a:r>
              <a:rPr lang="en-US" dirty="0">
                <a:latin typeface="Arial" panose="020B0604020202020204" pitchFamily="34" charset="0"/>
                <a:cs typeface="Arial" panose="020B0604020202020204" pitchFamily="34" charset="0"/>
              </a:rPr>
              <a:t>The theories inform care practice by emphasizing the significance of engagement, autonomy and having meaningful routines.</a:t>
            </a:r>
          </a:p>
        </p:txBody>
      </p:sp>
      <p:sp>
        <p:nvSpPr>
          <p:cNvPr id="4" name="Oval 3">
            <a:extLst>
              <a:ext uri="{FF2B5EF4-FFF2-40B4-BE49-F238E27FC236}">
                <a16:creationId xmlns:a16="http://schemas.microsoft.com/office/drawing/2014/main" id="{F7A8B03B-8A26-70E8-4F8D-BF9EA51B7EC4}"/>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04</a:t>
            </a:r>
          </a:p>
        </p:txBody>
      </p:sp>
      <p:graphicFrame>
        <p:nvGraphicFramePr>
          <p:cNvPr id="5" name="Diagram 4">
            <a:extLst>
              <a:ext uri="{FF2B5EF4-FFF2-40B4-BE49-F238E27FC236}">
                <a16:creationId xmlns:a16="http://schemas.microsoft.com/office/drawing/2014/main" id="{7C5831DD-081C-B7F5-E4FC-B36381E134D7}"/>
              </a:ext>
            </a:extLst>
          </p:cNvPr>
          <p:cNvGraphicFramePr/>
          <p:nvPr>
            <p:extLst>
              <p:ext uri="{D42A27DB-BD31-4B8C-83A1-F6EECF244321}">
                <p14:modId xmlns:p14="http://schemas.microsoft.com/office/powerpoint/2010/main" val="3159833280"/>
              </p:ext>
            </p:extLst>
          </p:nvPr>
        </p:nvGraphicFramePr>
        <p:xfrm>
          <a:off x="2032000" y="4179328"/>
          <a:ext cx="8128000" cy="21919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Audio 7">
            <a:hlinkClick r:id="" action="ppaction://media"/>
            <a:extLst>
              <a:ext uri="{FF2B5EF4-FFF2-40B4-BE49-F238E27FC236}">
                <a16:creationId xmlns:a16="http://schemas.microsoft.com/office/drawing/2014/main" id="{E56CFBA5-5D65-22E1-94BD-1F200C7FA34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42283028"/>
      </p:ext>
    </p:extLst>
  </p:cSld>
  <p:clrMapOvr>
    <a:masterClrMapping/>
  </p:clrMapOvr>
  <mc:AlternateContent xmlns:mc="http://schemas.openxmlformats.org/markup-compatibility/2006">
    <mc:Choice xmlns:p14="http://schemas.microsoft.com/office/powerpoint/2010/main" Requires="p14">
      <p:transition spd="slow" p14:dur="2000" advTm="32007"/>
    </mc:Choice>
    <mc:Fallback>
      <p:transition spd="slow" advTm="32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EB4F32-A3CD-C453-A979-8EF597E9F5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077F5C-75C3-DFC2-B365-CFE71985FA3A}"/>
              </a:ext>
            </a:extLst>
          </p:cNvPr>
          <p:cNvSpPr>
            <a:spLocks noGrp="1"/>
          </p:cNvSpPr>
          <p:nvPr>
            <p:ph type="title"/>
          </p:nvPr>
        </p:nvSpPr>
        <p:spPr>
          <a:xfrm>
            <a:off x="838200" y="18255"/>
            <a:ext cx="10515600" cy="1325563"/>
          </a:xfrm>
        </p:spPr>
        <p:txBody>
          <a:bodyPr/>
          <a:lstStyle/>
          <a:p>
            <a:pPr algn="ctr"/>
            <a:r>
              <a:rPr lang="en-US" b="1" dirty="0">
                <a:latin typeface="Arial" panose="020B0604020202020204" pitchFamily="34" charset="0"/>
                <a:cs typeface="Arial" panose="020B0604020202020204" pitchFamily="34" charset="0"/>
              </a:rPr>
              <a:t>Policy and Legislation</a:t>
            </a:r>
          </a:p>
        </p:txBody>
      </p:sp>
      <p:sp>
        <p:nvSpPr>
          <p:cNvPr id="3" name="Content Placeholder 2">
            <a:extLst>
              <a:ext uri="{FF2B5EF4-FFF2-40B4-BE49-F238E27FC236}">
                <a16:creationId xmlns:a16="http://schemas.microsoft.com/office/drawing/2014/main" id="{A528E6A8-1858-D1F1-749C-02471983128E}"/>
              </a:ext>
            </a:extLst>
          </p:cNvPr>
          <p:cNvSpPr>
            <a:spLocks noGrp="1"/>
          </p:cNvSpPr>
          <p:nvPr>
            <p:ph idx="1"/>
          </p:nvPr>
        </p:nvSpPr>
        <p:spPr>
          <a:xfrm>
            <a:off x="838200" y="1343817"/>
            <a:ext cx="5513439" cy="4938995"/>
          </a:xfrm>
        </p:spPr>
        <p:txBody>
          <a:bodyPr>
            <a:normAutofit/>
          </a:bodyPr>
          <a:lstStyle/>
          <a:p>
            <a:r>
              <a:rPr lang="en-US" dirty="0">
                <a:latin typeface="Arial" panose="020B0604020202020204" pitchFamily="34" charset="0"/>
                <a:cs typeface="Arial" panose="020B0604020202020204" pitchFamily="34" charset="0"/>
              </a:rPr>
              <a:t>The services to older people are influenced by key UK policies and legislations including the Care Act 2014, Equality Act 2010 and the NHS Long Term Plan. </a:t>
            </a:r>
          </a:p>
          <a:p>
            <a:r>
              <a:rPr lang="en-US" dirty="0">
                <a:latin typeface="Arial" panose="020B0604020202020204" pitchFamily="34" charset="0"/>
                <a:cs typeface="Arial" panose="020B0604020202020204" pitchFamily="34" charset="0"/>
              </a:rPr>
              <a:t>They give emphasis to the promotion of wellbeing, discouraging discrimination and providing personalized care to enable the older adults to lead an independent life.</a:t>
            </a:r>
          </a:p>
        </p:txBody>
      </p:sp>
      <p:sp>
        <p:nvSpPr>
          <p:cNvPr id="4" name="Oval 3">
            <a:extLst>
              <a:ext uri="{FF2B5EF4-FFF2-40B4-BE49-F238E27FC236}">
                <a16:creationId xmlns:a16="http://schemas.microsoft.com/office/drawing/2014/main" id="{48844C20-A269-E85D-D391-BBC071FE62C2}"/>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05</a:t>
            </a:r>
          </a:p>
        </p:txBody>
      </p:sp>
      <p:pic>
        <p:nvPicPr>
          <p:cNvPr id="3074" name="Picture 2" descr="Equality, Diversity, Inclusion and Human Rights - SSOT (ICB)">
            <a:extLst>
              <a:ext uri="{FF2B5EF4-FFF2-40B4-BE49-F238E27FC236}">
                <a16:creationId xmlns:a16="http://schemas.microsoft.com/office/drawing/2014/main" id="{48AF83D9-2208-5E31-9463-82D9E2B1C04E}"/>
              </a:ext>
            </a:extLst>
          </p:cNvPr>
          <p:cNvPicPr>
            <a:picLocks noChangeAspect="1" noChangeArrowheads="1"/>
          </p:cNvPicPr>
          <p:nvPr/>
        </p:nvPicPr>
        <p:blipFill>
          <a:blip r:embed="rId4">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499124" y="1657333"/>
            <a:ext cx="5461819" cy="4311963"/>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3DE4F721-F2FA-4359-2409-D07E12341BB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66788938"/>
      </p:ext>
    </p:extLst>
  </p:cSld>
  <p:clrMapOvr>
    <a:masterClrMapping/>
  </p:clrMapOvr>
  <mc:AlternateContent xmlns:mc="http://schemas.openxmlformats.org/markup-compatibility/2006">
    <mc:Choice xmlns:p14="http://schemas.microsoft.com/office/powerpoint/2010/main" Requires="p14">
      <p:transition spd="slow" p14:dur="2000" advTm="42942"/>
    </mc:Choice>
    <mc:Fallback>
      <p:transition spd="slow" advTm="42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799C1-1AD5-980C-59E0-FDD994462F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835F58-1E57-157E-F158-8A42306DEB89}"/>
              </a:ext>
            </a:extLst>
          </p:cNvPr>
          <p:cNvSpPr>
            <a:spLocks noGrp="1"/>
          </p:cNvSpPr>
          <p:nvPr>
            <p:ph type="title"/>
          </p:nvPr>
        </p:nvSpPr>
        <p:spPr>
          <a:xfrm>
            <a:off x="838200" y="18255"/>
            <a:ext cx="10515600" cy="1325563"/>
          </a:xfrm>
        </p:spPr>
        <p:txBody>
          <a:bodyPr/>
          <a:lstStyle/>
          <a:p>
            <a:pPr algn="ctr"/>
            <a:r>
              <a:rPr lang="en-US" b="1" dirty="0">
                <a:latin typeface="Arial" panose="020B0604020202020204" pitchFamily="34" charset="0"/>
                <a:cs typeface="Arial" panose="020B0604020202020204" pitchFamily="34" charset="0"/>
              </a:rPr>
              <a:t>Current Care Provisions</a:t>
            </a:r>
          </a:p>
        </p:txBody>
      </p:sp>
      <p:sp>
        <p:nvSpPr>
          <p:cNvPr id="3" name="Content Placeholder 2">
            <a:extLst>
              <a:ext uri="{FF2B5EF4-FFF2-40B4-BE49-F238E27FC236}">
                <a16:creationId xmlns:a16="http://schemas.microsoft.com/office/drawing/2014/main" id="{E1822A2F-E6EA-7EDD-D8EB-11F8475145A6}"/>
              </a:ext>
            </a:extLst>
          </p:cNvPr>
          <p:cNvSpPr>
            <a:spLocks noGrp="1"/>
          </p:cNvSpPr>
          <p:nvPr>
            <p:ph idx="1"/>
          </p:nvPr>
        </p:nvSpPr>
        <p:spPr>
          <a:xfrm>
            <a:off x="838200" y="1539606"/>
            <a:ext cx="10515600" cy="3778788"/>
          </a:xfrm>
        </p:spPr>
        <p:txBody>
          <a:bodyPr/>
          <a:lstStyle/>
          <a:p>
            <a:r>
              <a:rPr lang="en-US" dirty="0">
                <a:latin typeface="Arial" panose="020B0604020202020204" pitchFamily="34" charset="0"/>
                <a:cs typeface="Arial" panose="020B0604020202020204" pitchFamily="34" charset="0"/>
              </a:rPr>
              <a:t>There are various types of care services that older adults in the UK can enjoy.</a:t>
            </a:r>
          </a:p>
          <a:p>
            <a:pPr lvl="1"/>
            <a:r>
              <a:rPr lang="en-US" dirty="0">
                <a:latin typeface="Arial" panose="020B0604020202020204" pitchFamily="34" charset="0"/>
                <a:cs typeface="Arial" panose="020B0604020202020204" pitchFamily="34" charset="0"/>
              </a:rPr>
              <a:t>Residential care</a:t>
            </a:r>
          </a:p>
          <a:p>
            <a:pPr lvl="1"/>
            <a:r>
              <a:rPr lang="en-US" dirty="0">
                <a:latin typeface="Arial" panose="020B0604020202020204" pitchFamily="34" charset="0"/>
                <a:cs typeface="Arial" panose="020B0604020202020204" pitchFamily="34" charset="0"/>
              </a:rPr>
              <a:t>Domiciliary care</a:t>
            </a:r>
          </a:p>
          <a:p>
            <a:pPr lvl="1"/>
            <a:r>
              <a:rPr lang="en-US" dirty="0">
                <a:latin typeface="Arial" panose="020B0604020202020204" pitchFamily="34" charset="0"/>
                <a:cs typeface="Arial" panose="020B0604020202020204" pitchFamily="34" charset="0"/>
              </a:rPr>
              <a:t>Day centers</a:t>
            </a:r>
          </a:p>
          <a:p>
            <a:pPr lvl="1"/>
            <a:r>
              <a:rPr lang="en-US" dirty="0">
                <a:latin typeface="Arial" panose="020B0604020202020204" pitchFamily="34" charset="0"/>
                <a:cs typeface="Arial" panose="020B0604020202020204" pitchFamily="34" charset="0"/>
              </a:rPr>
              <a:t>Hospice care </a:t>
            </a:r>
          </a:p>
          <a:p>
            <a:r>
              <a:rPr lang="en-US" dirty="0">
                <a:latin typeface="Arial" panose="020B0604020202020204" pitchFamily="34" charset="0"/>
                <a:cs typeface="Arial" panose="020B0604020202020204" pitchFamily="34" charset="0"/>
              </a:rPr>
              <a:t>These services are designed to address physical, emotional and social needs and may be uneven in their access and quality according to location and financing.</a:t>
            </a:r>
          </a:p>
        </p:txBody>
      </p:sp>
      <p:sp>
        <p:nvSpPr>
          <p:cNvPr id="4" name="Oval 3">
            <a:extLst>
              <a:ext uri="{FF2B5EF4-FFF2-40B4-BE49-F238E27FC236}">
                <a16:creationId xmlns:a16="http://schemas.microsoft.com/office/drawing/2014/main" id="{BCDED219-4819-8C44-F50F-1200120111C5}"/>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06</a:t>
            </a:r>
          </a:p>
        </p:txBody>
      </p:sp>
      <p:pic>
        <p:nvPicPr>
          <p:cNvPr id="6" name="Audio 5">
            <a:hlinkClick r:id="" action="ppaction://media"/>
            <a:extLst>
              <a:ext uri="{FF2B5EF4-FFF2-40B4-BE49-F238E27FC236}">
                <a16:creationId xmlns:a16="http://schemas.microsoft.com/office/drawing/2014/main" id="{52A001B5-D6D6-9957-3CD1-AF5B4C13F2D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45083025"/>
      </p:ext>
    </p:extLst>
  </p:cSld>
  <p:clrMapOvr>
    <a:masterClrMapping/>
  </p:clrMapOvr>
  <mc:AlternateContent xmlns:mc="http://schemas.openxmlformats.org/markup-compatibility/2006">
    <mc:Choice xmlns:p14="http://schemas.microsoft.com/office/powerpoint/2010/main" Requires="p14">
      <p:transition spd="slow" p14:dur="2000" advTm="61100"/>
    </mc:Choice>
    <mc:Fallback>
      <p:transition spd="slow" advTm="611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EBFBE8-505E-9F30-7462-4499306435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61CCB0-8F61-6436-A762-9B45237B74EC}"/>
              </a:ext>
            </a:extLst>
          </p:cNvPr>
          <p:cNvSpPr>
            <a:spLocks noGrp="1"/>
          </p:cNvSpPr>
          <p:nvPr>
            <p:ph type="title"/>
          </p:nvPr>
        </p:nvSpPr>
        <p:spPr>
          <a:xfrm>
            <a:off x="838200" y="18255"/>
            <a:ext cx="10515600" cy="1325563"/>
          </a:xfrm>
        </p:spPr>
        <p:txBody>
          <a:bodyPr/>
          <a:lstStyle/>
          <a:p>
            <a:pPr algn="ctr"/>
            <a:r>
              <a:rPr lang="en-US" b="1" dirty="0">
                <a:latin typeface="Arial" panose="020B0604020202020204" pitchFamily="34" charset="0"/>
                <a:cs typeface="Arial" panose="020B0604020202020204" pitchFamily="34" charset="0"/>
              </a:rPr>
              <a:t>Critical Analysis of Residential Care Homes </a:t>
            </a:r>
          </a:p>
        </p:txBody>
      </p:sp>
      <p:sp>
        <p:nvSpPr>
          <p:cNvPr id="3" name="Content Placeholder 2">
            <a:extLst>
              <a:ext uri="{FF2B5EF4-FFF2-40B4-BE49-F238E27FC236}">
                <a16:creationId xmlns:a16="http://schemas.microsoft.com/office/drawing/2014/main" id="{677E7E49-8372-EC93-DECF-0D28B8B92DD2}"/>
              </a:ext>
            </a:extLst>
          </p:cNvPr>
          <p:cNvSpPr>
            <a:spLocks noGrp="1"/>
          </p:cNvSpPr>
          <p:nvPr>
            <p:ph idx="1"/>
          </p:nvPr>
        </p:nvSpPr>
        <p:spPr>
          <a:xfrm>
            <a:off x="838200" y="1471559"/>
            <a:ext cx="6280355" cy="4811253"/>
          </a:xfrm>
        </p:spPr>
        <p:txBody>
          <a:bodyPr>
            <a:normAutofit/>
          </a:bodyPr>
          <a:lstStyle/>
          <a:p>
            <a:r>
              <a:rPr lang="en-US" dirty="0">
                <a:latin typeface="Arial" panose="020B0604020202020204" pitchFamily="34" charset="0"/>
                <a:cs typeface="Arial" panose="020B0604020202020204" pitchFamily="34" charset="0"/>
              </a:rPr>
              <a:t>Residential care homes offer a formal assistance to the elderly in need of day-to-day help. </a:t>
            </a:r>
          </a:p>
          <a:p>
            <a:r>
              <a:rPr lang="en-US" dirty="0">
                <a:latin typeface="Arial" panose="020B0604020202020204" pitchFamily="34" charset="0"/>
                <a:cs typeface="Arial" panose="020B0604020202020204" pitchFamily="34" charset="0"/>
              </a:rPr>
              <a:t>They provide both medical care and socialization and secure environment. </a:t>
            </a:r>
          </a:p>
          <a:p>
            <a:r>
              <a:rPr lang="en-US" dirty="0">
                <a:latin typeface="Arial" panose="020B0604020202020204" pitchFamily="34" charset="0"/>
                <a:cs typeface="Arial" panose="020B0604020202020204" pitchFamily="34" charset="0"/>
              </a:rPr>
              <a:t>Nevertheless, the issues are the lack of personnel, a lack of </a:t>
            </a:r>
            <a:r>
              <a:rPr lang="en-US" dirty="0" err="1">
                <a:latin typeface="Arial" panose="020B0604020202020204" pitchFamily="34" charset="0"/>
                <a:cs typeface="Arial" panose="020B0604020202020204" pitchFamily="34" charset="0"/>
              </a:rPr>
              <a:t>personalisation</a:t>
            </a:r>
            <a:r>
              <a:rPr lang="en-US" dirty="0">
                <a:latin typeface="Arial" panose="020B0604020202020204" pitchFamily="34" charset="0"/>
                <a:cs typeface="Arial" panose="020B0604020202020204" pitchFamily="34" charset="0"/>
              </a:rPr>
              <a:t> and a certain degree of lack of individual freedom of residents.</a:t>
            </a:r>
          </a:p>
        </p:txBody>
      </p:sp>
      <p:sp>
        <p:nvSpPr>
          <p:cNvPr id="4" name="Oval 3">
            <a:extLst>
              <a:ext uri="{FF2B5EF4-FFF2-40B4-BE49-F238E27FC236}">
                <a16:creationId xmlns:a16="http://schemas.microsoft.com/office/drawing/2014/main" id="{151589AF-2716-C48F-7390-07828689DE70}"/>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07</a:t>
            </a:r>
          </a:p>
        </p:txBody>
      </p:sp>
      <p:pic>
        <p:nvPicPr>
          <p:cNvPr id="4098" name="Picture 2" descr="3,000+ Nursing Home Building Stock Photos, Pictures &amp; Royalty-Free Images -  iStock | Nursing home building exterior, Nursing home building icon, Nursing  home building illustration">
            <a:extLst>
              <a:ext uri="{FF2B5EF4-FFF2-40B4-BE49-F238E27FC236}">
                <a16:creationId xmlns:a16="http://schemas.microsoft.com/office/drawing/2014/main" id="{EC94879C-E2F4-00D5-574F-6F1496B9D9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25813" y="2508129"/>
            <a:ext cx="4117258" cy="2738111"/>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AAEDE530-81AD-9E4D-5363-63303A9B4AD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48962762"/>
      </p:ext>
    </p:extLst>
  </p:cSld>
  <p:clrMapOvr>
    <a:masterClrMapping/>
  </p:clrMapOvr>
  <mc:AlternateContent xmlns:mc="http://schemas.openxmlformats.org/markup-compatibility/2006">
    <mc:Choice xmlns:p14="http://schemas.microsoft.com/office/powerpoint/2010/main" Requires="p14">
      <p:transition spd="slow" p14:dur="2000" advTm="43359"/>
    </mc:Choice>
    <mc:Fallback>
      <p:transition spd="slow" advTm="433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04CB02-F89B-3FA7-931A-5344BEF64F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CA9192-22A5-E95C-BE37-96BCBF2978B8}"/>
              </a:ext>
            </a:extLst>
          </p:cNvPr>
          <p:cNvSpPr>
            <a:spLocks noGrp="1"/>
          </p:cNvSpPr>
          <p:nvPr>
            <p:ph type="title"/>
          </p:nvPr>
        </p:nvSpPr>
        <p:spPr>
          <a:xfrm>
            <a:off x="838200" y="18255"/>
            <a:ext cx="10515600" cy="1325563"/>
          </a:xfrm>
        </p:spPr>
        <p:txBody>
          <a:bodyPr/>
          <a:lstStyle/>
          <a:p>
            <a:pPr algn="ctr"/>
            <a:r>
              <a:rPr lang="en-US" b="1" dirty="0">
                <a:latin typeface="Arial" panose="020B0604020202020204" pitchFamily="34" charset="0"/>
                <a:cs typeface="Arial" panose="020B0604020202020204" pitchFamily="34" charset="0"/>
              </a:rPr>
              <a:t>Domiciliary and Community Care</a:t>
            </a:r>
          </a:p>
        </p:txBody>
      </p:sp>
      <p:sp>
        <p:nvSpPr>
          <p:cNvPr id="3" name="Content Placeholder 2">
            <a:extLst>
              <a:ext uri="{FF2B5EF4-FFF2-40B4-BE49-F238E27FC236}">
                <a16:creationId xmlns:a16="http://schemas.microsoft.com/office/drawing/2014/main" id="{C8C632B7-B60D-1E60-75F4-FE5D9500E287}"/>
              </a:ext>
            </a:extLst>
          </p:cNvPr>
          <p:cNvSpPr>
            <a:spLocks noGrp="1"/>
          </p:cNvSpPr>
          <p:nvPr>
            <p:ph idx="1"/>
          </p:nvPr>
        </p:nvSpPr>
        <p:spPr>
          <a:xfrm>
            <a:off x="838200" y="1458604"/>
            <a:ext cx="6388510" cy="4860337"/>
          </a:xfrm>
        </p:spPr>
        <p:txBody>
          <a:bodyPr>
            <a:normAutofit/>
          </a:bodyPr>
          <a:lstStyle/>
          <a:p>
            <a:r>
              <a:rPr lang="en-US" dirty="0">
                <a:latin typeface="Arial" panose="020B0604020202020204" pitchFamily="34" charset="0"/>
                <a:cs typeface="Arial" panose="020B0604020202020204" pitchFamily="34" charset="0"/>
              </a:rPr>
              <a:t>Domiciliary care allows older adults to stay at home and is provided with support in the form of personal care, meals and day to day activities. </a:t>
            </a:r>
          </a:p>
          <a:p>
            <a:r>
              <a:rPr lang="en-US" dirty="0">
                <a:latin typeface="Arial" panose="020B0604020202020204" pitchFamily="34" charset="0"/>
                <a:cs typeface="Arial" panose="020B0604020202020204" pitchFamily="34" charset="0"/>
              </a:rPr>
              <a:t>Engagement and mental stimulation is achieved through community services like day centers, social clubs. </a:t>
            </a:r>
          </a:p>
          <a:p>
            <a:r>
              <a:rPr lang="en-US" dirty="0">
                <a:latin typeface="Arial" panose="020B0604020202020204" pitchFamily="34" charset="0"/>
                <a:cs typeface="Arial" panose="020B0604020202020204" pitchFamily="34" charset="0"/>
              </a:rPr>
              <a:t>Development issues such as poor spotty service delivery and staffing shortages are a problem.</a:t>
            </a:r>
          </a:p>
        </p:txBody>
      </p:sp>
      <p:sp>
        <p:nvSpPr>
          <p:cNvPr id="4" name="Oval 3">
            <a:extLst>
              <a:ext uri="{FF2B5EF4-FFF2-40B4-BE49-F238E27FC236}">
                <a16:creationId xmlns:a16="http://schemas.microsoft.com/office/drawing/2014/main" id="{F8037D7F-0DAD-149E-1108-F0125F14DD39}"/>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08</a:t>
            </a:r>
          </a:p>
        </p:txBody>
      </p:sp>
      <p:pic>
        <p:nvPicPr>
          <p:cNvPr id="5122" name="Picture 2" descr="Home care services for elderly people: Things to know - Mature Times">
            <a:extLst>
              <a:ext uri="{FF2B5EF4-FFF2-40B4-BE49-F238E27FC236}">
                <a16:creationId xmlns:a16="http://schemas.microsoft.com/office/drawing/2014/main" id="{2B785EC3-CD36-A746-3E83-38FE53558A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68497" y="2684027"/>
            <a:ext cx="4274574" cy="2409489"/>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90846398-F915-8B6D-0FF0-FF915F4ABC6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26754342"/>
      </p:ext>
    </p:extLst>
  </p:cSld>
  <p:clrMapOvr>
    <a:masterClrMapping/>
  </p:clrMapOvr>
  <mc:AlternateContent xmlns:mc="http://schemas.openxmlformats.org/markup-compatibility/2006">
    <mc:Choice xmlns:p14="http://schemas.microsoft.com/office/powerpoint/2010/main" Requires="p14">
      <p:transition spd="slow" p14:dur="2000" advTm="40710"/>
    </mc:Choice>
    <mc:Fallback>
      <p:transition spd="slow" advTm="407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E9495D-31AF-C3A4-7E2D-EDB0A55A59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7AECE9-A495-CA63-3DB8-C4AA55286E33}"/>
              </a:ext>
            </a:extLst>
          </p:cNvPr>
          <p:cNvSpPr>
            <a:spLocks noGrp="1"/>
          </p:cNvSpPr>
          <p:nvPr>
            <p:ph type="title"/>
          </p:nvPr>
        </p:nvSpPr>
        <p:spPr>
          <a:xfrm>
            <a:off x="838200" y="18255"/>
            <a:ext cx="10515600" cy="1325563"/>
          </a:xfrm>
        </p:spPr>
        <p:txBody>
          <a:bodyPr/>
          <a:lstStyle/>
          <a:p>
            <a:pPr algn="ctr"/>
            <a:r>
              <a:rPr lang="en-US" b="1" dirty="0">
                <a:latin typeface="Arial" panose="020B0604020202020204" pitchFamily="34" charset="0"/>
                <a:cs typeface="Arial" panose="020B0604020202020204" pitchFamily="34" charset="0"/>
              </a:rPr>
              <a:t>Technological Innovations in Elderly Care</a:t>
            </a:r>
          </a:p>
        </p:txBody>
      </p:sp>
      <p:sp>
        <p:nvSpPr>
          <p:cNvPr id="3" name="Content Placeholder 2">
            <a:extLst>
              <a:ext uri="{FF2B5EF4-FFF2-40B4-BE49-F238E27FC236}">
                <a16:creationId xmlns:a16="http://schemas.microsoft.com/office/drawing/2014/main" id="{8D6F1DB9-931F-62CD-E9C6-15CA39CE8C4A}"/>
              </a:ext>
            </a:extLst>
          </p:cNvPr>
          <p:cNvSpPr>
            <a:spLocks noGrp="1"/>
          </p:cNvSpPr>
          <p:nvPr>
            <p:ph idx="1"/>
          </p:nvPr>
        </p:nvSpPr>
        <p:spPr>
          <a:xfrm>
            <a:off x="838200" y="1343818"/>
            <a:ext cx="10515600" cy="4351338"/>
          </a:xfrm>
        </p:spPr>
        <p:txBody>
          <a:bodyPr/>
          <a:lstStyle/>
          <a:p>
            <a:r>
              <a:rPr lang="en-US" dirty="0">
                <a:latin typeface="Arial" panose="020B0604020202020204" pitchFamily="34" charset="0"/>
                <a:cs typeface="Arial" panose="020B0604020202020204" pitchFamily="34" charset="0"/>
              </a:rPr>
              <a:t>Older adults can be assisted through technology to become more independent and safer. </a:t>
            </a:r>
          </a:p>
          <a:p>
            <a:r>
              <a:rPr lang="en-US" dirty="0">
                <a:latin typeface="Arial" panose="020B0604020202020204" pitchFamily="34" charset="0"/>
                <a:cs typeface="Arial" panose="020B0604020202020204" pitchFamily="34" charset="0"/>
              </a:rPr>
              <a:t>Telecare, wearable monitoring, smart homes and health management app are some examples. </a:t>
            </a:r>
          </a:p>
          <a:p>
            <a:r>
              <a:rPr lang="en-US" dirty="0">
                <a:latin typeface="Arial" panose="020B0604020202020204" pitchFamily="34" charset="0"/>
                <a:cs typeface="Arial" panose="020B0604020202020204" pitchFamily="34" charset="0"/>
              </a:rPr>
              <a:t>As much as these innovations have some advantages, such issues as digital literacy, cost and ethics can be a challenge.</a:t>
            </a:r>
          </a:p>
        </p:txBody>
      </p:sp>
      <p:sp>
        <p:nvSpPr>
          <p:cNvPr id="4" name="Oval 3">
            <a:extLst>
              <a:ext uri="{FF2B5EF4-FFF2-40B4-BE49-F238E27FC236}">
                <a16:creationId xmlns:a16="http://schemas.microsoft.com/office/drawing/2014/main" id="{43049B73-B15D-D223-B7CA-AB22675B9738}"/>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09</a:t>
            </a:r>
          </a:p>
        </p:txBody>
      </p:sp>
      <p:pic>
        <p:nvPicPr>
          <p:cNvPr id="6146" name="Picture 2" descr="Wearable and Flexible Sensors">
            <a:extLst>
              <a:ext uri="{FF2B5EF4-FFF2-40B4-BE49-F238E27FC236}">
                <a16:creationId xmlns:a16="http://schemas.microsoft.com/office/drawing/2014/main" id="{2A2CACA7-7AB4-4048-FB1B-A0C227DEE1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2197" y="4031816"/>
            <a:ext cx="4647606" cy="2807929"/>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863BD770-2E34-E4BD-AA61-6C776EBC13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8042714"/>
      </p:ext>
    </p:extLst>
  </p:cSld>
  <p:clrMapOvr>
    <a:masterClrMapping/>
  </p:clrMapOvr>
  <mc:AlternateContent xmlns:mc="http://schemas.openxmlformats.org/markup-compatibility/2006">
    <mc:Choice xmlns:p14="http://schemas.microsoft.com/office/powerpoint/2010/main" Requires="p14">
      <p:transition spd="slow" p14:dur="2000" advTm="45226"/>
    </mc:Choice>
    <mc:Fallback>
      <p:transition spd="slow" advTm="45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36B6BC-198B-72CC-95B7-F6201E76BE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E64772-48B5-5EB2-2094-C2A67F97B3BF}"/>
              </a:ext>
            </a:extLst>
          </p:cNvPr>
          <p:cNvSpPr>
            <a:spLocks noGrp="1"/>
          </p:cNvSpPr>
          <p:nvPr>
            <p:ph type="title"/>
          </p:nvPr>
        </p:nvSpPr>
        <p:spPr>
          <a:xfrm>
            <a:off x="838200" y="0"/>
            <a:ext cx="10515600" cy="1325563"/>
          </a:xfrm>
        </p:spPr>
        <p:txBody>
          <a:bodyPr/>
          <a:lstStyle/>
          <a:p>
            <a:pPr algn="ctr"/>
            <a:r>
              <a:rPr lang="en-US" b="1" dirty="0">
                <a:latin typeface="Arial" panose="020B0604020202020204" pitchFamily="34" charset="0"/>
                <a:cs typeface="Arial" panose="020B0604020202020204" pitchFamily="34" charset="0"/>
              </a:rPr>
              <a:t>Case Study 1 - Dementia Village</a:t>
            </a:r>
          </a:p>
        </p:txBody>
      </p:sp>
      <p:sp>
        <p:nvSpPr>
          <p:cNvPr id="3" name="Content Placeholder 2">
            <a:extLst>
              <a:ext uri="{FF2B5EF4-FFF2-40B4-BE49-F238E27FC236}">
                <a16:creationId xmlns:a16="http://schemas.microsoft.com/office/drawing/2014/main" id="{6CE6707A-28F6-19E0-2E1F-52967685F222}"/>
              </a:ext>
            </a:extLst>
          </p:cNvPr>
          <p:cNvSpPr>
            <a:spLocks noGrp="1"/>
          </p:cNvSpPr>
          <p:nvPr>
            <p:ph idx="1"/>
          </p:nvPr>
        </p:nvSpPr>
        <p:spPr>
          <a:xfrm>
            <a:off x="838200" y="1325563"/>
            <a:ext cx="10515600" cy="4351338"/>
          </a:xfrm>
        </p:spPr>
        <p:txBody>
          <a:bodyPr/>
          <a:lstStyle/>
          <a:p>
            <a:r>
              <a:rPr lang="en-US" dirty="0">
                <a:latin typeface="Arial" panose="020B0604020202020204" pitchFamily="34" charset="0"/>
                <a:cs typeface="Arial" panose="020B0604020202020204" pitchFamily="34" charset="0"/>
              </a:rPr>
              <a:t>Dementia Villages are community-like facilities offering care to the dementia patients. </a:t>
            </a:r>
          </a:p>
          <a:p>
            <a:r>
              <a:rPr lang="en-US" dirty="0">
                <a:latin typeface="Arial" panose="020B0604020202020204" pitchFamily="34" charset="0"/>
                <a:cs typeface="Arial" panose="020B0604020202020204" pitchFamily="34" charset="0"/>
              </a:rPr>
              <a:t>They permit secure autonomy, interpersonal interaction and individual treatment. </a:t>
            </a:r>
          </a:p>
          <a:p>
            <a:r>
              <a:rPr lang="en-US" dirty="0">
                <a:latin typeface="Arial" panose="020B0604020202020204" pitchFamily="34" charset="0"/>
                <a:cs typeface="Arial" panose="020B0604020202020204" pitchFamily="34" charset="0"/>
              </a:rPr>
              <a:t>This model shows that theory and policy can be put into practice in improving wellbeing.</a:t>
            </a:r>
          </a:p>
        </p:txBody>
      </p:sp>
      <p:sp>
        <p:nvSpPr>
          <p:cNvPr id="4" name="Oval 3">
            <a:extLst>
              <a:ext uri="{FF2B5EF4-FFF2-40B4-BE49-F238E27FC236}">
                <a16:creationId xmlns:a16="http://schemas.microsoft.com/office/drawing/2014/main" id="{566CADAC-543E-9530-7C7E-A9F8FDF7642E}"/>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10</a:t>
            </a:r>
          </a:p>
        </p:txBody>
      </p:sp>
      <p:pic>
        <p:nvPicPr>
          <p:cNvPr id="7170" name="Picture 2" descr="Littlehampton dementia village welcomes first residents - BBC News">
            <a:extLst>
              <a:ext uri="{FF2B5EF4-FFF2-40B4-BE49-F238E27FC236}">
                <a16:creationId xmlns:a16="http://schemas.microsoft.com/office/drawing/2014/main" id="{76B48D75-CB39-6B21-1B54-B6308D0B46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49778" y="4016940"/>
            <a:ext cx="4692444" cy="2639499"/>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209EB699-AEC2-1A73-DB65-096ED8A8E80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7915347"/>
      </p:ext>
    </p:extLst>
  </p:cSld>
  <p:clrMapOvr>
    <a:masterClrMapping/>
  </p:clrMapOvr>
  <mc:AlternateContent xmlns:mc="http://schemas.openxmlformats.org/markup-compatibility/2006">
    <mc:Choice xmlns:p14="http://schemas.microsoft.com/office/powerpoint/2010/main" Requires="p14">
      <p:transition spd="slow" p14:dur="2000" advTm="40709"/>
    </mc:Choice>
    <mc:Fallback>
      <p:transition spd="slow" advTm="40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23B821-527D-2797-5583-C09332AEBF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B1D741-2E9F-B932-6643-17604F094EC9}"/>
              </a:ext>
            </a:extLst>
          </p:cNvPr>
          <p:cNvSpPr>
            <a:spLocks noGrp="1"/>
          </p:cNvSpPr>
          <p:nvPr>
            <p:ph type="title"/>
          </p:nvPr>
        </p:nvSpPr>
        <p:spPr>
          <a:xfrm>
            <a:off x="838200" y="18255"/>
            <a:ext cx="10515600" cy="1325563"/>
          </a:xfrm>
        </p:spPr>
        <p:txBody>
          <a:bodyPr/>
          <a:lstStyle/>
          <a:p>
            <a:pPr algn="ctr"/>
            <a:r>
              <a:rPr lang="en-US" b="1" dirty="0">
                <a:latin typeface="Arial" panose="020B0604020202020204" pitchFamily="34" charset="0"/>
                <a:cs typeface="Arial" panose="020B0604020202020204" pitchFamily="34" charset="0"/>
              </a:rPr>
              <a:t>Case Study 2 - Telecare for Older Adults</a:t>
            </a:r>
          </a:p>
        </p:txBody>
      </p:sp>
      <p:sp>
        <p:nvSpPr>
          <p:cNvPr id="3" name="Content Placeholder 2">
            <a:extLst>
              <a:ext uri="{FF2B5EF4-FFF2-40B4-BE49-F238E27FC236}">
                <a16:creationId xmlns:a16="http://schemas.microsoft.com/office/drawing/2014/main" id="{D57DFFB7-1186-FF24-FDA1-5E5D5371EB20}"/>
              </a:ext>
            </a:extLst>
          </p:cNvPr>
          <p:cNvSpPr>
            <a:spLocks noGrp="1"/>
          </p:cNvSpPr>
          <p:nvPr>
            <p:ph idx="1"/>
          </p:nvPr>
        </p:nvSpPr>
        <p:spPr>
          <a:xfrm>
            <a:off x="838200" y="1525879"/>
            <a:ext cx="5837903" cy="4351338"/>
          </a:xfrm>
        </p:spPr>
        <p:txBody>
          <a:bodyPr/>
          <a:lstStyle/>
          <a:p>
            <a:r>
              <a:rPr lang="en-US" dirty="0">
                <a:latin typeface="Arial" panose="020B0604020202020204" pitchFamily="34" charset="0"/>
                <a:cs typeface="Arial" panose="020B0604020202020204" pitchFamily="34" charset="0"/>
              </a:rPr>
              <a:t>Telecare services involve sensors, alarms and remote monitoring of older adults in their homes. </a:t>
            </a:r>
          </a:p>
          <a:p>
            <a:r>
              <a:rPr lang="en-US" dirty="0">
                <a:latin typeface="Arial" panose="020B0604020202020204" pitchFamily="34" charset="0"/>
                <a:cs typeface="Arial" panose="020B0604020202020204" pitchFamily="34" charset="0"/>
              </a:rPr>
              <a:t>These systems make it safer, more independent and have a quicker response during emergencies. </a:t>
            </a:r>
          </a:p>
          <a:p>
            <a:r>
              <a:rPr lang="en-US" dirty="0">
                <a:latin typeface="Arial" panose="020B0604020202020204" pitchFamily="34" charset="0"/>
                <a:cs typeface="Arial" panose="020B0604020202020204" pitchFamily="34" charset="0"/>
              </a:rPr>
              <a:t>Some of the problems are cost, technology adoption and verification of user understanding.</a:t>
            </a:r>
          </a:p>
        </p:txBody>
      </p:sp>
      <p:sp>
        <p:nvSpPr>
          <p:cNvPr id="4" name="Oval 3">
            <a:extLst>
              <a:ext uri="{FF2B5EF4-FFF2-40B4-BE49-F238E27FC236}">
                <a16:creationId xmlns:a16="http://schemas.microsoft.com/office/drawing/2014/main" id="{CB2F050E-7BEA-09AC-DB89-284DDED8B050}"/>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11</a:t>
            </a:r>
          </a:p>
        </p:txBody>
      </p:sp>
      <p:pic>
        <p:nvPicPr>
          <p:cNvPr id="8194" name="Picture 2" descr="Telecare Sensors : Surrey Telecare">
            <a:extLst>
              <a:ext uri="{FF2B5EF4-FFF2-40B4-BE49-F238E27FC236}">
                <a16:creationId xmlns:a16="http://schemas.microsoft.com/office/drawing/2014/main" id="{C193F3FF-860D-5684-9D74-FAEE45EFCD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49729" y="1623318"/>
            <a:ext cx="4218038" cy="4156460"/>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1F6AF21E-A547-D567-E6C5-E247FA1FA7C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9633772"/>
      </p:ext>
    </p:extLst>
  </p:cSld>
  <p:clrMapOvr>
    <a:masterClrMapping/>
  </p:clrMapOvr>
  <mc:AlternateContent xmlns:mc="http://schemas.openxmlformats.org/markup-compatibility/2006">
    <mc:Choice xmlns:p14="http://schemas.microsoft.com/office/powerpoint/2010/main" Requires="p14">
      <p:transition spd="slow" p14:dur="2000" advTm="48312"/>
    </mc:Choice>
    <mc:Fallback>
      <p:transition spd="slow" advTm="48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02787-0FE4-7789-3C57-4900A85A46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5DE1EB-7066-9C2E-6EA8-5DD1D3E71EFE}"/>
              </a:ext>
            </a:extLst>
          </p:cNvPr>
          <p:cNvSpPr>
            <a:spLocks noGrp="1"/>
          </p:cNvSpPr>
          <p:nvPr>
            <p:ph type="title"/>
          </p:nvPr>
        </p:nvSpPr>
        <p:spPr>
          <a:xfrm>
            <a:off x="838200" y="18255"/>
            <a:ext cx="10515600" cy="1325563"/>
          </a:xfrm>
        </p:spPr>
        <p:txBody>
          <a:bodyPr/>
          <a:lstStyle/>
          <a:p>
            <a:pPr algn="ctr"/>
            <a:r>
              <a:rPr lang="en-US" b="1" dirty="0">
                <a:latin typeface="Arial" panose="020B0604020202020204" pitchFamily="34" charset="0"/>
                <a:cs typeface="Arial" panose="020B0604020202020204" pitchFamily="34" charset="0"/>
              </a:rPr>
              <a:t>Integrating Theory and Practice</a:t>
            </a:r>
          </a:p>
        </p:txBody>
      </p:sp>
      <p:sp>
        <p:nvSpPr>
          <p:cNvPr id="3" name="Content Placeholder 2">
            <a:extLst>
              <a:ext uri="{FF2B5EF4-FFF2-40B4-BE49-F238E27FC236}">
                <a16:creationId xmlns:a16="http://schemas.microsoft.com/office/drawing/2014/main" id="{1CCD5257-E1E2-B453-3741-16391195FE9F}"/>
              </a:ext>
            </a:extLst>
          </p:cNvPr>
          <p:cNvSpPr>
            <a:spLocks noGrp="1"/>
          </p:cNvSpPr>
          <p:nvPr>
            <p:ph idx="1"/>
          </p:nvPr>
        </p:nvSpPr>
        <p:spPr>
          <a:xfrm>
            <a:off x="838200" y="1343818"/>
            <a:ext cx="10515600" cy="4351338"/>
          </a:xfrm>
        </p:spPr>
        <p:txBody>
          <a:bodyPr/>
          <a:lstStyle/>
          <a:p>
            <a:r>
              <a:rPr lang="en-US" dirty="0"/>
              <a:t>Care is practiced through theories of ageing including Activity, Continuity and Disengagement theories. </a:t>
            </a:r>
          </a:p>
          <a:p>
            <a:r>
              <a:rPr lang="en-US" dirty="0"/>
              <a:t>The use of these theories assists the professionals to promote independence, social interaction and wellbeing among the older adults.</a:t>
            </a:r>
          </a:p>
        </p:txBody>
      </p:sp>
      <p:sp>
        <p:nvSpPr>
          <p:cNvPr id="4" name="Oval 3">
            <a:extLst>
              <a:ext uri="{FF2B5EF4-FFF2-40B4-BE49-F238E27FC236}">
                <a16:creationId xmlns:a16="http://schemas.microsoft.com/office/drawing/2014/main" id="{84A73204-A181-9234-10BE-06300F91CD46}"/>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12</a:t>
            </a:r>
          </a:p>
        </p:txBody>
      </p:sp>
      <p:graphicFrame>
        <p:nvGraphicFramePr>
          <p:cNvPr id="5" name="Diagram 4">
            <a:extLst>
              <a:ext uri="{FF2B5EF4-FFF2-40B4-BE49-F238E27FC236}">
                <a16:creationId xmlns:a16="http://schemas.microsoft.com/office/drawing/2014/main" id="{EEB3D593-AD0C-4F68-9374-D266F8E808F9}"/>
              </a:ext>
            </a:extLst>
          </p:cNvPr>
          <p:cNvGraphicFramePr/>
          <p:nvPr>
            <p:extLst>
              <p:ext uri="{D42A27DB-BD31-4B8C-83A1-F6EECF244321}">
                <p14:modId xmlns:p14="http://schemas.microsoft.com/office/powerpoint/2010/main" val="225008543"/>
              </p:ext>
            </p:extLst>
          </p:nvPr>
        </p:nvGraphicFramePr>
        <p:xfrm>
          <a:off x="1407049" y="3618271"/>
          <a:ext cx="2889649" cy="24777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6" name="Diagram 5">
            <a:extLst>
              <a:ext uri="{FF2B5EF4-FFF2-40B4-BE49-F238E27FC236}">
                <a16:creationId xmlns:a16="http://schemas.microsoft.com/office/drawing/2014/main" id="{24B82731-EA20-219B-5C63-0853FEC7FE09}"/>
              </a:ext>
            </a:extLst>
          </p:cNvPr>
          <p:cNvGraphicFramePr/>
          <p:nvPr>
            <p:extLst>
              <p:ext uri="{D42A27DB-BD31-4B8C-83A1-F6EECF244321}">
                <p14:modId xmlns:p14="http://schemas.microsoft.com/office/powerpoint/2010/main" val="4288366509"/>
              </p:ext>
            </p:extLst>
          </p:nvPr>
        </p:nvGraphicFramePr>
        <p:xfrm>
          <a:off x="4651175" y="3618271"/>
          <a:ext cx="2889649" cy="247772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7" name="Diagram 6">
            <a:extLst>
              <a:ext uri="{FF2B5EF4-FFF2-40B4-BE49-F238E27FC236}">
                <a16:creationId xmlns:a16="http://schemas.microsoft.com/office/drawing/2014/main" id="{794DE750-3E9E-35C4-2CED-8939AE63CD41}"/>
              </a:ext>
            </a:extLst>
          </p:cNvPr>
          <p:cNvGraphicFramePr/>
          <p:nvPr>
            <p:extLst>
              <p:ext uri="{D42A27DB-BD31-4B8C-83A1-F6EECF244321}">
                <p14:modId xmlns:p14="http://schemas.microsoft.com/office/powerpoint/2010/main" val="3860512213"/>
              </p:ext>
            </p:extLst>
          </p:nvPr>
        </p:nvGraphicFramePr>
        <p:xfrm>
          <a:off x="7895301" y="3618271"/>
          <a:ext cx="2889649" cy="2477728"/>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pic>
        <p:nvPicPr>
          <p:cNvPr id="9" name="Audio 8">
            <a:hlinkClick r:id="" action="ppaction://media"/>
            <a:extLst>
              <a:ext uri="{FF2B5EF4-FFF2-40B4-BE49-F238E27FC236}">
                <a16:creationId xmlns:a16="http://schemas.microsoft.com/office/drawing/2014/main" id="{77B92F18-E29E-2254-D312-883C4C908EA5}"/>
              </a:ext>
            </a:extLst>
          </p:cNvPr>
          <p:cNvPicPr>
            <a:picLocks noChangeAspect="1"/>
          </p:cNvPicPr>
          <p:nvPr>
            <a:audioFile r:link="rId2"/>
            <p:extLst>
              <p:ext uri="{DAA4B4D4-6D71-4841-9C94-3DE7FCFB9230}">
                <p14:media xmlns:p14="http://schemas.microsoft.com/office/powerpoint/2010/main" r:embed="rId1"/>
              </p:ext>
            </p:extLst>
          </p:nvPr>
        </p:nvPicPr>
        <p:blipFill>
          <a:blip r:embed="rId1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81362034"/>
      </p:ext>
    </p:extLst>
  </p:cSld>
  <p:clrMapOvr>
    <a:masterClrMapping/>
  </p:clrMapOvr>
  <mc:AlternateContent xmlns:mc="http://schemas.openxmlformats.org/markup-compatibility/2006">
    <mc:Choice xmlns:p14="http://schemas.microsoft.com/office/powerpoint/2010/main" Requires="p14">
      <p:transition spd="slow" p14:dur="2000" advTm="36190"/>
    </mc:Choice>
    <mc:Fallback>
      <p:transition spd="slow" advTm="36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6AA9D9-BF70-0C60-18F0-BA655C76D0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2C38C4-E222-61D4-068C-738EA231D8A6}"/>
              </a:ext>
            </a:extLst>
          </p:cNvPr>
          <p:cNvSpPr>
            <a:spLocks noGrp="1"/>
          </p:cNvSpPr>
          <p:nvPr>
            <p:ph type="title"/>
          </p:nvPr>
        </p:nvSpPr>
        <p:spPr>
          <a:xfrm>
            <a:off x="838200" y="18255"/>
            <a:ext cx="10515600" cy="1325563"/>
          </a:xfrm>
        </p:spPr>
        <p:txBody>
          <a:bodyPr/>
          <a:lstStyle/>
          <a:p>
            <a:pPr algn="ctr"/>
            <a:r>
              <a:rPr lang="en-US" b="1" dirty="0">
                <a:latin typeface="Arial" panose="020B0604020202020204" pitchFamily="34" charset="0"/>
                <a:cs typeface="Arial" panose="020B0604020202020204" pitchFamily="34" charset="0"/>
              </a:rPr>
              <a:t>Critical Evaluation of Policy Effectiveness</a:t>
            </a:r>
          </a:p>
        </p:txBody>
      </p:sp>
      <p:sp>
        <p:nvSpPr>
          <p:cNvPr id="4" name="Oval 3">
            <a:extLst>
              <a:ext uri="{FF2B5EF4-FFF2-40B4-BE49-F238E27FC236}">
                <a16:creationId xmlns:a16="http://schemas.microsoft.com/office/drawing/2014/main" id="{6EC65FBA-6C2E-8C2C-C8E5-3B71731F798A}"/>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13</a:t>
            </a:r>
          </a:p>
        </p:txBody>
      </p:sp>
      <p:graphicFrame>
        <p:nvGraphicFramePr>
          <p:cNvPr id="5" name="Table 4">
            <a:extLst>
              <a:ext uri="{FF2B5EF4-FFF2-40B4-BE49-F238E27FC236}">
                <a16:creationId xmlns:a16="http://schemas.microsoft.com/office/drawing/2014/main" id="{0130FCB8-30B0-41AD-C3C6-10996F577DE6}"/>
              </a:ext>
            </a:extLst>
          </p:cNvPr>
          <p:cNvGraphicFramePr>
            <a:graphicFrameLocks noGrp="1"/>
          </p:cNvGraphicFramePr>
          <p:nvPr>
            <p:extLst>
              <p:ext uri="{D42A27DB-BD31-4B8C-83A1-F6EECF244321}">
                <p14:modId xmlns:p14="http://schemas.microsoft.com/office/powerpoint/2010/main" val="2474875869"/>
              </p:ext>
            </p:extLst>
          </p:nvPr>
        </p:nvGraphicFramePr>
        <p:xfrm>
          <a:off x="838200" y="1680333"/>
          <a:ext cx="10515600" cy="4602480"/>
        </p:xfrm>
        <a:graphic>
          <a:graphicData uri="http://schemas.openxmlformats.org/drawingml/2006/table">
            <a:tbl>
              <a:tblPr/>
              <a:tblGrid>
                <a:gridCol w="5257800">
                  <a:extLst>
                    <a:ext uri="{9D8B030D-6E8A-4147-A177-3AD203B41FA5}">
                      <a16:colId xmlns:a16="http://schemas.microsoft.com/office/drawing/2014/main" val="2694504065"/>
                    </a:ext>
                  </a:extLst>
                </a:gridCol>
                <a:gridCol w="5257800">
                  <a:extLst>
                    <a:ext uri="{9D8B030D-6E8A-4147-A177-3AD203B41FA5}">
                      <a16:colId xmlns:a16="http://schemas.microsoft.com/office/drawing/2014/main" val="2202016171"/>
                    </a:ext>
                  </a:extLst>
                </a:gridCol>
              </a:tblGrid>
              <a:tr h="0">
                <a:tc>
                  <a:txBody>
                    <a:bodyPr/>
                    <a:lstStyle/>
                    <a:p>
                      <a:pPr algn="ctr">
                        <a:buNone/>
                      </a:pPr>
                      <a:r>
                        <a:rPr lang="en-US" sz="2000" b="1" dirty="0">
                          <a:latin typeface="Arial" panose="020B0604020202020204" pitchFamily="34" charset="0"/>
                          <a:cs typeface="Arial" panose="020B0604020202020204" pitchFamily="34" charset="0"/>
                        </a:rPr>
                        <a:t>Policy Intent</a:t>
                      </a:r>
                      <a:endParaRPr lang="en-US" sz="2000" dirty="0">
                        <a:latin typeface="Arial" panose="020B0604020202020204" pitchFamily="34" charset="0"/>
                        <a:cs typeface="Arial" panose="020B0604020202020204" pitchFamily="34" charset="0"/>
                      </a:endParaRPr>
                    </a:p>
                  </a:txBody>
                  <a:tcPr anchor="ct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buNone/>
                      </a:pPr>
                      <a:r>
                        <a:rPr lang="en-US" sz="2000" b="1" dirty="0">
                          <a:latin typeface="Arial" panose="020B0604020202020204" pitchFamily="34" charset="0"/>
                          <a:cs typeface="Arial" panose="020B0604020202020204" pitchFamily="34" charset="0"/>
                        </a:rPr>
                        <a:t>Practical Challenges</a:t>
                      </a:r>
                      <a:endParaRPr lang="en-US" sz="2000" dirty="0">
                        <a:latin typeface="Arial" panose="020B0604020202020204" pitchFamily="34" charset="0"/>
                        <a:cs typeface="Arial" panose="020B0604020202020204" pitchFamily="34" charset="0"/>
                      </a:endParaRPr>
                    </a:p>
                  </a:txBody>
                  <a:tcPr anchor="ct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649367813"/>
                  </a:ext>
                </a:extLst>
              </a:tr>
              <a:tr h="0">
                <a:tc>
                  <a:txBody>
                    <a:bodyPr/>
                    <a:lstStyle/>
                    <a:p>
                      <a:pPr>
                        <a:buNone/>
                      </a:pPr>
                      <a:r>
                        <a:rPr lang="en-US" sz="2000">
                          <a:latin typeface="Arial" panose="020B0604020202020204" pitchFamily="34" charset="0"/>
                          <a:cs typeface="Arial" panose="020B0604020202020204" pitchFamily="34" charset="0"/>
                        </a:rPr>
                        <a:t>Promote wellbeing and independence (Care Act 2014)</a:t>
                      </a:r>
                    </a:p>
                  </a:txBody>
                  <a:tcPr anchor="ct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a:lstStyle/>
                    <a:p>
                      <a:pPr>
                        <a:buNone/>
                      </a:pPr>
                      <a:r>
                        <a:rPr lang="en-US" sz="2000">
                          <a:latin typeface="Arial" panose="020B0604020202020204" pitchFamily="34" charset="0"/>
                          <a:cs typeface="Arial" panose="020B0604020202020204" pitchFamily="34" charset="0"/>
                        </a:rPr>
                        <a:t>Limited local authority funding affects service availability</a:t>
                      </a:r>
                    </a:p>
                  </a:txBody>
                  <a:tcPr anchor="ct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17883302"/>
                  </a:ext>
                </a:extLst>
              </a:tr>
              <a:tr h="0">
                <a:tc>
                  <a:txBody>
                    <a:bodyPr/>
                    <a:lstStyle/>
                    <a:p>
                      <a:pPr>
                        <a:buNone/>
                      </a:pPr>
                      <a:r>
                        <a:rPr lang="en-US" sz="2000">
                          <a:latin typeface="Arial" panose="020B0604020202020204" pitchFamily="34" charset="0"/>
                          <a:cs typeface="Arial" panose="020B0604020202020204" pitchFamily="34" charset="0"/>
                        </a:rPr>
                        <a:t>Ensure personalised care planning</a:t>
                      </a:r>
                    </a:p>
                  </a:txBody>
                  <a:tcPr anchor="ct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a:lstStyle/>
                    <a:p>
                      <a:pPr>
                        <a:buNone/>
                      </a:pPr>
                      <a:r>
                        <a:rPr lang="en-US" sz="2000">
                          <a:latin typeface="Arial" panose="020B0604020202020204" pitchFamily="34" charset="0"/>
                          <a:cs typeface="Arial" panose="020B0604020202020204" pitchFamily="34" charset="0"/>
                        </a:rPr>
                        <a:t>High caseloads reduce time for tailored support</a:t>
                      </a:r>
                    </a:p>
                  </a:txBody>
                  <a:tcPr anchor="ct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59602930"/>
                  </a:ext>
                </a:extLst>
              </a:tr>
              <a:tr h="0">
                <a:tc>
                  <a:txBody>
                    <a:bodyPr/>
                    <a:lstStyle/>
                    <a:p>
                      <a:pPr>
                        <a:buNone/>
                      </a:pPr>
                      <a:r>
                        <a:rPr lang="en-US" sz="2000">
                          <a:latin typeface="Arial" panose="020B0604020202020204" pitchFamily="34" charset="0"/>
                          <a:cs typeface="Arial" panose="020B0604020202020204" pitchFamily="34" charset="0"/>
                        </a:rPr>
                        <a:t>Prevent age discrimination (Equality Act 2010)</a:t>
                      </a:r>
                    </a:p>
                  </a:txBody>
                  <a:tcPr anchor="ct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a:lstStyle/>
                    <a:p>
                      <a:pPr>
                        <a:buNone/>
                      </a:pPr>
                      <a:r>
                        <a:rPr lang="en-US" sz="2000">
                          <a:latin typeface="Arial" panose="020B0604020202020204" pitchFamily="34" charset="0"/>
                          <a:cs typeface="Arial" panose="020B0604020202020204" pitchFamily="34" charset="0"/>
                        </a:rPr>
                        <a:t>Subtle ageism and service inequalities still exist</a:t>
                      </a:r>
                    </a:p>
                  </a:txBody>
                  <a:tcPr anchor="ct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57931625"/>
                  </a:ext>
                </a:extLst>
              </a:tr>
              <a:tr h="0">
                <a:tc>
                  <a:txBody>
                    <a:bodyPr/>
                    <a:lstStyle/>
                    <a:p>
                      <a:pPr>
                        <a:buNone/>
                      </a:pPr>
                      <a:r>
                        <a:rPr lang="en-US" sz="2000">
                          <a:latin typeface="Arial" panose="020B0604020202020204" pitchFamily="34" charset="0"/>
                          <a:cs typeface="Arial" panose="020B0604020202020204" pitchFamily="34" charset="0"/>
                        </a:rPr>
                        <a:t>Integrate health and social care (NHS Long Term Plan)</a:t>
                      </a:r>
                    </a:p>
                  </a:txBody>
                  <a:tcPr anchor="ct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a:lstStyle/>
                    <a:p>
                      <a:pPr>
                        <a:buNone/>
                      </a:pPr>
                      <a:r>
                        <a:rPr lang="en-US" sz="2000">
                          <a:latin typeface="Arial" panose="020B0604020202020204" pitchFamily="34" charset="0"/>
                          <a:cs typeface="Arial" panose="020B0604020202020204" pitchFamily="34" charset="0"/>
                        </a:rPr>
                        <a:t>Ongoing fragmentation between NHS and local services</a:t>
                      </a:r>
                    </a:p>
                  </a:txBody>
                  <a:tcPr anchor="ct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88237611"/>
                  </a:ext>
                </a:extLst>
              </a:tr>
              <a:tr h="0">
                <a:tc>
                  <a:txBody>
                    <a:bodyPr/>
                    <a:lstStyle/>
                    <a:p>
                      <a:pPr>
                        <a:buNone/>
                      </a:pPr>
                      <a:r>
                        <a:rPr lang="en-US" sz="2000">
                          <a:latin typeface="Arial" panose="020B0604020202020204" pitchFamily="34" charset="0"/>
                          <a:cs typeface="Arial" panose="020B0604020202020204" pitchFamily="34" charset="0"/>
                        </a:rPr>
                        <a:t>Emphasise prevention and early intervention</a:t>
                      </a:r>
                    </a:p>
                  </a:txBody>
                  <a:tcPr anchor="ct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a:lstStyle/>
                    <a:p>
                      <a:pPr>
                        <a:buNone/>
                      </a:pPr>
                      <a:r>
                        <a:rPr lang="en-US" sz="2000">
                          <a:latin typeface="Arial" panose="020B0604020202020204" pitchFamily="34" charset="0"/>
                          <a:cs typeface="Arial" panose="020B0604020202020204" pitchFamily="34" charset="0"/>
                        </a:rPr>
                        <a:t>Reactive care often prioritised due to demand pressures</a:t>
                      </a:r>
                    </a:p>
                  </a:txBody>
                  <a:tcPr anchor="ct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09265636"/>
                  </a:ext>
                </a:extLst>
              </a:tr>
              <a:tr h="0">
                <a:tc>
                  <a:txBody>
                    <a:bodyPr/>
                    <a:lstStyle/>
                    <a:p>
                      <a:pPr>
                        <a:buNone/>
                      </a:pPr>
                      <a:r>
                        <a:rPr lang="en-US" sz="2000">
                          <a:latin typeface="Arial" panose="020B0604020202020204" pitchFamily="34" charset="0"/>
                          <a:cs typeface="Arial" panose="020B0604020202020204" pitchFamily="34" charset="0"/>
                        </a:rPr>
                        <a:t>Support community-based living</a:t>
                      </a:r>
                    </a:p>
                  </a:txBody>
                  <a:tcPr anchor="ct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a:lstStyle/>
                    <a:p>
                      <a:pPr>
                        <a:buNone/>
                      </a:pPr>
                      <a:r>
                        <a:rPr lang="en-US" sz="2000" dirty="0">
                          <a:latin typeface="Arial" panose="020B0604020202020204" pitchFamily="34" charset="0"/>
                          <a:cs typeface="Arial" panose="020B0604020202020204" pitchFamily="34" charset="0"/>
                        </a:rPr>
                        <a:t>Workforce shortages limit domiciliary care provision</a:t>
                      </a:r>
                    </a:p>
                  </a:txBody>
                  <a:tcPr anchor="ct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95650133"/>
                  </a:ext>
                </a:extLst>
              </a:tr>
            </a:tbl>
          </a:graphicData>
        </a:graphic>
      </p:graphicFrame>
      <p:pic>
        <p:nvPicPr>
          <p:cNvPr id="6" name="Audio 5">
            <a:hlinkClick r:id="" action="ppaction://media"/>
            <a:extLst>
              <a:ext uri="{FF2B5EF4-FFF2-40B4-BE49-F238E27FC236}">
                <a16:creationId xmlns:a16="http://schemas.microsoft.com/office/drawing/2014/main" id="{52386E14-B45A-9FCA-1E8C-AFAC319E486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97214702"/>
      </p:ext>
    </p:extLst>
  </p:cSld>
  <p:clrMapOvr>
    <a:masterClrMapping/>
  </p:clrMapOvr>
  <mc:AlternateContent xmlns:mc="http://schemas.openxmlformats.org/markup-compatibility/2006">
    <mc:Choice xmlns:p14="http://schemas.microsoft.com/office/powerpoint/2010/main" Requires="p14">
      <p:transition spd="slow" p14:dur="2000" advTm="40407"/>
    </mc:Choice>
    <mc:Fallback>
      <p:transition spd="slow" advTm="404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466EF0-0C74-1E56-21CD-8EA024E848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49F00B-79C6-A109-47D9-3D5B27714446}"/>
              </a:ext>
            </a:extLst>
          </p:cNvPr>
          <p:cNvSpPr>
            <a:spLocks noGrp="1"/>
          </p:cNvSpPr>
          <p:nvPr>
            <p:ph type="title"/>
          </p:nvPr>
        </p:nvSpPr>
        <p:spPr>
          <a:xfrm>
            <a:off x="838200" y="18255"/>
            <a:ext cx="10515600" cy="1325563"/>
          </a:xfrm>
        </p:spPr>
        <p:txBody>
          <a:bodyPr/>
          <a:lstStyle/>
          <a:p>
            <a:pPr algn="ctr"/>
            <a:r>
              <a:rPr lang="en-US" b="1" dirty="0">
                <a:latin typeface="Arial" panose="020B0604020202020204" pitchFamily="34" charset="0"/>
                <a:cs typeface="Arial" panose="020B0604020202020204" pitchFamily="34" charset="0"/>
              </a:rPr>
              <a:t>Challenges for Older Adults</a:t>
            </a:r>
          </a:p>
        </p:txBody>
      </p:sp>
      <p:sp>
        <p:nvSpPr>
          <p:cNvPr id="3" name="Content Placeholder 2">
            <a:extLst>
              <a:ext uri="{FF2B5EF4-FFF2-40B4-BE49-F238E27FC236}">
                <a16:creationId xmlns:a16="http://schemas.microsoft.com/office/drawing/2014/main" id="{8F784752-1DDD-A45F-B8A3-196EC7E31AF6}"/>
              </a:ext>
            </a:extLst>
          </p:cNvPr>
          <p:cNvSpPr>
            <a:spLocks noGrp="1"/>
          </p:cNvSpPr>
          <p:nvPr>
            <p:ph idx="1"/>
          </p:nvPr>
        </p:nvSpPr>
        <p:spPr>
          <a:xfrm>
            <a:off x="838200" y="1956621"/>
            <a:ext cx="5877232" cy="3657600"/>
          </a:xfrm>
        </p:spPr>
        <p:txBody>
          <a:bodyPr>
            <a:normAutofit lnSpcReduction="10000"/>
          </a:bodyPr>
          <a:lstStyle/>
          <a:p>
            <a:r>
              <a:rPr lang="en-US" dirty="0">
                <a:latin typeface="Arial" panose="020B0604020202020204" pitchFamily="34" charset="0"/>
                <a:cs typeface="Arial" panose="020B0604020202020204" pitchFamily="34" charset="0"/>
              </a:rPr>
              <a:t>The elderly are subject to difficulties with independence.</a:t>
            </a:r>
          </a:p>
          <a:p>
            <a:pPr lvl="1"/>
            <a:r>
              <a:rPr lang="en-US" dirty="0">
                <a:latin typeface="Arial" panose="020B0604020202020204" pitchFamily="34" charset="0"/>
                <a:cs typeface="Arial" panose="020B0604020202020204" pitchFamily="34" charset="0"/>
              </a:rPr>
              <a:t>Physical inability to move freely</a:t>
            </a:r>
          </a:p>
          <a:p>
            <a:pPr lvl="1"/>
            <a:r>
              <a:rPr lang="en-US" dirty="0">
                <a:latin typeface="Arial" panose="020B0604020202020204" pitchFamily="34" charset="0"/>
                <a:cs typeface="Arial" panose="020B0604020202020204" pitchFamily="34" charset="0"/>
              </a:rPr>
              <a:t>Long-term health problems</a:t>
            </a:r>
          </a:p>
          <a:p>
            <a:pPr lvl="1"/>
            <a:r>
              <a:rPr lang="en-US" dirty="0">
                <a:latin typeface="Arial" panose="020B0604020202020204" pitchFamily="34" charset="0"/>
                <a:cs typeface="Arial" panose="020B0604020202020204" pitchFamily="34" charset="0"/>
              </a:rPr>
              <a:t>Social isolation</a:t>
            </a:r>
          </a:p>
          <a:p>
            <a:pPr lvl="1"/>
            <a:r>
              <a:rPr lang="en-US" dirty="0">
                <a:latin typeface="Arial" panose="020B0604020202020204" pitchFamily="34" charset="0"/>
                <a:cs typeface="Arial" panose="020B0604020202020204" pitchFamily="34" charset="0"/>
              </a:rPr>
              <a:t>Access to services</a:t>
            </a:r>
          </a:p>
          <a:p>
            <a:r>
              <a:rPr lang="en-US" dirty="0">
                <a:latin typeface="Arial" panose="020B0604020202020204" pitchFamily="34" charset="0"/>
                <a:cs typeface="Arial" panose="020B0604020202020204" pitchFamily="34" charset="0"/>
              </a:rPr>
              <a:t>Well-being can also be affected by financial, technological and geographic barriers.</a:t>
            </a:r>
          </a:p>
        </p:txBody>
      </p:sp>
      <p:sp>
        <p:nvSpPr>
          <p:cNvPr id="4" name="Oval 3">
            <a:extLst>
              <a:ext uri="{FF2B5EF4-FFF2-40B4-BE49-F238E27FC236}">
                <a16:creationId xmlns:a16="http://schemas.microsoft.com/office/drawing/2014/main" id="{86990355-B941-9A90-809B-8A5FBD8BD1A3}"/>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14</a:t>
            </a:r>
          </a:p>
        </p:txBody>
      </p:sp>
      <p:pic>
        <p:nvPicPr>
          <p:cNvPr id="10242" name="Picture 2">
            <a:extLst>
              <a:ext uri="{FF2B5EF4-FFF2-40B4-BE49-F238E27FC236}">
                <a16:creationId xmlns:a16="http://schemas.microsoft.com/office/drawing/2014/main" id="{F94CA106-7A4B-B1D8-3B6D-9C39D4CB5D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4879" y="1522931"/>
            <a:ext cx="4548921" cy="4342798"/>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8BC92131-AB68-8360-3D95-95DA5457C72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56104849"/>
      </p:ext>
    </p:extLst>
  </p:cSld>
  <p:clrMapOvr>
    <a:masterClrMapping/>
  </p:clrMapOvr>
  <mc:AlternateContent xmlns:mc="http://schemas.openxmlformats.org/markup-compatibility/2006">
    <mc:Choice xmlns:p14="http://schemas.microsoft.com/office/powerpoint/2010/main" Requires="p14">
      <p:transition spd="slow" p14:dur="2000" advTm="38788"/>
    </mc:Choice>
    <mc:Fallback>
      <p:transition spd="slow" advTm="38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66755E-4D77-18AF-30AF-881C08DCCC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C25D14-B3E1-DBBE-AC87-AD742DCAF857}"/>
              </a:ext>
            </a:extLst>
          </p:cNvPr>
          <p:cNvSpPr>
            <a:spLocks noGrp="1"/>
          </p:cNvSpPr>
          <p:nvPr>
            <p:ph type="title"/>
          </p:nvPr>
        </p:nvSpPr>
        <p:spPr>
          <a:xfrm>
            <a:off x="838200" y="18255"/>
            <a:ext cx="10515600" cy="1325563"/>
          </a:xfrm>
        </p:spPr>
        <p:txBody>
          <a:bodyPr/>
          <a:lstStyle/>
          <a:p>
            <a:pPr algn="ctr"/>
            <a:r>
              <a:rPr lang="en-US" b="1" dirty="0">
                <a:latin typeface="Arial" panose="020B0604020202020204" pitchFamily="34" charset="0"/>
                <a:cs typeface="Arial" panose="020B0604020202020204" pitchFamily="34" charset="0"/>
              </a:rPr>
              <a:t>Recommendations for Service Improvement</a:t>
            </a:r>
          </a:p>
        </p:txBody>
      </p:sp>
      <p:sp>
        <p:nvSpPr>
          <p:cNvPr id="3" name="Content Placeholder 2">
            <a:extLst>
              <a:ext uri="{FF2B5EF4-FFF2-40B4-BE49-F238E27FC236}">
                <a16:creationId xmlns:a16="http://schemas.microsoft.com/office/drawing/2014/main" id="{A0A84AB0-F0CA-6BA6-EDB2-6E03AA49704B}"/>
              </a:ext>
            </a:extLst>
          </p:cNvPr>
          <p:cNvSpPr>
            <a:spLocks noGrp="1"/>
          </p:cNvSpPr>
          <p:nvPr>
            <p:ph idx="1"/>
          </p:nvPr>
        </p:nvSpPr>
        <p:spPr>
          <a:xfrm>
            <a:off x="838200" y="1343818"/>
            <a:ext cx="10515600" cy="4351338"/>
          </a:xfrm>
        </p:spPr>
        <p:txBody>
          <a:bodyPr/>
          <a:lstStyle/>
          <a:p>
            <a:r>
              <a:rPr lang="en-US" dirty="0">
                <a:latin typeface="Arial" panose="020B0604020202020204" pitchFamily="34" charset="0"/>
                <a:cs typeface="Arial" panose="020B0604020202020204" pitchFamily="34" charset="0"/>
              </a:rPr>
              <a:t>Grow personalized care planning to the needs of people. </a:t>
            </a:r>
          </a:p>
          <a:p>
            <a:r>
              <a:rPr lang="en-US" dirty="0">
                <a:latin typeface="Arial" panose="020B0604020202020204" pitchFamily="34" charset="0"/>
                <a:cs typeface="Arial" panose="020B0604020202020204" pitchFamily="34" charset="0"/>
              </a:rPr>
              <a:t>Additional finances and staff to decrease waiting time. </a:t>
            </a:r>
          </a:p>
          <a:p>
            <a:r>
              <a:rPr lang="en-US" dirty="0">
                <a:latin typeface="Arial" panose="020B0604020202020204" pitchFamily="34" charset="0"/>
                <a:cs typeface="Arial" panose="020B0604020202020204" pitchFamily="34" charset="0"/>
              </a:rPr>
              <a:t>Enhance community and social involvement. </a:t>
            </a:r>
          </a:p>
          <a:p>
            <a:r>
              <a:rPr lang="en-US" dirty="0">
                <a:latin typeface="Arial" panose="020B0604020202020204" pitchFamily="34" charset="0"/>
                <a:cs typeface="Arial" panose="020B0604020202020204" pitchFamily="34" charset="0"/>
              </a:rPr>
              <a:t>Introduce carer training in independent-focused care.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Oval 3">
            <a:extLst>
              <a:ext uri="{FF2B5EF4-FFF2-40B4-BE49-F238E27FC236}">
                <a16:creationId xmlns:a16="http://schemas.microsoft.com/office/drawing/2014/main" id="{7C4AE1D2-CBEA-063B-99B8-EF1BCE0D7107}"/>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15</a:t>
            </a:r>
          </a:p>
        </p:txBody>
      </p:sp>
      <p:pic>
        <p:nvPicPr>
          <p:cNvPr id="11266" name="Picture 2" descr="5 Reasons Why You Should Take an Aged Care Course | Vigil Training College">
            <a:extLst>
              <a:ext uri="{FF2B5EF4-FFF2-40B4-BE49-F238E27FC236}">
                <a16:creationId xmlns:a16="http://schemas.microsoft.com/office/drawing/2014/main" id="{2B88C321-BF02-FCD8-B5D0-B5EB7DF504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65871" y="3519487"/>
            <a:ext cx="5260258" cy="3066772"/>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343F4070-A682-97CB-23EC-D0741E5FE98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76904618"/>
      </p:ext>
    </p:extLst>
  </p:cSld>
  <p:clrMapOvr>
    <a:masterClrMapping/>
  </p:clrMapOvr>
  <mc:AlternateContent xmlns:mc="http://schemas.openxmlformats.org/markup-compatibility/2006">
    <mc:Choice xmlns:p14="http://schemas.microsoft.com/office/powerpoint/2010/main" Requires="p14">
      <p:transition spd="slow" p14:dur="2000" advTm="54869"/>
    </mc:Choice>
    <mc:Fallback>
      <p:transition spd="slow" advTm="54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7FA99-C051-9997-9695-D7037F0B7D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A471C0-8F38-BF1C-84E6-48DCE754FF66}"/>
              </a:ext>
            </a:extLst>
          </p:cNvPr>
          <p:cNvSpPr>
            <a:spLocks noGrp="1"/>
          </p:cNvSpPr>
          <p:nvPr>
            <p:ph type="title"/>
          </p:nvPr>
        </p:nvSpPr>
        <p:spPr>
          <a:xfrm>
            <a:off x="838200" y="18255"/>
            <a:ext cx="10515600" cy="1325563"/>
          </a:xfrm>
        </p:spPr>
        <p:txBody>
          <a:bodyPr/>
          <a:lstStyle/>
          <a:p>
            <a:pPr algn="ctr"/>
            <a:r>
              <a:rPr lang="en-US" b="1" dirty="0">
                <a:latin typeface="Arial" panose="020B0604020202020204" pitchFamily="34" charset="0"/>
                <a:cs typeface="Arial" panose="020B0604020202020204" pitchFamily="34" charset="0"/>
              </a:rPr>
              <a:t>Recommendations for Technology Use</a:t>
            </a:r>
          </a:p>
        </p:txBody>
      </p:sp>
      <p:sp>
        <p:nvSpPr>
          <p:cNvPr id="3" name="Content Placeholder 2">
            <a:extLst>
              <a:ext uri="{FF2B5EF4-FFF2-40B4-BE49-F238E27FC236}">
                <a16:creationId xmlns:a16="http://schemas.microsoft.com/office/drawing/2014/main" id="{EE39C691-2E60-91A3-1476-9E0A92C13FC9}"/>
              </a:ext>
            </a:extLst>
          </p:cNvPr>
          <p:cNvSpPr>
            <a:spLocks noGrp="1"/>
          </p:cNvSpPr>
          <p:nvPr>
            <p:ph idx="1"/>
          </p:nvPr>
        </p:nvSpPr>
        <p:spPr>
          <a:xfrm>
            <a:off x="838200" y="1343818"/>
            <a:ext cx="10515600" cy="4351338"/>
          </a:xfrm>
        </p:spPr>
        <p:txBody>
          <a:bodyPr/>
          <a:lstStyle/>
          <a:p>
            <a:r>
              <a:rPr lang="en-US" dirty="0"/>
              <a:t>Implement convenient telecare and telemonitoring. </a:t>
            </a:r>
          </a:p>
          <a:p>
            <a:r>
              <a:rPr lang="en-US" dirty="0"/>
              <a:t>Train the older adults on digital literacy. </a:t>
            </a:r>
          </a:p>
          <a:p>
            <a:r>
              <a:rPr lang="en-US" dirty="0"/>
              <a:t>Make technology fairly accessible, decreasing digital exclusion. </a:t>
            </a:r>
          </a:p>
          <a:p>
            <a:r>
              <a:rPr lang="en-US" dirty="0"/>
              <a:t>Oversee moral utilization and data security.</a:t>
            </a:r>
          </a:p>
        </p:txBody>
      </p:sp>
      <p:sp>
        <p:nvSpPr>
          <p:cNvPr id="4" name="Oval 3">
            <a:extLst>
              <a:ext uri="{FF2B5EF4-FFF2-40B4-BE49-F238E27FC236}">
                <a16:creationId xmlns:a16="http://schemas.microsoft.com/office/drawing/2014/main" id="{B6D7E338-6541-8EE9-9CDC-1FAAB97FF735}"/>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16</a:t>
            </a:r>
          </a:p>
        </p:txBody>
      </p:sp>
      <p:pic>
        <p:nvPicPr>
          <p:cNvPr id="12290" name="Picture 2" descr="Move Considerations in Training Older People How to Use Electronic  Assistive Devices - Physiopedia">
            <a:extLst>
              <a:ext uri="{FF2B5EF4-FFF2-40B4-BE49-F238E27FC236}">
                <a16:creationId xmlns:a16="http://schemas.microsoft.com/office/drawing/2014/main" id="{D1FACE49-7765-7A54-852C-5811B42F29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71440" y="3429000"/>
            <a:ext cx="4249119" cy="2988547"/>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BDA01C99-3DDF-C66E-EFC2-46FCF792F5B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7167634"/>
      </p:ext>
    </p:extLst>
  </p:cSld>
  <p:clrMapOvr>
    <a:masterClrMapping/>
  </p:clrMapOvr>
  <mc:AlternateContent xmlns:mc="http://schemas.openxmlformats.org/markup-compatibility/2006">
    <mc:Choice xmlns:p14="http://schemas.microsoft.com/office/powerpoint/2010/main" Requires="p14">
      <p:transition spd="slow" p14:dur="2000" advTm="40884"/>
    </mc:Choice>
    <mc:Fallback>
      <p:transition spd="slow" advTm="40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334EB6-003A-5B8E-E82B-6A1F9AD43A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A196EC-9F5B-979C-A535-884433A01D67}"/>
              </a:ext>
            </a:extLst>
          </p:cNvPr>
          <p:cNvSpPr>
            <a:spLocks noGrp="1"/>
          </p:cNvSpPr>
          <p:nvPr>
            <p:ph type="title"/>
          </p:nvPr>
        </p:nvSpPr>
        <p:spPr>
          <a:xfrm>
            <a:off x="838200" y="18255"/>
            <a:ext cx="10515600" cy="1325563"/>
          </a:xfrm>
        </p:spPr>
        <p:txBody>
          <a:bodyPr/>
          <a:lstStyle/>
          <a:p>
            <a:pPr algn="ctr"/>
            <a:r>
              <a:rPr lang="en-US" b="1" dirty="0">
                <a:latin typeface="Arial" panose="020B0604020202020204" pitchFamily="34" charset="0"/>
                <a:cs typeface="Arial" panose="020B0604020202020204" pitchFamily="34" charset="0"/>
              </a:rPr>
              <a:t>Barriers and Solutions</a:t>
            </a:r>
          </a:p>
        </p:txBody>
      </p:sp>
      <p:sp>
        <p:nvSpPr>
          <p:cNvPr id="3" name="Content Placeholder 2">
            <a:extLst>
              <a:ext uri="{FF2B5EF4-FFF2-40B4-BE49-F238E27FC236}">
                <a16:creationId xmlns:a16="http://schemas.microsoft.com/office/drawing/2014/main" id="{E89F990A-A767-7215-1575-CEFA9FC4C065}"/>
              </a:ext>
            </a:extLst>
          </p:cNvPr>
          <p:cNvSpPr>
            <a:spLocks noGrp="1"/>
          </p:cNvSpPr>
          <p:nvPr>
            <p:ph idx="1"/>
          </p:nvPr>
        </p:nvSpPr>
        <p:spPr>
          <a:xfrm>
            <a:off x="1152832" y="1253331"/>
            <a:ext cx="4687529" cy="4351338"/>
          </a:xfrm>
          <a:solidFill>
            <a:schemeClr val="accent6">
              <a:lumMod val="20000"/>
              <a:lumOff val="80000"/>
            </a:schemeClr>
          </a:solidFill>
          <a:ln>
            <a:solidFill>
              <a:schemeClr val="accent6">
                <a:lumMod val="75000"/>
              </a:schemeClr>
            </a:solidFill>
          </a:ln>
        </p:spPr>
        <p:txBody>
          <a:bodyPr/>
          <a:lstStyle/>
          <a:p>
            <a:pPr marL="0" indent="0" algn="ctr">
              <a:buNone/>
            </a:pPr>
            <a:r>
              <a:rPr lang="en-US" b="1" i="1" dirty="0">
                <a:latin typeface="Arial" panose="020B0604020202020204" pitchFamily="34" charset="0"/>
                <a:cs typeface="Arial" panose="020B0604020202020204" pitchFamily="34" charset="0"/>
              </a:rPr>
              <a:t>Barriers </a:t>
            </a:r>
          </a:p>
          <a:p>
            <a:r>
              <a:rPr lang="en-US" dirty="0">
                <a:latin typeface="Arial" panose="020B0604020202020204" pitchFamily="34" charset="0"/>
                <a:cs typeface="Arial" panose="020B0604020202020204" pitchFamily="34" charset="0"/>
              </a:rPr>
              <a:t>Financial constraints</a:t>
            </a:r>
          </a:p>
          <a:p>
            <a:r>
              <a:rPr lang="en-US" dirty="0">
                <a:latin typeface="Arial" panose="020B0604020202020204" pitchFamily="34" charset="0"/>
                <a:cs typeface="Arial" panose="020B0604020202020204" pitchFamily="34" charset="0"/>
              </a:rPr>
              <a:t>Employee shortage </a:t>
            </a:r>
          </a:p>
          <a:p>
            <a:r>
              <a:rPr lang="en-US" dirty="0">
                <a:latin typeface="Arial" panose="020B0604020202020204" pitchFamily="34" charset="0"/>
                <a:cs typeface="Arial" panose="020B0604020202020204" pitchFamily="34" charset="0"/>
              </a:rPr>
              <a:t>Digital exclusion </a:t>
            </a:r>
          </a:p>
          <a:p>
            <a:r>
              <a:rPr lang="en-US" dirty="0">
                <a:latin typeface="Arial" panose="020B0604020202020204" pitchFamily="34" charset="0"/>
                <a:cs typeface="Arial" panose="020B0604020202020204" pitchFamily="34" charset="0"/>
              </a:rPr>
              <a:t>Geographical differences </a:t>
            </a:r>
          </a:p>
        </p:txBody>
      </p:sp>
      <p:sp>
        <p:nvSpPr>
          <p:cNvPr id="4" name="Content Placeholder 2">
            <a:extLst>
              <a:ext uri="{FF2B5EF4-FFF2-40B4-BE49-F238E27FC236}">
                <a16:creationId xmlns:a16="http://schemas.microsoft.com/office/drawing/2014/main" id="{F2EAA09E-0209-8DFC-0121-10C151120AA5}"/>
              </a:ext>
            </a:extLst>
          </p:cNvPr>
          <p:cNvSpPr txBox="1">
            <a:spLocks/>
          </p:cNvSpPr>
          <p:nvPr/>
        </p:nvSpPr>
        <p:spPr>
          <a:xfrm>
            <a:off x="6666271" y="1253331"/>
            <a:ext cx="4687529" cy="4351338"/>
          </a:xfrm>
          <a:prstGeom prst="rect">
            <a:avLst/>
          </a:prstGeom>
          <a:solidFill>
            <a:schemeClr val="accent6">
              <a:lumMod val="20000"/>
              <a:lumOff val="80000"/>
            </a:schemeClr>
          </a:solidFill>
          <a:ln>
            <a:solidFill>
              <a:schemeClr val="accent6">
                <a:lumMod val="75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b="1" i="1" dirty="0">
                <a:latin typeface="Arial" panose="020B0604020202020204" pitchFamily="34" charset="0"/>
                <a:cs typeface="Arial" panose="020B0604020202020204" pitchFamily="34" charset="0"/>
              </a:rPr>
              <a:t>Solutions</a:t>
            </a:r>
          </a:p>
          <a:p>
            <a:r>
              <a:rPr lang="en-US" dirty="0">
                <a:latin typeface="Arial" panose="020B0604020202020204" pitchFamily="34" charset="0"/>
                <a:cs typeface="Arial" panose="020B0604020202020204" pitchFamily="34" charset="0"/>
              </a:rPr>
              <a:t>Policy change</a:t>
            </a:r>
          </a:p>
          <a:p>
            <a:r>
              <a:rPr lang="en-US" dirty="0">
                <a:latin typeface="Arial" panose="020B0604020202020204" pitchFamily="34" charset="0"/>
                <a:cs typeface="Arial" panose="020B0604020202020204" pitchFamily="34" charset="0"/>
              </a:rPr>
              <a:t>Training</a:t>
            </a:r>
          </a:p>
          <a:p>
            <a:r>
              <a:rPr lang="en-US" dirty="0">
                <a:latin typeface="Arial" panose="020B0604020202020204" pitchFamily="34" charset="0"/>
                <a:cs typeface="Arial" panose="020B0604020202020204" pitchFamily="34" charset="0"/>
              </a:rPr>
              <a:t>Community-based</a:t>
            </a:r>
          </a:p>
          <a:p>
            <a:r>
              <a:rPr lang="en-US" dirty="0">
                <a:latin typeface="Arial" panose="020B0604020202020204" pitchFamily="34" charset="0"/>
                <a:cs typeface="Arial" panose="020B0604020202020204" pitchFamily="34" charset="0"/>
              </a:rPr>
              <a:t>Technological assistance</a:t>
            </a:r>
          </a:p>
          <a:p>
            <a:r>
              <a:rPr lang="en-US" dirty="0">
                <a:latin typeface="Arial" panose="020B0604020202020204" pitchFamily="34" charset="0"/>
                <a:cs typeface="Arial" panose="020B0604020202020204" pitchFamily="34" charset="0"/>
              </a:rPr>
              <a:t>Allocation of funds</a:t>
            </a:r>
          </a:p>
        </p:txBody>
      </p:sp>
      <p:sp>
        <p:nvSpPr>
          <p:cNvPr id="5" name="Oval 4">
            <a:extLst>
              <a:ext uri="{FF2B5EF4-FFF2-40B4-BE49-F238E27FC236}">
                <a16:creationId xmlns:a16="http://schemas.microsoft.com/office/drawing/2014/main" id="{C6BB2532-98E8-F132-5A85-F769CC3D9431}"/>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17</a:t>
            </a:r>
          </a:p>
        </p:txBody>
      </p:sp>
      <p:pic>
        <p:nvPicPr>
          <p:cNvPr id="7" name="Audio 6">
            <a:hlinkClick r:id="" action="ppaction://media"/>
            <a:extLst>
              <a:ext uri="{FF2B5EF4-FFF2-40B4-BE49-F238E27FC236}">
                <a16:creationId xmlns:a16="http://schemas.microsoft.com/office/drawing/2014/main" id="{674D8737-FAB6-626A-3A2A-B16D71E1148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35653226"/>
      </p:ext>
    </p:extLst>
  </p:cSld>
  <p:clrMapOvr>
    <a:masterClrMapping/>
  </p:clrMapOvr>
  <mc:AlternateContent xmlns:mc="http://schemas.openxmlformats.org/markup-compatibility/2006">
    <mc:Choice xmlns:p14="http://schemas.microsoft.com/office/powerpoint/2010/main" Requires="p14">
      <p:transition spd="slow" p14:dur="2000" advTm="59516"/>
    </mc:Choice>
    <mc:Fallback>
      <p:transition spd="slow" advTm="595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B8BBC8-254F-1B70-6BB9-10095E3D20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F68317-7A9C-33F1-12A3-046BB5783DCA}"/>
              </a:ext>
            </a:extLst>
          </p:cNvPr>
          <p:cNvSpPr>
            <a:spLocks noGrp="1"/>
          </p:cNvSpPr>
          <p:nvPr>
            <p:ph type="title"/>
          </p:nvPr>
        </p:nvSpPr>
        <p:spPr>
          <a:xfrm>
            <a:off x="838200" y="18255"/>
            <a:ext cx="10515600" cy="1325563"/>
          </a:xfrm>
        </p:spPr>
        <p:txBody>
          <a:bodyPr/>
          <a:lstStyle/>
          <a:p>
            <a:pPr algn="ctr"/>
            <a:r>
              <a:rPr lang="en-US" b="1" dirty="0">
                <a:latin typeface="Arial" panose="020B0604020202020204" pitchFamily="34" charset="0"/>
                <a:cs typeface="Arial" panose="020B0604020202020204" pitchFamily="34" charset="0"/>
              </a:rPr>
              <a:t>Future Directions in Elderly Care</a:t>
            </a:r>
          </a:p>
        </p:txBody>
      </p:sp>
      <p:sp>
        <p:nvSpPr>
          <p:cNvPr id="3" name="Content Placeholder 2">
            <a:extLst>
              <a:ext uri="{FF2B5EF4-FFF2-40B4-BE49-F238E27FC236}">
                <a16:creationId xmlns:a16="http://schemas.microsoft.com/office/drawing/2014/main" id="{C3C5A65E-A163-A7AF-B04B-ABAA027C5E1E}"/>
              </a:ext>
            </a:extLst>
          </p:cNvPr>
          <p:cNvSpPr>
            <a:spLocks noGrp="1"/>
          </p:cNvSpPr>
          <p:nvPr>
            <p:ph idx="1"/>
          </p:nvPr>
        </p:nvSpPr>
        <p:spPr>
          <a:xfrm>
            <a:off x="838200" y="1343818"/>
            <a:ext cx="10515600" cy="4351338"/>
          </a:xfrm>
        </p:spPr>
        <p:txBody>
          <a:bodyPr/>
          <a:lstStyle/>
          <a:p>
            <a:r>
              <a:rPr lang="en-US" dirty="0">
                <a:latin typeface="Arial" panose="020B0604020202020204" pitchFamily="34" charset="0"/>
                <a:cs typeface="Arial" panose="020B0604020202020204" pitchFamily="34" charset="0"/>
              </a:rPr>
              <a:t>Increased technological application in care and monitoring. concentrate on prevention and health. </a:t>
            </a:r>
          </a:p>
          <a:p>
            <a:r>
              <a:rPr lang="en-US" dirty="0">
                <a:latin typeface="Arial" panose="020B0604020202020204" pitchFamily="34" charset="0"/>
                <a:cs typeface="Arial" panose="020B0604020202020204" pitchFamily="34" charset="0"/>
              </a:rPr>
              <a:t>Community development of dementia-friendly. </a:t>
            </a:r>
          </a:p>
          <a:p>
            <a:r>
              <a:rPr lang="en-US" dirty="0">
                <a:latin typeface="Arial" panose="020B0604020202020204" pitchFamily="34" charset="0"/>
                <a:cs typeface="Arial" panose="020B0604020202020204" pitchFamily="34" charset="0"/>
              </a:rPr>
              <a:t>Theory, policy and practice integration of personalized care.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Oval 3">
            <a:extLst>
              <a:ext uri="{FF2B5EF4-FFF2-40B4-BE49-F238E27FC236}">
                <a16:creationId xmlns:a16="http://schemas.microsoft.com/office/drawing/2014/main" id="{56BB9A79-1803-B9B2-035D-56D52FA3D750}"/>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18</a:t>
            </a:r>
          </a:p>
        </p:txBody>
      </p:sp>
      <p:pic>
        <p:nvPicPr>
          <p:cNvPr id="13314" name="Picture 2" descr="Elderly Care Technology: 6 Trends Shaping Home Health in 2025">
            <a:extLst>
              <a:ext uri="{FF2B5EF4-FFF2-40B4-BE49-F238E27FC236}">
                <a16:creationId xmlns:a16="http://schemas.microsoft.com/office/drawing/2014/main" id="{97C73483-BF1C-5864-E2FA-0823D71BF99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653" b="16027"/>
          <a:stretch>
            <a:fillRect/>
          </a:stretch>
        </p:blipFill>
        <p:spPr bwMode="auto">
          <a:xfrm>
            <a:off x="2401575" y="3429000"/>
            <a:ext cx="7388849" cy="3038168"/>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3BA829E9-B9D2-7E00-31C3-8F457B606A5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50256059"/>
      </p:ext>
    </p:extLst>
  </p:cSld>
  <p:clrMapOvr>
    <a:masterClrMapping/>
  </p:clrMapOvr>
  <mc:AlternateContent xmlns:mc="http://schemas.openxmlformats.org/markup-compatibility/2006">
    <mc:Choice xmlns:p14="http://schemas.microsoft.com/office/powerpoint/2010/main" Requires="p14">
      <p:transition spd="slow" p14:dur="2000" advTm="63156"/>
    </mc:Choice>
    <mc:Fallback>
      <p:transition spd="slow" advTm="631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36ECF-8A72-9E15-C1FB-C8A8F5CC5F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B8397B-CE04-42B3-24C6-23EFDF116837}"/>
              </a:ext>
            </a:extLst>
          </p:cNvPr>
          <p:cNvSpPr>
            <a:spLocks noGrp="1"/>
          </p:cNvSpPr>
          <p:nvPr>
            <p:ph type="title"/>
          </p:nvPr>
        </p:nvSpPr>
        <p:spPr>
          <a:xfrm>
            <a:off x="838200" y="-19665"/>
            <a:ext cx="10515600" cy="1325563"/>
          </a:xfrm>
        </p:spPr>
        <p:txBody>
          <a:bodyPr/>
          <a:lstStyle/>
          <a:p>
            <a:pPr algn="ctr"/>
            <a:r>
              <a:rPr lang="en-US"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ADDEBEA4-C59D-E076-AC86-A7C26224A33E}"/>
              </a:ext>
            </a:extLst>
          </p:cNvPr>
          <p:cNvSpPr>
            <a:spLocks noGrp="1"/>
          </p:cNvSpPr>
          <p:nvPr>
            <p:ph idx="1"/>
          </p:nvPr>
        </p:nvSpPr>
        <p:spPr>
          <a:xfrm>
            <a:off x="838200" y="1899340"/>
            <a:ext cx="6123039" cy="3827950"/>
          </a:xfrm>
        </p:spPr>
        <p:txBody>
          <a:bodyPr>
            <a:normAutofit/>
          </a:bodyPr>
          <a:lstStyle/>
          <a:p>
            <a:r>
              <a:rPr lang="en-US" dirty="0">
                <a:latin typeface="Arial" panose="020B0604020202020204" pitchFamily="34" charset="0"/>
                <a:cs typeface="Arial" panose="020B0604020202020204" pitchFamily="34" charset="0"/>
              </a:rPr>
              <a:t>Theoretical, policy, innovation and practice are all needed to provide effective care to older adults. </a:t>
            </a:r>
          </a:p>
          <a:p>
            <a:r>
              <a:rPr lang="en-US" dirty="0">
                <a:latin typeface="Arial" panose="020B0604020202020204" pitchFamily="34" charset="0"/>
                <a:cs typeface="Arial" panose="020B0604020202020204" pitchFamily="34" charset="0"/>
              </a:rPr>
              <a:t>There are also obstacles, yet evidence-based interventions can enhance </a:t>
            </a:r>
          </a:p>
          <a:p>
            <a:pPr lvl="1"/>
            <a:r>
              <a:rPr lang="en-US" dirty="0">
                <a:latin typeface="Arial" panose="020B0604020202020204" pitchFamily="34" charset="0"/>
                <a:cs typeface="Arial" panose="020B0604020202020204" pitchFamily="34" charset="0"/>
              </a:rPr>
              <a:t>Self-sufficiency </a:t>
            </a:r>
          </a:p>
          <a:p>
            <a:pPr lvl="1"/>
            <a:r>
              <a:rPr lang="en-US" dirty="0">
                <a:latin typeface="Arial" panose="020B0604020202020204" pitchFamily="34" charset="0"/>
                <a:cs typeface="Arial" panose="020B0604020202020204" pitchFamily="34" charset="0"/>
              </a:rPr>
              <a:t>Well-being and </a:t>
            </a:r>
          </a:p>
          <a:p>
            <a:pPr lvl="1"/>
            <a:r>
              <a:rPr lang="en-US" dirty="0">
                <a:latin typeface="Arial" panose="020B0604020202020204" pitchFamily="34" charset="0"/>
                <a:cs typeface="Arial" panose="020B0604020202020204" pitchFamily="34" charset="0"/>
              </a:rPr>
              <a:t>Quality of life</a:t>
            </a:r>
          </a:p>
        </p:txBody>
      </p:sp>
      <p:sp>
        <p:nvSpPr>
          <p:cNvPr id="4" name="Oval 3">
            <a:extLst>
              <a:ext uri="{FF2B5EF4-FFF2-40B4-BE49-F238E27FC236}">
                <a16:creationId xmlns:a16="http://schemas.microsoft.com/office/drawing/2014/main" id="{00FB9E5B-6D52-3F7D-40A9-27FB08FC6C67}"/>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19</a:t>
            </a:r>
          </a:p>
        </p:txBody>
      </p:sp>
      <p:pic>
        <p:nvPicPr>
          <p:cNvPr id="14338" name="Picture 2" descr="Top 10 Benefits Of Personalized Nursing Care For The Elderly - The Wellness  Corner">
            <a:extLst>
              <a:ext uri="{FF2B5EF4-FFF2-40B4-BE49-F238E27FC236}">
                <a16:creationId xmlns:a16="http://schemas.microsoft.com/office/drawing/2014/main" id="{7FB0674D-612D-8428-FEE9-8261F1B64C68}"/>
              </a:ext>
            </a:extLst>
          </p:cNvPr>
          <p:cNvPicPr>
            <a:picLocks noChangeAspect="1" noChangeArrowheads="1"/>
          </p:cNvPicPr>
          <p:nvPr/>
        </p:nvPicPr>
        <p:blipFill rotWithShape="1">
          <a:blip r:embed="rId4">
            <a:duotone>
              <a:schemeClr val="accent6">
                <a:shade val="45000"/>
                <a:satMod val="135000"/>
              </a:schemeClr>
              <a:prstClr val="white"/>
            </a:duotone>
            <a:extLst>
              <a:ext uri="{28A0092B-C50C-407E-A947-70E740481C1C}">
                <a14:useLocalDpi xmlns:a14="http://schemas.microsoft.com/office/drawing/2010/main" val="0"/>
              </a:ext>
            </a:extLst>
          </a:blip>
          <a:srcRect t="17205"/>
          <a:stretch>
            <a:fillRect/>
          </a:stretch>
        </p:blipFill>
        <p:spPr bwMode="auto">
          <a:xfrm>
            <a:off x="7224125" y="1066801"/>
            <a:ext cx="3846997" cy="5216012"/>
          </a:xfrm>
          <a:prstGeom prst="rect">
            <a:avLst/>
          </a:prstGeom>
          <a:noFill/>
          <a:ln>
            <a:solidFill>
              <a:schemeClr val="accent6">
                <a:lumMod val="75000"/>
              </a:schemeClr>
            </a:solidFill>
          </a:ln>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1C7CF382-232D-78EB-6228-EDB53DDD487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35581740"/>
      </p:ext>
    </p:extLst>
  </p:cSld>
  <p:clrMapOvr>
    <a:masterClrMapping/>
  </p:clrMapOvr>
  <mc:AlternateContent xmlns:mc="http://schemas.openxmlformats.org/markup-compatibility/2006">
    <mc:Choice xmlns:p14="http://schemas.microsoft.com/office/powerpoint/2010/main" Requires="p14">
      <p:transition spd="slow" p14:dur="2000" advTm="57862"/>
    </mc:Choice>
    <mc:Fallback>
      <p:transition spd="slow" advTm="57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7D78A8-5BED-20B4-4264-056C90D558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F425F4-D4B8-334A-F67C-6D3D18186D5F}"/>
              </a:ext>
            </a:extLst>
          </p:cNvPr>
          <p:cNvSpPr>
            <a:spLocks noGrp="1"/>
          </p:cNvSpPr>
          <p:nvPr>
            <p:ph type="title"/>
          </p:nvPr>
        </p:nvSpPr>
        <p:spPr>
          <a:xfrm>
            <a:off x="838200" y="18255"/>
            <a:ext cx="10515600" cy="1325563"/>
          </a:xfrm>
        </p:spPr>
        <p:txBody>
          <a:bodyPr/>
          <a:lstStyle/>
          <a:p>
            <a:pPr algn="ctr"/>
            <a:r>
              <a:rPr lang="en-US" b="1" dirty="0">
                <a:latin typeface="Arial" panose="020B0604020202020204" pitchFamily="34" charset="0"/>
                <a:cs typeface="Arial" panose="020B0604020202020204" pitchFamily="34" charset="0"/>
              </a:rPr>
              <a:t>References</a:t>
            </a:r>
          </a:p>
        </p:txBody>
      </p:sp>
      <p:sp>
        <p:nvSpPr>
          <p:cNvPr id="4" name="Oval 3">
            <a:extLst>
              <a:ext uri="{FF2B5EF4-FFF2-40B4-BE49-F238E27FC236}">
                <a16:creationId xmlns:a16="http://schemas.microsoft.com/office/drawing/2014/main" id="{50F2811E-CCBA-5847-8677-287CC987C8BF}"/>
              </a:ext>
            </a:extLst>
          </p:cNvPr>
          <p:cNvSpPr/>
          <p:nvPr/>
        </p:nvSpPr>
        <p:spPr>
          <a:xfrm>
            <a:off x="11543071" y="6282813"/>
            <a:ext cx="540774" cy="511278"/>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latin typeface="Arial" panose="020B0604020202020204" pitchFamily="34" charset="0"/>
                <a:cs typeface="Arial" panose="020B0604020202020204" pitchFamily="34" charset="0"/>
              </a:rPr>
              <a:t>20</a:t>
            </a:r>
          </a:p>
        </p:txBody>
      </p:sp>
      <p:sp>
        <p:nvSpPr>
          <p:cNvPr id="5" name="Rectangle 1">
            <a:extLst>
              <a:ext uri="{FF2B5EF4-FFF2-40B4-BE49-F238E27FC236}">
                <a16:creationId xmlns:a16="http://schemas.microsoft.com/office/drawing/2014/main" id="{4F40BB4C-8622-619C-5FF1-9D645F5F7CB4}"/>
              </a:ext>
            </a:extLst>
          </p:cNvPr>
          <p:cNvSpPr>
            <a:spLocks noGrp="1" noChangeArrowheads="1"/>
          </p:cNvSpPr>
          <p:nvPr>
            <p:ph idx="1"/>
          </p:nvPr>
        </p:nvSpPr>
        <p:spPr bwMode="auto">
          <a:xfrm>
            <a:off x="838200" y="1038669"/>
            <a:ext cx="10515600" cy="57554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Care Learning, 2024. </a:t>
            </a:r>
            <a:r>
              <a:rPr kumimoji="0" lang="en-US" altLang="en-US" sz="1600" b="0" i="1"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Compare and contrast theories of ageing. </a:t>
            </a: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[Online] </a:t>
            </a:r>
            <a:b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Available at: </a:t>
            </a:r>
            <a:r>
              <a:rPr kumimoji="0" lang="en-US" altLang="en-US" sz="1600" b="0" i="0" u="sng"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hlinkClick r:id="rId2"/>
              </a:rPr>
              <a:t>https://carelearning.org.uk/qualifications/level-3-extended-hsc/hsc-dmo10/1-1-compare-and-contrast-theories-of-ageing/#google_vignette</a:t>
            </a:r>
            <a:b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[Accessed 24 February 2026].</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da Silva, T., 2024. Loneliness in older adults. </a:t>
            </a:r>
            <a:r>
              <a:rPr kumimoji="0" lang="en-US" altLang="en-US" sz="1600" b="0" i="1"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British journal of community nursing, </a:t>
            </a: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29(2), pp. 60-66.</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ONS, 2021. </a:t>
            </a:r>
            <a:r>
              <a:rPr kumimoji="0" lang="en-US" altLang="en-US" sz="1600" b="0" i="1"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Older people living in care homes in 2021 and changes since 2011. </a:t>
            </a: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[Online] </a:t>
            </a:r>
            <a:b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Available at: </a:t>
            </a:r>
            <a:r>
              <a:rPr kumimoji="0" lang="en-US" altLang="en-US" sz="1600" b="0" i="0" u="sng"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hlinkClick r:id="rId3"/>
              </a:rPr>
              <a:t>https://www.ons.gov.uk/peoplepopulationandcommunity/birthsdeathsandmarriages/ageing/articles/olderpeoplelivingincarehomesin2021andchangessince2011/2023-10-09</a:t>
            </a:r>
            <a:b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[Accessed 24 February 2026].</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ONS, 2021. </a:t>
            </a:r>
            <a:r>
              <a:rPr kumimoji="0" lang="en-US" altLang="en-US" sz="1600" b="0" i="1"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Profile of the older population living in England and Wales in 2021 and changes since 2011. </a:t>
            </a: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[Online] </a:t>
            </a:r>
            <a:b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Available at: </a:t>
            </a:r>
            <a:r>
              <a:rPr kumimoji="0" lang="en-US" altLang="en-US" sz="1600" b="0" i="0" u="sng"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hlinkClick r:id="rId4"/>
              </a:rPr>
              <a:t>https://www.ons.gov.uk/peoplepopulationandcommunity/birthsdeathsandmarriages/ageing/articles/profileoftheolderpopulationlivinginenglandandwalesin2021andchangessince2011/2023-04-03</a:t>
            </a:r>
            <a:b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[Accessed 24 February 2026].</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Parker, S. &amp; Hawley, M., 2013. Telecare for an ageing population?. </a:t>
            </a:r>
            <a:r>
              <a:rPr kumimoji="0" lang="en-US" altLang="en-US" sz="1600" b="0" i="1"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Age and Ageing, </a:t>
            </a: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42(4), pp. 424-425.</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Raymond, A. et al., 2021. </a:t>
            </a:r>
            <a:r>
              <a:rPr kumimoji="0" lang="en-US" altLang="en-US" sz="1600" b="0" i="1"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Our ageing population, </a:t>
            </a:r>
            <a:r>
              <a:rPr kumimoji="0" lang="en-US" altLang="en-US" sz="1600" b="0" i="0" u="none" strike="noStrike" cap="none" normalizeH="0" baseline="0" dirty="0" err="1">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s.l.</a:t>
            </a: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The Health Foundation.</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UK Gov, 2010. </a:t>
            </a:r>
            <a:r>
              <a:rPr kumimoji="0" lang="en-US" altLang="en-US" sz="1600" b="0" i="1"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Equality Act 2010. </a:t>
            </a: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[Online] </a:t>
            </a:r>
            <a:b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Available at: </a:t>
            </a:r>
            <a:r>
              <a:rPr kumimoji="0" lang="en-US" altLang="en-US" sz="1600" b="0" i="0" u="sng"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hlinkClick r:id="rId5"/>
              </a:rPr>
              <a:t>https://www.legislation.gov.uk/ukpga/2010/15/contents</a:t>
            </a:r>
            <a:b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[Accessed 24 February 2026].</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UK Gov, 2014. </a:t>
            </a:r>
            <a:r>
              <a:rPr kumimoji="0" lang="en-US" altLang="en-US" sz="1600" b="0" i="1"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Care Act 2014. </a:t>
            </a: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[Online] </a:t>
            </a:r>
            <a:b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Available at: </a:t>
            </a:r>
            <a:r>
              <a:rPr kumimoji="0" lang="en-US" altLang="en-US" sz="1600" b="0" i="0" u="sng"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hlinkClick r:id="rId6"/>
              </a:rPr>
              <a:t>https://www.legislation.gov.uk/ukpga/2014/23/contents</a:t>
            </a:r>
            <a:b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hlinkClick r:id="rId6"/>
              </a:rPr>
            </a:br>
            <a:r>
              <a:rPr kumimoji="0" lang="en-US" altLang="en-US" sz="16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[Accessed 24 February 2026].</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25162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67AF5344-8915-76AE-D634-C9458EACCFCB}"/>
              </a:ext>
            </a:extLst>
          </p:cNvPr>
          <p:cNvSpPr>
            <a:spLocks noGrp="1" noChangeArrowheads="1"/>
          </p:cNvSpPr>
          <p:nvPr>
            <p:ph idx="1"/>
          </p:nvPr>
        </p:nvSpPr>
        <p:spPr bwMode="auto">
          <a:xfrm>
            <a:off x="838200" y="956466"/>
            <a:ext cx="10515600" cy="46304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1600" dirty="0">
                <a:latin typeface="Arial" panose="020B0604020202020204" pitchFamily="34" charset="0"/>
                <a:cs typeface="Arial" panose="020B0604020202020204" pitchFamily="34" charset="0"/>
              </a:rPr>
              <a:t>Cahill, J., McLoughlin, S. and Wetherall, S. (2018) ‘The design of new technology supporting wellbeing, Independence and social participation, for older adults domiciled in residential homes and/or assisted living communities’, </a:t>
            </a:r>
            <a:r>
              <a:rPr lang="en-GB" sz="1600" i="1" dirty="0">
                <a:latin typeface="Arial" panose="020B0604020202020204" pitchFamily="34" charset="0"/>
                <a:cs typeface="Arial" panose="020B0604020202020204" pitchFamily="34" charset="0"/>
              </a:rPr>
              <a:t>Technologies</a:t>
            </a:r>
            <a:r>
              <a:rPr lang="en-GB" sz="1600" dirty="0">
                <a:latin typeface="Arial" panose="020B0604020202020204" pitchFamily="34" charset="0"/>
                <a:cs typeface="Arial" panose="020B0604020202020204" pitchFamily="34" charset="0"/>
              </a:rPr>
              <a:t>, 6(1), p. 18. doi:10.3390/technologies6010018. </a:t>
            </a:r>
          </a:p>
          <a:p>
            <a:r>
              <a:rPr lang="en-GB" sz="1600" dirty="0" err="1">
                <a:latin typeface="Arial" panose="020B0604020202020204" pitchFamily="34" charset="0"/>
                <a:cs typeface="Arial" panose="020B0604020202020204" pitchFamily="34" charset="0"/>
              </a:rPr>
              <a:t>Harahap</a:t>
            </a:r>
            <a:r>
              <a:rPr lang="en-GB" sz="1600" dirty="0">
                <a:latin typeface="Arial" panose="020B0604020202020204" pitchFamily="34" charset="0"/>
                <a:cs typeface="Arial" panose="020B0604020202020204" pitchFamily="34" charset="0"/>
              </a:rPr>
              <a:t>, F.I.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(2026) ‘Empowerment model for the elderly and community to improve the welfare of the elderly’, </a:t>
            </a:r>
            <a:r>
              <a:rPr lang="en-GB" sz="1600" i="1" dirty="0">
                <a:latin typeface="Arial" panose="020B0604020202020204" pitchFamily="34" charset="0"/>
                <a:cs typeface="Arial" panose="020B0604020202020204" pitchFamily="34" charset="0"/>
              </a:rPr>
              <a:t>F1000Research</a:t>
            </a:r>
            <a:r>
              <a:rPr lang="en-GB" sz="1600" dirty="0">
                <a:latin typeface="Arial" panose="020B0604020202020204" pitchFamily="34" charset="0"/>
                <a:cs typeface="Arial" panose="020B0604020202020204" pitchFamily="34" charset="0"/>
              </a:rPr>
              <a:t>, 15, p. 153. doi:10.12688/f1000research.176617.1. </a:t>
            </a:r>
          </a:p>
          <a:p>
            <a:r>
              <a:rPr lang="en-GB" sz="1600" dirty="0">
                <a:latin typeface="Arial" panose="020B0604020202020204" pitchFamily="34" charset="0"/>
                <a:cs typeface="Arial" panose="020B0604020202020204" pitchFamily="34" charset="0"/>
              </a:rPr>
              <a:t>Kam, P.K. (2023) ‘Empowerment in old age: A ladder of user participation in social services for older people’, </a:t>
            </a:r>
            <a:r>
              <a:rPr lang="en-GB" sz="1600" i="1" dirty="0">
                <a:latin typeface="Arial" panose="020B0604020202020204" pitchFamily="34" charset="0"/>
                <a:cs typeface="Arial" panose="020B0604020202020204" pitchFamily="34" charset="0"/>
              </a:rPr>
              <a:t>Journal of Social Work</a:t>
            </a:r>
            <a:r>
              <a:rPr lang="en-GB" sz="1600" dirty="0">
                <a:latin typeface="Arial" panose="020B0604020202020204" pitchFamily="34" charset="0"/>
                <a:cs typeface="Arial" panose="020B0604020202020204" pitchFamily="34" charset="0"/>
              </a:rPr>
              <a:t>, 23(4), pp. 677–691. doi:10.1177/14680173231162575. </a:t>
            </a:r>
          </a:p>
          <a:p>
            <a:r>
              <a:rPr lang="en-GB" sz="1600" dirty="0">
                <a:latin typeface="Arial" panose="020B0604020202020204" pitchFamily="34" charset="0"/>
                <a:cs typeface="Arial" panose="020B0604020202020204" pitchFamily="34" charset="0"/>
              </a:rPr>
              <a:t>Nowell, W.B. (2011) ‘Empowering social workers for practice with vulnerable older adults, by Barbara A. Soniat and Monica Melady Micklos’, </a:t>
            </a:r>
            <a:r>
              <a:rPr lang="en-GB" sz="1600" i="1" dirty="0">
                <a:latin typeface="Arial" panose="020B0604020202020204" pitchFamily="34" charset="0"/>
                <a:cs typeface="Arial" panose="020B0604020202020204" pitchFamily="34" charset="0"/>
              </a:rPr>
              <a:t>Journal of Gerontological Social Work</a:t>
            </a:r>
            <a:r>
              <a:rPr lang="en-GB" sz="1600" dirty="0">
                <a:latin typeface="Arial" panose="020B0604020202020204" pitchFamily="34" charset="0"/>
                <a:cs typeface="Arial" panose="020B0604020202020204" pitchFamily="34" charset="0"/>
              </a:rPr>
              <a:t>, 54(5), pp. 542–544. doi:10.1080/01634372.2011.583846. </a:t>
            </a:r>
          </a:p>
          <a:p>
            <a:r>
              <a:rPr lang="en-GB" sz="1600" i="1" dirty="0">
                <a:latin typeface="Arial" panose="020B0604020202020204" pitchFamily="34" charset="0"/>
                <a:cs typeface="Arial" panose="020B0604020202020204" pitchFamily="34" charset="0"/>
              </a:rPr>
              <a:t>Social work with older people (SWOP) research</a:t>
            </a:r>
            <a:r>
              <a:rPr lang="en-GB" sz="1600" dirty="0">
                <a:latin typeface="Arial" panose="020B0604020202020204" pitchFamily="34" charset="0"/>
                <a:cs typeface="Arial" panose="020B0604020202020204" pitchFamily="34" charset="0"/>
              </a:rPr>
              <a:t> (2025) </a:t>
            </a:r>
            <a:r>
              <a:rPr lang="en-GB" sz="1600" i="1" dirty="0">
                <a:latin typeface="Arial" panose="020B0604020202020204" pitchFamily="34" charset="0"/>
                <a:cs typeface="Arial" panose="020B0604020202020204" pitchFamily="34" charset="0"/>
              </a:rPr>
              <a:t>NIHR SSCR</a:t>
            </a:r>
            <a:r>
              <a:rPr lang="en-GB" sz="1600" dirty="0">
                <a:latin typeface="Arial" panose="020B0604020202020204" pitchFamily="34" charset="0"/>
                <a:cs typeface="Arial" panose="020B0604020202020204" pitchFamily="34" charset="0"/>
              </a:rPr>
              <a:t>. Available at: https://sscr.nihr.ac.uk/research/workforce/social-work-older-people/ (Accessed: 27 February 2026). </a:t>
            </a:r>
          </a:p>
          <a:p>
            <a:r>
              <a:rPr lang="en-GB" sz="1600" i="1" dirty="0">
                <a:latin typeface="Arial" panose="020B0604020202020204" pitchFamily="34" charset="0"/>
                <a:cs typeface="Arial" panose="020B0604020202020204" pitchFamily="34" charset="0"/>
              </a:rPr>
              <a:t>Supporting social work with older people</a:t>
            </a:r>
            <a:r>
              <a:rPr lang="en-GB" sz="1600" dirty="0">
                <a:latin typeface="Arial" panose="020B0604020202020204" pitchFamily="34" charset="0"/>
                <a:cs typeface="Arial" panose="020B0604020202020204" pitchFamily="34" charset="0"/>
              </a:rPr>
              <a:t> (no date) </a:t>
            </a:r>
            <a:r>
              <a:rPr lang="en-GB" sz="1600" i="1" dirty="0">
                <a:latin typeface="Arial" panose="020B0604020202020204" pitchFamily="34" charset="0"/>
                <a:cs typeface="Arial" panose="020B0604020202020204" pitchFamily="34" charset="0"/>
              </a:rPr>
              <a:t>Research in Practice</a:t>
            </a:r>
            <a:r>
              <a:rPr lang="en-GB" sz="1600" dirty="0">
                <a:latin typeface="Arial" panose="020B0604020202020204" pitchFamily="34" charset="0"/>
                <a:cs typeface="Arial" panose="020B0604020202020204" pitchFamily="34" charset="0"/>
              </a:rPr>
              <a:t>. Available at: https://www.researchinpractice.org.uk/adults/news-views/2024/july/supporting-social-work-with-older-people/ (Accessed: 27 February 2026). </a:t>
            </a:r>
          </a:p>
          <a:p>
            <a:r>
              <a:rPr lang="en-GB" sz="1600" dirty="0">
                <a:latin typeface="Arial" panose="020B0604020202020204" pitchFamily="34" charset="0"/>
                <a:cs typeface="Arial" panose="020B0604020202020204" pitchFamily="34" charset="0"/>
              </a:rPr>
              <a:t>Xu, H., Xie, B. and Chang, C.-H. (2023) ‘Empowering the care of older adults through the use of Technology’, </a:t>
            </a:r>
            <a:r>
              <a:rPr lang="en-GB" sz="1600" i="1" dirty="0">
                <a:latin typeface="Arial" panose="020B0604020202020204" pitchFamily="34" charset="0"/>
                <a:cs typeface="Arial" panose="020B0604020202020204" pitchFamily="34" charset="0"/>
              </a:rPr>
              <a:t>Work, Aging and Retirement</a:t>
            </a:r>
            <a:r>
              <a:rPr lang="en-GB" sz="1600" dirty="0">
                <a:latin typeface="Arial" panose="020B0604020202020204" pitchFamily="34" charset="0"/>
                <a:cs typeface="Arial" panose="020B0604020202020204" pitchFamily="34" charset="0"/>
              </a:rPr>
              <a:t>, 10(1), pp. 1–5. doi:10.1093/</a:t>
            </a:r>
            <a:r>
              <a:rPr lang="en-GB" sz="1600" dirty="0" err="1">
                <a:latin typeface="Arial" panose="020B0604020202020204" pitchFamily="34" charset="0"/>
                <a:cs typeface="Arial" panose="020B0604020202020204" pitchFamily="34" charset="0"/>
              </a:rPr>
              <a:t>workar</a:t>
            </a:r>
            <a:r>
              <a:rPr lang="en-GB" sz="1600" dirty="0">
                <a:latin typeface="Arial" panose="020B0604020202020204" pitchFamily="34" charset="0"/>
                <a:cs typeface="Arial" panose="020B0604020202020204" pitchFamily="34" charset="0"/>
              </a:rPr>
              <a:t>/waad030. </a:t>
            </a:r>
            <a:endParaRPr lang="en-GB" sz="16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73662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9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08590-B655-9724-C50E-471A8AAE7534}"/>
              </a:ext>
            </a:extLst>
          </p:cNvPr>
          <p:cNvSpPr>
            <a:spLocks noGrp="1"/>
          </p:cNvSpPr>
          <p:nvPr>
            <p:ph type="title"/>
          </p:nvPr>
        </p:nvSpPr>
        <p:spPr>
          <a:xfrm>
            <a:off x="838200" y="1281317"/>
            <a:ext cx="10515600" cy="4295365"/>
          </a:xfrm>
        </p:spPr>
        <p:txBody>
          <a:bodyPr>
            <a:normAutofit/>
          </a:bodyPr>
          <a:lstStyle/>
          <a:p>
            <a:pPr algn="ctr"/>
            <a:r>
              <a:rPr lang="en-US" sz="9600" b="1" dirty="0">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19666646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475</TotalTime>
  <Words>1630</Words>
  <Application>Microsoft Office PowerPoint</Application>
  <PresentationFormat>Widescreen</PresentationFormat>
  <Paragraphs>157</Paragraphs>
  <Slides>23</Slides>
  <Notes>0</Notes>
  <HiddenSlides>0</HiddenSlides>
  <MMClips>20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Aptos</vt:lpstr>
      <vt:lpstr>Aptos Display</vt:lpstr>
      <vt:lpstr>Arial</vt:lpstr>
      <vt:lpstr>Office Theme</vt:lpstr>
      <vt:lpstr>Enhancing Independence and Well-being</vt:lpstr>
      <vt:lpstr>Introduction</vt:lpstr>
      <vt:lpstr>Understanding Ageing</vt:lpstr>
      <vt:lpstr>The Ageing Population</vt:lpstr>
      <vt:lpstr>Theoretical Frameworks</vt:lpstr>
      <vt:lpstr>Policy and Legislation</vt:lpstr>
      <vt:lpstr>Current Care Provisions</vt:lpstr>
      <vt:lpstr>Critical Analysis of Residential Care Homes </vt:lpstr>
      <vt:lpstr>Domiciliary and Community Care</vt:lpstr>
      <vt:lpstr>Technological Innovations in Elderly Care</vt:lpstr>
      <vt:lpstr>Case Study 1 - Dementia Village</vt:lpstr>
      <vt:lpstr>Case Study 2 - Telecare for Older Adults</vt:lpstr>
      <vt:lpstr>Integrating Theory and Practice</vt:lpstr>
      <vt:lpstr>Critical Evaluation of Policy Effectiveness</vt:lpstr>
      <vt:lpstr>Challenges for Older Adults</vt:lpstr>
      <vt:lpstr>Recommendations for Service Improvement</vt:lpstr>
      <vt:lpstr>Recommendations for Technology Use</vt:lpstr>
      <vt:lpstr>Barriers and Solutions</vt:lpstr>
      <vt:lpstr>Future Directions in Elderly Care</vt:lpstr>
      <vt:lpstr>Conclusion</vt:lpstr>
      <vt:lpstr>References</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Harpinder Powar</cp:lastModifiedBy>
  <cp:revision>24</cp:revision>
  <dcterms:created xsi:type="dcterms:W3CDTF">2026-02-25T08:11:19Z</dcterms:created>
  <dcterms:modified xsi:type="dcterms:W3CDTF">2026-02-28T17:03:35Z</dcterms:modified>
</cp:coreProperties>
</file>