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5" r:id="rId3"/>
    <p:sldId id="258" r:id="rId4"/>
    <p:sldId id="259" r:id="rId5"/>
    <p:sldId id="257" r:id="rId6"/>
    <p:sldId id="260" r:id="rId7"/>
    <p:sldId id="265" r:id="rId8"/>
    <p:sldId id="262" r:id="rId9"/>
    <p:sldId id="263" r:id="rId10"/>
    <p:sldId id="264" r:id="rId11"/>
    <p:sldId id="266" r:id="rId12"/>
    <p:sldId id="267" r:id="rId13"/>
    <p:sldId id="261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663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32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155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31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5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86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8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74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670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38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F12C6-0A68-C742-9449-97143354E867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270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istics.laerd.com/statistical-guides/hypothesis-testing.ph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33596"/>
            <a:ext cx="7772400" cy="1470025"/>
          </a:xfrm>
        </p:spPr>
        <p:txBody>
          <a:bodyPr/>
          <a:lstStyle/>
          <a:p>
            <a:r>
              <a:rPr lang="en-US" dirty="0" smtClean="0"/>
              <a:t>Analysis of Variance </a:t>
            </a:r>
            <a:br>
              <a:rPr lang="en-US" dirty="0" smtClean="0"/>
            </a:br>
            <a:r>
              <a:rPr lang="en-US" dirty="0" smtClean="0"/>
              <a:t>ANOVA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907" y="2103620"/>
            <a:ext cx="8751923" cy="475438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Compares 3 of more sets of data – time for Illinois of different sports players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A Difference Test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/>
              <a:t>Team  23 </a:t>
            </a:r>
            <a:r>
              <a:rPr lang="en-US" dirty="0"/>
              <a:t>23</a:t>
            </a:r>
            <a:r>
              <a:rPr lang="en-US" dirty="0" smtClean="0"/>
              <a:t> </a:t>
            </a:r>
            <a:r>
              <a:rPr lang="en-US" dirty="0"/>
              <a:t>31</a:t>
            </a:r>
            <a:r>
              <a:rPr lang="en-US" dirty="0" smtClean="0"/>
              <a:t> </a:t>
            </a:r>
            <a:r>
              <a:rPr lang="en-US" dirty="0"/>
              <a:t>24</a:t>
            </a:r>
            <a:r>
              <a:rPr lang="en-US" dirty="0" smtClean="0"/>
              <a:t> </a:t>
            </a:r>
            <a:r>
              <a:rPr lang="en-US" dirty="0"/>
              <a:t>24</a:t>
            </a:r>
            <a:r>
              <a:rPr lang="en-US" dirty="0" smtClean="0"/>
              <a:t> 21 22 22 24</a:t>
            </a:r>
          </a:p>
          <a:p>
            <a:r>
              <a:rPr lang="en-US" dirty="0" err="1" smtClean="0"/>
              <a:t>Indiv</a:t>
            </a:r>
            <a:r>
              <a:rPr lang="en-US" dirty="0" smtClean="0"/>
              <a:t>   29 </a:t>
            </a:r>
            <a:r>
              <a:rPr lang="en-US" dirty="0"/>
              <a:t>34</a:t>
            </a:r>
            <a:r>
              <a:rPr lang="en-US" dirty="0" smtClean="0"/>
              <a:t> </a:t>
            </a:r>
            <a:r>
              <a:rPr lang="en-US" dirty="0"/>
              <a:t>21</a:t>
            </a:r>
            <a:r>
              <a:rPr lang="en-US" dirty="0" smtClean="0"/>
              <a:t> </a:t>
            </a:r>
            <a:r>
              <a:rPr lang="en-US" dirty="0"/>
              <a:t>25</a:t>
            </a:r>
            <a:r>
              <a:rPr lang="en-US" dirty="0" smtClean="0"/>
              <a:t> </a:t>
            </a:r>
            <a:r>
              <a:rPr lang="en-US" dirty="0"/>
              <a:t>36</a:t>
            </a:r>
            <a:r>
              <a:rPr lang="en-US" dirty="0" smtClean="0"/>
              <a:t> </a:t>
            </a:r>
            <a:r>
              <a:rPr lang="en-US" dirty="0"/>
              <a:t>25</a:t>
            </a:r>
            <a:r>
              <a:rPr lang="en-US" dirty="0" smtClean="0"/>
              <a:t> </a:t>
            </a:r>
            <a:r>
              <a:rPr lang="en-US" dirty="0"/>
              <a:t>21</a:t>
            </a:r>
            <a:r>
              <a:rPr lang="en-US" dirty="0" smtClean="0"/>
              <a:t> 35 27</a:t>
            </a:r>
          </a:p>
          <a:p>
            <a:r>
              <a:rPr lang="en-US" dirty="0" smtClean="0"/>
              <a:t>None   33 </a:t>
            </a:r>
            <a:r>
              <a:rPr lang="en-US" dirty="0"/>
              <a:t>28</a:t>
            </a:r>
            <a:r>
              <a:rPr lang="en-US" dirty="0" smtClean="0"/>
              <a:t> </a:t>
            </a:r>
            <a:r>
              <a:rPr lang="en-US" dirty="0"/>
              <a:t>25</a:t>
            </a:r>
            <a:r>
              <a:rPr lang="en-US" dirty="0" smtClean="0"/>
              <a:t> </a:t>
            </a:r>
            <a:r>
              <a:rPr lang="en-US" dirty="0"/>
              <a:t>34</a:t>
            </a:r>
            <a:r>
              <a:rPr lang="en-US" dirty="0" smtClean="0"/>
              <a:t> </a:t>
            </a:r>
            <a:r>
              <a:rPr lang="en-US" dirty="0"/>
              <a:t>31</a:t>
            </a:r>
            <a:r>
              <a:rPr lang="en-US" dirty="0" smtClean="0"/>
              <a:t> </a:t>
            </a:r>
            <a:r>
              <a:rPr lang="en-US" dirty="0"/>
              <a:t>26</a:t>
            </a:r>
            <a:r>
              <a:rPr lang="en-US" dirty="0" smtClean="0"/>
              <a:t> </a:t>
            </a:r>
            <a:r>
              <a:rPr lang="en-US" dirty="0"/>
              <a:t>32</a:t>
            </a:r>
            <a:r>
              <a:rPr lang="en-US" dirty="0" smtClean="0"/>
              <a:t> </a:t>
            </a:r>
            <a:r>
              <a:rPr lang="en-US" dirty="0"/>
              <a:t>33</a:t>
            </a:r>
            <a:r>
              <a:rPr lang="en-US" dirty="0" smtClean="0"/>
              <a:t> 30 </a:t>
            </a:r>
            <a:endParaRPr lang="en-US" dirty="0" smtClean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00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ANOVA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Independent ANOVA – separate groups</a:t>
            </a:r>
          </a:p>
          <a:p>
            <a:endParaRPr lang="en-GB" dirty="0"/>
          </a:p>
          <a:p>
            <a:r>
              <a:rPr lang="en-GB" dirty="0" smtClean="0"/>
              <a:t>Repeated measures ANOVA – One groups tested on several </a:t>
            </a:r>
            <a:r>
              <a:rPr lang="en-GB" dirty="0" err="1" smtClean="0"/>
              <a:t>ocassions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83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Can I use multiple t-tests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7386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No - because statistics generally determine probabilities they are always subject to errors.</a:t>
            </a:r>
          </a:p>
          <a:p>
            <a:endParaRPr lang="en-US" dirty="0"/>
          </a:p>
          <a:p>
            <a:r>
              <a:rPr lang="en-US" dirty="0"/>
              <a:t>Every time you conduct a t-test there is a chance that you will make a Type 1 error. This error is usually 5%. Therefore, by running two t-tests on the same data you will have increased your chance of "making a mistake" to 10%. Three t-tests would be 15% and so on. These are unacceptable errors.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/>
              <a:t>ANOVA controls for these errors so that the Type 1 error remains at 5% and you can be more confident that any significant result you find is not just down to chance. See our guide </a:t>
            </a:r>
            <a:r>
              <a:rPr lang="en-US" dirty="0" smtClean="0"/>
              <a:t>on</a:t>
            </a:r>
            <a:r>
              <a:rPr lang="en-US" dirty="0" smtClean="0">
                <a:hlinkClick r:id="rId2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740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37644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 </a:t>
            </a:r>
            <a:r>
              <a:rPr lang="en-US" b="1" dirty="0">
                <a:solidFill>
                  <a:srgbClr val="FF0000"/>
                </a:solidFill>
              </a:rPr>
              <a:t>type I error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is when you reject </a:t>
            </a:r>
            <a:r>
              <a:rPr lang="en-US" dirty="0">
                <a:solidFill>
                  <a:srgbClr val="FF0000"/>
                </a:solidFill>
              </a:rPr>
              <a:t>the </a:t>
            </a:r>
            <a:r>
              <a:rPr lang="en-US" i="1" dirty="0">
                <a:solidFill>
                  <a:srgbClr val="FF0000"/>
                </a:solidFill>
              </a:rPr>
              <a:t>null</a:t>
            </a:r>
            <a:r>
              <a:rPr lang="en-US" dirty="0">
                <a:solidFill>
                  <a:srgbClr val="FF0000"/>
                </a:solidFill>
              </a:rPr>
              <a:t> hypothesis when it is in fact </a:t>
            </a:r>
            <a:r>
              <a:rPr lang="en-US" dirty="0" smtClean="0">
                <a:solidFill>
                  <a:srgbClr val="FF0000"/>
                </a:solidFill>
              </a:rPr>
              <a:t>true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be when the statistical test identifies an improvement in VO2 max when none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an impact aerobic capacity, when in fact it doesn’t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b="1" dirty="0">
                <a:solidFill>
                  <a:srgbClr val="FF0000"/>
                </a:solidFill>
              </a:rPr>
              <a:t>type II </a:t>
            </a:r>
            <a:r>
              <a:rPr lang="en-US" b="1" dirty="0" smtClean="0">
                <a:solidFill>
                  <a:srgbClr val="FF0000"/>
                </a:solidFill>
              </a:rPr>
              <a:t>error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the failure to reject a false null </a:t>
            </a:r>
            <a:r>
              <a:rPr lang="en-US" dirty="0" smtClean="0">
                <a:solidFill>
                  <a:srgbClr val="FF0000"/>
                </a:solidFill>
              </a:rPr>
              <a:t>hypothesis.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</a:t>
            </a:r>
            <a:r>
              <a:rPr lang="en-US" dirty="0"/>
              <a:t>be </a:t>
            </a:r>
            <a:r>
              <a:rPr lang="en-US" dirty="0" smtClean="0"/>
              <a:t>when the statistical test fails </a:t>
            </a:r>
            <a:r>
              <a:rPr lang="en-US" dirty="0"/>
              <a:t>to detect </a:t>
            </a:r>
            <a:r>
              <a:rPr lang="en-US" dirty="0" smtClean="0"/>
              <a:t>an improvement in VO2 max when 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no impact, when in fact it does.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695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0" indent="-457200">
              <a:lnSpc>
                <a:spcPct val="90000"/>
              </a:lnSpc>
              <a:buFontTx/>
              <a:buAutoNum type="arabicPeriod"/>
            </a:pPr>
            <a:r>
              <a:rPr lang="en-GB" dirty="0" smtClean="0">
                <a:latin typeface="Arial" charset="0"/>
                <a:cs typeface="Arial" charset="0"/>
              </a:rPr>
              <a:t>The population from which the samples is drawn is normally distributed. However, violation of this has little effect on the F value (Keppel, 1982).</a:t>
            </a:r>
          </a:p>
          <a:p>
            <a:pPr marL="457200" indent="-457200">
              <a:lnSpc>
                <a:spcPct val="90000"/>
              </a:lnSpc>
              <a:buFontTx/>
              <a:buAutoNum type="arabicPeriod"/>
            </a:pPr>
            <a:r>
              <a:rPr lang="en-GB" dirty="0" smtClean="0">
                <a:latin typeface="Arial" charset="0"/>
                <a:cs typeface="Arial" charset="0"/>
              </a:rPr>
              <a:t>Variability of the groups is equal or nearly so (homogeneity of variance). Divide the largest group variance by the smallest variance - if this is greater than 3, the assumption has been violated.</a:t>
            </a:r>
          </a:p>
          <a:p>
            <a:pPr marL="457200" indent="-457200">
              <a:lnSpc>
                <a:spcPct val="90000"/>
              </a:lnSpc>
              <a:buFontTx/>
              <a:buAutoNum type="arabicPeriod"/>
            </a:pPr>
            <a:r>
              <a:rPr lang="en-GB" dirty="0" smtClean="0">
                <a:latin typeface="Arial" charset="0"/>
                <a:cs typeface="Arial" charset="0"/>
              </a:rPr>
              <a:t>The scores in all the groups are independent. If you have tested a group on more than one occasion you need to use a repeated measures design. </a:t>
            </a:r>
          </a:p>
          <a:p>
            <a:pPr marL="457200" indent="-457200">
              <a:lnSpc>
                <a:spcPct val="90000"/>
              </a:lnSpc>
              <a:buFontTx/>
              <a:buAutoNum type="arabicPeriod"/>
            </a:pPr>
            <a:r>
              <a:rPr lang="en-GB" dirty="0" smtClean="0">
                <a:latin typeface="Arial" charset="0"/>
                <a:cs typeface="Arial" charset="0"/>
              </a:rPr>
              <a:t>The data are based on a parametric scale, either interval or ratio. For nonparametric data, use Chi-square.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739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Limitations of the ANOVA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  <a:cs typeface="Arial" charset="0"/>
              </a:rPr>
              <a:t>ANOVA will tell you whether there is but not where the differences are.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  <a:cs typeface="Arial" charset="0"/>
              </a:rPr>
              <a:t>To locate which groups vary you need to use a Post Hoc test.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  <a:cs typeface="Arial" charset="0"/>
              </a:rPr>
              <a:t>Normally </a:t>
            </a:r>
            <a:r>
              <a:rPr lang="en-GB" dirty="0" err="1" smtClean="0">
                <a:latin typeface="Arial" charset="0"/>
                <a:cs typeface="Arial" charset="0"/>
              </a:rPr>
              <a:t>Tukey</a:t>
            </a:r>
            <a:r>
              <a:rPr lang="en-GB" dirty="0" smtClean="0">
                <a:latin typeface="Arial" charset="0"/>
                <a:cs typeface="Arial" charset="0"/>
              </a:rPr>
              <a:t> or </a:t>
            </a:r>
            <a:r>
              <a:rPr lang="en-GB" dirty="0" err="1" smtClean="0">
                <a:latin typeface="Arial" charset="0"/>
                <a:cs typeface="Arial" charset="0"/>
              </a:rPr>
              <a:t>Scheffe’s</a:t>
            </a:r>
            <a:endParaRPr lang="en-GB" dirty="0" smtClean="0">
              <a:latin typeface="Arial" charset="0"/>
              <a:cs typeface="Arial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737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Inputting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Set up the variable view columns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Firstly groups an then in the values box 1=team; 2=</a:t>
            </a:r>
            <a:r>
              <a:rPr lang="en-US" dirty="0" err="1" smtClean="0"/>
              <a:t>indiv</a:t>
            </a:r>
            <a:r>
              <a:rPr lang="en-US" dirty="0" smtClean="0"/>
              <a:t>; 3 =none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Return to data view.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4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918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Under the group column insert 1 for group 1 and then the time for that person in the time column. The second person in the column is 1 then their time, the third is 1 then their time etc.</a:t>
            </a:r>
          </a:p>
          <a:p>
            <a:endParaRPr lang="en-US" dirty="0"/>
          </a:p>
          <a:p>
            <a:r>
              <a:rPr lang="en-US" dirty="0" smtClean="0"/>
              <a:t>When you reach the second group of data then it is 2 under the group and their time in the time column </a:t>
            </a:r>
            <a:r>
              <a:rPr lang="en-US" dirty="0" err="1" smtClean="0"/>
              <a:t>etc</a:t>
            </a:r>
            <a:r>
              <a:rPr lang="en-US" dirty="0" smtClean="0"/>
              <a:t>  </a:t>
            </a:r>
          </a:p>
          <a:p>
            <a:endParaRPr lang="en-US" dirty="0"/>
          </a:p>
          <a:p>
            <a:r>
              <a:rPr lang="en-US" dirty="0" smtClean="0"/>
              <a:t>You data is ready to </a:t>
            </a:r>
            <a:r>
              <a:rPr lang="en-US" dirty="0" err="1" smtClean="0"/>
              <a:t>analyse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95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1849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Compare means</a:t>
            </a:r>
          </a:p>
          <a:p>
            <a:r>
              <a:rPr lang="en-US" dirty="0" smtClean="0"/>
              <a:t>One way ANOVA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Factor is the group</a:t>
            </a:r>
          </a:p>
          <a:p>
            <a:pPr marL="0" indent="0">
              <a:buNone/>
            </a:pPr>
            <a:r>
              <a:rPr lang="en-US" dirty="0" smtClean="0"/>
              <a:t>Dependent is the time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As time is dependent on the person and the person is in a group.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488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Hoc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 options click </a:t>
            </a:r>
            <a:r>
              <a:rPr lang="en-US" dirty="0" err="1" smtClean="0"/>
              <a:t>descriptives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Under post hoc click </a:t>
            </a:r>
            <a:r>
              <a:rPr lang="en-US" dirty="0" err="1" smtClean="0"/>
              <a:t>Tukey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323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Using the data provided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descriptive stats?</a:t>
            </a:r>
          </a:p>
          <a:p>
            <a:endParaRPr lang="en-US" dirty="0"/>
          </a:p>
          <a:p>
            <a:r>
              <a:rPr lang="en-US" dirty="0" smtClean="0"/>
              <a:t>Are there any significant differences?</a:t>
            </a:r>
          </a:p>
          <a:p>
            <a:endParaRPr lang="en-US" dirty="0"/>
          </a:p>
          <a:p>
            <a:r>
              <a:rPr lang="en-US" dirty="0" smtClean="0"/>
              <a:t>If so when do they occur?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339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one-way ANOVA was used to test for </a:t>
            </a:r>
            <a:r>
              <a:rPr lang="en-US" dirty="0" smtClean="0"/>
              <a:t>differences in  agility score using the </a:t>
            </a:r>
            <a:r>
              <a:rPr lang="en-US" dirty="0" err="1" smtClean="0"/>
              <a:t>illinois</a:t>
            </a:r>
            <a:r>
              <a:rPr lang="en-US" dirty="0" smtClean="0"/>
              <a:t> test. There were significant differences between the groups significantly </a:t>
            </a:r>
            <a:r>
              <a:rPr lang="en-US" dirty="0"/>
              <a:t>across the three sizes, </a:t>
            </a:r>
            <a:r>
              <a:rPr lang="en-US" i="1" dirty="0">
                <a:solidFill>
                  <a:srgbClr val="FF0000"/>
                </a:solidFill>
              </a:rPr>
              <a:t>F</a:t>
            </a:r>
            <a:r>
              <a:rPr lang="en-US" dirty="0">
                <a:solidFill>
                  <a:srgbClr val="FF0000"/>
                </a:solidFill>
              </a:rPr>
              <a:t> (2, 27) = 5.77, </a:t>
            </a:r>
            <a:r>
              <a:rPr lang="en-US" i="1" dirty="0">
                <a:solidFill>
                  <a:srgbClr val="FF0000"/>
                </a:solidFill>
              </a:rPr>
              <a:t>p</a:t>
            </a:r>
            <a:r>
              <a:rPr lang="en-US" dirty="0">
                <a:solidFill>
                  <a:srgbClr val="FF0000"/>
                </a:solidFill>
              </a:rPr>
              <a:t> = .008. </a:t>
            </a:r>
            <a:endParaRPr lang="en-US" dirty="0" smtClean="0">
              <a:solidFill>
                <a:srgbClr val="FF0000"/>
              </a:solidFill>
            </a:endParaRPr>
          </a:p>
          <a:p>
            <a:endParaRPr lang="en-US" dirty="0"/>
          </a:p>
          <a:p>
            <a:endParaRPr lang="en-US" dirty="0" smtClean="0"/>
          </a:p>
          <a:p>
            <a:r>
              <a:rPr lang="en-US" dirty="0" err="1" smtClean="0"/>
              <a:t>Tukey</a:t>
            </a:r>
            <a:r>
              <a:rPr lang="en-US" dirty="0" smtClean="0"/>
              <a:t> post-hoc of the data indicated that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01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ANOVA with repeated Measures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Used when the same groups are tested on 3 or more </a:t>
            </a:r>
            <a:r>
              <a:rPr lang="en-US" dirty="0" err="1" smtClean="0"/>
              <a:t>ocassions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253335"/>
              </p:ext>
            </p:extLst>
          </p:nvPr>
        </p:nvGraphicFramePr>
        <p:xfrm>
          <a:off x="1514757" y="2753909"/>
          <a:ext cx="6105243" cy="4027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5081"/>
                <a:gridCol w="2035081"/>
                <a:gridCol w="2035081"/>
              </a:tblGrid>
              <a:tr h="503449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Astrand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Cooper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Metamax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34.5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35.6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32.7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35.7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35.8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33.4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54.9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55.1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53.1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67.1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66.8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64.2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28.5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28.5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28.5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34.5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35.7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33.2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dirty="0" smtClean="0"/>
                        <a:t>62.1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63.2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58.7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891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 Up 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Row 1 – participant reference</a:t>
            </a:r>
          </a:p>
          <a:p>
            <a:r>
              <a:rPr lang="en-US" dirty="0" smtClean="0"/>
              <a:t>Row 2 – VO2_1		name=</a:t>
            </a:r>
            <a:r>
              <a:rPr lang="en-US" dirty="0" err="1" smtClean="0"/>
              <a:t>Astrand</a:t>
            </a:r>
            <a:endParaRPr lang="en-US" dirty="0" smtClean="0"/>
          </a:p>
          <a:p>
            <a:r>
              <a:rPr lang="en-US" dirty="0" smtClean="0"/>
              <a:t>Row 3 – VO2_2		name=Cooper</a:t>
            </a:r>
          </a:p>
          <a:p>
            <a:r>
              <a:rPr lang="en-US" dirty="0" smtClean="0"/>
              <a:t>Row 4 – VO2_3		</a:t>
            </a:r>
            <a:r>
              <a:rPr lang="en-US" dirty="0" err="1" smtClean="0"/>
              <a:t>anme</a:t>
            </a:r>
            <a:r>
              <a:rPr lang="en-US" dirty="0" smtClean="0"/>
              <a:t>=</a:t>
            </a:r>
            <a:r>
              <a:rPr lang="en-US" dirty="0" err="1" smtClean="0"/>
              <a:t>metamax</a:t>
            </a: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Data view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Copy data across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877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General Linear model</a:t>
            </a:r>
          </a:p>
          <a:p>
            <a:r>
              <a:rPr lang="en-US" dirty="0" smtClean="0"/>
              <a:t>Repeated measures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776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Repeated Measure </a:t>
            </a:r>
            <a:r>
              <a:rPr lang="en-US" dirty="0"/>
              <a:t>D</a:t>
            </a:r>
            <a:r>
              <a:rPr lang="en-US" dirty="0" smtClean="0"/>
              <a:t>efine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Within subject name = VO2</a:t>
            </a:r>
          </a:p>
          <a:p>
            <a:endParaRPr lang="en-US" dirty="0"/>
          </a:p>
          <a:p>
            <a:r>
              <a:rPr lang="en-US" dirty="0" smtClean="0"/>
              <a:t>Number of levels = 3</a:t>
            </a:r>
          </a:p>
          <a:p>
            <a:endParaRPr lang="en-US" dirty="0"/>
          </a:p>
          <a:p>
            <a:r>
              <a:rPr lang="en-US" dirty="0" smtClean="0"/>
              <a:t>Click add</a:t>
            </a:r>
          </a:p>
          <a:p>
            <a:r>
              <a:rPr lang="en-US" dirty="0" smtClean="0"/>
              <a:t>Click define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927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Within Subjects Variable Box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Click across</a:t>
            </a:r>
          </a:p>
          <a:p>
            <a:endParaRPr lang="en-US" dirty="0"/>
          </a:p>
          <a:p>
            <a:r>
              <a:rPr lang="en-US" dirty="0" err="1" smtClean="0"/>
              <a:t>Astrand</a:t>
            </a:r>
            <a:r>
              <a:rPr lang="en-US" dirty="0" smtClean="0"/>
              <a:t> to 1</a:t>
            </a:r>
          </a:p>
          <a:p>
            <a:r>
              <a:rPr lang="en-US" dirty="0" smtClean="0"/>
              <a:t>Cooper to 2</a:t>
            </a:r>
          </a:p>
          <a:p>
            <a:r>
              <a:rPr lang="en-US" dirty="0" err="1" smtClean="0"/>
              <a:t>Metamax</a:t>
            </a:r>
            <a:r>
              <a:rPr lang="en-US" dirty="0" smtClean="0"/>
              <a:t> to 3</a:t>
            </a:r>
          </a:p>
        </p:txBody>
      </p:sp>
    </p:spTree>
    <p:extLst>
      <p:ext uri="{BB962C8B-B14F-4D97-AF65-F5344CB8AC3E}">
        <p14:creationId xmlns:p14="http://schemas.microsoft.com/office/powerpoint/2010/main" val="20447787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Plots &amp; Options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Click on plots</a:t>
            </a:r>
          </a:p>
          <a:p>
            <a:endParaRPr lang="en-US" dirty="0"/>
          </a:p>
          <a:p>
            <a:r>
              <a:rPr lang="en-US" dirty="0" smtClean="0"/>
              <a:t>Move VO2 to horizontal axis</a:t>
            </a:r>
          </a:p>
          <a:p>
            <a:r>
              <a:rPr lang="en-US" dirty="0" smtClean="0"/>
              <a:t>Continue</a:t>
            </a:r>
          </a:p>
          <a:p>
            <a:endParaRPr lang="en-US" dirty="0"/>
          </a:p>
          <a:p>
            <a:r>
              <a:rPr lang="en-US" dirty="0" smtClean="0"/>
              <a:t>Click on options</a:t>
            </a:r>
          </a:p>
          <a:p>
            <a:r>
              <a:rPr lang="en-US" dirty="0" smtClean="0"/>
              <a:t>Move VO2 to display means</a:t>
            </a:r>
          </a:p>
          <a:p>
            <a:r>
              <a:rPr lang="en-US" dirty="0" smtClean="0"/>
              <a:t>Click on descriptive stats</a:t>
            </a:r>
          </a:p>
          <a:p>
            <a:r>
              <a:rPr lang="en-US" dirty="0" smtClean="0"/>
              <a:t>Continue</a:t>
            </a:r>
          </a:p>
          <a:p>
            <a:r>
              <a:rPr lang="en-US" dirty="0" smtClean="0"/>
              <a:t>Click 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35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Output Information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558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Measure – defines variables</a:t>
            </a:r>
          </a:p>
          <a:p>
            <a:r>
              <a:rPr lang="en-US" dirty="0" err="1" smtClean="0"/>
              <a:t>Descriptives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Ignore and delete – Multivariate</a:t>
            </a:r>
          </a:p>
          <a:p>
            <a:r>
              <a:rPr lang="en-US" dirty="0" smtClean="0"/>
              <a:t>Ignore and delete – </a:t>
            </a:r>
            <a:r>
              <a:rPr lang="en-US" dirty="0" err="1" smtClean="0"/>
              <a:t>Mauchly’s</a:t>
            </a:r>
            <a:r>
              <a:rPr lang="en-US" dirty="0" smtClean="0"/>
              <a:t> test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Information required in on Measure 1 and you read the first line (</a:t>
            </a:r>
            <a:r>
              <a:rPr lang="en-US" dirty="0" err="1" smtClean="0"/>
              <a:t>spherecity</a:t>
            </a:r>
            <a:r>
              <a:rPr lang="en-US" dirty="0" smtClean="0"/>
              <a:t> assumed) – consider the significance.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6360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Reporting this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F(</a:t>
            </a:r>
            <a:r>
              <a:rPr lang="en-US" dirty="0" err="1" smtClean="0"/>
              <a:t>d.f</a:t>
            </a:r>
            <a:r>
              <a:rPr lang="en-US" dirty="0" smtClean="0"/>
              <a:t>, </a:t>
            </a:r>
            <a:r>
              <a:rPr lang="en-US" dirty="0" err="1" smtClean="0"/>
              <a:t>d.f.error</a:t>
            </a:r>
            <a:r>
              <a:rPr lang="en-US" dirty="0" smtClean="0"/>
              <a:t>)=value, p&lt;0.05 or 0.01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This tells if a difference exists.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To determine where the differences are conduct multiple paired sample t-tests.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Review significance and report as t-test data.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480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771</Words>
  <Application>Microsoft Office PowerPoint</Application>
  <PresentationFormat>On-screen Show (4:3)</PresentationFormat>
  <Paragraphs>153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Analysis of Variance  ANOVA</vt:lpstr>
      <vt:lpstr>Types of ANOVA</vt:lpstr>
      <vt:lpstr>Can I use multiple t-tests</vt:lpstr>
      <vt:lpstr>Errors</vt:lpstr>
      <vt:lpstr>Assumption</vt:lpstr>
      <vt:lpstr>Limitations of the ANOVA</vt:lpstr>
      <vt:lpstr>Inputting the Data</vt:lpstr>
      <vt:lpstr>Data view</vt:lpstr>
      <vt:lpstr>Conducting the Test</vt:lpstr>
      <vt:lpstr>Post Hoc</vt:lpstr>
      <vt:lpstr>Using the data provided </vt:lpstr>
      <vt:lpstr>Writing the data</vt:lpstr>
      <vt:lpstr>ANOVA with repeated Measures</vt:lpstr>
      <vt:lpstr>Set Up Variable View</vt:lpstr>
      <vt:lpstr>Conducting the Test</vt:lpstr>
      <vt:lpstr>Repeated Measure Define factors</vt:lpstr>
      <vt:lpstr>Within Subjects Variable Box</vt:lpstr>
      <vt:lpstr>Plots &amp; Options</vt:lpstr>
      <vt:lpstr>Output Information </vt:lpstr>
      <vt:lpstr>Reporting this data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Variance  ANOVA</dc:title>
  <dc:creator>SHOE2</dc:creator>
  <cp:lastModifiedBy>Administrator</cp:lastModifiedBy>
  <cp:revision>12</cp:revision>
  <dcterms:created xsi:type="dcterms:W3CDTF">2013-11-18T20:11:24Z</dcterms:created>
  <dcterms:modified xsi:type="dcterms:W3CDTF">2017-03-15T14:24:20Z</dcterms:modified>
</cp:coreProperties>
</file>