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2211"/>
    <a:srgbClr val="824E2E"/>
    <a:srgbClr val="A4623A"/>
    <a:srgbClr val="975A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4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29EA0-0D48-488A-8C3C-942DAB187B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63557-8F8D-47F7-A5DB-63DAE311F0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89797-3EC5-4CD1-B831-7F8D9120E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F40C0-9FB4-4087-B666-A4989F5AB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B6A5A4-D3EC-45D5-AEDE-0FAB79AA1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387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C4EF8-F1E0-4686-B92E-DF7C68FA0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3F0DD-2BE5-4F0E-86B0-36F061C3B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E6F62-D480-47B7-A755-E13657E95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7018B-2A91-4301-80DA-20DCEEECD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7E11B-15C1-4E16-B3E4-12E11D82C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526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660C8-4FB2-4DE6-B6C4-F1F350E6D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9A6408-B41C-4B40-A373-47EB358B8C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5F5F7-D3E1-46B9-AE80-F928A8372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B87EE-2BBE-4481-8E1F-E2557FCD7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A2C666-F049-4C8B-9E36-CC1DC8D68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906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C64BD-F87E-410E-BC36-0C976187F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DC77A-8035-4A09-8E7F-7BC64019F7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C6F25A-6EFF-4255-8EA1-C3F3157D00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6C51E4-815F-47CB-B36C-7C837DF28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4E40E9-2873-4280-950F-25A3E41D7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6A2928-757A-44CF-9559-9AC97E86D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0506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3131A-EFC0-464C-B881-5773E5E61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69AB2-96ED-4BC6-9D5B-43A969C74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9A74C4-12D0-4709-809E-89A25ED03D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6B4C1B-5E9D-421B-BF40-E9C13654D0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A804D4-67D2-4E1D-98E0-91DE512F71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0970C1-3616-44BA-AF76-7E9D573C1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78BE24-C0C1-412B-8235-C7CA5ABE7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ED5354-90E0-4DBE-9B90-7B495CDDA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78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1AB94-CF35-44F6-A0EF-0E74A986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697F73-38E0-41CF-ABA5-DC878AF15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426478-D865-4A50-A84A-A4ED5E5CE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BFF01E-2FD3-4B45-A204-9EC3554F3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15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11075D-CF58-43F6-A41C-27205F349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210333-E4E9-43C6-868C-C734436F4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D8A50D-3794-499D-A51C-E7B25B317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392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F3AF4-BA7B-4351-9376-476550928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5DF64-B512-4CFB-8249-7C76B511BC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3FFA20-7DE8-492F-AAA8-2E66C3DD09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90B169-CD8C-4306-9005-F011879C0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A0F863-6F99-4255-81C7-42A4F548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1B0492-C11D-48F8-AF31-26C59443A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976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F0BCE-3FB6-4062-A119-0BF7CAF9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7BBFAE-24F4-4AD0-8A0C-AED8AF6F94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0680B2-0973-4571-8F0E-F1560278CC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EA6B97-801C-4CFC-AA56-E350101B6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FD75A3-D697-4476-9A02-CBC6AB574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74CBB2-0BE9-4CC0-AD51-785113EA3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815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31CE4-4DDF-4313-9459-DEC8679AD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252461-0244-40AE-A854-FB35B0976A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AE3A9-9E7F-41AC-B241-32596B6932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C38D0-5BBD-4E7B-A329-D15E8229C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47251-FBD0-4D0D-A480-8B5481392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390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EA864E-6002-427B-8E32-325FD4E92F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9310C6-465E-4E62-9105-93063CC2D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D35E1-FCB8-4C6D-B994-910EE9CBA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0E37E-168D-405F-8BAD-D5623F14A3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CFF1D-90FC-4C00-B73D-B15A7CABC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70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00C461-9AE8-4AE8-A8B5-C7607E241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C815DA-AAAC-41CC-9703-41039B2B7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E23C3-978E-4127-AF99-20569AA85B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95D987-18AD-4784-8BAB-B143B553CFD9}" type="datetimeFigureOut">
              <a:rPr lang="en-GB" smtClean="0"/>
              <a:t>25/11/2021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D3738D-A475-4692-BC83-8B09C2D023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35A03-5706-48FD-8D0E-7D6C81C4FC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4C26D-52B4-41B4-97CE-CBE95AF2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95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Mandarin_Oriental_Ritz_Madrid_logo.svg" TargetMode="External"/><Relationship Id="rId7" Type="http://schemas.openxmlformats.org/officeDocument/2006/relationships/hyperlink" Target="https://www.pngall.com/breakfast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://www.pngall.com/5-star-rating-png" TargetMode="Externa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4B2211"/>
            </a:gs>
            <a:gs pos="77000">
              <a:srgbClr val="824E2E"/>
            </a:gs>
            <a:gs pos="16000">
              <a:srgbClr val="A4623A"/>
            </a:gs>
            <a:gs pos="100000">
              <a:srgbClr val="4B2211"/>
            </a:gs>
          </a:gsLst>
          <a:lin ang="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9577F4-CECA-4310-A55B-9F54ED073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2791" y="92617"/>
            <a:ext cx="2639599" cy="1669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578825-1B5F-4A22-87F7-520F03C986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02057" y="1761932"/>
            <a:ext cx="1211334" cy="6606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DEDE9D-0795-45C3-A11B-E69C0FC8B82A}"/>
              </a:ext>
            </a:extLst>
          </p:cNvPr>
          <p:cNvSpPr txBox="1"/>
          <p:nvPr/>
        </p:nvSpPr>
        <p:spPr>
          <a:xfrm>
            <a:off x="599708" y="2302443"/>
            <a:ext cx="3832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err="1">
                <a:solidFill>
                  <a:srgbClr val="4B2211"/>
                </a:solidFill>
                <a:latin typeface="Abadi" panose="020B0604020104020204" pitchFamily="34" charset="0"/>
              </a:rPr>
              <a:t>Desayunos</a:t>
            </a:r>
            <a:endParaRPr lang="en-GB" sz="3200" dirty="0">
              <a:solidFill>
                <a:srgbClr val="4B2211"/>
              </a:solidFill>
              <a:latin typeface="Abadi" panose="020B0604020104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9DDEA0-CEF7-4416-B87A-8F8029724DBD}"/>
              </a:ext>
            </a:extLst>
          </p:cNvPr>
          <p:cNvSpPr txBox="1"/>
          <p:nvPr/>
        </p:nvSpPr>
        <p:spPr>
          <a:xfrm>
            <a:off x="7155633" y="2302442"/>
            <a:ext cx="3534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4B2211"/>
                </a:solidFill>
                <a:latin typeface="Abadi" panose="020B0604020104020204" pitchFamily="34" charset="0"/>
              </a:rPr>
              <a:t>Breakfast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71C06C-CD22-44CF-AB7D-DAFD97080D3D}"/>
              </a:ext>
            </a:extLst>
          </p:cNvPr>
          <p:cNvSpPr txBox="1"/>
          <p:nvPr/>
        </p:nvSpPr>
        <p:spPr>
          <a:xfrm>
            <a:off x="100775" y="2847399"/>
            <a:ext cx="53895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s-ES" dirty="0">
                <a:solidFill>
                  <a:srgbClr val="4B2211"/>
                </a:solidFill>
                <a:latin typeface="Abadi" panose="020B0604020104020204" pitchFamily="34" charset="0"/>
              </a:rPr>
              <a:t>Non-clientes</a:t>
            </a:r>
          </a:p>
          <a:p>
            <a:endParaRPr lang="es-ES" dirty="0">
              <a:solidFill>
                <a:srgbClr val="4B2211"/>
              </a:solidFill>
              <a:latin typeface="Abadi" panose="020B0604020104020204" pitchFamily="34" charset="0"/>
            </a:endParaRPr>
          </a:p>
          <a:p>
            <a:r>
              <a:rPr lang="es-ES" dirty="0">
                <a:solidFill>
                  <a:srgbClr val="4B2211"/>
                </a:solidFill>
                <a:latin typeface="Abadi" panose="020B0604020104020204" pitchFamily="34" charset="0"/>
              </a:rPr>
              <a:t>Tostada con tomate, aceite, y jamón         3.20 euros</a:t>
            </a: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Chocolate con churros, </a:t>
            </a:r>
            <a:r>
              <a:rPr lang="en-GB" dirty="0" err="1">
                <a:solidFill>
                  <a:srgbClr val="4B2211"/>
                </a:solidFill>
                <a:latin typeface="Abadi" panose="020B0604020104020204" pitchFamily="34" charset="0"/>
              </a:rPr>
              <a:t>soletillas</a:t>
            </a:r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 o </a:t>
            </a:r>
          </a:p>
          <a:p>
            <a:r>
              <a:rPr lang="en-GB" dirty="0" err="1">
                <a:solidFill>
                  <a:srgbClr val="4B2211"/>
                </a:solidFill>
                <a:latin typeface="Abadi" panose="020B0604020104020204" pitchFamily="34" charset="0"/>
              </a:rPr>
              <a:t>melindros</a:t>
            </a:r>
            <a:r>
              <a:rPr lang="es-ES" dirty="0">
                <a:solidFill>
                  <a:srgbClr val="4B2211"/>
                </a:solidFill>
                <a:latin typeface="Abadi" panose="020B0604020104020204" pitchFamily="34" charset="0"/>
              </a:rPr>
              <a:t>                                              2.80 euros</a:t>
            </a:r>
          </a:p>
          <a:p>
            <a:r>
              <a:rPr lang="en-GB" dirty="0" err="1">
                <a:solidFill>
                  <a:srgbClr val="4B2211"/>
                </a:solidFill>
                <a:latin typeface="Abadi" panose="020B0604020104020204" pitchFamily="34" charset="0"/>
              </a:rPr>
              <a:t>Pincho</a:t>
            </a:r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 de tortilla</a:t>
            </a:r>
            <a:r>
              <a:rPr lang="es-ES" dirty="0">
                <a:solidFill>
                  <a:srgbClr val="4B2211"/>
                </a:solidFill>
                <a:latin typeface="Abadi" panose="020B0604020104020204" pitchFamily="34" charset="0"/>
              </a:rPr>
              <a:t>                                    2.60 euros</a:t>
            </a:r>
            <a:endParaRPr lang="en-GB" dirty="0">
              <a:solidFill>
                <a:srgbClr val="4B2211"/>
              </a:solidFill>
              <a:latin typeface="Abadi" panose="020B0604020104020204" pitchFamily="34" charset="0"/>
            </a:endParaRP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Croissant de </a:t>
            </a:r>
            <a:r>
              <a:rPr lang="en-GB" dirty="0" err="1">
                <a:solidFill>
                  <a:srgbClr val="4B2211"/>
                </a:solidFill>
                <a:latin typeface="Abadi" panose="020B0604020104020204" pitchFamily="34" charset="0"/>
              </a:rPr>
              <a:t>almendra</a:t>
            </a:r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                            1.50 euros</a:t>
            </a:r>
          </a:p>
          <a:p>
            <a:r>
              <a:rPr lang="es-ES" dirty="0">
                <a:solidFill>
                  <a:srgbClr val="4B2211"/>
                </a:solidFill>
                <a:latin typeface="Abadi" panose="020B0604020104020204" pitchFamily="34" charset="0"/>
              </a:rPr>
              <a:t>Huevos rotos con chorizo</a:t>
            </a:r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                        3.60 euros</a:t>
            </a:r>
          </a:p>
          <a:p>
            <a:r>
              <a:rPr lang="en-GB" b="0" i="0" dirty="0" err="1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Sándwich</a:t>
            </a:r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 de chorizo                               1.90 euros</a:t>
            </a:r>
          </a:p>
          <a:p>
            <a:r>
              <a:rPr lang="es-ES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Jugo de naranja fresco                            1.20 euros</a:t>
            </a:r>
          </a:p>
          <a:p>
            <a:r>
              <a:rPr lang="es-ES" dirty="0">
                <a:solidFill>
                  <a:srgbClr val="4B2211"/>
                </a:solidFill>
                <a:latin typeface="Abadi" panose="020B0604020104020204" pitchFamily="34" charset="0"/>
              </a:rPr>
              <a:t>Café                                                      1.00 euros</a:t>
            </a:r>
            <a:endParaRPr lang="en-GB" b="0" i="0" dirty="0">
              <a:solidFill>
                <a:srgbClr val="4B2211"/>
              </a:solidFill>
              <a:effectLst/>
              <a:latin typeface="Abadi" panose="020B0604020104020204" pitchFamily="34" charset="0"/>
            </a:endParaRPr>
          </a:p>
          <a:p>
            <a:endParaRPr lang="es-ES" dirty="0">
              <a:solidFill>
                <a:srgbClr val="4B2211"/>
              </a:solidFill>
              <a:latin typeface="Abadi" panose="020B0604020104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208FF6-01D2-401A-96D1-212DC5EE25C3}"/>
              </a:ext>
            </a:extLst>
          </p:cNvPr>
          <p:cNvSpPr txBox="1"/>
          <p:nvPr/>
        </p:nvSpPr>
        <p:spPr>
          <a:xfrm>
            <a:off x="6503543" y="2887218"/>
            <a:ext cx="568845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                                                                Non-guests</a:t>
            </a:r>
          </a:p>
          <a:p>
            <a:pPr algn="r"/>
            <a:endParaRPr lang="en-GB" dirty="0">
              <a:solidFill>
                <a:srgbClr val="4B2211"/>
              </a:solidFill>
              <a:latin typeface="Abadi" panose="020B0604020104020204" pitchFamily="34" charset="0"/>
            </a:endParaRPr>
          </a:p>
          <a:p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Toast with tomato, oil, and ham                   3.20 euros</a:t>
            </a:r>
          </a:p>
          <a:p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Chocolate with churros, </a:t>
            </a:r>
            <a:r>
              <a:rPr lang="en-GB" b="0" i="0" dirty="0" err="1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soletillas</a:t>
            </a:r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 or </a:t>
            </a: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gingerbread</a:t>
            </a:r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                                               2.80 euros</a:t>
            </a:r>
          </a:p>
          <a:p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Tortilla stick                                               2.60 euros</a:t>
            </a: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Almond croissant                                        1.50 euros</a:t>
            </a:r>
          </a:p>
          <a:p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Scrambled eggs with chorizo                       3.60 euros</a:t>
            </a: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Chorizo sandwich                                       1.90 euros</a:t>
            </a: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Freshly squeezed orange juice                     1.20 euros</a:t>
            </a:r>
          </a:p>
          <a:p>
            <a:r>
              <a:rPr lang="en-GB" dirty="0">
                <a:solidFill>
                  <a:srgbClr val="4B2211"/>
                </a:solidFill>
                <a:latin typeface="Abadi" panose="020B0604020104020204" pitchFamily="34" charset="0"/>
              </a:rPr>
              <a:t>Coffee                                                       1.00 euros                                        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0431B7-D0B7-4252-B358-5DBAABC49B8D}"/>
              </a:ext>
            </a:extLst>
          </p:cNvPr>
          <p:cNvSpPr txBox="1"/>
          <p:nvPr/>
        </p:nvSpPr>
        <p:spPr>
          <a:xfrm>
            <a:off x="2795554" y="5973233"/>
            <a:ext cx="6441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 </a:t>
            </a:r>
            <a:r>
              <a:rPr lang="en-GB" sz="2400" b="1" i="0" dirty="0" err="1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Desayuno</a:t>
            </a:r>
            <a:r>
              <a:rPr lang="en-GB" sz="2400" b="1" i="0" dirty="0">
                <a:solidFill>
                  <a:srgbClr val="4B2211"/>
                </a:solidFill>
                <a:effectLst/>
                <a:latin typeface="Abadi" panose="020B0604020104020204" pitchFamily="34" charset="0"/>
              </a:rPr>
              <a:t> entre 7-10 a la manana</a:t>
            </a:r>
          </a:p>
          <a:p>
            <a:pPr algn="ctr"/>
            <a:r>
              <a:rPr lang="en-GB" sz="2400" b="1" dirty="0">
                <a:solidFill>
                  <a:srgbClr val="4B2211"/>
                </a:solidFill>
                <a:latin typeface="Abadi" panose="020B0604020104020204" pitchFamily="34" charset="0"/>
              </a:rPr>
              <a:t>Breakfast between 7-10 AM</a:t>
            </a:r>
          </a:p>
        </p:txBody>
      </p:sp>
      <p:pic>
        <p:nvPicPr>
          <p:cNvPr id="12" name="Picture 11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AC91F2D7-643C-4B2A-BEE1-9E68F97E1F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4524652" y="282101"/>
            <a:ext cx="6470764" cy="208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220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111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Abadi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Cornelia Stoian (2013911)</dc:creator>
  <cp:lastModifiedBy>Cornelia Stoian (2013911)</cp:lastModifiedBy>
  <cp:revision>1</cp:revision>
  <dcterms:created xsi:type="dcterms:W3CDTF">2021-11-25T12:56:41Z</dcterms:created>
  <dcterms:modified xsi:type="dcterms:W3CDTF">2021-11-25T13:38:53Z</dcterms:modified>
</cp:coreProperties>
</file>