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6245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body"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0" y="812800"/>
            <a:ext cx="10566400" cy="4089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indent="0" algn="l">
              <a:lnSpc>
                <a:spcPct val="115000"/>
              </a:lnSpc>
              <a:buNone/>
              <a:defRPr lang="en-US" sz="28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l">
              <a:lnSpc>
                <a:spcPct val="115000"/>
              </a:lnSpc>
              <a:buNone/>
            </a:pPr>
            <a:endParaRPr lang="en-US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01"/>
          </p:nvPr>
        </p:nvSpPr>
        <p:spPr>
          <a:xfrm>
            <a:off x="812800" y="1526514"/>
            <a:ext cx="10566400" cy="45186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indent="0" algn="l">
              <a:lnSpc>
                <a:spcPct val="140000"/>
              </a:lnSpc>
              <a:buNone/>
              <a:defRPr lang="en-US" sz="16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l">
              <a:lnSpc>
                <a:spcPct val="140000"/>
              </a:lnSpc>
              <a:buNone/>
            </a:pPr>
            <a:endParaRPr lang="en-US" sz="16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0" y="812800"/>
            <a:ext cx="10566400" cy="4089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indent="0" algn="l">
              <a:lnSpc>
                <a:spcPct val="115000"/>
              </a:lnSpc>
              <a:buNone/>
              <a:defRPr lang="en-US" sz="28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l">
              <a:lnSpc>
                <a:spcPct val="115000"/>
              </a:lnSpc>
              <a:buNone/>
            </a:pPr>
            <a:endParaRPr lang="en-US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01"/>
          </p:nvPr>
        </p:nvSpPr>
        <p:spPr>
          <a:xfrm>
            <a:off x="812800" y="1526514"/>
            <a:ext cx="10566400" cy="45186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lvl1pPr marL="0" indent="0" algn="l">
              <a:lnSpc>
                <a:spcPct val="140000"/>
              </a:lnSpc>
              <a:buNone/>
              <a:defRPr lang="en-US" sz="16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l">
              <a:lnSpc>
                <a:spcPct val="140000"/>
              </a:lnSpc>
              <a:buNone/>
            </a:pPr>
            <a:endParaRPr lang="en-US" sz="16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0"/>
            <a:ext cx="10883392" cy="2565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820"/>
              </a:lnSpc>
              <a:buNone/>
            </a:pPr>
            <a:r>
              <a:rPr lang="en-US" sz="1300" dirty="0">
                <a:solidFill>
                  <a:srgbClr val="4A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LCDB7007 Research Principles and Philosophy</a:t>
            </a:r>
            <a:endParaRPr lang="en-US" sz="1300" dirty="0"/>
          </a:p>
        </p:txBody>
      </p:sp>
      <p:sp>
        <p:nvSpPr>
          <p:cNvPr id="3" name="Text 1"/>
          <p:cNvSpPr>
            <a:spLocks noGrp="1"/>
          </p:cNvSpPr>
          <p:nvPr>
            <p:ph type="title"/>
          </p:nvPr>
        </p:nvSpPr>
        <p:spPr>
          <a:xfrm>
            <a:off x="812800" y="1170914"/>
            <a:ext cx="10883392" cy="1427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3680"/>
              </a:lnSpc>
              <a:buNone/>
            </a:pPr>
            <a:r>
              <a:rPr lang="en-US" sz="3200" b="1" i="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Generative AI as a skill leveller: does it narrow the performance gap between novice and experienced knowledge workers?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12800" y="2699875"/>
            <a:ext cx="10883392" cy="30982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2240"/>
              </a:lnSpc>
              <a:buNone/>
            </a:pPr>
            <a:r>
              <a:rPr lang="en-US" sz="1600" dirty="0">
                <a:solidFill>
                  <a:srgbClr val="4A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Implications for talent management. A critical review of research, 2021–2026</a:t>
            </a:r>
            <a:endParaRPr lang="en-US" sz="1600" dirty="0"/>
          </a:p>
        </p:txBody>
      </p:sp>
      <p:pic>
        <p:nvPicPr>
          <p:cNvPr id="5" name="Image 0" descr="line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2800" y="3289102"/>
            <a:ext cx="10566400" cy="127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12800" y="3606602"/>
            <a:ext cx="10883392" cy="2692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920"/>
              </a:lnSpc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questions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69090" y="3952015"/>
            <a:ext cx="10819482" cy="8255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7710" indent="-197710" algn="l">
              <a:lnSpc>
                <a:spcPts val="2100"/>
              </a:lnSpc>
              <a:buSzPct val="100000"/>
              <a:buFontTx/>
              <a:buAutoNum type="arabicPeriod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what extent does generative AI reduce performance differences between less and more experienced workers?</a:t>
            </a:r>
            <a:endParaRPr lang="en-US" sz="1400" dirty="0"/>
          </a:p>
          <a:p>
            <a:pPr marL="197710" indent="-197710" algn="l">
              <a:lnSpc>
                <a:spcPts val="2100"/>
              </a:lnSpc>
              <a:buSzPct val="100000"/>
              <a:buFontTx/>
              <a:buAutoNum type="arabicPeriod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what conditions does the levelling effect hold or fail?</a:t>
            </a:r>
            <a:endParaRPr lang="en-US" sz="1400" dirty="0"/>
          </a:p>
          <a:p>
            <a:pPr marL="197710" indent="-197710" algn="l">
              <a:lnSpc>
                <a:spcPts val="2100"/>
              </a:lnSpc>
              <a:buSzPct val="100000"/>
              <a:buFontTx/>
              <a:buAutoNum type="arabicPeriod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the implications for HRM and talent development?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812800" y="6238280"/>
            <a:ext cx="10883392" cy="2387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680"/>
              </a:lnSpc>
              <a:buNone/>
            </a:pPr>
            <a:r>
              <a:rPr lang="en-US" sz="1200" dirty="0">
                <a:solidFill>
                  <a:srgbClr val="4A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Sehrish Ghaffar · DBA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/>
          </p:nvPr>
        </p:nvSpPr>
        <p:spPr>
          <a:xfrm>
            <a:off x="812800" y="812800"/>
            <a:ext cx="10883392" cy="43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3220"/>
              </a:lnSpc>
              <a:buNone/>
            </a:pPr>
            <a:r>
              <a:rPr lang="en-US" sz="2800" b="1" i="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Focal article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812800" y="1323314"/>
            <a:ext cx="10883392" cy="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Brynjolfsson, E., Li, D. and Raymond, L. (2025) ‘Generative AI at Work’, </a:t>
            </a:r>
            <a:r>
              <a:rPr lang="en-US" sz="1500" i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Quarterly Journal of Economics</a:t>
            </a:r>
            <a:r>
              <a:rPr lang="en-US" sz="15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140(2), pp. 889–942.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812800" y="2110714"/>
            <a:ext cx="3418501" cy="2692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920"/>
              </a:lnSpc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study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910844" y="2456128"/>
            <a:ext cx="3312837" cy="12636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5,172 customer-support agents, one software firm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chat assistant introduced in stages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Difference-in-differences analysis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Positivist, quantitative design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436533" y="2110714"/>
            <a:ext cx="3418501" cy="2692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920"/>
              </a:lnSpc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534577" y="2456128"/>
            <a:ext cx="3312837" cy="15113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About 15% more issues resolved per hour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Novices and lower-skilled agents gained most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skilled agents gained little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Faster learning for new staff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060267" y="2110714"/>
            <a:ext cx="3418501" cy="2692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920"/>
              </a:lnSpc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158311" y="2456128"/>
            <a:ext cx="3312837" cy="12636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Validity: strong internally, limited externally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Reliability: large sample, objective data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Measure may miss quality of work</a:t>
            </a:r>
            <a:endParaRPr lang="en-US" sz="1300" dirty="0"/>
          </a:p>
          <a:p>
            <a:pPr marL="155956" indent="-155956" algn="l">
              <a:lnSpc>
                <a:spcPts val="1950"/>
              </a:lnSpc>
              <a:buSzPct val="100000"/>
              <a:buChar char="•"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Ethics: consent and use of workers’ data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812800" y="6238280"/>
            <a:ext cx="10883392" cy="2387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680"/>
              </a:lnSpc>
              <a:buNone/>
            </a:pPr>
            <a:r>
              <a:rPr lang="en-US" sz="1200" dirty="0">
                <a:solidFill>
                  <a:srgbClr val="4A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Shows that levelling happens, but not fully why or when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/>
          </p:nvPr>
        </p:nvSpPr>
        <p:spPr>
          <a:xfrm>
            <a:off x="812800" y="812800"/>
            <a:ext cx="10883392" cy="43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3220"/>
              </a:lnSpc>
              <a:buNone/>
            </a:pPr>
            <a:r>
              <a:rPr lang="en-US" sz="2800" b="1" i="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 theories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12800" y="1431265"/>
            <a:ext cx="10566400" cy="0"/>
          </a:xfrm>
          <a:prstGeom prst="line">
            <a:avLst/>
          </a:prstGeom>
          <a:noFill/>
          <a:ln w="12700">
            <a:solidFill>
              <a:srgbClr val="141413">
                <a:alpha val="2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819150" y="1424915"/>
            <a:ext cx="0" cy="2911343"/>
          </a:xfrm>
          <a:prstGeom prst="line">
            <a:avLst/>
          </a:prstGeom>
          <a:noFill/>
          <a:ln w="12700">
            <a:solidFill>
              <a:srgbClr val="141413">
                <a:alpha val="2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901700" y="1513815"/>
          <a:ext cx="10401300" cy="2746242"/>
        </p:xfrm>
        <a:graphic>
          <a:graphicData uri="http://schemas.openxmlformats.org/drawingml/2006/table">
            <a:tbl>
              <a:tblPr/>
              <a:tblGrid>
                <a:gridCol w="35364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648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b="1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Theory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</a:lnT>
                    <a:lnB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C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b="1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Link to generative AI and skill levelling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</a:lnT>
                    <a:lnB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C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Scientific management (Taylor, 1911)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AI codifies the “one best way” of top performers and hands it to novices: digital Taylorism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Labour process theory (Braverman, 1974)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Levelling may be deskilling: control shifts from workers’ expertise to the system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Human relations (Mayo, 1933)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Gains depend on trust, motivation and identity, not only the tool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0418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Contingency theory (Burns and Stalker, 1961)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No single effect: levelling depends on task, context and organisation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Resource-based view (Barney, 1991)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If AI spreads expertise, skilled people become less rare as a source of advantage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304"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Human capital theory (Becker, 1964)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820"/>
                        </a:lnSpc>
                        <a:buNone/>
                      </a:pPr>
                      <a:r>
                        <a:rPr lang="en-US" sz="13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Challenges paying and promoting for experience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7785" marR="57785" marT="57785" marB="57785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812800" y="6238280"/>
            <a:ext cx="10883392" cy="2387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1680"/>
              </a:lnSpc>
              <a:buNone/>
            </a:pPr>
            <a:r>
              <a:rPr lang="en-US" sz="1200" dirty="0">
                <a:solidFill>
                  <a:srgbClr val="4A4A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Classic theories, applied through recent research (2021–2026)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/>
          </p:nvPr>
        </p:nvSpPr>
        <p:spPr>
          <a:xfrm>
            <a:off x="812800" y="812800"/>
            <a:ext cx="10883392" cy="4343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ts val="3220"/>
              </a:lnSpc>
              <a:buNone/>
            </a:pPr>
            <a:r>
              <a:rPr lang="en-US" sz="2800" b="1" i="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philosophy and methodology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12800" y="1431265"/>
            <a:ext cx="10566400" cy="0"/>
          </a:xfrm>
          <a:prstGeom prst="line">
            <a:avLst/>
          </a:prstGeom>
          <a:noFill/>
          <a:ln w="12700">
            <a:solidFill>
              <a:srgbClr val="141413">
                <a:alpha val="2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819150" y="1424915"/>
            <a:ext cx="0" cy="4106069"/>
          </a:xfrm>
          <a:prstGeom prst="line">
            <a:avLst/>
          </a:prstGeom>
          <a:noFill/>
          <a:ln w="12700">
            <a:solidFill>
              <a:srgbClr val="141413">
                <a:alpha val="2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876300" y="1488415"/>
          <a:ext cx="10452100" cy="3991764"/>
        </p:xfrm>
        <a:graphic>
          <a:graphicData uri="http://schemas.openxmlformats.org/drawingml/2006/table">
            <a:tbl>
              <a:tblPr/>
              <a:tblGrid>
                <a:gridCol w="29265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25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b="1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Component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</a:lnT>
                    <a:lnB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C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b="1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Selection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</a:lnT>
                    <a:lnB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CEC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Research paradigm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Critical realism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CBCB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Ontology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Realist, stratified ontology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Epistemology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Fallibilist, context-sensitive epistemology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Axiology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Explicit consideration of values, fairness and ethics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Research approach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Abductive, with retroductive explanation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Methodological orientation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Qualitative evidence synthesis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Research design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Structured critical literature review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Sources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Published academic research, 2021–2026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Data collection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Secondary research using scholarly databases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Data analysis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Thematic synthesis and comparative methodological analysis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2647"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Research ethics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0" cap="flat" cmpd="sng" algn="ctr">
                      <a:noFill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ts val="1680"/>
                        </a:lnSpc>
                        <a:buNone/>
                      </a:pPr>
                      <a:r>
                        <a:rPr lang="en-US" sz="1200" dirty="0">
                          <a:solidFill>
                            <a:srgbClr val="1A1A1A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Research integrity, accurate evidence, bias and workforce fairness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53340" marR="53340" marT="53340" marB="53340">
                    <a:lnL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Generative AI as a Skill Leveller – Topic Presentation">
  <a:themeElements>
    <a:clrScheme name="Generative AI as a Skill Leveller – Topic Presentation">
      <a:dk1>
        <a:srgbClr val="1A1A1A"/>
      </a:dk1>
      <a:lt1>
        <a:srgbClr val="FAFAF8"/>
      </a:lt1>
      <a:dk2>
        <a:srgbClr val="525252"/>
      </a:dk2>
      <a:lt2>
        <a:srgbClr val="E4E4E2"/>
      </a:lt2>
      <a:accent1>
        <a:srgbClr val="4A4A4A"/>
      </a:accent1>
      <a:accent2>
        <a:srgbClr val="9AA0A6"/>
      </a:accent2>
      <a:accent3>
        <a:srgbClr val="747473"/>
      </a:accent3>
      <a:accent4>
        <a:srgbClr val="959594"/>
      </a:accent4>
      <a:accent5>
        <a:srgbClr val="B7B7B5"/>
      </a:accent5>
      <a:accent6>
        <a:srgbClr val="CDCDCC"/>
      </a:accent6>
      <a:hlink>
        <a:srgbClr val="0563C1"/>
      </a:hlink>
      <a:folHlink>
        <a:srgbClr val="954F72"/>
      </a:folHlink>
    </a:clrScheme>
    <a:fontScheme name="Generative AI as a Skill Leveller – Topic Presentation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71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Arial</vt:lpstr>
      <vt:lpstr>Generative AI as a Skill Leveller – Topic Presentation</vt:lpstr>
      <vt:lpstr>Generative AI as a skill leveller: does it narrow the performance gap between novice and experienced knowledge workers?</vt:lpstr>
      <vt:lpstr>Focal article</vt:lpstr>
      <vt:lpstr>Management theories</vt:lpstr>
      <vt:lpstr>Research philosophy and methodology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Generative AI as a Skill Leveller – Topic Presentation</dc:title>
  <dc:subject/>
  <dc:creator/>
  <cp:lastModifiedBy>John Harris</cp:lastModifiedBy>
  <cp:revision>3</cp:revision>
  <dcterms:created xsi:type="dcterms:W3CDTF">2026-10-24T14:13:52Z</dcterms:created>
  <dcterms:modified xsi:type="dcterms:W3CDTF">2026-10-26T12:02:12Z</dcterms:modified>
</cp:coreProperties>
</file>