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73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743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200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799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573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384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63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923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365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4071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1018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1493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9740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5459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8105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300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3AA8E66-ACE8-4705-AA2D-2C565B370E5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29B02D7-EC5F-4581-9A88-BAAD7D60FB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08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altodoc.aalto.fi/handle/123456789/13769" TargetMode="External"/><Relationship Id="rId2" Type="http://schemas.openxmlformats.org/officeDocument/2006/relationships/hyperlink" Target="https://doi.org/10.1108/JFMM-07-2015-005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BC438-D64F-6904-A8C1-E0FBA5963A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1871" y="5061490"/>
            <a:ext cx="6071958" cy="586380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3200" dirty="0">
                <a:latin typeface="Arial Black" panose="020B0A04020102020204" pitchFamily="34" charset="0"/>
              </a:rPr>
              <a:t>SUSTAINABLE ENTERPRISE </a:t>
            </a:r>
            <a:br>
              <a:rPr lang="en-GB" sz="3200" dirty="0">
                <a:latin typeface="Arial Black" panose="020B0A04020102020204" pitchFamily="34" charset="0"/>
              </a:rPr>
            </a:br>
            <a:r>
              <a:rPr lang="en-GB" sz="3200" dirty="0">
                <a:latin typeface="Arial Black" panose="020B0A04020102020204" pitchFamily="34" charset="0"/>
              </a:rPr>
              <a:t>BUSINESS PLAN </a:t>
            </a:r>
            <a:br>
              <a:rPr lang="en-GB" sz="1200" dirty="0"/>
            </a:br>
            <a:endParaRPr lang="en-GB" sz="1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0EEFB7-7A88-DB6C-4459-2ACC2A02C7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55513" y="5471297"/>
            <a:ext cx="2951304" cy="582020"/>
          </a:xfrm>
        </p:spPr>
        <p:txBody>
          <a:bodyPr>
            <a:noAutofit/>
          </a:bodyPr>
          <a:lstStyle/>
          <a:p>
            <a:pPr algn="ctr"/>
            <a:r>
              <a:rPr lang="en-US" sz="2400" dirty="0">
                <a:latin typeface="Arial Black" panose="020B0A04020102020204" pitchFamily="34" charset="0"/>
              </a:rPr>
              <a:t>VIREO FASHION </a:t>
            </a:r>
            <a:endParaRPr lang="en-GB" sz="2400" dirty="0">
              <a:latin typeface="Arial Black" panose="020B0A04020102020204" pitchFamily="34" charset="0"/>
            </a:endParaRPr>
          </a:p>
        </p:txBody>
      </p:sp>
      <p:pic>
        <p:nvPicPr>
          <p:cNvPr id="4" name="Picture 3" descr="A mannequin wearing a green dress&#10;&#10;AI-generated content may be incorrect.">
            <a:extLst>
              <a:ext uri="{FF2B5EF4-FFF2-40B4-BE49-F238E27FC236}">
                <a16:creationId xmlns:a16="http://schemas.microsoft.com/office/drawing/2014/main" id="{FFB523EB-F51E-E093-7499-37DC9203F8D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907" r="1" b="6394"/>
          <a:stretch/>
        </p:blipFill>
        <p:spPr>
          <a:xfrm>
            <a:off x="1154954" y="471949"/>
            <a:ext cx="2834640" cy="4100058"/>
          </a:xfrm>
          <a:prstGeom prst="rect">
            <a:avLst/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 descr="A person in a green dress&#10;&#10;AI-generated content may be incorrect.">
            <a:extLst>
              <a:ext uri="{FF2B5EF4-FFF2-40B4-BE49-F238E27FC236}">
                <a16:creationId xmlns:a16="http://schemas.microsoft.com/office/drawing/2014/main" id="{A01D2E41-03A9-1692-6CAE-600E569AF2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68" b="11147"/>
          <a:stretch/>
        </p:blipFill>
        <p:spPr>
          <a:xfrm>
            <a:off x="4155513" y="471949"/>
            <a:ext cx="2834640" cy="4100058"/>
          </a:xfrm>
          <a:prstGeom prst="rect">
            <a:avLst/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 descr="A mannequin with a dress made of leaves and flames&#10;&#10;AI-generated content may be incorrect.">
            <a:extLst>
              <a:ext uri="{FF2B5EF4-FFF2-40B4-BE49-F238E27FC236}">
                <a16:creationId xmlns:a16="http://schemas.microsoft.com/office/drawing/2014/main" id="{6F7B6054-1AAE-BCE3-D102-F0CC18F2328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200" r="41793" b="1"/>
          <a:stretch/>
        </p:blipFill>
        <p:spPr>
          <a:xfrm>
            <a:off x="7156072" y="471949"/>
            <a:ext cx="2834640" cy="4100058"/>
          </a:xfrm>
          <a:prstGeom prst="rect">
            <a:avLst/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9552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74DE62C-1444-4E9B-BC48-CA6880EFE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532B7868-881B-4B4F-96E9-6E714768B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56AC0C9-AEF1-443B-A64F-B05A01B68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628932" y="402165"/>
            <a:ext cx="7139732" cy="6053670"/>
          </a:xfrm>
          <a:custGeom>
            <a:avLst/>
            <a:gdLst>
              <a:gd name="connsiteX0" fmla="*/ 1097 w 7139732"/>
              <a:gd name="connsiteY0" fmla="*/ 0 h 6053670"/>
              <a:gd name="connsiteX1" fmla="*/ 1084479 w 7139732"/>
              <a:gd name="connsiteY1" fmla="*/ 0 h 6053670"/>
              <a:gd name="connsiteX2" fmla="*/ 1254558 w 7139732"/>
              <a:gd name="connsiteY2" fmla="*/ 0 h 6053670"/>
              <a:gd name="connsiteX3" fmla="*/ 7139732 w 7139732"/>
              <a:gd name="connsiteY3" fmla="*/ 0 h 6053670"/>
              <a:gd name="connsiteX4" fmla="*/ 7139732 w 7139732"/>
              <a:gd name="connsiteY4" fmla="*/ 6053670 h 6053670"/>
              <a:gd name="connsiteX5" fmla="*/ 1249854 w 7139732"/>
              <a:gd name="connsiteY5" fmla="*/ 6053670 h 6053670"/>
              <a:gd name="connsiteX6" fmla="*/ 1084479 w 7139732"/>
              <a:gd name="connsiteY6" fmla="*/ 6053670 h 6053670"/>
              <a:gd name="connsiteX7" fmla="*/ 0 w 7139732"/>
              <a:gd name="connsiteY7" fmla="*/ 6053670 h 6053670"/>
              <a:gd name="connsiteX8" fmla="*/ 5488 w 7139732"/>
              <a:gd name="connsiteY8" fmla="*/ 6017954 h 6053670"/>
              <a:gd name="connsiteX9" fmla="*/ 21641 w 7139732"/>
              <a:gd name="connsiteY9" fmla="*/ 5913225 h 6053670"/>
              <a:gd name="connsiteX10" fmla="*/ 32932 w 7139732"/>
              <a:gd name="connsiteY10" fmla="*/ 5836949 h 6053670"/>
              <a:gd name="connsiteX11" fmla="*/ 44850 w 7139732"/>
              <a:gd name="connsiteY11" fmla="*/ 5746144 h 6053670"/>
              <a:gd name="connsiteX12" fmla="*/ 59121 w 7139732"/>
              <a:gd name="connsiteY12" fmla="*/ 5638388 h 6053670"/>
              <a:gd name="connsiteX13" fmla="*/ 74175 w 7139732"/>
              <a:gd name="connsiteY13" fmla="*/ 5519131 h 6053670"/>
              <a:gd name="connsiteX14" fmla="*/ 90014 w 7139732"/>
              <a:gd name="connsiteY14" fmla="*/ 5384740 h 6053670"/>
              <a:gd name="connsiteX15" fmla="*/ 106794 w 7139732"/>
              <a:gd name="connsiteY15" fmla="*/ 5238241 h 6053670"/>
              <a:gd name="connsiteX16" fmla="*/ 123574 w 7139732"/>
              <a:gd name="connsiteY16" fmla="*/ 5079029 h 6053670"/>
              <a:gd name="connsiteX17" fmla="*/ 140667 w 7139732"/>
              <a:gd name="connsiteY17" fmla="*/ 4909527 h 6053670"/>
              <a:gd name="connsiteX18" fmla="*/ 156506 w 7139732"/>
              <a:gd name="connsiteY18" fmla="*/ 4726706 h 6053670"/>
              <a:gd name="connsiteX19" fmla="*/ 171717 w 7139732"/>
              <a:gd name="connsiteY19" fmla="*/ 4535410 h 6053670"/>
              <a:gd name="connsiteX20" fmla="*/ 185518 w 7139732"/>
              <a:gd name="connsiteY20" fmla="*/ 4333217 h 6053670"/>
              <a:gd name="connsiteX21" fmla="*/ 198690 w 7139732"/>
              <a:gd name="connsiteY21" fmla="*/ 4122549 h 6053670"/>
              <a:gd name="connsiteX22" fmla="*/ 211079 w 7139732"/>
              <a:gd name="connsiteY22" fmla="*/ 3902801 h 6053670"/>
              <a:gd name="connsiteX23" fmla="*/ 215470 w 7139732"/>
              <a:gd name="connsiteY23" fmla="*/ 3790203 h 6053670"/>
              <a:gd name="connsiteX24" fmla="*/ 220332 w 7139732"/>
              <a:gd name="connsiteY24" fmla="*/ 3675183 h 6053670"/>
              <a:gd name="connsiteX25" fmla="*/ 224879 w 7139732"/>
              <a:gd name="connsiteY25" fmla="*/ 3558347 h 6053670"/>
              <a:gd name="connsiteX26" fmla="*/ 227859 w 7139732"/>
              <a:gd name="connsiteY26" fmla="*/ 3440906 h 6053670"/>
              <a:gd name="connsiteX27" fmla="*/ 230525 w 7139732"/>
              <a:gd name="connsiteY27" fmla="*/ 3321043 h 6053670"/>
              <a:gd name="connsiteX28" fmla="*/ 233348 w 7139732"/>
              <a:gd name="connsiteY28" fmla="*/ 3199970 h 6053670"/>
              <a:gd name="connsiteX29" fmla="*/ 235229 w 7139732"/>
              <a:gd name="connsiteY29" fmla="*/ 3076475 h 6053670"/>
              <a:gd name="connsiteX30" fmla="*/ 235229 w 7139732"/>
              <a:gd name="connsiteY30" fmla="*/ 2951770 h 6053670"/>
              <a:gd name="connsiteX31" fmla="*/ 236170 w 7139732"/>
              <a:gd name="connsiteY31" fmla="*/ 2825853 h 6053670"/>
              <a:gd name="connsiteX32" fmla="*/ 235229 w 7139732"/>
              <a:gd name="connsiteY32" fmla="*/ 2698726 h 6053670"/>
              <a:gd name="connsiteX33" fmla="*/ 233348 w 7139732"/>
              <a:gd name="connsiteY33" fmla="*/ 2569783 h 6053670"/>
              <a:gd name="connsiteX34" fmla="*/ 231623 w 7139732"/>
              <a:gd name="connsiteY34" fmla="*/ 2440840 h 6053670"/>
              <a:gd name="connsiteX35" fmla="*/ 227859 w 7139732"/>
              <a:gd name="connsiteY35" fmla="*/ 2310081 h 6053670"/>
              <a:gd name="connsiteX36" fmla="*/ 223938 w 7139732"/>
              <a:gd name="connsiteY36" fmla="*/ 2178111 h 6053670"/>
              <a:gd name="connsiteX37" fmla="*/ 219391 w 7139732"/>
              <a:gd name="connsiteY37" fmla="*/ 2046141 h 6053670"/>
              <a:gd name="connsiteX38" fmla="*/ 212961 w 7139732"/>
              <a:gd name="connsiteY38" fmla="*/ 1912960 h 6053670"/>
              <a:gd name="connsiteX39" fmla="*/ 205277 w 7139732"/>
              <a:gd name="connsiteY39" fmla="*/ 1778568 h 6053670"/>
              <a:gd name="connsiteX40" fmla="*/ 197906 w 7139732"/>
              <a:gd name="connsiteY40" fmla="*/ 1643572 h 6053670"/>
              <a:gd name="connsiteX41" fmla="*/ 188497 w 7139732"/>
              <a:gd name="connsiteY41" fmla="*/ 1508575 h 6053670"/>
              <a:gd name="connsiteX42" fmla="*/ 177206 w 7139732"/>
              <a:gd name="connsiteY42" fmla="*/ 1371762 h 6053670"/>
              <a:gd name="connsiteX43" fmla="*/ 165915 w 7139732"/>
              <a:gd name="connsiteY43" fmla="*/ 1236765 h 6053670"/>
              <a:gd name="connsiteX44" fmla="*/ 152899 w 7139732"/>
              <a:gd name="connsiteY44" fmla="*/ 1099347 h 6053670"/>
              <a:gd name="connsiteX45" fmla="*/ 138628 w 7139732"/>
              <a:gd name="connsiteY45" fmla="*/ 961323 h 6053670"/>
              <a:gd name="connsiteX46" fmla="*/ 123574 w 7139732"/>
              <a:gd name="connsiteY46" fmla="*/ 825115 h 6053670"/>
              <a:gd name="connsiteX47" fmla="*/ 106010 w 7139732"/>
              <a:gd name="connsiteY47" fmla="*/ 687092 h 6053670"/>
              <a:gd name="connsiteX48" fmla="*/ 87192 w 7139732"/>
              <a:gd name="connsiteY48" fmla="*/ 549673 h 6053670"/>
              <a:gd name="connsiteX49" fmla="*/ 68530 w 7139732"/>
              <a:gd name="connsiteY49" fmla="*/ 411650 h 6053670"/>
              <a:gd name="connsiteX50" fmla="*/ 46732 w 7139732"/>
              <a:gd name="connsiteY50" fmla="*/ 274232 h 6053670"/>
              <a:gd name="connsiteX51" fmla="*/ 24464 w 7139732"/>
              <a:gd name="connsiteY51" fmla="*/ 137419 h 6053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139732" h="6053670">
                <a:moveTo>
                  <a:pt x="1097" y="0"/>
                </a:moveTo>
                <a:lnTo>
                  <a:pt x="1084479" y="0"/>
                </a:lnTo>
                <a:lnTo>
                  <a:pt x="1254558" y="0"/>
                </a:lnTo>
                <a:lnTo>
                  <a:pt x="7139732" y="0"/>
                </a:lnTo>
                <a:lnTo>
                  <a:pt x="7139732" y="6053670"/>
                </a:lnTo>
                <a:lnTo>
                  <a:pt x="1249854" y="6053670"/>
                </a:lnTo>
                <a:lnTo>
                  <a:pt x="1084479" y="6053670"/>
                </a:lnTo>
                <a:lnTo>
                  <a:pt x="0" y="6053670"/>
                </a:lnTo>
                <a:lnTo>
                  <a:pt x="5488" y="6017954"/>
                </a:lnTo>
                <a:lnTo>
                  <a:pt x="21641" y="5913225"/>
                </a:lnTo>
                <a:lnTo>
                  <a:pt x="32932" y="5836949"/>
                </a:lnTo>
                <a:lnTo>
                  <a:pt x="44850" y="5746144"/>
                </a:lnTo>
                <a:lnTo>
                  <a:pt x="59121" y="5638388"/>
                </a:lnTo>
                <a:lnTo>
                  <a:pt x="74175" y="5519131"/>
                </a:lnTo>
                <a:lnTo>
                  <a:pt x="90014" y="5384740"/>
                </a:lnTo>
                <a:lnTo>
                  <a:pt x="106794" y="5238241"/>
                </a:lnTo>
                <a:lnTo>
                  <a:pt x="123574" y="5079029"/>
                </a:lnTo>
                <a:lnTo>
                  <a:pt x="140667" y="4909527"/>
                </a:lnTo>
                <a:lnTo>
                  <a:pt x="156506" y="4726706"/>
                </a:lnTo>
                <a:lnTo>
                  <a:pt x="171717" y="4535410"/>
                </a:lnTo>
                <a:lnTo>
                  <a:pt x="185518" y="4333217"/>
                </a:lnTo>
                <a:lnTo>
                  <a:pt x="198690" y="4122549"/>
                </a:lnTo>
                <a:lnTo>
                  <a:pt x="211079" y="3902801"/>
                </a:lnTo>
                <a:lnTo>
                  <a:pt x="215470" y="3790203"/>
                </a:lnTo>
                <a:lnTo>
                  <a:pt x="220332" y="3675183"/>
                </a:lnTo>
                <a:lnTo>
                  <a:pt x="224879" y="3558347"/>
                </a:lnTo>
                <a:lnTo>
                  <a:pt x="227859" y="3440906"/>
                </a:lnTo>
                <a:lnTo>
                  <a:pt x="230525" y="3321043"/>
                </a:lnTo>
                <a:lnTo>
                  <a:pt x="233348" y="3199970"/>
                </a:lnTo>
                <a:lnTo>
                  <a:pt x="235229" y="3076475"/>
                </a:lnTo>
                <a:lnTo>
                  <a:pt x="235229" y="2951770"/>
                </a:lnTo>
                <a:lnTo>
                  <a:pt x="236170" y="2825853"/>
                </a:lnTo>
                <a:lnTo>
                  <a:pt x="235229" y="2698726"/>
                </a:lnTo>
                <a:lnTo>
                  <a:pt x="233348" y="2569783"/>
                </a:lnTo>
                <a:lnTo>
                  <a:pt x="231623" y="2440840"/>
                </a:lnTo>
                <a:lnTo>
                  <a:pt x="227859" y="2310081"/>
                </a:lnTo>
                <a:lnTo>
                  <a:pt x="223938" y="2178111"/>
                </a:lnTo>
                <a:lnTo>
                  <a:pt x="219391" y="2046141"/>
                </a:lnTo>
                <a:lnTo>
                  <a:pt x="212961" y="1912960"/>
                </a:lnTo>
                <a:lnTo>
                  <a:pt x="205277" y="1778568"/>
                </a:lnTo>
                <a:lnTo>
                  <a:pt x="197906" y="1643572"/>
                </a:lnTo>
                <a:lnTo>
                  <a:pt x="188497" y="1508575"/>
                </a:lnTo>
                <a:lnTo>
                  <a:pt x="177206" y="1371762"/>
                </a:lnTo>
                <a:lnTo>
                  <a:pt x="165915" y="1236765"/>
                </a:lnTo>
                <a:lnTo>
                  <a:pt x="152899" y="1099347"/>
                </a:lnTo>
                <a:lnTo>
                  <a:pt x="138628" y="961323"/>
                </a:lnTo>
                <a:lnTo>
                  <a:pt x="123574" y="825115"/>
                </a:lnTo>
                <a:lnTo>
                  <a:pt x="106010" y="687092"/>
                </a:lnTo>
                <a:lnTo>
                  <a:pt x="87192" y="549673"/>
                </a:lnTo>
                <a:lnTo>
                  <a:pt x="68530" y="411650"/>
                </a:lnTo>
                <a:lnTo>
                  <a:pt x="46732" y="274232"/>
                </a:lnTo>
                <a:lnTo>
                  <a:pt x="24464" y="1374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625AAF6-BC58-4225-A7B9-294C3062D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EE463-03B7-BF4C-2C13-EB724588F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24" y="916912"/>
            <a:ext cx="3577125" cy="10202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Overview of VIREO FASHION </a:t>
            </a:r>
            <a:endParaRPr lang="en-GB" sz="28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C25129-62C2-B210-C8AA-564B3EFED2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84" r="38449" b="-1"/>
          <a:stretch/>
        </p:blipFill>
        <p:spPr>
          <a:xfrm>
            <a:off x="5194608" y="803750"/>
            <a:ext cx="3113903" cy="52504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591DA4-EA3A-8125-743A-68CD2AB05B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071" r="19822" b="2"/>
          <a:stretch/>
        </p:blipFill>
        <p:spPr>
          <a:xfrm>
            <a:off x="8472236" y="803752"/>
            <a:ext cx="3113904" cy="25422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704688B-CB80-4241-9F1D-D462116CB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AEA93-0F49-47A6-90DB-B47460D7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039" y="2240718"/>
            <a:ext cx="3133726" cy="38989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Innovative sustainable enterprise redefining ethical fashion production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Combines cutting-edge technology with circular design principles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Committed to high-quality, eco-friendly apparel that meets modern consumer values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Focused on operational excellence and responsible supply chain management (Mukendi, A., Davies, I., </a:t>
            </a: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Glozer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&amp; McDonagh, P. 2020)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A420C0-78F7-6FF1-714F-6ADE800AD0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9416" r="3" b="8943"/>
          <a:stretch/>
        </p:blipFill>
        <p:spPr>
          <a:xfrm>
            <a:off x="8472235" y="3511960"/>
            <a:ext cx="3113904" cy="254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413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74DE62C-1444-4E9B-BC48-CA6880EFE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532B7868-881B-4B4F-96E9-6E714768B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56AC0C9-AEF1-443B-A64F-B05A01B68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628932" y="402165"/>
            <a:ext cx="7139732" cy="6053670"/>
          </a:xfrm>
          <a:custGeom>
            <a:avLst/>
            <a:gdLst>
              <a:gd name="connsiteX0" fmla="*/ 1097 w 7139732"/>
              <a:gd name="connsiteY0" fmla="*/ 0 h 6053670"/>
              <a:gd name="connsiteX1" fmla="*/ 1084479 w 7139732"/>
              <a:gd name="connsiteY1" fmla="*/ 0 h 6053670"/>
              <a:gd name="connsiteX2" fmla="*/ 1254558 w 7139732"/>
              <a:gd name="connsiteY2" fmla="*/ 0 h 6053670"/>
              <a:gd name="connsiteX3" fmla="*/ 7139732 w 7139732"/>
              <a:gd name="connsiteY3" fmla="*/ 0 h 6053670"/>
              <a:gd name="connsiteX4" fmla="*/ 7139732 w 7139732"/>
              <a:gd name="connsiteY4" fmla="*/ 6053670 h 6053670"/>
              <a:gd name="connsiteX5" fmla="*/ 1249854 w 7139732"/>
              <a:gd name="connsiteY5" fmla="*/ 6053670 h 6053670"/>
              <a:gd name="connsiteX6" fmla="*/ 1084479 w 7139732"/>
              <a:gd name="connsiteY6" fmla="*/ 6053670 h 6053670"/>
              <a:gd name="connsiteX7" fmla="*/ 0 w 7139732"/>
              <a:gd name="connsiteY7" fmla="*/ 6053670 h 6053670"/>
              <a:gd name="connsiteX8" fmla="*/ 5488 w 7139732"/>
              <a:gd name="connsiteY8" fmla="*/ 6017954 h 6053670"/>
              <a:gd name="connsiteX9" fmla="*/ 21641 w 7139732"/>
              <a:gd name="connsiteY9" fmla="*/ 5913225 h 6053670"/>
              <a:gd name="connsiteX10" fmla="*/ 32932 w 7139732"/>
              <a:gd name="connsiteY10" fmla="*/ 5836949 h 6053670"/>
              <a:gd name="connsiteX11" fmla="*/ 44850 w 7139732"/>
              <a:gd name="connsiteY11" fmla="*/ 5746144 h 6053670"/>
              <a:gd name="connsiteX12" fmla="*/ 59121 w 7139732"/>
              <a:gd name="connsiteY12" fmla="*/ 5638388 h 6053670"/>
              <a:gd name="connsiteX13" fmla="*/ 74175 w 7139732"/>
              <a:gd name="connsiteY13" fmla="*/ 5519131 h 6053670"/>
              <a:gd name="connsiteX14" fmla="*/ 90014 w 7139732"/>
              <a:gd name="connsiteY14" fmla="*/ 5384740 h 6053670"/>
              <a:gd name="connsiteX15" fmla="*/ 106794 w 7139732"/>
              <a:gd name="connsiteY15" fmla="*/ 5238241 h 6053670"/>
              <a:gd name="connsiteX16" fmla="*/ 123574 w 7139732"/>
              <a:gd name="connsiteY16" fmla="*/ 5079029 h 6053670"/>
              <a:gd name="connsiteX17" fmla="*/ 140667 w 7139732"/>
              <a:gd name="connsiteY17" fmla="*/ 4909527 h 6053670"/>
              <a:gd name="connsiteX18" fmla="*/ 156506 w 7139732"/>
              <a:gd name="connsiteY18" fmla="*/ 4726706 h 6053670"/>
              <a:gd name="connsiteX19" fmla="*/ 171717 w 7139732"/>
              <a:gd name="connsiteY19" fmla="*/ 4535410 h 6053670"/>
              <a:gd name="connsiteX20" fmla="*/ 185518 w 7139732"/>
              <a:gd name="connsiteY20" fmla="*/ 4333217 h 6053670"/>
              <a:gd name="connsiteX21" fmla="*/ 198690 w 7139732"/>
              <a:gd name="connsiteY21" fmla="*/ 4122549 h 6053670"/>
              <a:gd name="connsiteX22" fmla="*/ 211079 w 7139732"/>
              <a:gd name="connsiteY22" fmla="*/ 3902801 h 6053670"/>
              <a:gd name="connsiteX23" fmla="*/ 215470 w 7139732"/>
              <a:gd name="connsiteY23" fmla="*/ 3790203 h 6053670"/>
              <a:gd name="connsiteX24" fmla="*/ 220332 w 7139732"/>
              <a:gd name="connsiteY24" fmla="*/ 3675183 h 6053670"/>
              <a:gd name="connsiteX25" fmla="*/ 224879 w 7139732"/>
              <a:gd name="connsiteY25" fmla="*/ 3558347 h 6053670"/>
              <a:gd name="connsiteX26" fmla="*/ 227859 w 7139732"/>
              <a:gd name="connsiteY26" fmla="*/ 3440906 h 6053670"/>
              <a:gd name="connsiteX27" fmla="*/ 230525 w 7139732"/>
              <a:gd name="connsiteY27" fmla="*/ 3321043 h 6053670"/>
              <a:gd name="connsiteX28" fmla="*/ 233348 w 7139732"/>
              <a:gd name="connsiteY28" fmla="*/ 3199970 h 6053670"/>
              <a:gd name="connsiteX29" fmla="*/ 235229 w 7139732"/>
              <a:gd name="connsiteY29" fmla="*/ 3076475 h 6053670"/>
              <a:gd name="connsiteX30" fmla="*/ 235229 w 7139732"/>
              <a:gd name="connsiteY30" fmla="*/ 2951770 h 6053670"/>
              <a:gd name="connsiteX31" fmla="*/ 236170 w 7139732"/>
              <a:gd name="connsiteY31" fmla="*/ 2825853 h 6053670"/>
              <a:gd name="connsiteX32" fmla="*/ 235229 w 7139732"/>
              <a:gd name="connsiteY32" fmla="*/ 2698726 h 6053670"/>
              <a:gd name="connsiteX33" fmla="*/ 233348 w 7139732"/>
              <a:gd name="connsiteY33" fmla="*/ 2569783 h 6053670"/>
              <a:gd name="connsiteX34" fmla="*/ 231623 w 7139732"/>
              <a:gd name="connsiteY34" fmla="*/ 2440840 h 6053670"/>
              <a:gd name="connsiteX35" fmla="*/ 227859 w 7139732"/>
              <a:gd name="connsiteY35" fmla="*/ 2310081 h 6053670"/>
              <a:gd name="connsiteX36" fmla="*/ 223938 w 7139732"/>
              <a:gd name="connsiteY36" fmla="*/ 2178111 h 6053670"/>
              <a:gd name="connsiteX37" fmla="*/ 219391 w 7139732"/>
              <a:gd name="connsiteY37" fmla="*/ 2046141 h 6053670"/>
              <a:gd name="connsiteX38" fmla="*/ 212961 w 7139732"/>
              <a:gd name="connsiteY38" fmla="*/ 1912960 h 6053670"/>
              <a:gd name="connsiteX39" fmla="*/ 205277 w 7139732"/>
              <a:gd name="connsiteY39" fmla="*/ 1778568 h 6053670"/>
              <a:gd name="connsiteX40" fmla="*/ 197906 w 7139732"/>
              <a:gd name="connsiteY40" fmla="*/ 1643572 h 6053670"/>
              <a:gd name="connsiteX41" fmla="*/ 188497 w 7139732"/>
              <a:gd name="connsiteY41" fmla="*/ 1508575 h 6053670"/>
              <a:gd name="connsiteX42" fmla="*/ 177206 w 7139732"/>
              <a:gd name="connsiteY42" fmla="*/ 1371762 h 6053670"/>
              <a:gd name="connsiteX43" fmla="*/ 165915 w 7139732"/>
              <a:gd name="connsiteY43" fmla="*/ 1236765 h 6053670"/>
              <a:gd name="connsiteX44" fmla="*/ 152899 w 7139732"/>
              <a:gd name="connsiteY44" fmla="*/ 1099347 h 6053670"/>
              <a:gd name="connsiteX45" fmla="*/ 138628 w 7139732"/>
              <a:gd name="connsiteY45" fmla="*/ 961323 h 6053670"/>
              <a:gd name="connsiteX46" fmla="*/ 123574 w 7139732"/>
              <a:gd name="connsiteY46" fmla="*/ 825115 h 6053670"/>
              <a:gd name="connsiteX47" fmla="*/ 106010 w 7139732"/>
              <a:gd name="connsiteY47" fmla="*/ 687092 h 6053670"/>
              <a:gd name="connsiteX48" fmla="*/ 87192 w 7139732"/>
              <a:gd name="connsiteY48" fmla="*/ 549673 h 6053670"/>
              <a:gd name="connsiteX49" fmla="*/ 68530 w 7139732"/>
              <a:gd name="connsiteY49" fmla="*/ 411650 h 6053670"/>
              <a:gd name="connsiteX50" fmla="*/ 46732 w 7139732"/>
              <a:gd name="connsiteY50" fmla="*/ 274232 h 6053670"/>
              <a:gd name="connsiteX51" fmla="*/ 24464 w 7139732"/>
              <a:gd name="connsiteY51" fmla="*/ 137419 h 6053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139732" h="6053670">
                <a:moveTo>
                  <a:pt x="1097" y="0"/>
                </a:moveTo>
                <a:lnTo>
                  <a:pt x="1084479" y="0"/>
                </a:lnTo>
                <a:lnTo>
                  <a:pt x="1254558" y="0"/>
                </a:lnTo>
                <a:lnTo>
                  <a:pt x="7139732" y="0"/>
                </a:lnTo>
                <a:lnTo>
                  <a:pt x="7139732" y="6053670"/>
                </a:lnTo>
                <a:lnTo>
                  <a:pt x="1249854" y="6053670"/>
                </a:lnTo>
                <a:lnTo>
                  <a:pt x="1084479" y="6053670"/>
                </a:lnTo>
                <a:lnTo>
                  <a:pt x="0" y="6053670"/>
                </a:lnTo>
                <a:lnTo>
                  <a:pt x="5488" y="6017954"/>
                </a:lnTo>
                <a:lnTo>
                  <a:pt x="21641" y="5913225"/>
                </a:lnTo>
                <a:lnTo>
                  <a:pt x="32932" y="5836949"/>
                </a:lnTo>
                <a:lnTo>
                  <a:pt x="44850" y="5746144"/>
                </a:lnTo>
                <a:lnTo>
                  <a:pt x="59121" y="5638388"/>
                </a:lnTo>
                <a:lnTo>
                  <a:pt x="74175" y="5519131"/>
                </a:lnTo>
                <a:lnTo>
                  <a:pt x="90014" y="5384740"/>
                </a:lnTo>
                <a:lnTo>
                  <a:pt x="106794" y="5238241"/>
                </a:lnTo>
                <a:lnTo>
                  <a:pt x="123574" y="5079029"/>
                </a:lnTo>
                <a:lnTo>
                  <a:pt x="140667" y="4909527"/>
                </a:lnTo>
                <a:lnTo>
                  <a:pt x="156506" y="4726706"/>
                </a:lnTo>
                <a:lnTo>
                  <a:pt x="171717" y="4535410"/>
                </a:lnTo>
                <a:lnTo>
                  <a:pt x="185518" y="4333217"/>
                </a:lnTo>
                <a:lnTo>
                  <a:pt x="198690" y="4122549"/>
                </a:lnTo>
                <a:lnTo>
                  <a:pt x="211079" y="3902801"/>
                </a:lnTo>
                <a:lnTo>
                  <a:pt x="215470" y="3790203"/>
                </a:lnTo>
                <a:lnTo>
                  <a:pt x="220332" y="3675183"/>
                </a:lnTo>
                <a:lnTo>
                  <a:pt x="224879" y="3558347"/>
                </a:lnTo>
                <a:lnTo>
                  <a:pt x="227859" y="3440906"/>
                </a:lnTo>
                <a:lnTo>
                  <a:pt x="230525" y="3321043"/>
                </a:lnTo>
                <a:lnTo>
                  <a:pt x="233348" y="3199970"/>
                </a:lnTo>
                <a:lnTo>
                  <a:pt x="235229" y="3076475"/>
                </a:lnTo>
                <a:lnTo>
                  <a:pt x="235229" y="2951770"/>
                </a:lnTo>
                <a:lnTo>
                  <a:pt x="236170" y="2825853"/>
                </a:lnTo>
                <a:lnTo>
                  <a:pt x="235229" y="2698726"/>
                </a:lnTo>
                <a:lnTo>
                  <a:pt x="233348" y="2569783"/>
                </a:lnTo>
                <a:lnTo>
                  <a:pt x="231623" y="2440840"/>
                </a:lnTo>
                <a:lnTo>
                  <a:pt x="227859" y="2310081"/>
                </a:lnTo>
                <a:lnTo>
                  <a:pt x="223938" y="2178111"/>
                </a:lnTo>
                <a:lnTo>
                  <a:pt x="219391" y="2046141"/>
                </a:lnTo>
                <a:lnTo>
                  <a:pt x="212961" y="1912960"/>
                </a:lnTo>
                <a:lnTo>
                  <a:pt x="205277" y="1778568"/>
                </a:lnTo>
                <a:lnTo>
                  <a:pt x="197906" y="1643572"/>
                </a:lnTo>
                <a:lnTo>
                  <a:pt x="188497" y="1508575"/>
                </a:lnTo>
                <a:lnTo>
                  <a:pt x="177206" y="1371762"/>
                </a:lnTo>
                <a:lnTo>
                  <a:pt x="165915" y="1236765"/>
                </a:lnTo>
                <a:lnTo>
                  <a:pt x="152899" y="1099347"/>
                </a:lnTo>
                <a:lnTo>
                  <a:pt x="138628" y="961323"/>
                </a:lnTo>
                <a:lnTo>
                  <a:pt x="123574" y="825115"/>
                </a:lnTo>
                <a:lnTo>
                  <a:pt x="106010" y="687092"/>
                </a:lnTo>
                <a:lnTo>
                  <a:pt x="87192" y="549673"/>
                </a:lnTo>
                <a:lnTo>
                  <a:pt x="68530" y="411650"/>
                </a:lnTo>
                <a:lnTo>
                  <a:pt x="46732" y="274232"/>
                </a:lnTo>
                <a:lnTo>
                  <a:pt x="24464" y="1374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625AAF6-BC58-4225-A7B9-294C3062D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12EAE-A50C-114A-BA95-280F2B333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Sustainability Strategies </a:t>
            </a:r>
            <a:endParaRPr lang="en-GB" sz="28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697FBB-F3DE-200C-E9CD-C5DD3A805E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18" r="39016" b="-1"/>
          <a:stretch/>
        </p:blipFill>
        <p:spPr>
          <a:xfrm>
            <a:off x="5194608" y="803750"/>
            <a:ext cx="3113903" cy="52504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209B95-7BCE-6F6A-14E8-89910F81077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03" r="15187" b="-2"/>
          <a:stretch/>
        </p:blipFill>
        <p:spPr>
          <a:xfrm>
            <a:off x="8472236" y="803752"/>
            <a:ext cx="3113904" cy="25422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704688B-CB80-4241-9F1D-D462116CB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8A9A9-4A54-50D5-8FCA-CF11E48CD4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396358"/>
            <a:ext cx="3133726" cy="36234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Utilizes renewable energy and digital, on-demand manufacturing to minimize waste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Implements circular economy practices by using recycled and biodegradable materials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Prioritizes transparency, consumer education, and continuous R&amp;D for eco-efficient processes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Establishes ethical labour practices to ensure social and environmental compliance (</a:t>
            </a: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Aakko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GB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Koskennurmi-Sivonen</a:t>
            </a: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BC6657-5BBC-6283-6951-5D56EFEFF53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305" r="16588" b="2"/>
          <a:stretch/>
        </p:blipFill>
        <p:spPr>
          <a:xfrm>
            <a:off x="8472235" y="3511960"/>
            <a:ext cx="3113904" cy="254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459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74DE62C-1444-4E9B-BC48-CA6880EFE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532B7868-881B-4B4F-96E9-6E714768B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56AC0C9-AEF1-443B-A64F-B05A01B68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628932" y="402165"/>
            <a:ext cx="7139732" cy="6053670"/>
          </a:xfrm>
          <a:custGeom>
            <a:avLst/>
            <a:gdLst>
              <a:gd name="connsiteX0" fmla="*/ 1097 w 7139732"/>
              <a:gd name="connsiteY0" fmla="*/ 0 h 6053670"/>
              <a:gd name="connsiteX1" fmla="*/ 1084479 w 7139732"/>
              <a:gd name="connsiteY1" fmla="*/ 0 h 6053670"/>
              <a:gd name="connsiteX2" fmla="*/ 1254558 w 7139732"/>
              <a:gd name="connsiteY2" fmla="*/ 0 h 6053670"/>
              <a:gd name="connsiteX3" fmla="*/ 7139732 w 7139732"/>
              <a:gd name="connsiteY3" fmla="*/ 0 h 6053670"/>
              <a:gd name="connsiteX4" fmla="*/ 7139732 w 7139732"/>
              <a:gd name="connsiteY4" fmla="*/ 6053670 h 6053670"/>
              <a:gd name="connsiteX5" fmla="*/ 1249854 w 7139732"/>
              <a:gd name="connsiteY5" fmla="*/ 6053670 h 6053670"/>
              <a:gd name="connsiteX6" fmla="*/ 1084479 w 7139732"/>
              <a:gd name="connsiteY6" fmla="*/ 6053670 h 6053670"/>
              <a:gd name="connsiteX7" fmla="*/ 0 w 7139732"/>
              <a:gd name="connsiteY7" fmla="*/ 6053670 h 6053670"/>
              <a:gd name="connsiteX8" fmla="*/ 5488 w 7139732"/>
              <a:gd name="connsiteY8" fmla="*/ 6017954 h 6053670"/>
              <a:gd name="connsiteX9" fmla="*/ 21641 w 7139732"/>
              <a:gd name="connsiteY9" fmla="*/ 5913225 h 6053670"/>
              <a:gd name="connsiteX10" fmla="*/ 32932 w 7139732"/>
              <a:gd name="connsiteY10" fmla="*/ 5836949 h 6053670"/>
              <a:gd name="connsiteX11" fmla="*/ 44850 w 7139732"/>
              <a:gd name="connsiteY11" fmla="*/ 5746144 h 6053670"/>
              <a:gd name="connsiteX12" fmla="*/ 59121 w 7139732"/>
              <a:gd name="connsiteY12" fmla="*/ 5638388 h 6053670"/>
              <a:gd name="connsiteX13" fmla="*/ 74175 w 7139732"/>
              <a:gd name="connsiteY13" fmla="*/ 5519131 h 6053670"/>
              <a:gd name="connsiteX14" fmla="*/ 90014 w 7139732"/>
              <a:gd name="connsiteY14" fmla="*/ 5384740 h 6053670"/>
              <a:gd name="connsiteX15" fmla="*/ 106794 w 7139732"/>
              <a:gd name="connsiteY15" fmla="*/ 5238241 h 6053670"/>
              <a:gd name="connsiteX16" fmla="*/ 123574 w 7139732"/>
              <a:gd name="connsiteY16" fmla="*/ 5079029 h 6053670"/>
              <a:gd name="connsiteX17" fmla="*/ 140667 w 7139732"/>
              <a:gd name="connsiteY17" fmla="*/ 4909527 h 6053670"/>
              <a:gd name="connsiteX18" fmla="*/ 156506 w 7139732"/>
              <a:gd name="connsiteY18" fmla="*/ 4726706 h 6053670"/>
              <a:gd name="connsiteX19" fmla="*/ 171717 w 7139732"/>
              <a:gd name="connsiteY19" fmla="*/ 4535410 h 6053670"/>
              <a:gd name="connsiteX20" fmla="*/ 185518 w 7139732"/>
              <a:gd name="connsiteY20" fmla="*/ 4333217 h 6053670"/>
              <a:gd name="connsiteX21" fmla="*/ 198690 w 7139732"/>
              <a:gd name="connsiteY21" fmla="*/ 4122549 h 6053670"/>
              <a:gd name="connsiteX22" fmla="*/ 211079 w 7139732"/>
              <a:gd name="connsiteY22" fmla="*/ 3902801 h 6053670"/>
              <a:gd name="connsiteX23" fmla="*/ 215470 w 7139732"/>
              <a:gd name="connsiteY23" fmla="*/ 3790203 h 6053670"/>
              <a:gd name="connsiteX24" fmla="*/ 220332 w 7139732"/>
              <a:gd name="connsiteY24" fmla="*/ 3675183 h 6053670"/>
              <a:gd name="connsiteX25" fmla="*/ 224879 w 7139732"/>
              <a:gd name="connsiteY25" fmla="*/ 3558347 h 6053670"/>
              <a:gd name="connsiteX26" fmla="*/ 227859 w 7139732"/>
              <a:gd name="connsiteY26" fmla="*/ 3440906 h 6053670"/>
              <a:gd name="connsiteX27" fmla="*/ 230525 w 7139732"/>
              <a:gd name="connsiteY27" fmla="*/ 3321043 h 6053670"/>
              <a:gd name="connsiteX28" fmla="*/ 233348 w 7139732"/>
              <a:gd name="connsiteY28" fmla="*/ 3199970 h 6053670"/>
              <a:gd name="connsiteX29" fmla="*/ 235229 w 7139732"/>
              <a:gd name="connsiteY29" fmla="*/ 3076475 h 6053670"/>
              <a:gd name="connsiteX30" fmla="*/ 235229 w 7139732"/>
              <a:gd name="connsiteY30" fmla="*/ 2951770 h 6053670"/>
              <a:gd name="connsiteX31" fmla="*/ 236170 w 7139732"/>
              <a:gd name="connsiteY31" fmla="*/ 2825853 h 6053670"/>
              <a:gd name="connsiteX32" fmla="*/ 235229 w 7139732"/>
              <a:gd name="connsiteY32" fmla="*/ 2698726 h 6053670"/>
              <a:gd name="connsiteX33" fmla="*/ 233348 w 7139732"/>
              <a:gd name="connsiteY33" fmla="*/ 2569783 h 6053670"/>
              <a:gd name="connsiteX34" fmla="*/ 231623 w 7139732"/>
              <a:gd name="connsiteY34" fmla="*/ 2440840 h 6053670"/>
              <a:gd name="connsiteX35" fmla="*/ 227859 w 7139732"/>
              <a:gd name="connsiteY35" fmla="*/ 2310081 h 6053670"/>
              <a:gd name="connsiteX36" fmla="*/ 223938 w 7139732"/>
              <a:gd name="connsiteY36" fmla="*/ 2178111 h 6053670"/>
              <a:gd name="connsiteX37" fmla="*/ 219391 w 7139732"/>
              <a:gd name="connsiteY37" fmla="*/ 2046141 h 6053670"/>
              <a:gd name="connsiteX38" fmla="*/ 212961 w 7139732"/>
              <a:gd name="connsiteY38" fmla="*/ 1912960 h 6053670"/>
              <a:gd name="connsiteX39" fmla="*/ 205277 w 7139732"/>
              <a:gd name="connsiteY39" fmla="*/ 1778568 h 6053670"/>
              <a:gd name="connsiteX40" fmla="*/ 197906 w 7139732"/>
              <a:gd name="connsiteY40" fmla="*/ 1643572 h 6053670"/>
              <a:gd name="connsiteX41" fmla="*/ 188497 w 7139732"/>
              <a:gd name="connsiteY41" fmla="*/ 1508575 h 6053670"/>
              <a:gd name="connsiteX42" fmla="*/ 177206 w 7139732"/>
              <a:gd name="connsiteY42" fmla="*/ 1371762 h 6053670"/>
              <a:gd name="connsiteX43" fmla="*/ 165915 w 7139732"/>
              <a:gd name="connsiteY43" fmla="*/ 1236765 h 6053670"/>
              <a:gd name="connsiteX44" fmla="*/ 152899 w 7139732"/>
              <a:gd name="connsiteY44" fmla="*/ 1099347 h 6053670"/>
              <a:gd name="connsiteX45" fmla="*/ 138628 w 7139732"/>
              <a:gd name="connsiteY45" fmla="*/ 961323 h 6053670"/>
              <a:gd name="connsiteX46" fmla="*/ 123574 w 7139732"/>
              <a:gd name="connsiteY46" fmla="*/ 825115 h 6053670"/>
              <a:gd name="connsiteX47" fmla="*/ 106010 w 7139732"/>
              <a:gd name="connsiteY47" fmla="*/ 687092 h 6053670"/>
              <a:gd name="connsiteX48" fmla="*/ 87192 w 7139732"/>
              <a:gd name="connsiteY48" fmla="*/ 549673 h 6053670"/>
              <a:gd name="connsiteX49" fmla="*/ 68530 w 7139732"/>
              <a:gd name="connsiteY49" fmla="*/ 411650 h 6053670"/>
              <a:gd name="connsiteX50" fmla="*/ 46732 w 7139732"/>
              <a:gd name="connsiteY50" fmla="*/ 274232 h 6053670"/>
              <a:gd name="connsiteX51" fmla="*/ 24464 w 7139732"/>
              <a:gd name="connsiteY51" fmla="*/ 137419 h 6053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139732" h="6053670">
                <a:moveTo>
                  <a:pt x="1097" y="0"/>
                </a:moveTo>
                <a:lnTo>
                  <a:pt x="1084479" y="0"/>
                </a:lnTo>
                <a:lnTo>
                  <a:pt x="1254558" y="0"/>
                </a:lnTo>
                <a:lnTo>
                  <a:pt x="7139732" y="0"/>
                </a:lnTo>
                <a:lnTo>
                  <a:pt x="7139732" y="6053670"/>
                </a:lnTo>
                <a:lnTo>
                  <a:pt x="1249854" y="6053670"/>
                </a:lnTo>
                <a:lnTo>
                  <a:pt x="1084479" y="6053670"/>
                </a:lnTo>
                <a:lnTo>
                  <a:pt x="0" y="6053670"/>
                </a:lnTo>
                <a:lnTo>
                  <a:pt x="5488" y="6017954"/>
                </a:lnTo>
                <a:lnTo>
                  <a:pt x="21641" y="5913225"/>
                </a:lnTo>
                <a:lnTo>
                  <a:pt x="32932" y="5836949"/>
                </a:lnTo>
                <a:lnTo>
                  <a:pt x="44850" y="5746144"/>
                </a:lnTo>
                <a:lnTo>
                  <a:pt x="59121" y="5638388"/>
                </a:lnTo>
                <a:lnTo>
                  <a:pt x="74175" y="5519131"/>
                </a:lnTo>
                <a:lnTo>
                  <a:pt x="90014" y="5384740"/>
                </a:lnTo>
                <a:lnTo>
                  <a:pt x="106794" y="5238241"/>
                </a:lnTo>
                <a:lnTo>
                  <a:pt x="123574" y="5079029"/>
                </a:lnTo>
                <a:lnTo>
                  <a:pt x="140667" y="4909527"/>
                </a:lnTo>
                <a:lnTo>
                  <a:pt x="156506" y="4726706"/>
                </a:lnTo>
                <a:lnTo>
                  <a:pt x="171717" y="4535410"/>
                </a:lnTo>
                <a:lnTo>
                  <a:pt x="185518" y="4333217"/>
                </a:lnTo>
                <a:lnTo>
                  <a:pt x="198690" y="4122549"/>
                </a:lnTo>
                <a:lnTo>
                  <a:pt x="211079" y="3902801"/>
                </a:lnTo>
                <a:lnTo>
                  <a:pt x="215470" y="3790203"/>
                </a:lnTo>
                <a:lnTo>
                  <a:pt x="220332" y="3675183"/>
                </a:lnTo>
                <a:lnTo>
                  <a:pt x="224879" y="3558347"/>
                </a:lnTo>
                <a:lnTo>
                  <a:pt x="227859" y="3440906"/>
                </a:lnTo>
                <a:lnTo>
                  <a:pt x="230525" y="3321043"/>
                </a:lnTo>
                <a:lnTo>
                  <a:pt x="233348" y="3199970"/>
                </a:lnTo>
                <a:lnTo>
                  <a:pt x="235229" y="3076475"/>
                </a:lnTo>
                <a:lnTo>
                  <a:pt x="235229" y="2951770"/>
                </a:lnTo>
                <a:lnTo>
                  <a:pt x="236170" y="2825853"/>
                </a:lnTo>
                <a:lnTo>
                  <a:pt x="235229" y="2698726"/>
                </a:lnTo>
                <a:lnTo>
                  <a:pt x="233348" y="2569783"/>
                </a:lnTo>
                <a:lnTo>
                  <a:pt x="231623" y="2440840"/>
                </a:lnTo>
                <a:lnTo>
                  <a:pt x="227859" y="2310081"/>
                </a:lnTo>
                <a:lnTo>
                  <a:pt x="223938" y="2178111"/>
                </a:lnTo>
                <a:lnTo>
                  <a:pt x="219391" y="2046141"/>
                </a:lnTo>
                <a:lnTo>
                  <a:pt x="212961" y="1912960"/>
                </a:lnTo>
                <a:lnTo>
                  <a:pt x="205277" y="1778568"/>
                </a:lnTo>
                <a:lnTo>
                  <a:pt x="197906" y="1643572"/>
                </a:lnTo>
                <a:lnTo>
                  <a:pt x="188497" y="1508575"/>
                </a:lnTo>
                <a:lnTo>
                  <a:pt x="177206" y="1371762"/>
                </a:lnTo>
                <a:lnTo>
                  <a:pt x="165915" y="1236765"/>
                </a:lnTo>
                <a:lnTo>
                  <a:pt x="152899" y="1099347"/>
                </a:lnTo>
                <a:lnTo>
                  <a:pt x="138628" y="961323"/>
                </a:lnTo>
                <a:lnTo>
                  <a:pt x="123574" y="825115"/>
                </a:lnTo>
                <a:lnTo>
                  <a:pt x="106010" y="687092"/>
                </a:lnTo>
                <a:lnTo>
                  <a:pt x="87192" y="549673"/>
                </a:lnTo>
                <a:lnTo>
                  <a:pt x="68530" y="411650"/>
                </a:lnTo>
                <a:lnTo>
                  <a:pt x="46732" y="274232"/>
                </a:lnTo>
                <a:lnTo>
                  <a:pt x="24464" y="1374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625AAF6-BC58-4225-A7B9-294C3062D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1CF39-E64D-8C06-BC37-7CABD7CC9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7264" y="900379"/>
            <a:ext cx="3617893" cy="10202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FFFFFF"/>
                </a:solidFill>
                <a:latin typeface="Arial Black" panose="020B0A04020102020204" pitchFamily="34" charset="0"/>
              </a:rPr>
              <a:t>Resources and Market Approach </a:t>
            </a:r>
            <a:endParaRPr lang="en-GB" sz="28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3F16F9-9976-E3D0-1C48-50720200FC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35" r="49142"/>
          <a:stretch/>
        </p:blipFill>
        <p:spPr>
          <a:xfrm>
            <a:off x="5194608" y="803750"/>
            <a:ext cx="3113903" cy="52504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07E6D29-4D34-327C-B477-9425CDA1FB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75" r="1735" b="3"/>
          <a:stretch/>
        </p:blipFill>
        <p:spPr>
          <a:xfrm>
            <a:off x="8472236" y="803752"/>
            <a:ext cx="3113904" cy="25422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704688B-CB80-4241-9F1D-D462116CB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38AC9-5B01-98E4-2C30-106D6D41C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State-of-the-art production facilities with energy-efficient systems and strategic location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Multidisciplinary team combining design, engineering, and sustainability expertise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strategy driven by equity investment, reinvestment of profits, and lean operational models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Robust digital marketing and strategic partnerships to capture the growing eco-conscious market (Henninger, </a:t>
            </a:r>
            <a:r>
              <a:rPr lang="en-US" sz="1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Alevizou</a:t>
            </a: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Oates, 2016)</a:t>
            </a:r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292728-766D-0D93-EBC4-A23A431F171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917" r="19493" b="2"/>
          <a:stretch/>
        </p:blipFill>
        <p:spPr>
          <a:xfrm>
            <a:off x="8472235" y="3511960"/>
            <a:ext cx="3113904" cy="254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5409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74DE62C-1444-4E9B-BC48-CA6880EFE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532B7868-881B-4B4F-96E9-6E714768B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56AC0C9-AEF1-443B-A64F-B05A01B68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628932" y="402165"/>
            <a:ext cx="7139732" cy="6053670"/>
          </a:xfrm>
          <a:custGeom>
            <a:avLst/>
            <a:gdLst>
              <a:gd name="connsiteX0" fmla="*/ 1097 w 7139732"/>
              <a:gd name="connsiteY0" fmla="*/ 0 h 6053670"/>
              <a:gd name="connsiteX1" fmla="*/ 1084479 w 7139732"/>
              <a:gd name="connsiteY1" fmla="*/ 0 h 6053670"/>
              <a:gd name="connsiteX2" fmla="*/ 1254558 w 7139732"/>
              <a:gd name="connsiteY2" fmla="*/ 0 h 6053670"/>
              <a:gd name="connsiteX3" fmla="*/ 7139732 w 7139732"/>
              <a:gd name="connsiteY3" fmla="*/ 0 h 6053670"/>
              <a:gd name="connsiteX4" fmla="*/ 7139732 w 7139732"/>
              <a:gd name="connsiteY4" fmla="*/ 6053670 h 6053670"/>
              <a:gd name="connsiteX5" fmla="*/ 1249854 w 7139732"/>
              <a:gd name="connsiteY5" fmla="*/ 6053670 h 6053670"/>
              <a:gd name="connsiteX6" fmla="*/ 1084479 w 7139732"/>
              <a:gd name="connsiteY6" fmla="*/ 6053670 h 6053670"/>
              <a:gd name="connsiteX7" fmla="*/ 0 w 7139732"/>
              <a:gd name="connsiteY7" fmla="*/ 6053670 h 6053670"/>
              <a:gd name="connsiteX8" fmla="*/ 5488 w 7139732"/>
              <a:gd name="connsiteY8" fmla="*/ 6017954 h 6053670"/>
              <a:gd name="connsiteX9" fmla="*/ 21641 w 7139732"/>
              <a:gd name="connsiteY9" fmla="*/ 5913225 h 6053670"/>
              <a:gd name="connsiteX10" fmla="*/ 32932 w 7139732"/>
              <a:gd name="connsiteY10" fmla="*/ 5836949 h 6053670"/>
              <a:gd name="connsiteX11" fmla="*/ 44850 w 7139732"/>
              <a:gd name="connsiteY11" fmla="*/ 5746144 h 6053670"/>
              <a:gd name="connsiteX12" fmla="*/ 59121 w 7139732"/>
              <a:gd name="connsiteY12" fmla="*/ 5638388 h 6053670"/>
              <a:gd name="connsiteX13" fmla="*/ 74175 w 7139732"/>
              <a:gd name="connsiteY13" fmla="*/ 5519131 h 6053670"/>
              <a:gd name="connsiteX14" fmla="*/ 90014 w 7139732"/>
              <a:gd name="connsiteY14" fmla="*/ 5384740 h 6053670"/>
              <a:gd name="connsiteX15" fmla="*/ 106794 w 7139732"/>
              <a:gd name="connsiteY15" fmla="*/ 5238241 h 6053670"/>
              <a:gd name="connsiteX16" fmla="*/ 123574 w 7139732"/>
              <a:gd name="connsiteY16" fmla="*/ 5079029 h 6053670"/>
              <a:gd name="connsiteX17" fmla="*/ 140667 w 7139732"/>
              <a:gd name="connsiteY17" fmla="*/ 4909527 h 6053670"/>
              <a:gd name="connsiteX18" fmla="*/ 156506 w 7139732"/>
              <a:gd name="connsiteY18" fmla="*/ 4726706 h 6053670"/>
              <a:gd name="connsiteX19" fmla="*/ 171717 w 7139732"/>
              <a:gd name="connsiteY19" fmla="*/ 4535410 h 6053670"/>
              <a:gd name="connsiteX20" fmla="*/ 185518 w 7139732"/>
              <a:gd name="connsiteY20" fmla="*/ 4333217 h 6053670"/>
              <a:gd name="connsiteX21" fmla="*/ 198690 w 7139732"/>
              <a:gd name="connsiteY21" fmla="*/ 4122549 h 6053670"/>
              <a:gd name="connsiteX22" fmla="*/ 211079 w 7139732"/>
              <a:gd name="connsiteY22" fmla="*/ 3902801 h 6053670"/>
              <a:gd name="connsiteX23" fmla="*/ 215470 w 7139732"/>
              <a:gd name="connsiteY23" fmla="*/ 3790203 h 6053670"/>
              <a:gd name="connsiteX24" fmla="*/ 220332 w 7139732"/>
              <a:gd name="connsiteY24" fmla="*/ 3675183 h 6053670"/>
              <a:gd name="connsiteX25" fmla="*/ 224879 w 7139732"/>
              <a:gd name="connsiteY25" fmla="*/ 3558347 h 6053670"/>
              <a:gd name="connsiteX26" fmla="*/ 227859 w 7139732"/>
              <a:gd name="connsiteY26" fmla="*/ 3440906 h 6053670"/>
              <a:gd name="connsiteX27" fmla="*/ 230525 w 7139732"/>
              <a:gd name="connsiteY27" fmla="*/ 3321043 h 6053670"/>
              <a:gd name="connsiteX28" fmla="*/ 233348 w 7139732"/>
              <a:gd name="connsiteY28" fmla="*/ 3199970 h 6053670"/>
              <a:gd name="connsiteX29" fmla="*/ 235229 w 7139732"/>
              <a:gd name="connsiteY29" fmla="*/ 3076475 h 6053670"/>
              <a:gd name="connsiteX30" fmla="*/ 235229 w 7139732"/>
              <a:gd name="connsiteY30" fmla="*/ 2951770 h 6053670"/>
              <a:gd name="connsiteX31" fmla="*/ 236170 w 7139732"/>
              <a:gd name="connsiteY31" fmla="*/ 2825853 h 6053670"/>
              <a:gd name="connsiteX32" fmla="*/ 235229 w 7139732"/>
              <a:gd name="connsiteY32" fmla="*/ 2698726 h 6053670"/>
              <a:gd name="connsiteX33" fmla="*/ 233348 w 7139732"/>
              <a:gd name="connsiteY33" fmla="*/ 2569783 h 6053670"/>
              <a:gd name="connsiteX34" fmla="*/ 231623 w 7139732"/>
              <a:gd name="connsiteY34" fmla="*/ 2440840 h 6053670"/>
              <a:gd name="connsiteX35" fmla="*/ 227859 w 7139732"/>
              <a:gd name="connsiteY35" fmla="*/ 2310081 h 6053670"/>
              <a:gd name="connsiteX36" fmla="*/ 223938 w 7139732"/>
              <a:gd name="connsiteY36" fmla="*/ 2178111 h 6053670"/>
              <a:gd name="connsiteX37" fmla="*/ 219391 w 7139732"/>
              <a:gd name="connsiteY37" fmla="*/ 2046141 h 6053670"/>
              <a:gd name="connsiteX38" fmla="*/ 212961 w 7139732"/>
              <a:gd name="connsiteY38" fmla="*/ 1912960 h 6053670"/>
              <a:gd name="connsiteX39" fmla="*/ 205277 w 7139732"/>
              <a:gd name="connsiteY39" fmla="*/ 1778568 h 6053670"/>
              <a:gd name="connsiteX40" fmla="*/ 197906 w 7139732"/>
              <a:gd name="connsiteY40" fmla="*/ 1643572 h 6053670"/>
              <a:gd name="connsiteX41" fmla="*/ 188497 w 7139732"/>
              <a:gd name="connsiteY41" fmla="*/ 1508575 h 6053670"/>
              <a:gd name="connsiteX42" fmla="*/ 177206 w 7139732"/>
              <a:gd name="connsiteY42" fmla="*/ 1371762 h 6053670"/>
              <a:gd name="connsiteX43" fmla="*/ 165915 w 7139732"/>
              <a:gd name="connsiteY43" fmla="*/ 1236765 h 6053670"/>
              <a:gd name="connsiteX44" fmla="*/ 152899 w 7139732"/>
              <a:gd name="connsiteY44" fmla="*/ 1099347 h 6053670"/>
              <a:gd name="connsiteX45" fmla="*/ 138628 w 7139732"/>
              <a:gd name="connsiteY45" fmla="*/ 961323 h 6053670"/>
              <a:gd name="connsiteX46" fmla="*/ 123574 w 7139732"/>
              <a:gd name="connsiteY46" fmla="*/ 825115 h 6053670"/>
              <a:gd name="connsiteX47" fmla="*/ 106010 w 7139732"/>
              <a:gd name="connsiteY47" fmla="*/ 687092 h 6053670"/>
              <a:gd name="connsiteX48" fmla="*/ 87192 w 7139732"/>
              <a:gd name="connsiteY48" fmla="*/ 549673 h 6053670"/>
              <a:gd name="connsiteX49" fmla="*/ 68530 w 7139732"/>
              <a:gd name="connsiteY49" fmla="*/ 411650 h 6053670"/>
              <a:gd name="connsiteX50" fmla="*/ 46732 w 7139732"/>
              <a:gd name="connsiteY50" fmla="*/ 274232 h 6053670"/>
              <a:gd name="connsiteX51" fmla="*/ 24464 w 7139732"/>
              <a:gd name="connsiteY51" fmla="*/ 137419 h 6053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7139732" h="6053670">
                <a:moveTo>
                  <a:pt x="1097" y="0"/>
                </a:moveTo>
                <a:lnTo>
                  <a:pt x="1084479" y="0"/>
                </a:lnTo>
                <a:lnTo>
                  <a:pt x="1254558" y="0"/>
                </a:lnTo>
                <a:lnTo>
                  <a:pt x="7139732" y="0"/>
                </a:lnTo>
                <a:lnTo>
                  <a:pt x="7139732" y="6053670"/>
                </a:lnTo>
                <a:lnTo>
                  <a:pt x="1249854" y="6053670"/>
                </a:lnTo>
                <a:lnTo>
                  <a:pt x="1084479" y="6053670"/>
                </a:lnTo>
                <a:lnTo>
                  <a:pt x="0" y="6053670"/>
                </a:lnTo>
                <a:lnTo>
                  <a:pt x="5488" y="6017954"/>
                </a:lnTo>
                <a:lnTo>
                  <a:pt x="21641" y="5913225"/>
                </a:lnTo>
                <a:lnTo>
                  <a:pt x="32932" y="5836949"/>
                </a:lnTo>
                <a:lnTo>
                  <a:pt x="44850" y="5746144"/>
                </a:lnTo>
                <a:lnTo>
                  <a:pt x="59121" y="5638388"/>
                </a:lnTo>
                <a:lnTo>
                  <a:pt x="74175" y="5519131"/>
                </a:lnTo>
                <a:lnTo>
                  <a:pt x="90014" y="5384740"/>
                </a:lnTo>
                <a:lnTo>
                  <a:pt x="106794" y="5238241"/>
                </a:lnTo>
                <a:lnTo>
                  <a:pt x="123574" y="5079029"/>
                </a:lnTo>
                <a:lnTo>
                  <a:pt x="140667" y="4909527"/>
                </a:lnTo>
                <a:lnTo>
                  <a:pt x="156506" y="4726706"/>
                </a:lnTo>
                <a:lnTo>
                  <a:pt x="171717" y="4535410"/>
                </a:lnTo>
                <a:lnTo>
                  <a:pt x="185518" y="4333217"/>
                </a:lnTo>
                <a:lnTo>
                  <a:pt x="198690" y="4122549"/>
                </a:lnTo>
                <a:lnTo>
                  <a:pt x="211079" y="3902801"/>
                </a:lnTo>
                <a:lnTo>
                  <a:pt x="215470" y="3790203"/>
                </a:lnTo>
                <a:lnTo>
                  <a:pt x="220332" y="3675183"/>
                </a:lnTo>
                <a:lnTo>
                  <a:pt x="224879" y="3558347"/>
                </a:lnTo>
                <a:lnTo>
                  <a:pt x="227859" y="3440906"/>
                </a:lnTo>
                <a:lnTo>
                  <a:pt x="230525" y="3321043"/>
                </a:lnTo>
                <a:lnTo>
                  <a:pt x="233348" y="3199970"/>
                </a:lnTo>
                <a:lnTo>
                  <a:pt x="235229" y="3076475"/>
                </a:lnTo>
                <a:lnTo>
                  <a:pt x="235229" y="2951770"/>
                </a:lnTo>
                <a:lnTo>
                  <a:pt x="236170" y="2825853"/>
                </a:lnTo>
                <a:lnTo>
                  <a:pt x="235229" y="2698726"/>
                </a:lnTo>
                <a:lnTo>
                  <a:pt x="233348" y="2569783"/>
                </a:lnTo>
                <a:lnTo>
                  <a:pt x="231623" y="2440840"/>
                </a:lnTo>
                <a:lnTo>
                  <a:pt x="227859" y="2310081"/>
                </a:lnTo>
                <a:lnTo>
                  <a:pt x="223938" y="2178111"/>
                </a:lnTo>
                <a:lnTo>
                  <a:pt x="219391" y="2046141"/>
                </a:lnTo>
                <a:lnTo>
                  <a:pt x="212961" y="1912960"/>
                </a:lnTo>
                <a:lnTo>
                  <a:pt x="205277" y="1778568"/>
                </a:lnTo>
                <a:lnTo>
                  <a:pt x="197906" y="1643572"/>
                </a:lnTo>
                <a:lnTo>
                  <a:pt x="188497" y="1508575"/>
                </a:lnTo>
                <a:lnTo>
                  <a:pt x="177206" y="1371762"/>
                </a:lnTo>
                <a:lnTo>
                  <a:pt x="165915" y="1236765"/>
                </a:lnTo>
                <a:lnTo>
                  <a:pt x="152899" y="1099347"/>
                </a:lnTo>
                <a:lnTo>
                  <a:pt x="138628" y="961323"/>
                </a:lnTo>
                <a:lnTo>
                  <a:pt x="123574" y="825115"/>
                </a:lnTo>
                <a:lnTo>
                  <a:pt x="106010" y="687092"/>
                </a:lnTo>
                <a:lnTo>
                  <a:pt x="87192" y="549673"/>
                </a:lnTo>
                <a:lnTo>
                  <a:pt x="68530" y="411650"/>
                </a:lnTo>
                <a:lnTo>
                  <a:pt x="46732" y="274232"/>
                </a:lnTo>
                <a:lnTo>
                  <a:pt x="24464" y="1374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625AAF6-BC58-4225-A7B9-294C3062D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B5045-5465-470D-2F23-FE06C692B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906" y="632884"/>
            <a:ext cx="3321502" cy="102023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 Black" panose="020B0A04020102020204" pitchFamily="34" charset="0"/>
              </a:rPr>
              <a:t>Competitive Advantage and Success Justification </a:t>
            </a:r>
            <a:endParaRPr lang="en-GB" sz="20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BE5FDD-EAB3-E812-BDC9-E73240982F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235" r="21459" b="2"/>
          <a:stretch/>
        </p:blipFill>
        <p:spPr>
          <a:xfrm>
            <a:off x="5194608" y="803750"/>
            <a:ext cx="3113903" cy="525049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C62BE0-6752-1CB7-5D4D-99222FE0E0D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408" r="2" b="2"/>
          <a:stretch/>
        </p:blipFill>
        <p:spPr>
          <a:xfrm>
            <a:off x="8472236" y="803752"/>
            <a:ext cx="3113904" cy="254228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6704688B-CB80-4241-9F1D-D462116CB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890B8-756C-9F36-832A-32A1C2C74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Differentiates through innovation in sustainable design and ethical production practices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Leverages consumer trends favoring transparency and environmental responsibility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planning and risk management ensure resilience in a dynamic market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Positioned for growth with strong brand identity and effective market penetration strategies (Ottoman, 2011)</a:t>
            </a:r>
            <a:endParaRPr lang="en-GB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374B54-407D-5C63-E6C3-8C61BCD8070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1721" r="3" b="6638"/>
          <a:stretch/>
        </p:blipFill>
        <p:spPr>
          <a:xfrm>
            <a:off x="8472235" y="3511960"/>
            <a:ext cx="3113904" cy="2542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9634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97AD1-C94C-7E95-A133-58BBC2D4C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latin typeface="Arial Black" panose="020B0A04020102020204" pitchFamily="34" charset="0"/>
              </a:rPr>
              <a:t>References </a:t>
            </a:r>
            <a:endParaRPr lang="en-GB" sz="40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5A351-2350-78B8-DB3F-44A96155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10404323" cy="3416300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Aakko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M., &amp;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Koskennurmi-Sivonen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R. (2013). Designing sustainable fashion: Possibilities and challenges.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Research Journal of Textile and Apparel, 17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(1), 13–22. 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Anbarasan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P. (2018). Stakeholder engagement in sustainable enterprise: Evolving a conceptual framework, and a case study of ITC.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&amp; the Environment, 27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(3), 282–300.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Henninger, C. E.,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Alevizou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P. J., &amp; Oates, C. J. (2016). What is sustainable fashion?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Fashion Marketing and Management, 20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(4), 400–416.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https://doi.org/10.1108/JFMM-07-2015-0052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Mukendi, A., Davies, I.,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Glozer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S., &amp; McDonagh, P. (2020). Sustainable fashion: Current and future research directions.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Marketing, 54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(11), 2873–2909. 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Niinimaki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K. (Ed.). (2013).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Sustainable fashion: New approaches.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Helsinki: Aalto ARTS Books.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https://aaltodoc.aalto.fi/handle/123456789/13769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Ottoman, J. A. (2011).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new rules of green marketing: Strategies, tools, and inspiration for sustainable branding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Sheffield, UK: Greenleaf.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8813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59</TotalTime>
  <Words>447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Century Gothic</vt:lpstr>
      <vt:lpstr>Wingdings 3</vt:lpstr>
      <vt:lpstr>Ion Boardroom</vt:lpstr>
      <vt:lpstr>SUSTAINABLE ENTERPRISE  BUSINESS PLAN  </vt:lpstr>
      <vt:lpstr>Overview of VIREO FASHION </vt:lpstr>
      <vt:lpstr>Sustainability Strategies </vt:lpstr>
      <vt:lpstr>Resources and Market Approach </vt:lpstr>
      <vt:lpstr>Competitive Advantage and Success Justification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2025-03-14T15:40:49Z</dcterms:created>
  <dcterms:modified xsi:type="dcterms:W3CDTF">2025-03-14T16:40:45Z</dcterms:modified>
</cp:coreProperties>
</file>