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42479913" cy="30240288"/>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19"/>
    <p:restoredTop sz="94658"/>
  </p:normalViewPr>
  <p:slideViewPr>
    <p:cSldViewPr snapToGrid="0">
      <p:cViewPr>
        <p:scale>
          <a:sx n="35" d="100"/>
          <a:sy n="35" d="100"/>
        </p:scale>
        <p:origin x="66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587269A1-FCAD-374B-BA89-69FF77C393B4}" type="datetimeFigureOut">
              <a:rPr lang="en-GB" smtClean="0"/>
              <a:t>05/12/2024</a:t>
            </a:fld>
            <a:endParaRPr lang="en-GB"/>
          </a:p>
        </p:txBody>
      </p:sp>
      <p:sp>
        <p:nvSpPr>
          <p:cNvPr id="4" name="Slide Image Placeholder 3"/>
          <p:cNvSpPr>
            <a:spLocks noGrp="1" noRot="1" noChangeAspect="1"/>
          </p:cNvSpPr>
          <p:nvPr>
            <p:ph type="sldImg" idx="2"/>
          </p:nvPr>
        </p:nvSpPr>
        <p:spPr>
          <a:xfrm>
            <a:off x="2946400" y="857250"/>
            <a:ext cx="32512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D3F761C4-7AF4-7449-A575-00BC43FFE7ED}" type="slidenum">
              <a:rPr lang="en-GB" smtClean="0"/>
              <a:t>‹#›</a:t>
            </a:fld>
            <a:endParaRPr lang="en-GB"/>
          </a:p>
        </p:txBody>
      </p:sp>
    </p:spTree>
    <p:extLst>
      <p:ext uri="{BB962C8B-B14F-4D97-AF65-F5344CB8AC3E}">
        <p14:creationId xmlns:p14="http://schemas.microsoft.com/office/powerpoint/2010/main" val="2527588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761C4-7AF4-7449-A575-00BC43FFE7ED}" type="slidenum">
              <a:rPr lang="en-GB" smtClean="0"/>
              <a:t>1</a:t>
            </a:fld>
            <a:endParaRPr lang="en-GB"/>
          </a:p>
        </p:txBody>
      </p:sp>
    </p:spTree>
    <p:extLst>
      <p:ext uri="{BB962C8B-B14F-4D97-AF65-F5344CB8AC3E}">
        <p14:creationId xmlns:p14="http://schemas.microsoft.com/office/powerpoint/2010/main" val="427524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12/5/24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66847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12/5/24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876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12/5/24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4284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12/5/24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3835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12/5/24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1368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12/5/24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33301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12/5/24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1122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12/5/24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2404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12/5/24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55102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12/5/24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1358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12/5/24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978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12/5/24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53212742"/>
      </p:ext>
    </p:extLst>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87" r:id="rId9"/>
    <p:sldLayoutId id="2147483686" r:id="rId10"/>
    <p:sldLayoutId id="214748368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jpe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79912" cy="30240287"/>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Aesthetic folyadék, vízszínű és szabadkézi">
            <a:extLst>
              <a:ext uri="{FF2B5EF4-FFF2-40B4-BE49-F238E27FC236}">
                <a16:creationId xmlns:a16="http://schemas.microsoft.com/office/drawing/2014/main" id="{6EA04813-3EEE-79DE-B675-C73E49EBD45E}"/>
              </a:ext>
            </a:extLst>
          </p:cNvPr>
          <p:cNvPicPr>
            <a:picLocks noChangeAspect="1"/>
          </p:cNvPicPr>
          <p:nvPr/>
        </p:nvPicPr>
        <p:blipFill>
          <a:blip r:embed="rId3"/>
          <a:srcRect r="13608"/>
          <a:stretch/>
        </p:blipFill>
        <p:spPr>
          <a:xfrm>
            <a:off x="6728" y="0"/>
            <a:ext cx="42479892" cy="30240277"/>
          </a:xfrm>
          <a:prstGeom prst="rect">
            <a:avLst/>
          </a:prstGeom>
        </p:spPr>
      </p:pic>
      <p:sp>
        <p:nvSpPr>
          <p:cNvPr id="8" name="Szövegdoboz 7">
            <a:extLst>
              <a:ext uri="{FF2B5EF4-FFF2-40B4-BE49-F238E27FC236}">
                <a16:creationId xmlns:a16="http://schemas.microsoft.com/office/drawing/2014/main" id="{C48BE52A-D70A-06BC-7291-73246CBF9059}"/>
              </a:ext>
            </a:extLst>
          </p:cNvPr>
          <p:cNvSpPr txBox="1"/>
          <p:nvPr/>
        </p:nvSpPr>
        <p:spPr>
          <a:xfrm>
            <a:off x="912812" y="3505200"/>
            <a:ext cx="4649788" cy="1015663"/>
          </a:xfrm>
          <a:prstGeom prst="rect">
            <a:avLst/>
          </a:prstGeom>
          <a:noFill/>
        </p:spPr>
        <p:txBody>
          <a:bodyPr wrap="square" rtlCol="0">
            <a:spAutoFit/>
          </a:bodyPr>
          <a:lstStyle/>
          <a:p>
            <a:endParaRPr lang="hu-HU" sz="6000">
              <a:latin typeface="Calibri" panose="020F0502020204030204" pitchFamily="34" charset="0"/>
              <a:ea typeface="Calibri" panose="020F0502020204030204" pitchFamily="34" charset="0"/>
              <a:cs typeface="Calibri" panose="020F0502020204030204" pitchFamily="34" charset="0"/>
            </a:endParaRPr>
          </a:p>
        </p:txBody>
      </p:sp>
      <p:sp>
        <p:nvSpPr>
          <p:cNvPr id="10" name="Téglalap: lekerekített 9">
            <a:extLst>
              <a:ext uri="{FF2B5EF4-FFF2-40B4-BE49-F238E27FC236}">
                <a16:creationId xmlns:a16="http://schemas.microsoft.com/office/drawing/2014/main" id="{BE1C4E0A-ED2B-0285-2E74-7DA165D7D9F0}"/>
              </a:ext>
            </a:extLst>
          </p:cNvPr>
          <p:cNvSpPr/>
          <p:nvPr/>
        </p:nvSpPr>
        <p:spPr>
          <a:xfrm>
            <a:off x="580139" y="6192461"/>
            <a:ext cx="5030156" cy="1423183"/>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4000" err="1">
                <a:solidFill>
                  <a:schemeClr val="bg1"/>
                </a:solidFill>
                <a:latin typeface="Bauhaus 93" panose="04030905020B02020C02" pitchFamily="82" charset="0"/>
                <a:ea typeface="Calibri" panose="020F0502020204030204" pitchFamily="34" charset="0"/>
                <a:cs typeface="Calibri" panose="020F0502020204030204" pitchFamily="34" charset="0"/>
              </a:rPr>
              <a:t>Communication</a:t>
            </a:r>
            <a:endParaRPr lang="hu-HU" sz="4000">
              <a:solidFill>
                <a:schemeClr val="bg1"/>
              </a:solidFill>
              <a:latin typeface="Bauhaus 93" panose="04030905020B02020C02" pitchFamily="82" charset="0"/>
              <a:ea typeface="Calibri" panose="020F0502020204030204" pitchFamily="34" charset="0"/>
              <a:cs typeface="Calibri" panose="020F0502020204030204" pitchFamily="34" charset="0"/>
            </a:endParaRPr>
          </a:p>
          <a:p>
            <a:pPr algn="ctr"/>
            <a:r>
              <a:rPr lang="hu-HU" sz="4000" err="1">
                <a:solidFill>
                  <a:srgbClr val="FFFF00"/>
                </a:solidFill>
                <a:latin typeface="Bauhaus 93" panose="04030905020B02020C02" pitchFamily="82" charset="0"/>
                <a:ea typeface="Calibri" panose="020F0502020204030204" pitchFamily="34" charset="0"/>
                <a:cs typeface="Calibri" panose="020F0502020204030204" pitchFamily="34" charset="0"/>
              </a:rPr>
              <a:t>Yellow</a:t>
            </a:r>
            <a:endParaRPr lang="hu-HU" sz="4000">
              <a:solidFill>
                <a:srgbClr val="FFFF00"/>
              </a:solidFill>
              <a:latin typeface="Bauhaus 93" panose="04030905020B02020C02" pitchFamily="82" charset="0"/>
              <a:ea typeface="Calibri" panose="020F0502020204030204" pitchFamily="34" charset="0"/>
              <a:cs typeface="Calibri" panose="020F0502020204030204" pitchFamily="34" charset="0"/>
            </a:endParaRPr>
          </a:p>
        </p:txBody>
      </p:sp>
      <p:sp>
        <p:nvSpPr>
          <p:cNvPr id="13" name="Téglalap: lekerekített 12">
            <a:extLst>
              <a:ext uri="{FF2B5EF4-FFF2-40B4-BE49-F238E27FC236}">
                <a16:creationId xmlns:a16="http://schemas.microsoft.com/office/drawing/2014/main" id="{86BB2436-B479-87E7-670A-FE94A78C465B}"/>
              </a:ext>
            </a:extLst>
          </p:cNvPr>
          <p:cNvSpPr/>
          <p:nvPr/>
        </p:nvSpPr>
        <p:spPr>
          <a:xfrm>
            <a:off x="556907" y="8990389"/>
            <a:ext cx="5060643" cy="2122420"/>
          </a:xfrm>
          <a:prstGeom prst="roundRect">
            <a:avLst>
              <a:gd name="adj" fmla="val 19515"/>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A thoughtful answer is a challenge for me, but it is a fundamental part of communication. </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églalap: lekerekített 13">
            <a:extLst>
              <a:ext uri="{FF2B5EF4-FFF2-40B4-BE49-F238E27FC236}">
                <a16:creationId xmlns:a16="http://schemas.microsoft.com/office/drawing/2014/main" id="{3438C602-446C-5EF0-65B6-71AF8BAA0898}"/>
              </a:ext>
            </a:extLst>
          </p:cNvPr>
          <p:cNvSpPr/>
          <p:nvPr/>
        </p:nvSpPr>
        <p:spPr>
          <a:xfrm>
            <a:off x="496999" y="12380366"/>
            <a:ext cx="5060643" cy="1662112"/>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The easiest way to develop my patience and calmness is to actively listen to my partner.</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églalap: lekerekített 14">
            <a:extLst>
              <a:ext uri="{FF2B5EF4-FFF2-40B4-BE49-F238E27FC236}">
                <a16:creationId xmlns:a16="http://schemas.microsoft.com/office/drawing/2014/main" id="{9106A31E-5377-90F7-F20B-78EDC427E3F1}"/>
              </a:ext>
            </a:extLst>
          </p:cNvPr>
          <p:cNvSpPr/>
          <p:nvPr/>
        </p:nvSpPr>
        <p:spPr>
          <a:xfrm>
            <a:off x="7734007" y="6258458"/>
            <a:ext cx="6286541" cy="1325259"/>
          </a:xfrm>
          <a:prstGeom prst="roundRect">
            <a:avLst/>
          </a:prstGeom>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a:latin typeface="Bauhaus 93" panose="04030905020B02020C02" pitchFamily="82" charset="0"/>
              </a:rPr>
              <a:t>Decision </a:t>
            </a:r>
            <a:r>
              <a:rPr lang="hu-HU" sz="3600" err="1">
                <a:latin typeface="Bauhaus 93" panose="04030905020B02020C02" pitchFamily="82" charset="0"/>
              </a:rPr>
              <a:t>Making</a:t>
            </a:r>
            <a:endParaRPr lang="hu-HU" sz="3600">
              <a:latin typeface="Bauhaus 93" panose="04030905020B02020C02" pitchFamily="82" charset="0"/>
            </a:endParaRPr>
          </a:p>
        </p:txBody>
      </p:sp>
      <p:sp>
        <p:nvSpPr>
          <p:cNvPr id="16" name="Téglalap: lekerekített 15">
            <a:extLst>
              <a:ext uri="{FF2B5EF4-FFF2-40B4-BE49-F238E27FC236}">
                <a16:creationId xmlns:a16="http://schemas.microsoft.com/office/drawing/2014/main" id="{F821034E-DE5D-A863-2DEE-F1F12978A4A3}"/>
              </a:ext>
            </a:extLst>
          </p:cNvPr>
          <p:cNvSpPr/>
          <p:nvPr/>
        </p:nvSpPr>
        <p:spPr>
          <a:xfrm>
            <a:off x="14099458" y="287049"/>
            <a:ext cx="13627510" cy="2456151"/>
          </a:xfrm>
          <a:prstGeom prst="roundRect">
            <a:avLst/>
          </a:prstGeom>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hu-HU"/>
          </a:p>
        </p:txBody>
      </p:sp>
      <p:sp>
        <p:nvSpPr>
          <p:cNvPr id="17" name="Szövegdoboz 16">
            <a:extLst>
              <a:ext uri="{FF2B5EF4-FFF2-40B4-BE49-F238E27FC236}">
                <a16:creationId xmlns:a16="http://schemas.microsoft.com/office/drawing/2014/main" id="{CA3E96BA-7381-6798-B76F-AD64A7DED31B}"/>
              </a:ext>
            </a:extLst>
          </p:cNvPr>
          <p:cNvSpPr txBox="1"/>
          <p:nvPr/>
        </p:nvSpPr>
        <p:spPr>
          <a:xfrm>
            <a:off x="14099458" y="639534"/>
            <a:ext cx="13627510" cy="1569660"/>
          </a:xfrm>
          <a:prstGeom prst="rect">
            <a:avLst/>
          </a:prstGeom>
          <a:noFill/>
        </p:spPr>
        <p:txBody>
          <a:bodyPr wrap="square" rtlCol="0">
            <a:spAutoFit/>
          </a:bodyPr>
          <a:lstStyle/>
          <a:p>
            <a:pPr algn="ctr"/>
            <a:r>
              <a:rPr lang="hu-HU" sz="9600" b="1" err="1">
                <a:solidFill>
                  <a:schemeClr val="bg1"/>
                </a:solidFill>
                <a:latin typeface="Bauhaus 93" panose="04030905020B02020C02" pitchFamily="82" charset="0"/>
                <a:ea typeface="Calibri" panose="020F0502020204030204" pitchFamily="34" charset="0"/>
                <a:cs typeface="Calibri" panose="020F0502020204030204" pitchFamily="34" charset="0"/>
              </a:rPr>
              <a:t>Emotional</a:t>
            </a:r>
            <a:r>
              <a:rPr lang="hu-HU" sz="9600" b="1">
                <a:solidFill>
                  <a:schemeClr val="bg1"/>
                </a:solidFill>
                <a:latin typeface="Bauhaus 93" panose="04030905020B02020C02" pitchFamily="82" charset="0"/>
                <a:ea typeface="Calibri" panose="020F0502020204030204" pitchFamily="34" charset="0"/>
                <a:cs typeface="Calibri" panose="020F0502020204030204" pitchFamily="34" charset="0"/>
              </a:rPr>
              <a:t> </a:t>
            </a:r>
            <a:r>
              <a:rPr lang="hu-HU" sz="9600" b="1" err="1">
                <a:solidFill>
                  <a:schemeClr val="bg1"/>
                </a:solidFill>
                <a:latin typeface="Bauhaus 93" panose="04030905020B02020C02" pitchFamily="82" charset="0"/>
                <a:ea typeface="Calibri" panose="020F0502020204030204" pitchFamily="34" charset="0"/>
                <a:cs typeface="Calibri" panose="020F0502020204030204" pitchFamily="34" charset="0"/>
              </a:rPr>
              <a:t>Intelligence</a:t>
            </a:r>
            <a:endParaRPr lang="hu-HU" sz="9600" b="1">
              <a:solidFill>
                <a:schemeClr val="bg1"/>
              </a:solidFill>
              <a:latin typeface="Bauhaus 93" panose="04030905020B02020C02" pitchFamily="82" charset="0"/>
              <a:ea typeface="Calibri" panose="020F0502020204030204" pitchFamily="34" charset="0"/>
              <a:cs typeface="Calibri" panose="020F0502020204030204" pitchFamily="34" charset="0"/>
            </a:endParaRPr>
          </a:p>
        </p:txBody>
      </p:sp>
      <p:sp>
        <p:nvSpPr>
          <p:cNvPr id="18" name="Téglalap: lekerekített 17">
            <a:extLst>
              <a:ext uri="{FF2B5EF4-FFF2-40B4-BE49-F238E27FC236}">
                <a16:creationId xmlns:a16="http://schemas.microsoft.com/office/drawing/2014/main" id="{D2E27355-5266-D368-FE69-9A871BF0052B}"/>
              </a:ext>
            </a:extLst>
          </p:cNvPr>
          <p:cNvSpPr/>
          <p:nvPr/>
        </p:nvSpPr>
        <p:spPr>
          <a:xfrm>
            <a:off x="16703420" y="6284829"/>
            <a:ext cx="6607277" cy="1330816"/>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err="1">
                <a:latin typeface="Bauhaus 93" panose="04030905020B02020C02" pitchFamily="82" charset="0"/>
              </a:rPr>
              <a:t>Mental</a:t>
            </a:r>
            <a:r>
              <a:rPr lang="hu-HU" sz="3600">
                <a:latin typeface="Bauhaus 93" panose="04030905020B02020C02" pitchFamily="82" charset="0"/>
              </a:rPr>
              <a:t> Health</a:t>
            </a:r>
          </a:p>
        </p:txBody>
      </p:sp>
      <p:sp>
        <p:nvSpPr>
          <p:cNvPr id="19" name="Téglalap: lekerekített 18">
            <a:extLst>
              <a:ext uri="{FF2B5EF4-FFF2-40B4-BE49-F238E27FC236}">
                <a16:creationId xmlns:a16="http://schemas.microsoft.com/office/drawing/2014/main" id="{11819056-0518-5486-48DC-B30434C3C8B0}"/>
              </a:ext>
            </a:extLst>
          </p:cNvPr>
          <p:cNvSpPr/>
          <p:nvPr/>
        </p:nvSpPr>
        <p:spPr>
          <a:xfrm>
            <a:off x="25776493" y="6284828"/>
            <a:ext cx="6934200" cy="1271347"/>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latin typeface="Bauhaus 93" panose="04030905020B02020C02" pitchFamily="82" charset="0"/>
              </a:rPr>
              <a:t>Physical</a:t>
            </a:r>
            <a:r>
              <a:rPr lang="hu-HU" sz="3600" dirty="0">
                <a:latin typeface="Bauhaus 93" panose="04030905020B02020C02" pitchFamily="82" charset="0"/>
              </a:rPr>
              <a:t> Health</a:t>
            </a:r>
          </a:p>
        </p:txBody>
      </p:sp>
      <p:sp>
        <p:nvSpPr>
          <p:cNvPr id="20" name="Téglalap: lekerekített 19">
            <a:extLst>
              <a:ext uri="{FF2B5EF4-FFF2-40B4-BE49-F238E27FC236}">
                <a16:creationId xmlns:a16="http://schemas.microsoft.com/office/drawing/2014/main" id="{447F3110-4958-3A83-F933-A9FCE8F76428}"/>
              </a:ext>
            </a:extLst>
          </p:cNvPr>
          <p:cNvSpPr/>
          <p:nvPr/>
        </p:nvSpPr>
        <p:spPr>
          <a:xfrm>
            <a:off x="35317153" y="6284828"/>
            <a:ext cx="6553200" cy="123190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err="1">
                <a:latin typeface="Bauhaus 93" panose="04030905020B02020C02" pitchFamily="82" charset="0"/>
              </a:rPr>
              <a:t>Relationship</a:t>
            </a:r>
            <a:r>
              <a:rPr lang="hu-HU" sz="3600" dirty="0">
                <a:latin typeface="Bauhaus 93" panose="04030905020B02020C02" pitchFamily="82" charset="0"/>
              </a:rPr>
              <a:t> Management </a:t>
            </a:r>
            <a:r>
              <a:rPr lang="hu-HU" sz="3600" dirty="0" err="1">
                <a:latin typeface="Bauhaus 93" panose="04030905020B02020C02" pitchFamily="82" charset="0"/>
              </a:rPr>
              <a:t>at</a:t>
            </a:r>
            <a:r>
              <a:rPr lang="hu-HU" sz="3600" dirty="0">
                <a:latin typeface="Bauhaus 93" panose="04030905020B02020C02" pitchFamily="82" charset="0"/>
              </a:rPr>
              <a:t> </a:t>
            </a:r>
            <a:r>
              <a:rPr lang="hu-HU" sz="3600" dirty="0" err="1">
                <a:latin typeface="Bauhaus 93" panose="04030905020B02020C02" pitchFamily="82" charset="0"/>
              </a:rPr>
              <a:t>work</a:t>
            </a:r>
            <a:endParaRPr lang="hu-HU" sz="3600" dirty="0">
              <a:latin typeface="Bauhaus 93" panose="04030905020B02020C02" pitchFamily="82" charset="0"/>
            </a:endParaRPr>
          </a:p>
        </p:txBody>
      </p:sp>
      <p:sp>
        <p:nvSpPr>
          <p:cNvPr id="21" name="Téglalap: lekerekített 20">
            <a:extLst>
              <a:ext uri="{FF2B5EF4-FFF2-40B4-BE49-F238E27FC236}">
                <a16:creationId xmlns:a16="http://schemas.microsoft.com/office/drawing/2014/main" id="{351C9D17-0276-C837-6E57-B3C15E76DFC3}"/>
              </a:ext>
            </a:extLst>
          </p:cNvPr>
          <p:cNvSpPr/>
          <p:nvPr/>
        </p:nvSpPr>
        <p:spPr>
          <a:xfrm>
            <a:off x="7734006" y="15353268"/>
            <a:ext cx="6286541" cy="1238428"/>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latin typeface="Bauhaus 93" panose="04030905020B02020C02" pitchFamily="82" charset="0"/>
              </a:rPr>
              <a:t>Relationships Management with family / friends</a:t>
            </a:r>
            <a:endParaRPr lang="hu-HU" sz="3600" dirty="0">
              <a:latin typeface="Bauhaus 93" panose="04030905020B02020C02" pitchFamily="82" charset="0"/>
            </a:endParaRPr>
          </a:p>
        </p:txBody>
      </p:sp>
      <p:sp>
        <p:nvSpPr>
          <p:cNvPr id="22" name="Téglalap: lekerekített 21">
            <a:extLst>
              <a:ext uri="{FF2B5EF4-FFF2-40B4-BE49-F238E27FC236}">
                <a16:creationId xmlns:a16="http://schemas.microsoft.com/office/drawing/2014/main" id="{96088495-85BC-09C4-8B8F-B17937A540F3}"/>
              </a:ext>
            </a:extLst>
          </p:cNvPr>
          <p:cNvSpPr/>
          <p:nvPr/>
        </p:nvSpPr>
        <p:spPr>
          <a:xfrm>
            <a:off x="496999" y="15352553"/>
            <a:ext cx="5065601" cy="1231901"/>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err="1">
                <a:latin typeface="Bauhaus 93" panose="04030905020B02020C02" pitchFamily="82" charset="0"/>
              </a:rPr>
              <a:t>Resilience</a:t>
            </a:r>
            <a:endParaRPr lang="hu-HU" sz="3600" dirty="0">
              <a:latin typeface="Bauhaus 93" panose="04030905020B02020C02" pitchFamily="82" charset="0"/>
            </a:endParaRPr>
          </a:p>
        </p:txBody>
      </p:sp>
      <p:sp>
        <p:nvSpPr>
          <p:cNvPr id="23" name="Téglalap: lekerekített 22">
            <a:extLst>
              <a:ext uri="{FF2B5EF4-FFF2-40B4-BE49-F238E27FC236}">
                <a16:creationId xmlns:a16="http://schemas.microsoft.com/office/drawing/2014/main" id="{6577EE7E-1136-AA19-6357-3C480F0B0234}"/>
              </a:ext>
            </a:extLst>
          </p:cNvPr>
          <p:cNvSpPr/>
          <p:nvPr/>
        </p:nvSpPr>
        <p:spPr>
          <a:xfrm>
            <a:off x="16594881" y="15322906"/>
            <a:ext cx="6607277" cy="123191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err="1">
                <a:latin typeface="Bauhaus 93" panose="04030905020B02020C02" pitchFamily="82" charset="0"/>
              </a:rPr>
              <a:t>Self</a:t>
            </a:r>
            <a:r>
              <a:rPr lang="hu-HU" sz="3600" dirty="0">
                <a:latin typeface="Bauhaus 93" panose="04030905020B02020C02" pitchFamily="82" charset="0"/>
              </a:rPr>
              <a:t>-Management</a:t>
            </a:r>
          </a:p>
        </p:txBody>
      </p:sp>
      <p:sp>
        <p:nvSpPr>
          <p:cNvPr id="24" name="Téglalap: lekerekített 23">
            <a:extLst>
              <a:ext uri="{FF2B5EF4-FFF2-40B4-BE49-F238E27FC236}">
                <a16:creationId xmlns:a16="http://schemas.microsoft.com/office/drawing/2014/main" id="{ABE01981-853E-D7A8-6DA7-42DFE814D5B4}"/>
              </a:ext>
            </a:extLst>
          </p:cNvPr>
          <p:cNvSpPr/>
          <p:nvPr/>
        </p:nvSpPr>
        <p:spPr>
          <a:xfrm>
            <a:off x="25776493" y="15350195"/>
            <a:ext cx="6934200" cy="123191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err="1">
                <a:latin typeface="Bauhaus 93" panose="04030905020B02020C02" pitchFamily="82" charset="0"/>
              </a:rPr>
              <a:t>Social</a:t>
            </a:r>
            <a:r>
              <a:rPr lang="hu-HU" sz="3600" dirty="0">
                <a:latin typeface="Bauhaus 93" panose="04030905020B02020C02" pitchFamily="82" charset="0"/>
              </a:rPr>
              <a:t> </a:t>
            </a:r>
            <a:r>
              <a:rPr lang="hu-HU" sz="3600" dirty="0" err="1">
                <a:latin typeface="Bauhaus 93" panose="04030905020B02020C02" pitchFamily="82" charset="0"/>
              </a:rPr>
              <a:t>Intelligence</a:t>
            </a:r>
            <a:endParaRPr lang="hu-HU" sz="3600" dirty="0">
              <a:latin typeface="Bauhaus 93" panose="04030905020B02020C02" pitchFamily="82" charset="0"/>
            </a:endParaRPr>
          </a:p>
        </p:txBody>
      </p:sp>
      <p:sp>
        <p:nvSpPr>
          <p:cNvPr id="25" name="Téglalap: lekerekített 24">
            <a:extLst>
              <a:ext uri="{FF2B5EF4-FFF2-40B4-BE49-F238E27FC236}">
                <a16:creationId xmlns:a16="http://schemas.microsoft.com/office/drawing/2014/main" id="{2E50C480-F9C7-19CF-88CC-83096C7CB056}"/>
              </a:ext>
            </a:extLst>
          </p:cNvPr>
          <p:cNvSpPr/>
          <p:nvPr/>
        </p:nvSpPr>
        <p:spPr>
          <a:xfrm>
            <a:off x="35364856" y="15350195"/>
            <a:ext cx="6553200" cy="123191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err="1">
                <a:latin typeface="Bauhaus 93" panose="04030905020B02020C02" pitchFamily="82" charset="0"/>
              </a:rPr>
              <a:t>Work</a:t>
            </a:r>
            <a:r>
              <a:rPr lang="hu-HU" sz="3600" dirty="0">
                <a:latin typeface="Bauhaus 93" panose="04030905020B02020C02" pitchFamily="82" charset="0"/>
              </a:rPr>
              <a:t> Performance</a:t>
            </a:r>
          </a:p>
        </p:txBody>
      </p:sp>
      <p:sp>
        <p:nvSpPr>
          <p:cNvPr id="2" name="Téglalap: lekerekített 1">
            <a:extLst>
              <a:ext uri="{FF2B5EF4-FFF2-40B4-BE49-F238E27FC236}">
                <a16:creationId xmlns:a16="http://schemas.microsoft.com/office/drawing/2014/main" id="{FE2A88C1-4B14-9468-8A77-5E34477EF540}"/>
              </a:ext>
            </a:extLst>
          </p:cNvPr>
          <p:cNvSpPr/>
          <p:nvPr/>
        </p:nvSpPr>
        <p:spPr>
          <a:xfrm>
            <a:off x="556907" y="5110354"/>
            <a:ext cx="41313446" cy="565976"/>
          </a:xfrm>
          <a:prstGeom prst="roundRect">
            <a:avLst/>
          </a:prstGeom>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4400">
                <a:latin typeface="Bauhaus 93" panose="04030905020B02020C02" pitchFamily="82" charset="0"/>
              </a:rPr>
              <a:t>T</a:t>
            </a:r>
            <a:r>
              <a:rPr lang="en-US" sz="4400">
                <a:latin typeface="Bauhaus 93" panose="04030905020B02020C02" pitchFamily="82" charset="0"/>
              </a:rPr>
              <a:t>HE POTENTIAL BENEFITS OF EI</a:t>
            </a:r>
            <a:endParaRPr lang="hu-HU" sz="4400">
              <a:latin typeface="Bauhaus 93" panose="04030905020B02020C02" pitchFamily="82" charset="0"/>
            </a:endParaRPr>
          </a:p>
        </p:txBody>
      </p:sp>
      <p:sp>
        <p:nvSpPr>
          <p:cNvPr id="3" name="Téglalap: lekerekített 2">
            <a:extLst>
              <a:ext uri="{FF2B5EF4-FFF2-40B4-BE49-F238E27FC236}">
                <a16:creationId xmlns:a16="http://schemas.microsoft.com/office/drawing/2014/main" id="{CD3F4B51-BD02-E704-A8C5-0094157CA45F}"/>
              </a:ext>
            </a:extLst>
          </p:cNvPr>
          <p:cNvSpPr/>
          <p:nvPr/>
        </p:nvSpPr>
        <p:spPr>
          <a:xfrm>
            <a:off x="580139" y="7963249"/>
            <a:ext cx="41290214" cy="580619"/>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4400">
                <a:latin typeface="Bauhaus 93" panose="04030905020B02020C02" pitchFamily="82" charset="0"/>
              </a:rPr>
              <a:t>THE TYPE EI SKILLS</a:t>
            </a:r>
          </a:p>
        </p:txBody>
      </p:sp>
      <p:sp>
        <p:nvSpPr>
          <p:cNvPr id="5" name="Téglalap: lekerekített 4">
            <a:extLst>
              <a:ext uri="{FF2B5EF4-FFF2-40B4-BE49-F238E27FC236}">
                <a16:creationId xmlns:a16="http://schemas.microsoft.com/office/drawing/2014/main" id="{8647D0F3-1DDE-E574-A9F0-3E5D4F4FD842}"/>
              </a:ext>
            </a:extLst>
          </p:cNvPr>
          <p:cNvSpPr/>
          <p:nvPr/>
        </p:nvSpPr>
        <p:spPr>
          <a:xfrm>
            <a:off x="553947" y="11431351"/>
            <a:ext cx="41353242" cy="630473"/>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a:latin typeface="Bauhaus 93" panose="04030905020B02020C02" pitchFamily="82" charset="0"/>
              </a:rPr>
              <a:t>HOW YOU C</a:t>
            </a:r>
            <a:r>
              <a:rPr lang="hu-HU" sz="4400">
                <a:latin typeface="Bauhaus 93" panose="04030905020B02020C02" pitchFamily="82" charset="0"/>
              </a:rPr>
              <a:t>AN I</a:t>
            </a:r>
            <a:r>
              <a:rPr lang="en-US" sz="4400">
                <a:latin typeface="Bauhaus 93" panose="04030905020B02020C02" pitchFamily="82" charset="0"/>
              </a:rPr>
              <a:t> IMPROVE</a:t>
            </a:r>
            <a:r>
              <a:rPr lang="hu-HU" sz="4400">
                <a:latin typeface="Bauhaus 93" panose="04030905020B02020C02" pitchFamily="82" charset="0"/>
              </a:rPr>
              <a:t> MY</a:t>
            </a:r>
            <a:r>
              <a:rPr lang="en-US" sz="4400">
                <a:latin typeface="Bauhaus 93" panose="04030905020B02020C02" pitchFamily="82" charset="0"/>
              </a:rPr>
              <a:t> EI</a:t>
            </a:r>
            <a:endParaRPr lang="hu-HU" sz="4400">
              <a:latin typeface="Bauhaus 93" panose="04030905020B02020C02" pitchFamily="82" charset="0"/>
            </a:endParaRPr>
          </a:p>
        </p:txBody>
      </p:sp>
      <p:sp>
        <p:nvSpPr>
          <p:cNvPr id="29" name="Téglalap: lekerekített 28">
            <a:extLst>
              <a:ext uri="{FF2B5EF4-FFF2-40B4-BE49-F238E27FC236}">
                <a16:creationId xmlns:a16="http://schemas.microsoft.com/office/drawing/2014/main" id="{AA68AA30-62F3-4B9E-02DE-A61111BF304F}"/>
              </a:ext>
            </a:extLst>
          </p:cNvPr>
          <p:cNvSpPr/>
          <p:nvPr/>
        </p:nvSpPr>
        <p:spPr>
          <a:xfrm>
            <a:off x="7708229" y="8990389"/>
            <a:ext cx="6286541" cy="216643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The ability to compromise is an integral part of decision-making.</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0" name="Téglalap: lekerekített 29">
            <a:extLst>
              <a:ext uri="{FF2B5EF4-FFF2-40B4-BE49-F238E27FC236}">
                <a16:creationId xmlns:a16="http://schemas.microsoft.com/office/drawing/2014/main" id="{1EABC85E-5500-1AC8-1AA5-F7FF57E01C71}"/>
              </a:ext>
            </a:extLst>
          </p:cNvPr>
          <p:cNvSpPr/>
          <p:nvPr/>
        </p:nvSpPr>
        <p:spPr>
          <a:xfrm>
            <a:off x="16703420" y="8950942"/>
            <a:ext cx="6603444" cy="2172457"/>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Self-acceptance.</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1" name="Téglalap: lekerekített 30">
            <a:extLst>
              <a:ext uri="{FF2B5EF4-FFF2-40B4-BE49-F238E27FC236}">
                <a16:creationId xmlns:a16="http://schemas.microsoft.com/office/drawing/2014/main" id="{80A1521D-3A47-691B-90CF-CE3D9C5FE688}"/>
              </a:ext>
            </a:extLst>
          </p:cNvPr>
          <p:cNvSpPr/>
          <p:nvPr/>
        </p:nvSpPr>
        <p:spPr>
          <a:xfrm>
            <a:off x="25776493" y="8943790"/>
            <a:ext cx="6934200" cy="220634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Time for myself.</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2" name="Téglalap: lekerekített 31">
            <a:extLst>
              <a:ext uri="{FF2B5EF4-FFF2-40B4-BE49-F238E27FC236}">
                <a16:creationId xmlns:a16="http://schemas.microsoft.com/office/drawing/2014/main" id="{D89DF793-AEA6-7861-2EBD-827A83F704CD}"/>
              </a:ext>
            </a:extLst>
          </p:cNvPr>
          <p:cNvSpPr/>
          <p:nvPr/>
        </p:nvSpPr>
        <p:spPr>
          <a:xfrm>
            <a:off x="35317153" y="8959696"/>
            <a:ext cx="6553200" cy="2250143"/>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Showing humility to work and colleagues.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3" name="Téglalap: lekerekített 32">
            <a:extLst>
              <a:ext uri="{FF2B5EF4-FFF2-40B4-BE49-F238E27FC236}">
                <a16:creationId xmlns:a16="http://schemas.microsoft.com/office/drawing/2014/main" id="{74820CD8-DD41-E4B6-439B-27B461924D03}"/>
              </a:ext>
            </a:extLst>
          </p:cNvPr>
          <p:cNvSpPr/>
          <p:nvPr/>
        </p:nvSpPr>
        <p:spPr>
          <a:xfrm>
            <a:off x="7734006" y="12380366"/>
            <a:ext cx="6286541" cy="1592668"/>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Acceptance of things changing.</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4" name="Téglalap: lekerekített 33">
            <a:extLst>
              <a:ext uri="{FF2B5EF4-FFF2-40B4-BE49-F238E27FC236}">
                <a16:creationId xmlns:a16="http://schemas.microsoft.com/office/drawing/2014/main" id="{88342522-5B1D-8E9C-B3F1-008980BA171C}"/>
              </a:ext>
            </a:extLst>
          </p:cNvPr>
          <p:cNvSpPr/>
          <p:nvPr/>
        </p:nvSpPr>
        <p:spPr>
          <a:xfrm>
            <a:off x="16703420" y="12339807"/>
            <a:ext cx="6614641" cy="1554888"/>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Self-awareness and clear goals.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5" name="Téglalap: lekerekített 34">
            <a:extLst>
              <a:ext uri="{FF2B5EF4-FFF2-40B4-BE49-F238E27FC236}">
                <a16:creationId xmlns:a16="http://schemas.microsoft.com/office/drawing/2014/main" id="{99420CE5-27B3-9705-1D19-04641E5524F1}"/>
              </a:ext>
            </a:extLst>
          </p:cNvPr>
          <p:cNvSpPr/>
          <p:nvPr/>
        </p:nvSpPr>
        <p:spPr>
          <a:xfrm>
            <a:off x="25776493" y="12462229"/>
            <a:ext cx="6934200" cy="1592668"/>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Sports and hobbies.</a:t>
            </a:r>
            <a:endParaRPr lang="hu-HU" sz="20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6" name="Téglalap: lekerekített 35">
            <a:extLst>
              <a:ext uri="{FF2B5EF4-FFF2-40B4-BE49-F238E27FC236}">
                <a16:creationId xmlns:a16="http://schemas.microsoft.com/office/drawing/2014/main" id="{574BB6D1-446A-9984-EDFA-27ADEBFF895B}"/>
              </a:ext>
            </a:extLst>
          </p:cNvPr>
          <p:cNvSpPr/>
          <p:nvPr/>
        </p:nvSpPr>
        <p:spPr>
          <a:xfrm>
            <a:off x="35317152" y="12407751"/>
            <a:ext cx="6614641" cy="1592668"/>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Openness and willingness to learn.</a:t>
            </a:r>
            <a:endParaRPr lang="hu-HU" sz="20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7" name="Téglalap: lekerekített 36">
            <a:extLst>
              <a:ext uri="{FF2B5EF4-FFF2-40B4-BE49-F238E27FC236}">
                <a16:creationId xmlns:a16="http://schemas.microsoft.com/office/drawing/2014/main" id="{5DF403D9-4BBD-B134-27D6-109A1735CA40}"/>
              </a:ext>
            </a:extLst>
          </p:cNvPr>
          <p:cNvSpPr/>
          <p:nvPr/>
        </p:nvSpPr>
        <p:spPr>
          <a:xfrm>
            <a:off x="496999" y="14247566"/>
            <a:ext cx="41439441" cy="479570"/>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4400">
                <a:latin typeface="Bauhaus 93" panose="04030905020B02020C02" pitchFamily="82" charset="0"/>
              </a:rPr>
              <a:t>T</a:t>
            </a:r>
            <a:r>
              <a:rPr lang="en-US" sz="4400">
                <a:latin typeface="Bauhaus 93" panose="04030905020B02020C02" pitchFamily="82" charset="0"/>
              </a:rPr>
              <a:t>HE POTENTIAL BENEFITS OF EI</a:t>
            </a:r>
            <a:endParaRPr lang="hu-HU" sz="4400">
              <a:latin typeface="Bauhaus 93" panose="04030905020B02020C02" pitchFamily="82" charset="0"/>
            </a:endParaRPr>
          </a:p>
        </p:txBody>
      </p:sp>
      <p:sp>
        <p:nvSpPr>
          <p:cNvPr id="38" name="Téglalap: lekerekített 37">
            <a:extLst>
              <a:ext uri="{FF2B5EF4-FFF2-40B4-BE49-F238E27FC236}">
                <a16:creationId xmlns:a16="http://schemas.microsoft.com/office/drawing/2014/main" id="{398A0F4F-16F5-8C49-67DB-137316AE10AC}"/>
              </a:ext>
            </a:extLst>
          </p:cNvPr>
          <p:cNvSpPr/>
          <p:nvPr/>
        </p:nvSpPr>
        <p:spPr>
          <a:xfrm>
            <a:off x="467747" y="16899648"/>
            <a:ext cx="41439441" cy="580619"/>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4400">
                <a:latin typeface="Bauhaus 93" panose="04030905020B02020C02" pitchFamily="82" charset="0"/>
              </a:rPr>
              <a:t>THE TYPE EI SKILLS</a:t>
            </a:r>
          </a:p>
        </p:txBody>
      </p:sp>
      <p:sp>
        <p:nvSpPr>
          <p:cNvPr id="40" name="Téglalap: lekerekített 39">
            <a:extLst>
              <a:ext uri="{FF2B5EF4-FFF2-40B4-BE49-F238E27FC236}">
                <a16:creationId xmlns:a16="http://schemas.microsoft.com/office/drawing/2014/main" id="{535EF99D-5236-F705-86A9-1B9EA0AF4151}"/>
              </a:ext>
            </a:extLst>
          </p:cNvPr>
          <p:cNvSpPr/>
          <p:nvPr/>
        </p:nvSpPr>
        <p:spPr>
          <a:xfrm>
            <a:off x="467747" y="17742390"/>
            <a:ext cx="5089895"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One of the main challenges of flexibility is avoiding egoism. </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1" name="Téglalap: lekerekített 40">
            <a:extLst>
              <a:ext uri="{FF2B5EF4-FFF2-40B4-BE49-F238E27FC236}">
                <a16:creationId xmlns:a16="http://schemas.microsoft.com/office/drawing/2014/main" id="{19695038-D822-62B0-8022-5EA9D883737F}"/>
              </a:ext>
            </a:extLst>
          </p:cNvPr>
          <p:cNvSpPr/>
          <p:nvPr/>
        </p:nvSpPr>
        <p:spPr>
          <a:xfrm>
            <a:off x="7708231" y="17742125"/>
            <a:ext cx="6286541"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Spending quality time with family and friends.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2" name="Téglalap: lekerekített 41">
            <a:extLst>
              <a:ext uri="{FF2B5EF4-FFF2-40B4-BE49-F238E27FC236}">
                <a16:creationId xmlns:a16="http://schemas.microsoft.com/office/drawing/2014/main" id="{68BA7A16-6A2C-D51B-0B92-CCDE6D02B899}"/>
              </a:ext>
            </a:extLst>
          </p:cNvPr>
          <p:cNvSpPr/>
          <p:nvPr/>
        </p:nvSpPr>
        <p:spPr>
          <a:xfrm>
            <a:off x="16594881" y="17703960"/>
            <a:ext cx="6607279"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Handling emotions.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3" name="Téglalap: lekerekített 42">
            <a:extLst>
              <a:ext uri="{FF2B5EF4-FFF2-40B4-BE49-F238E27FC236}">
                <a16:creationId xmlns:a16="http://schemas.microsoft.com/office/drawing/2014/main" id="{76431CF9-F668-F2D1-5070-EED589862D62}"/>
              </a:ext>
            </a:extLst>
          </p:cNvPr>
          <p:cNvSpPr/>
          <p:nvPr/>
        </p:nvSpPr>
        <p:spPr>
          <a:xfrm>
            <a:off x="25776493" y="17795461"/>
            <a:ext cx="6934200"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Getting to know and accepting others.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4" name="Téglalap: lekerekített 43">
            <a:extLst>
              <a:ext uri="{FF2B5EF4-FFF2-40B4-BE49-F238E27FC236}">
                <a16:creationId xmlns:a16="http://schemas.microsoft.com/office/drawing/2014/main" id="{48C4E27C-0A30-009D-E298-792A2C74857B}"/>
              </a:ext>
            </a:extLst>
          </p:cNvPr>
          <p:cNvSpPr/>
          <p:nvPr/>
        </p:nvSpPr>
        <p:spPr>
          <a:xfrm>
            <a:off x="35449402" y="17756177"/>
            <a:ext cx="6457787"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Work is self-expression.</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5" name="Téglalap: lekerekített 44">
            <a:extLst>
              <a:ext uri="{FF2B5EF4-FFF2-40B4-BE49-F238E27FC236}">
                <a16:creationId xmlns:a16="http://schemas.microsoft.com/office/drawing/2014/main" id="{43C5BBCB-3E1B-8DDB-9F88-191EC5807F7B}"/>
              </a:ext>
            </a:extLst>
          </p:cNvPr>
          <p:cNvSpPr/>
          <p:nvPr/>
        </p:nvSpPr>
        <p:spPr>
          <a:xfrm>
            <a:off x="467747" y="20312582"/>
            <a:ext cx="5089895"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Avoiding bragging</a:t>
            </a:r>
            <a:r>
              <a:rPr lang="en-US" sz="1400" kern="100" dirty="0">
                <a:effectLst/>
                <a:latin typeface="Calibri" panose="020F0502020204030204" pitchFamily="34" charset="0"/>
                <a:ea typeface="Calibri" panose="020F0502020204030204" pitchFamily="34" charset="0"/>
                <a:cs typeface="Calibri" panose="020F0502020204030204" pitchFamily="34" charset="0"/>
              </a:rPr>
              <a:t>.</a:t>
            </a:r>
            <a:endParaRPr lang="hu-HU" sz="1400"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6" name="Téglalap: lekerekített 45">
            <a:extLst>
              <a:ext uri="{FF2B5EF4-FFF2-40B4-BE49-F238E27FC236}">
                <a16:creationId xmlns:a16="http://schemas.microsoft.com/office/drawing/2014/main" id="{E0461FF7-E73A-F568-5785-682BF2EDCDB1}"/>
              </a:ext>
            </a:extLst>
          </p:cNvPr>
          <p:cNvSpPr/>
          <p:nvPr/>
        </p:nvSpPr>
        <p:spPr>
          <a:xfrm>
            <a:off x="7734006" y="20347026"/>
            <a:ext cx="6286541" cy="2722524"/>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2000" b="1" kern="100" dirty="0">
                <a:effectLst/>
                <a:latin typeface="Calibri" panose="020F0502020204030204" pitchFamily="34" charset="0"/>
                <a:ea typeface="Calibri" panose="020F0502020204030204" pitchFamily="34" charset="0"/>
                <a:cs typeface="Calibri" panose="020F0502020204030204" pitchFamily="34" charset="0"/>
              </a:rPr>
              <a:t>Leaving the comfort zone, interest in friends and family.</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7" name="Téglalap: lekerekített 46">
            <a:extLst>
              <a:ext uri="{FF2B5EF4-FFF2-40B4-BE49-F238E27FC236}">
                <a16:creationId xmlns:a16="http://schemas.microsoft.com/office/drawing/2014/main" id="{DD322CDE-CD87-98AA-E3C4-7A82CBADFA43}"/>
              </a:ext>
            </a:extLst>
          </p:cNvPr>
          <p:cNvSpPr/>
          <p:nvPr/>
        </p:nvSpPr>
        <p:spPr>
          <a:xfrm>
            <a:off x="16594879" y="20386656"/>
            <a:ext cx="6607279"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Calm atmosphere, positive thoughts.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8" name="Téglalap: lekerekített 47">
            <a:extLst>
              <a:ext uri="{FF2B5EF4-FFF2-40B4-BE49-F238E27FC236}">
                <a16:creationId xmlns:a16="http://schemas.microsoft.com/office/drawing/2014/main" id="{2335ED5E-1F1A-57E9-296D-FB9DF1B9F7B2}"/>
              </a:ext>
            </a:extLst>
          </p:cNvPr>
          <p:cNvSpPr/>
          <p:nvPr/>
        </p:nvSpPr>
        <p:spPr>
          <a:xfrm>
            <a:off x="25776493" y="20386656"/>
            <a:ext cx="6934200"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Common values, calm attitude.</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9" name="Téglalap: lekerekített 48">
            <a:extLst>
              <a:ext uri="{FF2B5EF4-FFF2-40B4-BE49-F238E27FC236}">
                <a16:creationId xmlns:a16="http://schemas.microsoft.com/office/drawing/2014/main" id="{0B1B5CFD-5028-1105-2661-D497FBB41976}"/>
              </a:ext>
            </a:extLst>
          </p:cNvPr>
          <p:cNvSpPr/>
          <p:nvPr/>
        </p:nvSpPr>
        <p:spPr>
          <a:xfrm>
            <a:off x="35359913" y="20423281"/>
            <a:ext cx="6571880" cy="1374815"/>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000" b="1" kern="100" dirty="0">
                <a:effectLst/>
                <a:latin typeface="Calibri" panose="020F0502020204030204" pitchFamily="34" charset="0"/>
                <a:ea typeface="Calibri" panose="020F0502020204030204" pitchFamily="34" charset="0"/>
                <a:cs typeface="Calibri" panose="020F0502020204030204" pitchFamily="34" charset="0"/>
              </a:rPr>
              <a:t>Interest, looking for new challenges.</a:t>
            </a:r>
            <a:endParaRPr lang="hu-HU"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56" name="Téglalap: lekerekített 55">
            <a:extLst>
              <a:ext uri="{FF2B5EF4-FFF2-40B4-BE49-F238E27FC236}">
                <a16:creationId xmlns:a16="http://schemas.microsoft.com/office/drawing/2014/main" id="{65012E42-28D8-B526-6366-C90FDA57C82C}"/>
              </a:ext>
            </a:extLst>
          </p:cNvPr>
          <p:cNvSpPr/>
          <p:nvPr/>
        </p:nvSpPr>
        <p:spPr>
          <a:xfrm>
            <a:off x="467747" y="19400893"/>
            <a:ext cx="41402606" cy="630473"/>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a:latin typeface="Bauhaus 93" panose="04030905020B02020C02" pitchFamily="82" charset="0"/>
              </a:rPr>
              <a:t>HOW YOU C</a:t>
            </a:r>
            <a:r>
              <a:rPr lang="hu-HU" sz="4400">
                <a:latin typeface="Bauhaus 93" panose="04030905020B02020C02" pitchFamily="82" charset="0"/>
              </a:rPr>
              <a:t>AN I</a:t>
            </a:r>
            <a:r>
              <a:rPr lang="en-US" sz="4400">
                <a:latin typeface="Bauhaus 93" panose="04030905020B02020C02" pitchFamily="82" charset="0"/>
              </a:rPr>
              <a:t> IMPROVE</a:t>
            </a:r>
            <a:r>
              <a:rPr lang="hu-HU" sz="4400">
                <a:latin typeface="Bauhaus 93" panose="04030905020B02020C02" pitchFamily="82" charset="0"/>
              </a:rPr>
              <a:t> MY</a:t>
            </a:r>
            <a:r>
              <a:rPr lang="en-US" sz="4400">
                <a:latin typeface="Bauhaus 93" panose="04030905020B02020C02" pitchFamily="82" charset="0"/>
              </a:rPr>
              <a:t> EI</a:t>
            </a:r>
            <a:endParaRPr lang="hu-HU" sz="4400">
              <a:latin typeface="Bauhaus 93" panose="04030905020B02020C02" pitchFamily="82" charset="0"/>
            </a:endParaRPr>
          </a:p>
        </p:txBody>
      </p:sp>
      <p:sp>
        <p:nvSpPr>
          <p:cNvPr id="58" name="Téglalap: lekerekített 57">
            <a:extLst>
              <a:ext uri="{FF2B5EF4-FFF2-40B4-BE49-F238E27FC236}">
                <a16:creationId xmlns:a16="http://schemas.microsoft.com/office/drawing/2014/main" id="{39A10A28-87B4-7491-EA2D-5F349C34F2CD}"/>
              </a:ext>
            </a:extLst>
          </p:cNvPr>
          <p:cNvSpPr/>
          <p:nvPr/>
        </p:nvSpPr>
        <p:spPr>
          <a:xfrm>
            <a:off x="548120" y="287049"/>
            <a:ext cx="6247631" cy="2456151"/>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3600" dirty="0">
                <a:latin typeface="Bauhaus 93" panose="04030905020B02020C02" pitchFamily="82" charset="0"/>
              </a:rPr>
              <a:t>Test </a:t>
            </a:r>
            <a:r>
              <a:rPr lang="hu-HU" sz="3600" dirty="0" err="1">
                <a:latin typeface="Bauhaus 93" panose="04030905020B02020C02" pitchFamily="82" charset="0"/>
              </a:rPr>
              <a:t>Result</a:t>
            </a:r>
            <a:endParaRPr lang="hu-HU" sz="3600" dirty="0">
              <a:latin typeface="Bauhaus 93" panose="04030905020B02020C02" pitchFamily="82" charset="0"/>
            </a:endParaRPr>
          </a:p>
          <a:p>
            <a:pPr algn="ctr"/>
            <a:endParaRPr lang="hu-HU" sz="3600" dirty="0">
              <a:latin typeface="Bauhaus 93" panose="04030905020B02020C02" pitchFamily="82" charset="0"/>
            </a:endParaRPr>
          </a:p>
          <a:p>
            <a:pPr algn="ctr"/>
            <a:endParaRPr lang="hu-HU" sz="3600" dirty="0">
              <a:latin typeface="Bauhaus 93" panose="04030905020B02020C02" pitchFamily="82" charset="0"/>
            </a:endParaRPr>
          </a:p>
        </p:txBody>
      </p:sp>
      <p:pic>
        <p:nvPicPr>
          <p:cNvPr id="59" name="Kép 58">
            <a:extLst>
              <a:ext uri="{FF2B5EF4-FFF2-40B4-BE49-F238E27FC236}">
                <a16:creationId xmlns:a16="http://schemas.microsoft.com/office/drawing/2014/main" id="{F39360FA-74E9-9914-30B0-1E3E0E163549}"/>
              </a:ext>
            </a:extLst>
          </p:cNvPr>
          <p:cNvPicPr>
            <a:picLocks noChangeAspect="1"/>
          </p:cNvPicPr>
          <p:nvPr/>
        </p:nvPicPr>
        <p:blipFill>
          <a:blip r:embed="rId4"/>
          <a:srcRect l="26797" t="24264" r="29324" b="64832"/>
          <a:stretch/>
        </p:blipFill>
        <p:spPr>
          <a:xfrm>
            <a:off x="980578" y="1585814"/>
            <a:ext cx="5343803" cy="796931"/>
          </a:xfrm>
          <a:prstGeom prst="rect">
            <a:avLst/>
          </a:prstGeom>
        </p:spPr>
      </p:pic>
      <p:pic>
        <p:nvPicPr>
          <p:cNvPr id="63" name="Kép 62" descr="A képen szöveg, Betűtípus, embléma, képernyőkép látható&#10;&#10;Automatikusan generált leírás">
            <a:extLst>
              <a:ext uri="{FF2B5EF4-FFF2-40B4-BE49-F238E27FC236}">
                <a16:creationId xmlns:a16="http://schemas.microsoft.com/office/drawing/2014/main" id="{66A3A7B6-77C7-0A90-B76D-CD132D2A86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640140" y="287049"/>
            <a:ext cx="4267049" cy="2370583"/>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65" name="Kép 64" descr="A képen személy, ég, kültéri, ruházat látható&#10;&#10;Automatikusan generált leírás">
            <a:extLst>
              <a:ext uri="{FF2B5EF4-FFF2-40B4-BE49-F238E27FC236}">
                <a16:creationId xmlns:a16="http://schemas.microsoft.com/office/drawing/2014/main" id="{BEC53E30-91CC-B459-8B89-07C883C9EA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89558" y="23726229"/>
            <a:ext cx="6299804" cy="4724853"/>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68" name="Téglalap: lekerekített 67">
            <a:extLst>
              <a:ext uri="{FF2B5EF4-FFF2-40B4-BE49-F238E27FC236}">
                <a16:creationId xmlns:a16="http://schemas.microsoft.com/office/drawing/2014/main" id="{D5095B3F-8A56-041F-6250-FBA6FC2F9755}"/>
              </a:ext>
            </a:extLst>
          </p:cNvPr>
          <p:cNvSpPr/>
          <p:nvPr/>
        </p:nvSpPr>
        <p:spPr>
          <a:xfrm>
            <a:off x="7345845" y="260560"/>
            <a:ext cx="6097235" cy="2456151"/>
          </a:xfrm>
          <a:prstGeom prst="roundRect">
            <a:avLst/>
          </a:prstGeom>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hu-HU" sz="2000" b="1" err="1">
                <a:latin typeface="Calibri" panose="020F0502020204030204" pitchFamily="34" charset="0"/>
                <a:ea typeface="Calibri" panose="020F0502020204030204" pitchFamily="34" charset="0"/>
                <a:cs typeface="Calibri" panose="020F0502020204030204" pitchFamily="34" charset="0"/>
              </a:rPr>
              <a:t>Developing</a:t>
            </a:r>
            <a:r>
              <a:rPr lang="hu-HU" sz="2000" b="1">
                <a:latin typeface="Calibri" panose="020F0502020204030204" pitchFamily="34" charset="0"/>
                <a:ea typeface="Calibri" panose="020F0502020204030204" pitchFamily="34" charset="0"/>
                <a:cs typeface="Calibri" panose="020F0502020204030204" pitchFamily="34" charset="0"/>
              </a:rPr>
              <a:t> </a:t>
            </a:r>
            <a:r>
              <a:rPr lang="hu-HU" sz="2000" b="1" err="1">
                <a:latin typeface="Calibri" panose="020F0502020204030204" pitchFamily="34" charset="0"/>
                <a:ea typeface="Calibri" panose="020F0502020204030204" pitchFamily="34" charset="0"/>
                <a:cs typeface="Calibri" panose="020F0502020204030204" pitchFamily="34" charset="0"/>
              </a:rPr>
              <a:t>Emotional</a:t>
            </a:r>
            <a:r>
              <a:rPr lang="hu-HU" sz="2000" b="1">
                <a:latin typeface="Calibri" panose="020F0502020204030204" pitchFamily="34" charset="0"/>
                <a:ea typeface="Calibri" panose="020F0502020204030204" pitchFamily="34" charset="0"/>
                <a:cs typeface="Calibri" panose="020F0502020204030204" pitchFamily="34" charset="0"/>
              </a:rPr>
              <a:t> </a:t>
            </a:r>
            <a:r>
              <a:rPr lang="hu-HU" sz="2000" b="1" err="1">
                <a:latin typeface="Calibri" panose="020F0502020204030204" pitchFamily="34" charset="0"/>
                <a:ea typeface="Calibri" panose="020F0502020204030204" pitchFamily="34" charset="0"/>
                <a:cs typeface="Calibri" panose="020F0502020204030204" pitchFamily="34" charset="0"/>
              </a:rPr>
              <a:t>Intelligence</a:t>
            </a:r>
            <a:r>
              <a:rPr lang="hu-HU" sz="2000" b="1">
                <a:latin typeface="Calibri" panose="020F0502020204030204" pitchFamily="34" charset="0"/>
                <a:ea typeface="Calibri" panose="020F0502020204030204" pitchFamily="34" charset="0"/>
                <a:cs typeface="Calibri" panose="020F0502020204030204" pitchFamily="34" charset="0"/>
              </a:rPr>
              <a:t> </a:t>
            </a:r>
            <a:r>
              <a:rPr lang="en-US" sz="2000" b="1">
                <a:latin typeface="Calibri" panose="020F0502020204030204" pitchFamily="34" charset="0"/>
                <a:ea typeface="Calibri" panose="020F0502020204030204" pitchFamily="34" charset="0"/>
                <a:cs typeface="Calibri" panose="020F0502020204030204" pitchFamily="34" charset="0"/>
              </a:rPr>
              <a:t>Skills For The Workplace (BMSW</a:t>
            </a:r>
            <a:r>
              <a:rPr lang="hu-HU" sz="2000" b="1">
                <a:latin typeface="Calibri" panose="020F0502020204030204" pitchFamily="34" charset="0"/>
                <a:ea typeface="Calibri" panose="020F0502020204030204" pitchFamily="34" charset="0"/>
                <a:cs typeface="Calibri" panose="020F0502020204030204" pitchFamily="34" charset="0"/>
              </a:rPr>
              <a:t>6</a:t>
            </a:r>
            <a:r>
              <a:rPr lang="en-US" sz="2000" b="1">
                <a:latin typeface="Calibri" panose="020F0502020204030204" pitchFamily="34" charset="0"/>
                <a:ea typeface="Calibri" panose="020F0502020204030204" pitchFamily="34" charset="0"/>
                <a:cs typeface="Calibri" panose="020F0502020204030204" pitchFamily="34" charset="0"/>
              </a:rPr>
              <a:t>106)</a:t>
            </a:r>
            <a:r>
              <a:rPr lang="hu-HU" sz="2000" b="1">
                <a:latin typeface="Calibri" panose="020F0502020204030204" pitchFamily="34" charset="0"/>
                <a:ea typeface="Calibri" panose="020F0502020204030204" pitchFamily="34" charset="0"/>
                <a:cs typeface="Calibri" panose="020F0502020204030204" pitchFamily="34" charset="0"/>
              </a:rPr>
              <a:t> </a:t>
            </a:r>
            <a:r>
              <a:rPr lang="hu-HU" sz="2000" b="1" err="1">
                <a:latin typeface="Calibri" panose="020F0502020204030204" pitchFamily="34" charset="0"/>
                <a:ea typeface="Calibri" panose="020F0502020204030204" pitchFamily="34" charset="0"/>
                <a:cs typeface="Calibri" panose="020F0502020204030204" pitchFamily="34" charset="0"/>
              </a:rPr>
              <a:t>task</a:t>
            </a:r>
            <a:r>
              <a:rPr lang="hu-HU" sz="2000" b="1">
                <a:latin typeface="Calibri" panose="020F0502020204030204" pitchFamily="34" charset="0"/>
                <a:ea typeface="Calibri" panose="020F0502020204030204" pitchFamily="34" charset="0"/>
                <a:cs typeface="Calibri" panose="020F0502020204030204" pitchFamily="34" charset="0"/>
              </a:rPr>
              <a:t> 1, </a:t>
            </a:r>
            <a:r>
              <a:rPr lang="hu-HU" sz="2000" b="1" err="1">
                <a:latin typeface="Calibri" panose="020F0502020204030204" pitchFamily="34" charset="0"/>
                <a:ea typeface="Calibri" panose="020F0502020204030204" pitchFamily="34" charset="0"/>
                <a:cs typeface="Calibri" panose="020F0502020204030204" pitchFamily="34" charset="0"/>
              </a:rPr>
              <a:t>Poster</a:t>
            </a:r>
            <a:r>
              <a:rPr lang="hu-HU" sz="2000" b="1">
                <a:latin typeface="Calibri" panose="020F0502020204030204" pitchFamily="34" charset="0"/>
                <a:ea typeface="Calibri" panose="020F0502020204030204" pitchFamily="34" charset="0"/>
                <a:cs typeface="Calibri" panose="020F0502020204030204" pitchFamily="34" charset="0"/>
              </a:rPr>
              <a:t> </a:t>
            </a:r>
            <a:r>
              <a:rPr lang="hu-HU" sz="2000" b="1" err="1">
                <a:latin typeface="Calibri" panose="020F0502020204030204" pitchFamily="34" charset="0"/>
                <a:ea typeface="Calibri" panose="020F0502020204030204" pitchFamily="34" charset="0"/>
                <a:cs typeface="Calibri" panose="020F0502020204030204" pitchFamily="34" charset="0"/>
              </a:rPr>
              <a:t>Presentation</a:t>
            </a:r>
            <a:endParaRPr lang="hu-HU" sz="2000" b="1">
              <a:latin typeface="Calibri" panose="020F0502020204030204" pitchFamily="34" charset="0"/>
              <a:ea typeface="Calibri" panose="020F0502020204030204" pitchFamily="34" charset="0"/>
              <a:cs typeface="Calibri" panose="020F0502020204030204" pitchFamily="34" charset="0"/>
            </a:endParaRPr>
          </a:p>
          <a:p>
            <a:pPr algn="ctr"/>
            <a:r>
              <a:rPr lang="hu-HU" sz="2000" b="1">
                <a:latin typeface="Calibri" panose="020F0502020204030204" pitchFamily="34" charset="0"/>
                <a:ea typeface="Calibri" panose="020F0502020204030204" pitchFamily="34" charset="0"/>
                <a:cs typeface="Calibri" panose="020F0502020204030204" pitchFamily="34" charset="0"/>
              </a:rPr>
              <a:t>Attila Kelemen (2123680)</a:t>
            </a:r>
          </a:p>
        </p:txBody>
      </p:sp>
      <p:pic>
        <p:nvPicPr>
          <p:cNvPr id="11" name="Picture 10" descr="A bathroom with a shower and toilet&#10;&#10;Description automatically generated">
            <a:extLst>
              <a:ext uri="{FF2B5EF4-FFF2-40B4-BE49-F238E27FC236}">
                <a16:creationId xmlns:a16="http://schemas.microsoft.com/office/drawing/2014/main" id="{28DE742C-3A64-BAF6-27E4-84B7B97B2A6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36763891" y="23283182"/>
            <a:ext cx="5898324" cy="4437479"/>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27" name="Picture 26" descr="A person sitting on a bench smoking&#10;&#10;Description automatically generated">
            <a:extLst>
              <a:ext uri="{FF2B5EF4-FFF2-40B4-BE49-F238E27FC236}">
                <a16:creationId xmlns:a16="http://schemas.microsoft.com/office/drawing/2014/main" id="{5AC9998C-16C3-8594-9EF7-8BEA0063B6B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8120" y="22573125"/>
            <a:ext cx="6368500" cy="5898322"/>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6" name="Kép 5">
            <a:extLst>
              <a:ext uri="{FF2B5EF4-FFF2-40B4-BE49-F238E27FC236}">
                <a16:creationId xmlns:a16="http://schemas.microsoft.com/office/drawing/2014/main" id="{5A99B34A-799F-B54A-BC0E-158BD02DDC7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432106" y="22404599"/>
            <a:ext cx="10775957" cy="6046483"/>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53" name="Kép 52" descr="A képen táj, kültéri, felhő, fű látható&#10;&#10;Automatikusan generált leírás">
            <a:extLst>
              <a:ext uri="{FF2B5EF4-FFF2-40B4-BE49-F238E27FC236}">
                <a16:creationId xmlns:a16="http://schemas.microsoft.com/office/drawing/2014/main" id="{60424BEE-6A49-4569-879A-222828ADCD0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9938081" y="23270797"/>
            <a:ext cx="6934200" cy="520065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54" name="Téglalap: lekerekített 53">
            <a:extLst>
              <a:ext uri="{FF2B5EF4-FFF2-40B4-BE49-F238E27FC236}">
                <a16:creationId xmlns:a16="http://schemas.microsoft.com/office/drawing/2014/main" id="{B563969B-4870-D035-D3EB-2B4FC30E5F45}"/>
              </a:ext>
            </a:extLst>
          </p:cNvPr>
          <p:cNvSpPr/>
          <p:nvPr/>
        </p:nvSpPr>
        <p:spPr>
          <a:xfrm>
            <a:off x="467746" y="29191458"/>
            <a:ext cx="41439441" cy="536984"/>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a:latin typeface="Calibri" panose="020F0502020204030204" pitchFamily="34" charset="0"/>
                <a:ea typeface="Calibri" panose="020F0502020204030204" pitchFamily="34" charset="0"/>
                <a:cs typeface="Calibri" panose="020F0502020204030204" pitchFamily="34" charset="0"/>
              </a:rPr>
              <a:t>The pictures show everything that makes me proud and happy. (Hobbies, love, friends,</a:t>
            </a:r>
            <a:r>
              <a:rPr lang="hu-HU" sz="2800" b="1">
                <a:latin typeface="Calibri" panose="020F0502020204030204" pitchFamily="34" charset="0"/>
                <a:ea typeface="Calibri" panose="020F0502020204030204" pitchFamily="34" charset="0"/>
                <a:cs typeface="Calibri" panose="020F0502020204030204" pitchFamily="34" charset="0"/>
              </a:rPr>
              <a:t> </a:t>
            </a:r>
            <a:r>
              <a:rPr lang="hu-HU" sz="2800" b="1" err="1">
                <a:latin typeface="Calibri" panose="020F0502020204030204" pitchFamily="34" charset="0"/>
                <a:ea typeface="Calibri" panose="020F0502020204030204" pitchFamily="34" charset="0"/>
                <a:cs typeface="Calibri" panose="020F0502020204030204" pitchFamily="34" charset="0"/>
              </a:rPr>
              <a:t>work</a:t>
            </a:r>
            <a:r>
              <a:rPr lang="hu-HU" sz="2800" b="1">
                <a:latin typeface="Calibri" panose="020F0502020204030204" pitchFamily="34" charset="0"/>
                <a:ea typeface="Calibri" panose="020F0502020204030204" pitchFamily="34" charset="0"/>
                <a:cs typeface="Calibri" panose="020F0502020204030204" pitchFamily="34" charset="0"/>
              </a:rPr>
              <a:t> performance,</a:t>
            </a:r>
            <a:r>
              <a:rPr lang="en-US" sz="2800" b="1">
                <a:latin typeface="Calibri" panose="020F0502020204030204" pitchFamily="34" charset="0"/>
                <a:ea typeface="Calibri" panose="020F0502020204030204" pitchFamily="34" charset="0"/>
                <a:cs typeface="Calibri" panose="020F0502020204030204" pitchFamily="34" charset="0"/>
              </a:rPr>
              <a:t> free time)</a:t>
            </a:r>
            <a:endParaRPr lang="hu-HU" sz="2800" b="1">
              <a:latin typeface="Calibri" panose="020F0502020204030204" pitchFamily="34" charset="0"/>
              <a:ea typeface="Calibri" panose="020F0502020204030204" pitchFamily="34" charset="0"/>
              <a:cs typeface="Calibri" panose="020F0502020204030204" pitchFamily="34" charset="0"/>
            </a:endParaRPr>
          </a:p>
        </p:txBody>
      </p:sp>
      <p:pic>
        <p:nvPicPr>
          <p:cNvPr id="57" name="Kép 56" descr="A képen személy, Háztartási eszköz, ruházat, fedett pályás látható&#10;&#10;Automatikusan generált leírás">
            <a:extLst>
              <a:ext uri="{FF2B5EF4-FFF2-40B4-BE49-F238E27FC236}">
                <a16:creationId xmlns:a16="http://schemas.microsoft.com/office/drawing/2014/main" id="{80326897-5556-BE44-65DB-F95270E125C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5601604" y="23242499"/>
            <a:ext cx="3942935" cy="525724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9" name="Téglalap: lekerekített 8">
            <a:extLst>
              <a:ext uri="{FF2B5EF4-FFF2-40B4-BE49-F238E27FC236}">
                <a16:creationId xmlns:a16="http://schemas.microsoft.com/office/drawing/2014/main" id="{72134CCD-D624-A2E2-CF4E-FEA92918FBC7}"/>
              </a:ext>
            </a:extLst>
          </p:cNvPr>
          <p:cNvSpPr/>
          <p:nvPr/>
        </p:nvSpPr>
        <p:spPr>
          <a:xfrm>
            <a:off x="28383346" y="287049"/>
            <a:ext cx="8684071" cy="2429661"/>
          </a:xfrm>
          <a:prstGeom prst="roundRect">
            <a:avLst/>
          </a:prstGeom>
          <a:ln w="762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2400" kern="100" dirty="0">
                <a:effectLst/>
                <a:latin typeface="Calibri" panose="020F0502020204030204" pitchFamily="34" charset="0"/>
                <a:ea typeface="Calibri" panose="020F0502020204030204" pitchFamily="34" charset="0"/>
                <a:cs typeface="Calibri" panose="020F0502020204030204" pitchFamily="34" charset="0"/>
              </a:rPr>
              <a:t>This poster is about my own emotions, focusing on my emotional intelligence, it contains my emotional problems, thoughts and solutions, it is made with complete honesty to the best of my knowledge, and it reflects my current level of emotional intelligence.</a:t>
            </a:r>
            <a:endParaRPr lang="hu-HU" sz="24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74542094"/>
      </p:ext>
    </p:extLst>
  </p:cSld>
  <p:clrMapOvr>
    <a:masterClrMapping/>
  </p:clrMapOvr>
</p:sld>
</file>

<file path=ppt/theme/theme1.xml><?xml version="1.0" encoding="utf-8"?>
<a:theme xmlns:a="http://schemas.openxmlformats.org/drawingml/2006/main" name="Vanilla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55</TotalTime>
  <Words>303</Words>
  <Application>Microsoft Macintosh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Bauhaus 93</vt:lpstr>
      <vt:lpstr>Calibri</vt:lpstr>
      <vt:lpstr>Neue Haas Grotesk Text Pro</vt:lpstr>
      <vt:lpstr>VanillaVTI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PowerPoint-bemutató</dc:title>
  <dc:creator>Attila Kelemen</dc:creator>
  <cp:lastModifiedBy>Attila Kelemen</cp:lastModifiedBy>
  <cp:revision>5</cp:revision>
  <dcterms:created xsi:type="dcterms:W3CDTF">2024-11-12T17:36:31Z</dcterms:created>
  <dcterms:modified xsi:type="dcterms:W3CDTF">2024-12-05T17:28:30Z</dcterms:modified>
</cp:coreProperties>
</file>