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6" r:id="rId3"/>
    <p:sldId id="276" r:id="rId4"/>
    <p:sldId id="280" r:id="rId5"/>
    <p:sldId id="277" r:id="rId6"/>
    <p:sldId id="278" r:id="rId7"/>
    <p:sldId id="258" r:id="rId8"/>
    <p:sldId id="265" r:id="rId9"/>
    <p:sldId id="259" r:id="rId10"/>
    <p:sldId id="284" r:id="rId11"/>
    <p:sldId id="285" r:id="rId12"/>
    <p:sldId id="281" r:id="rId13"/>
    <p:sldId id="282" r:id="rId14"/>
    <p:sldId id="283" r:id="rId15"/>
    <p:sldId id="269" r:id="rId16"/>
    <p:sldId id="270" r:id="rId17"/>
    <p:sldId id="271" r:id="rId18"/>
    <p:sldId id="272" r:id="rId19"/>
    <p:sldId id="264" r:id="rId20"/>
    <p:sldId id="274" r:id="rId21"/>
    <p:sldId id="273" r:id="rId22"/>
    <p:sldId id="266" r:id="rId23"/>
    <p:sldId id="267" r:id="rId24"/>
    <p:sldId id="268" r:id="rId25"/>
    <p:sldId id="275" r:id="rId26"/>
    <p:sldId id="26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3972439-6759-4E48-B43C-C7D7B22E5EB9}" type="datetimeFigureOut">
              <a:rPr lang="en-GB" smtClean="0"/>
              <a:t>14/02/2018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96B186C-C146-4788-8CE4-D10A1ABC999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96B186C-C146-4788-8CE4-D10A1ABC999A}"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96B186C-C146-4788-8CE4-D10A1ABC999A}"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96B186C-C146-4788-8CE4-D10A1ABC999A}"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96B186C-C146-4788-8CE4-D10A1ABC999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96B186C-C146-4788-8CE4-D10A1ABC999A}"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96B186C-C146-4788-8CE4-D10A1ABC999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3972439-6759-4E48-B43C-C7D7B22E5EB9}" type="datetimeFigureOut">
              <a:rPr lang="en-GB" smtClean="0"/>
              <a:t>14/02/2018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96B186C-C146-4788-8CE4-D10A1ABC999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3972439-6759-4E48-B43C-C7D7B22E5EB9}" type="datetimeFigureOut">
              <a:rPr lang="en-GB" smtClean="0"/>
              <a:t>14/02/2018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96B186C-C146-4788-8CE4-D10A1ABC999A}"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96B186C-C146-4788-8CE4-D10A1ABC999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3972439-6759-4E48-B43C-C7D7B22E5EB9}" type="datetimeFigureOut">
              <a:rPr lang="en-GB" smtClean="0"/>
              <a:t>14/02/2018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96B186C-C146-4788-8CE4-D10A1ABC999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3972439-6759-4E48-B43C-C7D7B22E5EB9}" type="datetimeFigureOut">
              <a:rPr lang="en-GB" smtClean="0"/>
              <a:t>14/02/2018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96B186C-C146-4788-8CE4-D10A1ABC999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429000"/>
            <a:ext cx="7772400" cy="1224136"/>
          </a:xfrm>
        </p:spPr>
        <p:txBody>
          <a:bodyPr>
            <a:normAutofit/>
          </a:bodyPr>
          <a:lstStyle/>
          <a:p>
            <a:r>
              <a:rPr lang="en-GB" sz="3600" dirty="0" smtClean="0"/>
              <a:t>Leisure Attractions</a:t>
            </a:r>
            <a:endParaRPr lang="en-GB" sz="3600" dirty="0"/>
          </a:p>
        </p:txBody>
      </p:sp>
      <p:sp>
        <p:nvSpPr>
          <p:cNvPr id="3" name="Subtitle 2"/>
          <p:cNvSpPr>
            <a:spLocks noGrp="1"/>
          </p:cNvSpPr>
          <p:nvPr>
            <p:ph type="subTitle" idx="1"/>
          </p:nvPr>
        </p:nvSpPr>
        <p:spPr>
          <a:xfrm>
            <a:off x="35496" y="4581128"/>
            <a:ext cx="8928992" cy="1633736"/>
          </a:xfrm>
        </p:spPr>
        <p:txBody>
          <a:bodyPr>
            <a:normAutofit/>
          </a:bodyPr>
          <a:lstStyle/>
          <a:p>
            <a:r>
              <a:rPr lang="en-GB" sz="2000" dirty="0" smtClean="0"/>
              <a:t>Developing Strategies for Iconic Visitor Experiences in Wales</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332656"/>
            <a:ext cx="7344816" cy="3528392"/>
          </a:xfrm>
          <a:prstGeom prst="rect">
            <a:avLst/>
          </a:prstGeom>
        </p:spPr>
      </p:pic>
    </p:spTree>
    <p:extLst>
      <p:ext uri="{BB962C8B-B14F-4D97-AF65-F5344CB8AC3E}">
        <p14:creationId xmlns:p14="http://schemas.microsoft.com/office/powerpoint/2010/main" val="11707369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5616" y="1412776"/>
            <a:ext cx="6840760" cy="4320480"/>
          </a:xfrm>
        </p:spPr>
      </p:pic>
      <p:sp>
        <p:nvSpPr>
          <p:cNvPr id="3" name="Title 2"/>
          <p:cNvSpPr>
            <a:spLocks noGrp="1"/>
          </p:cNvSpPr>
          <p:nvPr>
            <p:ph type="title"/>
          </p:nvPr>
        </p:nvSpPr>
        <p:spPr/>
        <p:txBody>
          <a:bodyPr/>
          <a:lstStyle/>
          <a:p>
            <a:r>
              <a:rPr lang="en-GB" dirty="0" smtClean="0"/>
              <a:t>             Iconic Attractions?</a:t>
            </a:r>
            <a:endParaRPr lang="en-GB" dirty="0"/>
          </a:p>
        </p:txBody>
      </p:sp>
    </p:spTree>
    <p:extLst>
      <p:ext uri="{BB962C8B-B14F-4D97-AF65-F5344CB8AC3E}">
        <p14:creationId xmlns:p14="http://schemas.microsoft.com/office/powerpoint/2010/main" val="16552887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781128"/>
          </a:xfrm>
        </p:spPr>
        <p:txBody>
          <a:bodyPr>
            <a:normAutofit fontScale="92500" lnSpcReduction="10000"/>
          </a:bodyPr>
          <a:lstStyle/>
          <a:p>
            <a:r>
              <a:rPr lang="en-GB" dirty="0" smtClean="0"/>
              <a:t>“There isn’t another country we know of that offers such a range of attractions from castles and museums through to our world recognised beaches”</a:t>
            </a:r>
          </a:p>
          <a:p>
            <a:r>
              <a:rPr lang="en-GB" dirty="0" smtClean="0"/>
              <a:t>“Wales is a small country, which means you don’t have to go far to find something new and interesting to discover”</a:t>
            </a:r>
          </a:p>
          <a:p>
            <a:r>
              <a:rPr lang="en-GB" b="1" dirty="0" smtClean="0"/>
              <a:t>Current Visit Wales Website</a:t>
            </a:r>
          </a:p>
          <a:p>
            <a:r>
              <a:rPr lang="en-GB" dirty="0" smtClean="0"/>
              <a:t>Indoors and outdoors, Wales has a wealth of wonderful tourism attractions and activities for visitors all year-round.</a:t>
            </a:r>
          </a:p>
          <a:p>
            <a:r>
              <a:rPr lang="en-GB" b="1" dirty="0" smtClean="0"/>
              <a:t>Wales Minister Lord Bourne</a:t>
            </a:r>
          </a:p>
          <a:p>
            <a:endParaRPr lang="en-GB" b="1" dirty="0" smtClean="0"/>
          </a:p>
        </p:txBody>
      </p:sp>
      <p:sp>
        <p:nvSpPr>
          <p:cNvPr id="2" name="Title 1"/>
          <p:cNvSpPr>
            <a:spLocks noGrp="1"/>
          </p:cNvSpPr>
          <p:nvPr>
            <p:ph type="title"/>
          </p:nvPr>
        </p:nvSpPr>
        <p:spPr/>
        <p:txBody>
          <a:bodyPr/>
          <a:lstStyle/>
          <a:p>
            <a:r>
              <a:rPr lang="en-GB" dirty="0" smtClean="0"/>
              <a:t>Attractions in Wales</a:t>
            </a:r>
            <a:endParaRPr lang="en-GB" dirty="0"/>
          </a:p>
        </p:txBody>
      </p:sp>
    </p:spTree>
    <p:extLst>
      <p:ext uri="{BB962C8B-B14F-4D97-AF65-F5344CB8AC3E}">
        <p14:creationId xmlns:p14="http://schemas.microsoft.com/office/powerpoint/2010/main" val="138445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First to introduce free entry to Museums and Galleries</a:t>
            </a:r>
          </a:p>
          <a:p>
            <a:r>
              <a:rPr lang="en-GB" dirty="0" smtClean="0"/>
              <a:t>Iconic?</a:t>
            </a:r>
          </a:p>
          <a:p>
            <a:r>
              <a:rPr lang="en-GB" dirty="0" smtClean="0"/>
              <a:t>Wet weather issues</a:t>
            </a:r>
          </a:p>
          <a:p>
            <a:r>
              <a:rPr lang="en-GB" dirty="0" smtClean="0"/>
              <a:t>Have you Packed for Wales?</a:t>
            </a:r>
          </a:p>
          <a:p>
            <a:r>
              <a:rPr lang="en-GB" dirty="0" smtClean="0"/>
              <a:t> Wales Coast App</a:t>
            </a:r>
          </a:p>
          <a:p>
            <a:r>
              <a:rPr lang="en-GB" dirty="0" err="1" smtClean="0"/>
              <a:t>Cadw</a:t>
            </a:r>
            <a:r>
              <a:rPr lang="en-GB" dirty="0" smtClean="0"/>
              <a:t> Interactive Map</a:t>
            </a:r>
          </a:p>
          <a:p>
            <a:r>
              <a:rPr lang="en-GB" dirty="0" smtClean="0"/>
              <a:t>Royal Mint Tour</a:t>
            </a:r>
          </a:p>
          <a:p>
            <a:r>
              <a:rPr lang="en-GB" dirty="0" smtClean="0"/>
              <a:t>Impact of Coast</a:t>
            </a:r>
          </a:p>
        </p:txBody>
      </p:sp>
      <p:sp>
        <p:nvSpPr>
          <p:cNvPr id="2" name="Title 1"/>
          <p:cNvSpPr>
            <a:spLocks noGrp="1"/>
          </p:cNvSpPr>
          <p:nvPr>
            <p:ph type="title"/>
          </p:nvPr>
        </p:nvSpPr>
        <p:spPr/>
        <p:txBody>
          <a:bodyPr/>
          <a:lstStyle/>
          <a:p>
            <a:r>
              <a:rPr lang="en-GB" dirty="0" smtClean="0"/>
              <a:t>Welsh Attractions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3861048"/>
            <a:ext cx="3528392" cy="2536304"/>
          </a:xfrm>
          <a:prstGeom prst="rect">
            <a:avLst/>
          </a:prstGeom>
        </p:spPr>
      </p:pic>
    </p:spTree>
    <p:extLst>
      <p:ext uri="{BB962C8B-B14F-4D97-AF65-F5344CB8AC3E}">
        <p14:creationId xmlns:p14="http://schemas.microsoft.com/office/powerpoint/2010/main" val="256351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Tourism Management 2001 “The attraction of a living foreign language”</a:t>
            </a:r>
          </a:p>
          <a:p>
            <a:r>
              <a:rPr lang="en-GB" dirty="0" smtClean="0"/>
              <a:t>Case Study Brand Wales</a:t>
            </a:r>
          </a:p>
          <a:p>
            <a:r>
              <a:rPr lang="en-GB" dirty="0" smtClean="0"/>
              <a:t>Mood Marketing</a:t>
            </a:r>
            <a:endParaRPr lang="en-GB" dirty="0"/>
          </a:p>
          <a:p>
            <a:r>
              <a:rPr lang="en-GB" dirty="0" smtClean="0"/>
              <a:t>Is Welsh language and culture a key attraction in Wales?</a:t>
            </a:r>
          </a:p>
          <a:p>
            <a:r>
              <a:rPr lang="en-GB" dirty="0" smtClean="0"/>
              <a:t>Or is it a negative issue of Welsh identity?</a:t>
            </a:r>
            <a:endParaRPr lang="en-GB" dirty="0"/>
          </a:p>
        </p:txBody>
      </p:sp>
      <p:sp>
        <p:nvSpPr>
          <p:cNvPr id="2" name="Title 1"/>
          <p:cNvSpPr>
            <a:spLocks noGrp="1"/>
          </p:cNvSpPr>
          <p:nvPr>
            <p:ph type="title"/>
          </p:nvPr>
        </p:nvSpPr>
        <p:spPr/>
        <p:txBody>
          <a:bodyPr/>
          <a:lstStyle/>
          <a:p>
            <a:r>
              <a:rPr lang="en-GB" dirty="0" smtClean="0"/>
              <a:t>Welsh language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9912" y="4693170"/>
            <a:ext cx="4968552" cy="2143125"/>
          </a:xfrm>
          <a:prstGeom prst="rect">
            <a:avLst/>
          </a:prstGeom>
        </p:spPr>
      </p:pic>
    </p:spTree>
    <p:extLst>
      <p:ext uri="{BB962C8B-B14F-4D97-AF65-F5344CB8AC3E}">
        <p14:creationId xmlns:p14="http://schemas.microsoft.com/office/powerpoint/2010/main" val="191812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“Wales is well placed to compete with the best. Our small country can offer a rich culture and history, a landscape of high scenic quality, a beautiful coastline and diversity of experiences to our visitors”</a:t>
            </a:r>
          </a:p>
          <a:p>
            <a:r>
              <a:rPr lang="en-GB" dirty="0" smtClean="0"/>
              <a:t>“ambition” of growing tourism earnings in Wales by 20% or more by 2020, with the number of jobs increasing from the 2011 figure of 88,300 to 105,960.</a:t>
            </a:r>
          </a:p>
          <a:p>
            <a:r>
              <a:rPr lang="en-GB" dirty="0" smtClean="0"/>
              <a:t>It also identified Ireland, Germany and the United States as targets for international tourism, warning that Wales suffers from “limited connectivity and air capacity”.</a:t>
            </a:r>
          </a:p>
          <a:p>
            <a:r>
              <a:rPr lang="en-GB" dirty="0" smtClean="0"/>
              <a:t>Impact of Severn Bridge Tolls</a:t>
            </a:r>
          </a:p>
          <a:p>
            <a:endParaRPr lang="en-GB" dirty="0" smtClean="0"/>
          </a:p>
          <a:p>
            <a:endParaRPr lang="en-GB" dirty="0"/>
          </a:p>
        </p:txBody>
      </p:sp>
      <p:sp>
        <p:nvSpPr>
          <p:cNvPr id="2" name="Title 1"/>
          <p:cNvSpPr>
            <a:spLocks noGrp="1"/>
          </p:cNvSpPr>
          <p:nvPr>
            <p:ph type="title"/>
          </p:nvPr>
        </p:nvSpPr>
        <p:spPr/>
        <p:txBody>
          <a:bodyPr/>
          <a:lstStyle/>
          <a:p>
            <a:r>
              <a:rPr lang="en-GB" dirty="0" smtClean="0"/>
              <a:t>Rhodri’s Bonfire!</a:t>
            </a:r>
            <a:endParaRPr lang="en-GB" dirty="0"/>
          </a:p>
        </p:txBody>
      </p:sp>
    </p:spTree>
    <p:extLst>
      <p:ext uri="{BB962C8B-B14F-4D97-AF65-F5344CB8AC3E}">
        <p14:creationId xmlns:p14="http://schemas.microsoft.com/office/powerpoint/2010/main" val="150270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5328592"/>
          </a:xfrm>
        </p:spPr>
        <p:txBody>
          <a:bodyPr>
            <a:normAutofit lnSpcReduction="10000"/>
          </a:bodyPr>
          <a:lstStyle/>
          <a:p>
            <a:r>
              <a:rPr lang="en-GB" dirty="0" smtClean="0"/>
              <a:t>Overseas visits to Wales slumped from 1.1 million in 2006 to 854,000 in 2012.</a:t>
            </a:r>
          </a:p>
          <a:p>
            <a:r>
              <a:rPr lang="en-GB" dirty="0" smtClean="0"/>
              <a:t>The number of North American visits fell during this time from 168,000 to 102,000, with European visits dropping from 823,000 to 598,000.</a:t>
            </a:r>
          </a:p>
          <a:p>
            <a:r>
              <a:rPr lang="en-GB" dirty="0" smtClean="0"/>
              <a:t>The amount spent by overseas visitors to Wales fell from £361m in 2006 to £346m in 2012</a:t>
            </a:r>
          </a:p>
          <a:p>
            <a:r>
              <a:rPr lang="en-GB" dirty="0" smtClean="0"/>
              <a:t>7,000 visits were made to Wales in 2012 by people whose primary reason for coming to the UK was the Olympics/Paralympics, bringing in £3m to the economy.</a:t>
            </a:r>
          </a:p>
          <a:p>
            <a:endParaRPr lang="en-GB" dirty="0"/>
          </a:p>
        </p:txBody>
      </p:sp>
      <p:sp>
        <p:nvSpPr>
          <p:cNvPr id="2" name="Title 1"/>
          <p:cNvSpPr>
            <a:spLocks noGrp="1"/>
          </p:cNvSpPr>
          <p:nvPr>
            <p:ph type="title"/>
          </p:nvPr>
        </p:nvSpPr>
        <p:spPr/>
        <p:txBody>
          <a:bodyPr/>
          <a:lstStyle/>
          <a:p>
            <a:r>
              <a:rPr lang="en-GB" dirty="0" smtClean="0"/>
              <a:t>Wales 2012</a:t>
            </a:r>
            <a:endParaRPr lang="en-GB" dirty="0"/>
          </a:p>
        </p:txBody>
      </p:sp>
    </p:spTree>
    <p:extLst>
      <p:ext uri="{BB962C8B-B14F-4D97-AF65-F5344CB8AC3E}">
        <p14:creationId xmlns:p14="http://schemas.microsoft.com/office/powerpoint/2010/main" val="73878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481328"/>
            <a:ext cx="8640960" cy="4755984"/>
          </a:xfrm>
        </p:spPr>
        <p:txBody>
          <a:bodyPr>
            <a:normAutofit/>
          </a:bodyPr>
          <a:lstStyle/>
          <a:p>
            <a:r>
              <a:rPr lang="en-GB" dirty="0" smtClean="0"/>
              <a:t>“We want to attract nine million extra overseas visitors a year”</a:t>
            </a:r>
          </a:p>
          <a:p>
            <a:r>
              <a:rPr lang="en-GB" dirty="0" smtClean="0"/>
              <a:t>“We will continue to work closely with colleagues at Visit Wales to help deliver more visitors from key markets like Germany and the US, showcasing all the wonderful attributes that Wales has to offer our overseas guests, be it historic castles, vibrant cities, spectacular countryside or its stunning coastline.”</a:t>
            </a:r>
          </a:p>
          <a:p>
            <a:r>
              <a:rPr lang="en-GB" b="1" dirty="0">
                <a:solidFill>
                  <a:prstClr val="black"/>
                </a:solidFill>
              </a:rPr>
              <a:t>Christopher Rodrigues, chairman of Visit Britain</a:t>
            </a:r>
            <a:endParaRPr lang="en-GB" b="1" dirty="0"/>
          </a:p>
        </p:txBody>
      </p:sp>
      <p:sp>
        <p:nvSpPr>
          <p:cNvPr id="2" name="Title 1"/>
          <p:cNvSpPr>
            <a:spLocks noGrp="1"/>
          </p:cNvSpPr>
          <p:nvPr>
            <p:ph type="title"/>
          </p:nvPr>
        </p:nvSpPr>
        <p:spPr/>
        <p:txBody>
          <a:bodyPr/>
          <a:lstStyle/>
          <a:p>
            <a:r>
              <a:rPr lang="en-GB" dirty="0" smtClean="0"/>
              <a:t>Visit Britain</a:t>
            </a:r>
            <a:endParaRPr lang="en-GB" dirty="0"/>
          </a:p>
        </p:txBody>
      </p:sp>
    </p:spTree>
    <p:extLst>
      <p:ext uri="{BB962C8B-B14F-4D97-AF65-F5344CB8AC3E}">
        <p14:creationId xmlns:p14="http://schemas.microsoft.com/office/powerpoint/2010/main" val="379817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Tourism plays a major role in the Welsh economy. With its mix of heritage, culture and countryside, Wales remains an important destination for overseas visitors.</a:t>
            </a:r>
          </a:p>
          <a:p>
            <a:r>
              <a:rPr lang="en-GB" dirty="0" smtClean="0"/>
              <a:t>Visit Wales will work with Visit Britain to ensure that the world knows what Wales has to offer</a:t>
            </a:r>
          </a:p>
          <a:p>
            <a:endParaRPr lang="en-GB" dirty="0"/>
          </a:p>
        </p:txBody>
      </p:sp>
      <p:sp>
        <p:nvSpPr>
          <p:cNvPr id="2" name="Title 1"/>
          <p:cNvSpPr>
            <a:spLocks noGrp="1"/>
          </p:cNvSpPr>
          <p:nvPr>
            <p:ph type="title"/>
          </p:nvPr>
        </p:nvSpPr>
        <p:spPr/>
        <p:txBody>
          <a:bodyPr/>
          <a:lstStyle/>
          <a:p>
            <a:r>
              <a:rPr lang="en-GB" dirty="0" smtClean="0"/>
              <a:t>Visit Wales</a:t>
            </a:r>
            <a:endParaRPr lang="en-GB" dirty="0"/>
          </a:p>
        </p:txBody>
      </p:sp>
    </p:spTree>
    <p:extLst>
      <p:ext uri="{BB962C8B-B14F-4D97-AF65-F5344CB8AC3E}">
        <p14:creationId xmlns:p14="http://schemas.microsoft.com/office/powerpoint/2010/main" val="1819026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1. LC, Swansea</a:t>
            </a:r>
          </a:p>
          <a:p>
            <a:r>
              <a:rPr lang="en-GB" dirty="0" smtClean="0"/>
              <a:t>2. Folly Farm</a:t>
            </a:r>
          </a:p>
          <a:p>
            <a:r>
              <a:rPr lang="en-GB" dirty="0" smtClean="0"/>
              <a:t>3. </a:t>
            </a:r>
            <a:r>
              <a:rPr lang="en-GB" dirty="0" err="1" smtClean="0"/>
              <a:t>Portmeirion</a:t>
            </a:r>
            <a:endParaRPr lang="en-GB" dirty="0" smtClean="0"/>
          </a:p>
          <a:p>
            <a:r>
              <a:rPr lang="en-GB" dirty="0" smtClean="0"/>
              <a:t>4. </a:t>
            </a:r>
            <a:r>
              <a:rPr lang="en-GB" dirty="0" err="1" smtClean="0"/>
              <a:t>Margam</a:t>
            </a:r>
            <a:r>
              <a:rPr lang="en-GB" dirty="0" smtClean="0"/>
              <a:t> Country Park</a:t>
            </a:r>
          </a:p>
          <a:p>
            <a:r>
              <a:rPr lang="en-GB" dirty="0" smtClean="0"/>
              <a:t>5. Conwy Castle</a:t>
            </a:r>
          </a:p>
          <a:p>
            <a:r>
              <a:rPr lang="en-GB" dirty="0" smtClean="0"/>
              <a:t>6. Great Orme Tramway</a:t>
            </a:r>
          </a:p>
          <a:p>
            <a:r>
              <a:rPr lang="en-GB" dirty="0" smtClean="0"/>
              <a:t>7.Caernarfon Castle</a:t>
            </a:r>
          </a:p>
          <a:p>
            <a:r>
              <a:rPr lang="en-GB" dirty="0" smtClean="0"/>
              <a:t>8. Welsh Mountain Zoo and Botanical Gardens</a:t>
            </a:r>
          </a:p>
          <a:p>
            <a:r>
              <a:rPr lang="en-GB" dirty="0" smtClean="0"/>
              <a:t>9. Greenwood Forest Park</a:t>
            </a:r>
          </a:p>
          <a:p>
            <a:r>
              <a:rPr lang="en-GB" dirty="0" smtClean="0"/>
              <a:t>10. Caerphilly Castle</a:t>
            </a:r>
            <a:endParaRPr lang="en-GB" dirty="0"/>
          </a:p>
        </p:txBody>
      </p:sp>
      <p:sp>
        <p:nvSpPr>
          <p:cNvPr id="2" name="Title 1"/>
          <p:cNvSpPr>
            <a:spLocks noGrp="1"/>
          </p:cNvSpPr>
          <p:nvPr>
            <p:ph type="title"/>
          </p:nvPr>
        </p:nvSpPr>
        <p:spPr>
          <a:xfrm>
            <a:off x="457200" y="476672"/>
            <a:ext cx="8229600" cy="940966"/>
          </a:xfrm>
        </p:spPr>
        <p:txBody>
          <a:bodyPr>
            <a:normAutofit fontScale="90000"/>
          </a:bodyPr>
          <a:lstStyle/>
          <a:p>
            <a:r>
              <a:rPr lang="en-GB" b="1" dirty="0" smtClean="0"/>
              <a:t>The top ten paid for attractions in 2013</a:t>
            </a:r>
            <a:r>
              <a:rPr lang="en-GB" dirty="0" smtClean="0"/>
              <a:t/>
            </a:r>
            <a:br>
              <a:rPr lang="en-GB" dirty="0" smtClean="0"/>
            </a:b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1052736"/>
            <a:ext cx="2952328" cy="2944341"/>
          </a:xfrm>
          <a:prstGeom prst="rect">
            <a:avLst/>
          </a:prstGeom>
        </p:spPr>
      </p:pic>
    </p:spTree>
    <p:extLst>
      <p:ext uri="{BB962C8B-B14F-4D97-AF65-F5344CB8AC3E}">
        <p14:creationId xmlns:p14="http://schemas.microsoft.com/office/powerpoint/2010/main" val="29772289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1.Wales Millennium Centre</a:t>
            </a:r>
          </a:p>
          <a:p>
            <a:r>
              <a:rPr lang="en-GB" dirty="0" smtClean="0"/>
              <a:t>2. St </a:t>
            </a:r>
            <a:r>
              <a:rPr lang="en-GB" dirty="0" err="1" smtClean="0"/>
              <a:t>Fagans</a:t>
            </a:r>
            <a:r>
              <a:rPr lang="en-GB" dirty="0" smtClean="0"/>
              <a:t>, National History Museum</a:t>
            </a:r>
          </a:p>
          <a:p>
            <a:r>
              <a:rPr lang="en-GB" dirty="0" smtClean="0"/>
              <a:t>3. </a:t>
            </a:r>
            <a:r>
              <a:rPr lang="en-GB" dirty="0" err="1" smtClean="0"/>
              <a:t>Cyfarthfa</a:t>
            </a:r>
            <a:r>
              <a:rPr lang="en-GB" dirty="0" smtClean="0"/>
              <a:t> Castle Museum</a:t>
            </a:r>
          </a:p>
          <a:p>
            <a:r>
              <a:rPr lang="en-GB" dirty="0" smtClean="0"/>
              <a:t>4. National Museum Wales</a:t>
            </a:r>
          </a:p>
          <a:p>
            <a:r>
              <a:rPr lang="en-GB" dirty="0" smtClean="0"/>
              <a:t>5. </a:t>
            </a:r>
            <a:r>
              <a:rPr lang="en-GB" dirty="0" err="1" smtClean="0"/>
              <a:t>Pembrey</a:t>
            </a:r>
            <a:r>
              <a:rPr lang="en-GB" dirty="0" smtClean="0"/>
              <a:t> Country Park</a:t>
            </a:r>
          </a:p>
          <a:p>
            <a:r>
              <a:rPr lang="en-GB" dirty="0" smtClean="0"/>
              <a:t>6. Cardiff Museum Project</a:t>
            </a:r>
          </a:p>
          <a:p>
            <a:r>
              <a:rPr lang="en-GB" dirty="0" smtClean="0"/>
              <a:t>7. </a:t>
            </a:r>
            <a:r>
              <a:rPr lang="en-GB" dirty="0" err="1" smtClean="0"/>
              <a:t>Cwmcarn</a:t>
            </a:r>
            <a:r>
              <a:rPr lang="en-GB" dirty="0" smtClean="0"/>
              <a:t> Forest Drive and Visitor Centre</a:t>
            </a:r>
          </a:p>
          <a:p>
            <a:r>
              <a:rPr lang="en-GB" dirty="0" smtClean="0"/>
              <a:t>8. National Waterfront Museum</a:t>
            </a:r>
          </a:p>
          <a:p>
            <a:r>
              <a:rPr lang="en-GB" dirty="0" smtClean="0"/>
              <a:t>9. </a:t>
            </a:r>
            <a:r>
              <a:rPr lang="en-GB" dirty="0" err="1" smtClean="0"/>
              <a:t>Cosmeston</a:t>
            </a:r>
            <a:r>
              <a:rPr lang="en-GB" dirty="0" smtClean="0"/>
              <a:t> Lakes and Country Park</a:t>
            </a:r>
          </a:p>
          <a:p>
            <a:r>
              <a:rPr lang="en-GB" dirty="0" smtClean="0"/>
              <a:t>10. Loggerheads Country Park</a:t>
            </a:r>
          </a:p>
          <a:p>
            <a:endParaRPr lang="en-GB" dirty="0"/>
          </a:p>
        </p:txBody>
      </p:sp>
      <p:sp>
        <p:nvSpPr>
          <p:cNvPr id="2" name="Title 1"/>
          <p:cNvSpPr>
            <a:spLocks noGrp="1"/>
          </p:cNvSpPr>
          <p:nvPr>
            <p:ph type="title"/>
          </p:nvPr>
        </p:nvSpPr>
        <p:spPr/>
        <p:txBody>
          <a:bodyPr>
            <a:normAutofit fontScale="90000"/>
          </a:bodyPr>
          <a:lstStyle/>
          <a:p>
            <a:r>
              <a:rPr lang="en-GB" b="1" dirty="0" smtClean="0"/>
              <a:t>The top ten free attractions in 2013</a:t>
            </a:r>
            <a:r>
              <a:rPr lang="en-GB" dirty="0" smtClean="0"/>
              <a:t/>
            </a:r>
            <a:br>
              <a:rPr lang="en-GB" dirty="0" smtClean="0"/>
            </a:b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2276872"/>
            <a:ext cx="2376264" cy="1572766"/>
          </a:xfrm>
          <a:prstGeom prst="rect">
            <a:avLst/>
          </a:prstGeom>
        </p:spPr>
      </p:pic>
    </p:spTree>
    <p:extLst>
      <p:ext uri="{BB962C8B-B14F-4D97-AF65-F5344CB8AC3E}">
        <p14:creationId xmlns:p14="http://schemas.microsoft.com/office/powerpoint/2010/main" val="14260614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International tourists spent £368m visiting Wales last year, up 5% from 2013</a:t>
            </a:r>
          </a:p>
          <a:p>
            <a:r>
              <a:rPr lang="en-GB" dirty="0" smtClean="0"/>
              <a:t>933,000 visits were made to Wales in 2014</a:t>
            </a:r>
          </a:p>
          <a:p>
            <a:r>
              <a:rPr lang="en-GB" dirty="0" smtClean="0"/>
              <a:t>7 % increase from 2013 </a:t>
            </a:r>
          </a:p>
          <a:p>
            <a:r>
              <a:rPr lang="en-GB" dirty="0" smtClean="0"/>
              <a:t>Top 10 Places to Visit in the world by Rough Guides readers</a:t>
            </a:r>
          </a:p>
          <a:p>
            <a:r>
              <a:rPr lang="en-GB" dirty="0" smtClean="0"/>
              <a:t>Rhossili Beach World Top 10 and Best in UK by Trip Advisor</a:t>
            </a:r>
          </a:p>
          <a:p>
            <a:r>
              <a:rPr lang="en-GB" dirty="0" smtClean="0"/>
              <a:t>Llandudno named in top 10 UK destinations in UK by Trip Advisor</a:t>
            </a:r>
          </a:p>
          <a:p>
            <a:endParaRPr lang="en-GB" dirty="0" smtClean="0"/>
          </a:p>
          <a:p>
            <a:endParaRPr lang="en-GB" dirty="0"/>
          </a:p>
        </p:txBody>
      </p:sp>
      <p:sp>
        <p:nvSpPr>
          <p:cNvPr id="2" name="Title 1"/>
          <p:cNvSpPr>
            <a:spLocks noGrp="1"/>
          </p:cNvSpPr>
          <p:nvPr>
            <p:ph type="title"/>
          </p:nvPr>
        </p:nvSpPr>
        <p:spPr/>
        <p:txBody>
          <a:bodyPr/>
          <a:lstStyle/>
          <a:p>
            <a:r>
              <a:rPr lang="en-GB" dirty="0" smtClean="0"/>
              <a:t>Tourism in Wales 2014</a:t>
            </a:r>
            <a:endParaRPr lang="en-GB" dirty="0"/>
          </a:p>
        </p:txBody>
      </p:sp>
    </p:spTree>
    <p:extLst>
      <p:ext uri="{BB962C8B-B14F-4D97-AF65-F5344CB8AC3E}">
        <p14:creationId xmlns:p14="http://schemas.microsoft.com/office/powerpoint/2010/main" val="36272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Wales offers a great and varied mix of sights and experiences. It’s fantastic that so many tourists visited this part of the UK in 2014.</a:t>
            </a:r>
          </a:p>
          <a:p>
            <a:r>
              <a:rPr lang="en-GB" b="1" dirty="0" smtClean="0"/>
              <a:t>Tourism Minister, Tracey Crouch 2014</a:t>
            </a:r>
            <a:endParaRPr lang="en-GB" dirty="0" smtClean="0"/>
          </a:p>
          <a:p>
            <a:r>
              <a:rPr lang="en-GB" dirty="0" smtClean="0"/>
              <a:t>We all need infrastructure that assists our industry in delivering the best quality product that our visitor has come to expect and one that showcases Wales’.</a:t>
            </a:r>
          </a:p>
          <a:p>
            <a:r>
              <a:rPr lang="en-GB" b="1" dirty="0" smtClean="0"/>
              <a:t>Executive Director of the Wales Tourism Alliance Adrian </a:t>
            </a:r>
            <a:r>
              <a:rPr lang="en-GB" b="1" dirty="0" err="1" smtClean="0"/>
              <a:t>Greason</a:t>
            </a:r>
            <a:r>
              <a:rPr lang="en-GB" b="1" dirty="0" smtClean="0"/>
              <a:t>-Walker 2014</a:t>
            </a:r>
            <a:endParaRPr lang="en-GB" dirty="0"/>
          </a:p>
        </p:txBody>
      </p:sp>
      <p:sp>
        <p:nvSpPr>
          <p:cNvPr id="2" name="Title 1"/>
          <p:cNvSpPr>
            <a:spLocks noGrp="1"/>
          </p:cNvSpPr>
          <p:nvPr>
            <p:ph type="title"/>
          </p:nvPr>
        </p:nvSpPr>
        <p:spPr/>
        <p:txBody>
          <a:bodyPr/>
          <a:lstStyle/>
          <a:p>
            <a:r>
              <a:rPr lang="en-GB" dirty="0" smtClean="0"/>
              <a:t>Industry Comment</a:t>
            </a:r>
            <a:endParaRPr lang="en-GB" dirty="0"/>
          </a:p>
        </p:txBody>
      </p:sp>
    </p:spTree>
    <p:extLst>
      <p:ext uri="{BB962C8B-B14F-4D97-AF65-F5344CB8AC3E}">
        <p14:creationId xmlns:p14="http://schemas.microsoft.com/office/powerpoint/2010/main" val="197889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5112568"/>
          </a:xfrm>
        </p:spPr>
        <p:txBody>
          <a:bodyPr>
            <a:normAutofit/>
          </a:bodyPr>
          <a:lstStyle/>
          <a:p>
            <a:r>
              <a:rPr lang="en-GB" dirty="0" smtClean="0"/>
              <a:t>16.8million day visits were made by British residents to Wales from January to March 2015, up 7% from the same period in 2014 (The Great Britain Day Visits Survey)</a:t>
            </a:r>
          </a:p>
          <a:p>
            <a:r>
              <a:rPr lang="en-GB" dirty="0" smtClean="0"/>
              <a:t>Day visitors to Wales generated a £575million boost to the Welsh economy from January to March 2015, a 41% increase on the amount spent over the same period 2014. </a:t>
            </a:r>
          </a:p>
          <a:p>
            <a:r>
              <a:rPr lang="en-GB" dirty="0" smtClean="0"/>
              <a:t>Overnight visitors spent £132million in Wales from January to February 2015 - up 19% in comparison to the same period in 2014.</a:t>
            </a:r>
          </a:p>
          <a:p>
            <a:endParaRPr lang="en-GB" dirty="0"/>
          </a:p>
        </p:txBody>
      </p:sp>
      <p:sp>
        <p:nvSpPr>
          <p:cNvPr id="2" name="Title 1"/>
          <p:cNvSpPr>
            <a:spLocks noGrp="1"/>
          </p:cNvSpPr>
          <p:nvPr>
            <p:ph type="title"/>
          </p:nvPr>
        </p:nvSpPr>
        <p:spPr/>
        <p:txBody>
          <a:bodyPr/>
          <a:lstStyle/>
          <a:p>
            <a:r>
              <a:rPr lang="en-GB" dirty="0" smtClean="0"/>
              <a:t> Wales 2015</a:t>
            </a:r>
            <a:endParaRPr lang="en-GB" dirty="0"/>
          </a:p>
        </p:txBody>
      </p:sp>
    </p:spTree>
    <p:extLst>
      <p:ext uri="{BB962C8B-B14F-4D97-AF65-F5344CB8AC3E}">
        <p14:creationId xmlns:p14="http://schemas.microsoft.com/office/powerpoint/2010/main" val="236339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endParaRPr lang="en-GB" sz="3600" b="0" i="0" u="none" strike="noStrike" baseline="0" dirty="0" smtClean="0">
              <a:solidFill>
                <a:srgbClr val="000000"/>
              </a:solidFill>
              <a:latin typeface="Frutiger 55 Roman"/>
            </a:endParaRPr>
          </a:p>
          <a:p>
            <a:r>
              <a:rPr lang="en-GB" b="0" i="0" u="none" strike="noStrike" baseline="0" dirty="0" smtClean="0">
                <a:latin typeface="Frutiger 55 Roman"/>
              </a:rPr>
              <a:t>Develop tourism activity and specialist markets and secure maximum benefit from major events in our high profile venues. </a:t>
            </a:r>
          </a:p>
          <a:p>
            <a:r>
              <a:rPr lang="en-GB" sz="2400" b="0" i="0" u="none" strike="noStrike" baseline="0" dirty="0" smtClean="0">
                <a:latin typeface="Wingdings"/>
              </a:rPr>
              <a:t>l </a:t>
            </a:r>
            <a:r>
              <a:rPr lang="en-GB" b="0" i="0" u="none" strike="noStrike" baseline="0" dirty="0" smtClean="0">
                <a:latin typeface="Frutiger 55 Roman"/>
              </a:rPr>
              <a:t>Promote Wales as a destination by making a high quality tourism offer. </a:t>
            </a:r>
          </a:p>
          <a:p>
            <a:r>
              <a:rPr lang="en-GB" sz="2400" b="0" i="0" u="none" strike="noStrike" baseline="0" dirty="0" smtClean="0">
                <a:latin typeface="Wingdings"/>
              </a:rPr>
              <a:t>l </a:t>
            </a:r>
            <a:r>
              <a:rPr lang="en-GB" b="0" i="0" u="none" strike="noStrike" baseline="0" dirty="0" smtClean="0">
                <a:latin typeface="Frutiger 55 Roman"/>
              </a:rPr>
              <a:t>Work to extend the tourism season and associated benefits. </a:t>
            </a:r>
          </a:p>
          <a:p>
            <a:r>
              <a:rPr lang="en-GB" sz="2400" b="0" i="0" u="none" strike="noStrike" baseline="0" dirty="0" smtClean="0">
                <a:latin typeface="Wingdings"/>
              </a:rPr>
              <a:t>l </a:t>
            </a:r>
            <a:r>
              <a:rPr lang="en-GB" b="0" i="0" u="none" strike="noStrike" baseline="0" dirty="0" smtClean="0">
                <a:latin typeface="Frutiger 55 Roman"/>
              </a:rPr>
              <a:t>Identify funding opportunities to improve the visitor infrastructure and product in Wales. </a:t>
            </a:r>
          </a:p>
          <a:p>
            <a:r>
              <a:rPr lang="en-GB" sz="2400" b="0" i="0" u="none" strike="noStrike" baseline="0" dirty="0" smtClean="0">
                <a:latin typeface="Wingdings"/>
              </a:rPr>
              <a:t>l </a:t>
            </a:r>
            <a:r>
              <a:rPr lang="en-GB" b="0" i="0" u="none" strike="noStrike" baseline="0" dirty="0" smtClean="0">
                <a:latin typeface="Frutiger 55 Roman"/>
              </a:rPr>
              <a:t>Support investment in staff training and management to support a high quality tourism industry. </a:t>
            </a:r>
            <a:endParaRPr lang="en-GB" dirty="0"/>
          </a:p>
        </p:txBody>
      </p:sp>
      <p:sp>
        <p:nvSpPr>
          <p:cNvPr id="2" name="Title 1"/>
          <p:cNvSpPr>
            <a:spLocks noGrp="1"/>
          </p:cNvSpPr>
          <p:nvPr>
            <p:ph type="title"/>
          </p:nvPr>
        </p:nvSpPr>
        <p:spPr/>
        <p:txBody>
          <a:bodyPr/>
          <a:lstStyle/>
          <a:p>
            <a:r>
              <a:rPr lang="en-GB" dirty="0" smtClean="0"/>
              <a:t>WG Programme for Government</a:t>
            </a:r>
            <a:endParaRPr lang="en-GB" dirty="0"/>
          </a:p>
        </p:txBody>
      </p:sp>
    </p:spTree>
    <p:extLst>
      <p:ext uri="{BB962C8B-B14F-4D97-AF65-F5344CB8AC3E}">
        <p14:creationId xmlns:p14="http://schemas.microsoft.com/office/powerpoint/2010/main" val="4212012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sz="3600" b="0" i="0" u="none" strike="noStrike" baseline="0" dirty="0" smtClean="0">
              <a:solidFill>
                <a:srgbClr val="000000"/>
              </a:solidFill>
              <a:latin typeface="Frutiger 45 Light"/>
            </a:endParaRPr>
          </a:p>
          <a:p>
            <a:r>
              <a:rPr lang="en-GB" b="1" i="0" u="none" strike="noStrike" baseline="0" dirty="0" smtClean="0">
                <a:latin typeface="Frutiger 45 Light"/>
              </a:rPr>
              <a:t>Wales will provide the warmest of welcomes, outstanding quality, excellent value for money and memorable, authentic experiences to every visitor. </a:t>
            </a:r>
            <a:endParaRPr lang="en-GB" b="0" i="0" u="none" strike="noStrike" baseline="0" dirty="0" smtClean="0">
              <a:latin typeface="Frutiger 45 Light"/>
            </a:endParaRPr>
          </a:p>
          <a:p>
            <a:r>
              <a:rPr lang="en-GB" b="0" i="0" u="none" strike="noStrike" baseline="0" dirty="0" smtClean="0">
                <a:latin typeface="Frutiger 55 Roman"/>
              </a:rPr>
              <a:t>The </a:t>
            </a:r>
            <a:r>
              <a:rPr lang="en-GB" b="1" i="0" u="none" strike="noStrike" baseline="0" dirty="0" smtClean="0">
                <a:latin typeface="Frutiger 45 Light"/>
              </a:rPr>
              <a:t>goal </a:t>
            </a:r>
            <a:r>
              <a:rPr lang="en-GB" b="0" i="0" u="none" strike="noStrike" baseline="0" dirty="0" smtClean="0">
                <a:latin typeface="Frutiger 55 Roman"/>
              </a:rPr>
              <a:t>is for: </a:t>
            </a:r>
          </a:p>
          <a:p>
            <a:r>
              <a:rPr lang="en-GB" b="1" i="0" u="none" strike="noStrike" baseline="0" dirty="0" smtClean="0">
                <a:latin typeface="Frutiger 45 Light"/>
              </a:rPr>
              <a:t>Tourism to grow in a sustainable way and to make an increasing contribution to the economic, social and environmental well-being of Wales. </a:t>
            </a:r>
            <a:endParaRPr lang="en-GB" b="0" i="0" u="none" strike="noStrike" baseline="0" dirty="0" smtClean="0">
              <a:latin typeface="Frutiger 45 Light"/>
            </a:endParaRPr>
          </a:p>
          <a:p>
            <a:r>
              <a:rPr lang="en-GB" b="0" i="0" u="none" strike="noStrike" baseline="0" dirty="0" smtClean="0">
                <a:latin typeface="Frutiger 55 Roman"/>
              </a:rPr>
              <a:t>The </a:t>
            </a:r>
            <a:r>
              <a:rPr lang="en-GB" b="1" i="0" u="none" strike="noStrike" baseline="0" dirty="0" smtClean="0">
                <a:latin typeface="Frutiger 45 Light"/>
              </a:rPr>
              <a:t>ambition </a:t>
            </a:r>
            <a:r>
              <a:rPr lang="en-GB" b="0" i="0" u="none" strike="noStrike" baseline="0" dirty="0" smtClean="0">
                <a:latin typeface="Frutiger 55 Roman"/>
              </a:rPr>
              <a:t>is to: </a:t>
            </a:r>
          </a:p>
          <a:p>
            <a:r>
              <a:rPr lang="en-GB" b="1" i="0" u="none" strike="noStrike" baseline="0" dirty="0" smtClean="0">
                <a:latin typeface="Frutiger 45 Light"/>
              </a:rPr>
              <a:t>Grow tourism earnings in Wales by 10% or more by 2020. </a:t>
            </a:r>
            <a:endParaRPr lang="en-GB" dirty="0"/>
          </a:p>
        </p:txBody>
      </p:sp>
      <p:sp>
        <p:nvSpPr>
          <p:cNvPr id="2" name="Title 1"/>
          <p:cNvSpPr>
            <a:spLocks noGrp="1"/>
          </p:cNvSpPr>
          <p:nvPr>
            <p:ph type="title"/>
          </p:nvPr>
        </p:nvSpPr>
        <p:spPr/>
        <p:txBody>
          <a:bodyPr/>
          <a:lstStyle/>
          <a:p>
            <a:r>
              <a:rPr lang="en-GB" dirty="0" smtClean="0"/>
              <a:t>Strategic Aims</a:t>
            </a:r>
            <a:endParaRPr lang="en-GB" dirty="0"/>
          </a:p>
        </p:txBody>
      </p:sp>
    </p:spTree>
    <p:extLst>
      <p:ext uri="{BB962C8B-B14F-4D97-AF65-F5344CB8AC3E}">
        <p14:creationId xmlns:p14="http://schemas.microsoft.com/office/powerpoint/2010/main" val="26466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endParaRPr lang="en-GB" sz="3600" b="0" i="0" u="none" strike="noStrike" baseline="0" dirty="0" smtClean="0">
              <a:solidFill>
                <a:srgbClr val="000000"/>
              </a:solidFill>
              <a:latin typeface="Frutiger 45 Light"/>
            </a:endParaRPr>
          </a:p>
          <a:p>
            <a:r>
              <a:rPr lang="en-GB" b="1" i="0" u="none" strike="noStrike" baseline="0" dirty="0" smtClean="0">
                <a:solidFill>
                  <a:srgbClr val="000000"/>
                </a:solidFill>
                <a:latin typeface="Frutiger 45 Light"/>
              </a:rPr>
              <a:t>Promoting the Brand: </a:t>
            </a:r>
            <a:endParaRPr lang="en-GB" b="0" i="0" u="none" strike="noStrike" baseline="0" dirty="0" smtClean="0">
              <a:solidFill>
                <a:srgbClr val="000000"/>
              </a:solidFill>
              <a:latin typeface="Frutiger 45 Light"/>
            </a:endParaRP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promoting and marketing a distinctive and reinforcing brand for Wales;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driving a product-led approach that identifies compelling reasons to visit Wales;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targeting existing and new markets with most growth prospects;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selling excellence through the Wales offer – coastal and rural environment, culture, activities, events and distinctive destinations; </a:t>
            </a:r>
          </a:p>
          <a:p>
            <a:r>
              <a:rPr lang="en-GB" b="0" i="0" u="none" strike="noStrike" baseline="0" dirty="0" smtClean="0">
                <a:solidFill>
                  <a:srgbClr val="000000"/>
                </a:solidFill>
                <a:latin typeface="Frutiger 55 Roman"/>
              </a:rPr>
              <a:t>	</a:t>
            </a:r>
          </a:p>
          <a:p>
            <a:r>
              <a:rPr lang="en-GB" b="1" i="0" u="none" strike="noStrike" baseline="0" dirty="0" smtClean="0">
                <a:solidFill>
                  <a:srgbClr val="000000"/>
                </a:solidFill>
                <a:latin typeface="Frutiger 45 Light"/>
              </a:rPr>
              <a:t>Product Development: </a:t>
            </a:r>
            <a:endParaRPr lang="en-GB" b="0" i="0" u="none" strike="noStrike" baseline="0" dirty="0" smtClean="0">
              <a:solidFill>
                <a:srgbClr val="000000"/>
              </a:solidFill>
              <a:latin typeface="Frutiger 45 Light"/>
            </a:endParaRP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stimulating investment in high quality, reputation-changing products and events;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working with partners who have both a track record of success and growth potential;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strategic prioritisation of Government investment; 	</a:t>
            </a:r>
          </a:p>
          <a:p>
            <a:endParaRPr lang="en-GB" dirty="0"/>
          </a:p>
        </p:txBody>
      </p:sp>
      <p:sp>
        <p:nvSpPr>
          <p:cNvPr id="2" name="Title 1"/>
          <p:cNvSpPr>
            <a:spLocks noGrp="1"/>
          </p:cNvSpPr>
          <p:nvPr>
            <p:ph type="title"/>
          </p:nvPr>
        </p:nvSpPr>
        <p:spPr/>
        <p:txBody>
          <a:bodyPr/>
          <a:lstStyle/>
          <a:p>
            <a:r>
              <a:rPr lang="en-GB" dirty="0" smtClean="0"/>
              <a:t>Objectives</a:t>
            </a:r>
            <a:endParaRPr lang="en-GB" dirty="0"/>
          </a:p>
        </p:txBody>
      </p:sp>
    </p:spTree>
    <p:extLst>
      <p:ext uri="{BB962C8B-B14F-4D97-AF65-F5344CB8AC3E}">
        <p14:creationId xmlns:p14="http://schemas.microsoft.com/office/powerpoint/2010/main" val="50118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endParaRPr lang="en-GB" sz="3600" b="0" i="0" u="none" strike="noStrike" baseline="0" dirty="0" smtClean="0">
              <a:solidFill>
                <a:srgbClr val="000000"/>
              </a:solidFill>
              <a:latin typeface="Frutiger 45 Light"/>
            </a:endParaRPr>
          </a:p>
          <a:p>
            <a:r>
              <a:rPr lang="en-GB" b="1" i="0" u="none" strike="noStrike" baseline="0" dirty="0" smtClean="0">
                <a:solidFill>
                  <a:srgbClr val="000000"/>
                </a:solidFill>
                <a:latin typeface="Frutiger 45 Light"/>
              </a:rPr>
              <a:t>People Development: </a:t>
            </a:r>
            <a:endParaRPr lang="en-GB" b="0" i="0" u="none" strike="noStrike" baseline="0" dirty="0" smtClean="0">
              <a:solidFill>
                <a:srgbClr val="000000"/>
              </a:solidFill>
              <a:latin typeface="Frutiger 45 Light"/>
            </a:endParaRP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training our people so that they can thrive in the tourism sector;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applying those skills to improve customer satisfaction and overall experience;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changing perceptions of tourism as a quality career choice; 	</a:t>
            </a:r>
          </a:p>
          <a:p>
            <a:r>
              <a:rPr lang="en-GB" b="1" i="0" u="none" strike="noStrike" baseline="0" dirty="0" smtClean="0">
                <a:solidFill>
                  <a:srgbClr val="000000"/>
                </a:solidFill>
                <a:latin typeface="Frutiger 45 Light"/>
              </a:rPr>
              <a:t>Profitable Performance: </a:t>
            </a:r>
            <a:endParaRPr lang="en-GB" b="0" i="0" u="none" strike="noStrike" baseline="0" dirty="0" smtClean="0">
              <a:solidFill>
                <a:srgbClr val="000000"/>
              </a:solidFill>
              <a:latin typeface="Frutiger 45 Light"/>
            </a:endParaRP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building the capacity of the industry to utilise the latest technology to reach and influence potential customers;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supporting higher profitability in tourism businesses through tools such as yield management; 	</a:t>
            </a:r>
          </a:p>
          <a:p>
            <a:r>
              <a:rPr lang="en-GB" b="1" i="0" u="none" strike="noStrike" baseline="0" dirty="0" smtClean="0">
                <a:solidFill>
                  <a:srgbClr val="000000"/>
                </a:solidFill>
                <a:latin typeface="Frutiger 45 Light"/>
              </a:rPr>
              <a:t>Place building: </a:t>
            </a:r>
            <a:endParaRPr lang="en-GB" b="0" i="0" u="none" strike="noStrike" baseline="0" dirty="0" smtClean="0">
              <a:solidFill>
                <a:srgbClr val="000000"/>
              </a:solidFill>
              <a:latin typeface="Frutiger 45 Light"/>
            </a:endParaRP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developing destinations that people want to visit and recommend;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providing opportunities for local communities to deliver memorable visitor experiences; </a:t>
            </a:r>
          </a:p>
          <a:p>
            <a:r>
              <a:rPr lang="en-GB" sz="2400" b="0" i="0" u="none" strike="noStrike" baseline="0" dirty="0" smtClean="0">
                <a:solidFill>
                  <a:srgbClr val="000000"/>
                </a:solidFill>
                <a:latin typeface="Wingdings"/>
              </a:rPr>
              <a:t>l </a:t>
            </a:r>
            <a:r>
              <a:rPr lang="en-GB" b="0" i="0" u="none" strike="noStrike" baseline="0" dirty="0" smtClean="0">
                <a:solidFill>
                  <a:srgbClr val="000000"/>
                </a:solidFill>
                <a:latin typeface="Frutiger 55 Roman"/>
              </a:rPr>
              <a:t>promoting improved transport links by air, sea, road, and rail.	</a:t>
            </a:r>
          </a:p>
          <a:p>
            <a:endParaRPr lang="en-GB" dirty="0"/>
          </a:p>
        </p:txBody>
      </p:sp>
      <p:sp>
        <p:nvSpPr>
          <p:cNvPr id="2" name="Title 1"/>
          <p:cNvSpPr>
            <a:spLocks noGrp="1"/>
          </p:cNvSpPr>
          <p:nvPr>
            <p:ph type="title"/>
          </p:nvPr>
        </p:nvSpPr>
        <p:spPr/>
        <p:txBody>
          <a:bodyPr/>
          <a:lstStyle/>
          <a:p>
            <a:r>
              <a:rPr lang="en-GB" dirty="0" smtClean="0"/>
              <a:t>Objectives</a:t>
            </a:r>
            <a:endParaRPr lang="en-GB" dirty="0"/>
          </a:p>
        </p:txBody>
      </p:sp>
    </p:spTree>
    <p:extLst>
      <p:ext uri="{BB962C8B-B14F-4D97-AF65-F5344CB8AC3E}">
        <p14:creationId xmlns:p14="http://schemas.microsoft.com/office/powerpoint/2010/main" val="1611004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sets the vision for the industry to work in partnership to increase visitor spend to Wales:</a:t>
            </a:r>
          </a:p>
          <a:p>
            <a:pPr>
              <a:buFont typeface="Arial"/>
              <a:buChar char="•"/>
            </a:pPr>
            <a:r>
              <a:rPr lang="en-GB" dirty="0" smtClean="0"/>
              <a:t>promoting the Brand</a:t>
            </a:r>
          </a:p>
          <a:p>
            <a:pPr>
              <a:buFont typeface="Arial"/>
              <a:buChar char="•"/>
            </a:pPr>
            <a:r>
              <a:rPr lang="en-GB" dirty="0" smtClean="0"/>
              <a:t>product Development</a:t>
            </a:r>
          </a:p>
          <a:p>
            <a:pPr>
              <a:buFont typeface="Arial"/>
              <a:buChar char="•"/>
            </a:pPr>
            <a:r>
              <a:rPr lang="en-GB" dirty="0" smtClean="0"/>
              <a:t>people Development</a:t>
            </a:r>
          </a:p>
          <a:p>
            <a:pPr>
              <a:buFont typeface="Arial"/>
              <a:buChar char="•"/>
            </a:pPr>
            <a:r>
              <a:rPr lang="en-GB" dirty="0" smtClean="0"/>
              <a:t>profitable Performance</a:t>
            </a:r>
          </a:p>
          <a:p>
            <a:pPr>
              <a:buFont typeface="Arial"/>
              <a:buChar char="•"/>
            </a:pPr>
            <a:r>
              <a:rPr lang="en-GB" dirty="0" smtClean="0"/>
              <a:t>place Building.</a:t>
            </a:r>
          </a:p>
          <a:p>
            <a:endParaRPr lang="en-GB" dirty="0"/>
          </a:p>
        </p:txBody>
      </p:sp>
      <p:sp>
        <p:nvSpPr>
          <p:cNvPr id="2" name="Title 1"/>
          <p:cNvSpPr>
            <a:spLocks noGrp="1"/>
          </p:cNvSpPr>
          <p:nvPr>
            <p:ph type="title"/>
          </p:nvPr>
        </p:nvSpPr>
        <p:spPr/>
        <p:txBody>
          <a:bodyPr>
            <a:normAutofit fontScale="90000"/>
          </a:bodyPr>
          <a:lstStyle/>
          <a:p>
            <a:r>
              <a:rPr lang="en-GB" b="1" dirty="0" smtClean="0"/>
              <a:t>Partnership for Growth: Strategy for Tourism 2013-2020 </a:t>
            </a:r>
            <a:endParaRPr lang="en-GB" dirty="0"/>
          </a:p>
        </p:txBody>
      </p:sp>
    </p:spTree>
    <p:extLst>
      <p:ext uri="{BB962C8B-B14F-4D97-AF65-F5344CB8AC3E}">
        <p14:creationId xmlns:p14="http://schemas.microsoft.com/office/powerpoint/2010/main" val="1648719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564904"/>
            <a:ext cx="8229600" cy="3442387"/>
          </a:xfrm>
        </p:spPr>
        <p:txBody>
          <a:bodyPr>
            <a:noAutofit/>
          </a:bodyPr>
          <a:lstStyle/>
          <a:p>
            <a:r>
              <a:rPr lang="en-GB" sz="3600" dirty="0" smtClean="0"/>
              <a:t>Brand Positioning </a:t>
            </a:r>
          </a:p>
          <a:p>
            <a:r>
              <a:rPr lang="en-GB" sz="3600" dirty="0" smtClean="0"/>
              <a:t>Brand Narrative</a:t>
            </a:r>
          </a:p>
          <a:p>
            <a:r>
              <a:rPr lang="en-GB" sz="3600" dirty="0" smtClean="0"/>
              <a:t>Product Led Strategy</a:t>
            </a:r>
          </a:p>
          <a:p>
            <a:r>
              <a:rPr lang="en-GB" sz="3600" dirty="0" smtClean="0"/>
              <a:t>Brand innovation</a:t>
            </a:r>
          </a:p>
          <a:p>
            <a:r>
              <a:rPr lang="en-GB" sz="3600" dirty="0" smtClean="0"/>
              <a:t>Product Quality and Range</a:t>
            </a:r>
            <a:endParaRPr lang="en-GB" sz="3600" dirty="0"/>
          </a:p>
        </p:txBody>
      </p:sp>
      <p:sp>
        <p:nvSpPr>
          <p:cNvPr id="2" name="Title 1"/>
          <p:cNvSpPr>
            <a:spLocks noGrp="1"/>
          </p:cNvSpPr>
          <p:nvPr>
            <p:ph type="title"/>
          </p:nvPr>
        </p:nvSpPr>
        <p:spPr/>
        <p:txBody>
          <a:bodyPr/>
          <a:lstStyle/>
          <a:p>
            <a:r>
              <a:rPr lang="en-GB" dirty="0" smtClean="0"/>
              <a:t>Branding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064" y="260648"/>
            <a:ext cx="3888431" cy="3407642"/>
          </a:xfrm>
          <a:prstGeom prst="rect">
            <a:avLst/>
          </a:prstGeom>
        </p:spPr>
      </p:pic>
    </p:spTree>
    <p:extLst>
      <p:ext uri="{BB962C8B-B14F-4D97-AF65-F5344CB8AC3E}">
        <p14:creationId xmlns:p14="http://schemas.microsoft.com/office/powerpoint/2010/main" val="10504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Natural Environment</a:t>
            </a:r>
          </a:p>
          <a:p>
            <a:r>
              <a:rPr lang="en-GB" dirty="0" smtClean="0"/>
              <a:t>Culture and Heritage</a:t>
            </a:r>
          </a:p>
          <a:p>
            <a:r>
              <a:rPr lang="en-GB" dirty="0" smtClean="0"/>
              <a:t>Activities and Adventure</a:t>
            </a:r>
          </a:p>
          <a:p>
            <a:r>
              <a:rPr lang="en-GB" dirty="0" smtClean="0"/>
              <a:t>Events and festivals</a:t>
            </a:r>
          </a:p>
          <a:p>
            <a:r>
              <a:rPr lang="en-GB" dirty="0" smtClean="0"/>
              <a:t>Distinctive Destinations</a:t>
            </a:r>
          </a:p>
          <a:p>
            <a:r>
              <a:rPr lang="en-GB" dirty="0" smtClean="0"/>
              <a:t>Customer Care</a:t>
            </a:r>
          </a:p>
          <a:p>
            <a:r>
              <a:rPr lang="en-GB" dirty="0" smtClean="0"/>
              <a:t>Building Capacity</a:t>
            </a:r>
          </a:p>
          <a:p>
            <a:r>
              <a:rPr lang="en-GB" dirty="0" smtClean="0"/>
              <a:t>Yield Management</a:t>
            </a:r>
          </a:p>
          <a:p>
            <a:r>
              <a:rPr lang="en-GB" dirty="0" smtClean="0"/>
              <a:t>Regeneration </a:t>
            </a:r>
          </a:p>
          <a:p>
            <a:r>
              <a:rPr lang="en-GB" dirty="0" smtClean="0"/>
              <a:t>Sustainability</a:t>
            </a:r>
          </a:p>
        </p:txBody>
      </p:sp>
      <p:sp>
        <p:nvSpPr>
          <p:cNvPr id="2" name="Title 1"/>
          <p:cNvSpPr>
            <a:spLocks noGrp="1"/>
          </p:cNvSpPr>
          <p:nvPr>
            <p:ph type="title"/>
          </p:nvPr>
        </p:nvSpPr>
        <p:spPr/>
        <p:txBody>
          <a:bodyPr/>
          <a:lstStyle/>
          <a:p>
            <a:r>
              <a:rPr lang="en-GB" dirty="0" smtClean="0"/>
              <a:t>Tourism Experience</a:t>
            </a:r>
            <a:endParaRPr lang="en-GB" dirty="0"/>
          </a:p>
        </p:txBody>
      </p:sp>
    </p:spTree>
    <p:extLst>
      <p:ext uri="{BB962C8B-B14F-4D97-AF65-F5344CB8AC3E}">
        <p14:creationId xmlns:p14="http://schemas.microsoft.com/office/powerpoint/2010/main" val="21305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P</a:t>
            </a:r>
            <a:r>
              <a:rPr lang="en-GB" dirty="0" smtClean="0"/>
              <a:t>roduct-led approach to developing and marketing tourism in Wales.</a:t>
            </a:r>
          </a:p>
          <a:p>
            <a:r>
              <a:rPr lang="en-GB" dirty="0"/>
              <a:t>W</a:t>
            </a:r>
            <a:r>
              <a:rPr lang="en-GB" dirty="0" smtClean="0"/>
              <a:t>orking with iconic, high quality, reputation-changing products and events:</a:t>
            </a:r>
          </a:p>
          <a:p>
            <a:r>
              <a:rPr lang="en-GB" dirty="0" smtClean="0"/>
              <a:t>more luxury and branded hotels</a:t>
            </a:r>
          </a:p>
          <a:p>
            <a:r>
              <a:rPr lang="en-GB" dirty="0" smtClean="0"/>
              <a:t>more well-being facilities, such as spas</a:t>
            </a:r>
          </a:p>
          <a:p>
            <a:r>
              <a:rPr lang="en-GB" dirty="0" smtClean="0"/>
              <a:t>more heritage hotels that utilise historic and distinctive buildings</a:t>
            </a:r>
          </a:p>
          <a:p>
            <a:r>
              <a:rPr lang="en-GB" dirty="0" smtClean="0"/>
              <a:t>more all year round attractions, activities and cultural experiences</a:t>
            </a:r>
          </a:p>
          <a:p>
            <a:r>
              <a:rPr lang="en-GB" dirty="0" smtClean="0"/>
              <a:t>more innovative, unusual and distinctive products</a:t>
            </a:r>
          </a:p>
          <a:p>
            <a:endParaRPr lang="en-GB" dirty="0"/>
          </a:p>
        </p:txBody>
      </p:sp>
      <p:sp>
        <p:nvSpPr>
          <p:cNvPr id="2" name="Title 1"/>
          <p:cNvSpPr>
            <a:spLocks noGrp="1"/>
          </p:cNvSpPr>
          <p:nvPr>
            <p:ph type="title"/>
          </p:nvPr>
        </p:nvSpPr>
        <p:spPr/>
        <p:txBody>
          <a:bodyPr/>
          <a:lstStyle/>
          <a:p>
            <a:r>
              <a:rPr lang="en-GB" dirty="0" smtClean="0"/>
              <a:t>Strategy</a:t>
            </a:r>
            <a:endParaRPr lang="en-GB" dirty="0"/>
          </a:p>
        </p:txBody>
      </p:sp>
    </p:spTree>
    <p:extLst>
      <p:ext uri="{BB962C8B-B14F-4D97-AF65-F5344CB8AC3E}">
        <p14:creationId xmlns:p14="http://schemas.microsoft.com/office/powerpoint/2010/main" val="2946522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UK domestic market is the main market for Wales and will continue to be the main focus.</a:t>
            </a:r>
          </a:p>
          <a:p>
            <a:r>
              <a:rPr lang="en-GB" dirty="0" smtClean="0"/>
              <a:t>Marketing activity will be increased in London and South East Midlands and Yorkshire</a:t>
            </a:r>
          </a:p>
          <a:p>
            <a:r>
              <a:rPr lang="en-GB" dirty="0" smtClean="0"/>
              <a:t>Increase marketing in Wales itself for the first time</a:t>
            </a:r>
          </a:p>
          <a:p>
            <a:r>
              <a:rPr lang="en-GB" dirty="0" smtClean="0"/>
              <a:t>Overseas, the 3 key markets identified by the panel are Ireland, Germany and USA.</a:t>
            </a:r>
            <a:endParaRPr lang="en-GB" dirty="0"/>
          </a:p>
        </p:txBody>
      </p:sp>
      <p:sp>
        <p:nvSpPr>
          <p:cNvPr id="2" name="Title 1"/>
          <p:cNvSpPr>
            <a:spLocks noGrp="1"/>
          </p:cNvSpPr>
          <p:nvPr>
            <p:ph type="title"/>
          </p:nvPr>
        </p:nvSpPr>
        <p:spPr/>
        <p:txBody>
          <a:bodyPr/>
          <a:lstStyle/>
          <a:p>
            <a:r>
              <a:rPr lang="en-GB" dirty="0" smtClean="0"/>
              <a:t>Market Place</a:t>
            </a:r>
            <a:endParaRPr lang="en-GB" dirty="0"/>
          </a:p>
        </p:txBody>
      </p:sp>
    </p:spTree>
    <p:extLst>
      <p:ext uri="{BB962C8B-B14F-4D97-AF65-F5344CB8AC3E}">
        <p14:creationId xmlns:p14="http://schemas.microsoft.com/office/powerpoint/2010/main" val="35818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sz="3600" b="0" i="0" u="none" strike="noStrike" baseline="0" dirty="0" smtClean="0">
              <a:solidFill>
                <a:srgbClr val="000000"/>
              </a:solidFill>
              <a:latin typeface="Frutiger 55 Roman"/>
            </a:endParaRPr>
          </a:p>
          <a:p>
            <a:r>
              <a:rPr lang="en-GB" b="0" i="0" u="none" strike="noStrike" baseline="0" dirty="0" smtClean="0">
                <a:latin typeface="Frutiger 55 Roman"/>
              </a:rPr>
              <a:t>Wales is extraordinarily rich in cultural assets both tangible and intangible, not least the Welsh language itself. </a:t>
            </a:r>
          </a:p>
          <a:p>
            <a:r>
              <a:rPr lang="en-GB" b="0" i="0" u="none" strike="noStrike" baseline="0" dirty="0" smtClean="0">
                <a:latin typeface="Frutiger 55 Roman"/>
              </a:rPr>
              <a:t>These can help to tell an informative and entertaining story about Wales that sets us apart from others.</a:t>
            </a:r>
          </a:p>
          <a:p>
            <a:r>
              <a:rPr lang="en-GB" b="0" i="0" u="none" strike="noStrike" baseline="0" dirty="0" smtClean="0">
                <a:latin typeface="Frutiger 55 Roman"/>
              </a:rPr>
              <a:t> Opportunities exist to enhance the experience of visitors to our heritage attractions, museums and cultural venues to sustain their long term viability.</a:t>
            </a:r>
          </a:p>
          <a:p>
            <a:r>
              <a:rPr lang="en-GB" b="0" i="0" u="none" strike="noStrike" baseline="0" dirty="0" err="1" smtClean="0">
                <a:latin typeface="Frutiger 55 Roman"/>
              </a:rPr>
              <a:t>Cadw</a:t>
            </a:r>
            <a:r>
              <a:rPr lang="en-GB" b="0" i="0" u="none" strike="noStrike" baseline="0" dirty="0" smtClean="0">
                <a:latin typeface="Frutiger 55 Roman"/>
              </a:rPr>
              <a:t>, the National Trust, Local Authorities and National Museum Wales engaging actively with Visit Wales </a:t>
            </a:r>
            <a:endParaRPr lang="en-GB" dirty="0"/>
          </a:p>
        </p:txBody>
      </p:sp>
      <p:sp>
        <p:nvSpPr>
          <p:cNvPr id="2" name="Title 1"/>
          <p:cNvSpPr>
            <a:spLocks noGrp="1"/>
          </p:cNvSpPr>
          <p:nvPr>
            <p:ph type="title"/>
          </p:nvPr>
        </p:nvSpPr>
        <p:spPr/>
        <p:txBody>
          <a:bodyPr>
            <a:normAutofit fontScale="90000"/>
          </a:bodyPr>
          <a:lstStyle/>
          <a:p>
            <a:r>
              <a:rPr lang="en-GB" dirty="0" smtClean="0"/>
              <a:t>Visit Wales - Heritage and Culture</a:t>
            </a:r>
            <a:endParaRPr lang="en-GB" dirty="0"/>
          </a:p>
        </p:txBody>
      </p:sp>
    </p:spTree>
    <p:extLst>
      <p:ext uri="{BB962C8B-B14F-4D97-AF65-F5344CB8AC3E}">
        <p14:creationId xmlns:p14="http://schemas.microsoft.com/office/powerpoint/2010/main" val="354934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buFont typeface="Arial"/>
              <a:buChar char="•"/>
            </a:pPr>
            <a:r>
              <a:rPr lang="en-GB" dirty="0" smtClean="0">
                <a:effectLst/>
                <a:latin typeface="Tahoma"/>
              </a:rPr>
              <a:t>Improve the quality of the visitor experience at the destination level by encouraging investment in new and existing tourism facilities and infrastructure to improve tourism’s competitive position.</a:t>
            </a:r>
            <a:r>
              <a:rPr lang="en-GB" dirty="0" smtClean="0"/>
              <a:t> </a:t>
            </a:r>
          </a:p>
          <a:p>
            <a:pPr>
              <a:buFont typeface="Arial"/>
              <a:buChar char="•"/>
            </a:pPr>
            <a:r>
              <a:rPr lang="en-GB" dirty="0" smtClean="0">
                <a:effectLst/>
                <a:latin typeface="Tahoma"/>
              </a:rPr>
              <a:t>Develop strong and effective partnership working to ensure integrated activity, both spatially and </a:t>
            </a:r>
            <a:r>
              <a:rPr lang="en-GB" dirty="0" err="1" smtClean="0">
                <a:effectLst/>
                <a:latin typeface="Tahoma"/>
              </a:rPr>
              <a:t>sectorally</a:t>
            </a:r>
            <a:r>
              <a:rPr lang="en-GB" dirty="0" smtClean="0">
                <a:effectLst/>
                <a:latin typeface="Tahoma"/>
              </a:rPr>
              <a:t>, to deliver the marketing promise.</a:t>
            </a:r>
            <a:r>
              <a:rPr lang="en-GB" dirty="0" smtClean="0"/>
              <a:t> </a:t>
            </a:r>
          </a:p>
          <a:p>
            <a:pPr>
              <a:buFont typeface="Arial"/>
              <a:buChar char="•"/>
            </a:pPr>
            <a:r>
              <a:rPr lang="en-GB" dirty="0" smtClean="0">
                <a:effectLst/>
                <a:latin typeface="Tahoma"/>
              </a:rPr>
              <a:t>Ensure that we secure a sustainable long term future for tourism by maximising the beneficial impacts of tourism and minimising any adverse environmental and community impacts.</a:t>
            </a:r>
            <a:r>
              <a:rPr lang="en-GB" dirty="0" smtClean="0"/>
              <a:t> </a:t>
            </a:r>
          </a:p>
          <a:p>
            <a:pPr>
              <a:buFont typeface="Arial"/>
              <a:buChar char="•"/>
            </a:pPr>
            <a:r>
              <a:rPr lang="en-GB" dirty="0" smtClean="0">
                <a:effectLst/>
                <a:latin typeface="Tahoma"/>
              </a:rPr>
              <a:t>Aligning its spatial engagement in tourism with the wider regeneration agenda of the Welsh Government.</a:t>
            </a:r>
            <a:r>
              <a:rPr lang="en-GB" dirty="0" smtClean="0"/>
              <a:t> </a:t>
            </a:r>
          </a:p>
          <a:p>
            <a:pPr>
              <a:buFont typeface="Arial"/>
              <a:buChar char="•"/>
            </a:pPr>
            <a:r>
              <a:rPr lang="en-GB" dirty="0" smtClean="0">
                <a:effectLst/>
                <a:latin typeface="Tahoma"/>
              </a:rPr>
              <a:t>Ensuring that tourism policy is aligned with wider Welsh Government policy.</a:t>
            </a:r>
            <a:r>
              <a:rPr lang="en-GB" dirty="0" smtClean="0"/>
              <a:t> </a:t>
            </a:r>
          </a:p>
          <a:p>
            <a:endParaRPr lang="en-GB" dirty="0"/>
          </a:p>
        </p:txBody>
      </p:sp>
      <p:sp>
        <p:nvSpPr>
          <p:cNvPr id="2" name="Title 1"/>
          <p:cNvSpPr>
            <a:spLocks noGrp="1"/>
          </p:cNvSpPr>
          <p:nvPr>
            <p:ph type="title"/>
          </p:nvPr>
        </p:nvSpPr>
        <p:spPr/>
        <p:txBody>
          <a:bodyPr>
            <a:normAutofit fontScale="90000"/>
          </a:bodyPr>
          <a:lstStyle/>
          <a:p>
            <a:r>
              <a:rPr lang="en-GB" dirty="0" smtClean="0"/>
              <a:t>Welsh Government Tourism Development Team</a:t>
            </a:r>
            <a:endParaRPr lang="en-GB" dirty="0"/>
          </a:p>
        </p:txBody>
      </p:sp>
    </p:spTree>
    <p:extLst>
      <p:ext uri="{BB962C8B-B14F-4D97-AF65-F5344CB8AC3E}">
        <p14:creationId xmlns:p14="http://schemas.microsoft.com/office/powerpoint/2010/main" val="96378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Wales now face intense competition for North American tourist from countries including Brazil, Japan and New Zealand.</a:t>
            </a:r>
          </a:p>
          <a:p>
            <a:r>
              <a:rPr lang="en-GB" dirty="0" smtClean="0"/>
              <a:t>“Twenty to 30 years ago there was competition but not the voracious competition we’ve got today. What they are majoring on is an experience that’s unique to those countries...</a:t>
            </a:r>
          </a:p>
          <a:p>
            <a:r>
              <a:rPr lang="en-GB" dirty="0" smtClean="0"/>
              <a:t>“If you’re going to line Wales up with 150 countries to visit you have got to have something that makes people say, ‘I’ve got to go there’ – and when they come here they have got to have an experience to match that expectation.”</a:t>
            </a:r>
          </a:p>
          <a:p>
            <a:pPr lvl="0"/>
            <a:r>
              <a:rPr lang="en-GB" dirty="0">
                <a:solidFill>
                  <a:prstClr val="black"/>
                </a:solidFill>
              </a:rPr>
              <a:t>if people have bad experiences these can be described to huge audiences on social networks with highly damaging results</a:t>
            </a:r>
            <a:r>
              <a:rPr lang="en-GB" dirty="0" smtClean="0">
                <a:solidFill>
                  <a:prstClr val="black"/>
                </a:solidFill>
              </a:rPr>
              <a:t>.</a:t>
            </a:r>
          </a:p>
          <a:p>
            <a:r>
              <a:rPr lang="en-GB" dirty="0" smtClean="0"/>
              <a:t>Welsh language helped to distinguish Wales from the other countries of the UK.</a:t>
            </a:r>
          </a:p>
          <a:p>
            <a:r>
              <a:rPr lang="en-GB" dirty="0" smtClean="0"/>
              <a:t>“reasonable job” but argued that the civil service body was less likely to take risks and more concerned about making “mistakes”.</a:t>
            </a:r>
          </a:p>
          <a:p>
            <a:endParaRPr lang="en-GB" sz="2800" dirty="0" smtClean="0"/>
          </a:p>
          <a:p>
            <a:pPr lvl="0"/>
            <a:endParaRPr lang="en-GB" sz="3500" dirty="0" smtClean="0">
              <a:solidFill>
                <a:prstClr val="black"/>
              </a:solidFill>
            </a:endParaRPr>
          </a:p>
          <a:p>
            <a:endParaRPr lang="en-GB" dirty="0" smtClean="0"/>
          </a:p>
          <a:p>
            <a:endParaRPr lang="en-GB" dirty="0"/>
          </a:p>
        </p:txBody>
      </p:sp>
      <p:sp>
        <p:nvSpPr>
          <p:cNvPr id="2" name="Title 1"/>
          <p:cNvSpPr>
            <a:spLocks noGrp="1"/>
          </p:cNvSpPr>
          <p:nvPr>
            <p:ph type="title"/>
          </p:nvPr>
        </p:nvSpPr>
        <p:spPr/>
        <p:txBody>
          <a:bodyPr/>
          <a:lstStyle/>
          <a:p>
            <a:r>
              <a:rPr lang="en-GB" dirty="0" smtClean="0"/>
              <a:t> Issues John Wake</a:t>
            </a:r>
            <a:endParaRPr lang="en-GB" dirty="0"/>
          </a:p>
        </p:txBody>
      </p:sp>
    </p:spTree>
    <p:extLst>
      <p:ext uri="{BB962C8B-B14F-4D97-AF65-F5344CB8AC3E}">
        <p14:creationId xmlns:p14="http://schemas.microsoft.com/office/powerpoint/2010/main" val="72886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2739</TotalTime>
  <Words>1652</Words>
  <Application>Microsoft Office PowerPoint</Application>
  <PresentationFormat>On-screen Show (4:3)</PresentationFormat>
  <Paragraphs>176</Paragraphs>
  <Slides>26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Arial</vt:lpstr>
      <vt:lpstr>Frutiger 45 Light</vt:lpstr>
      <vt:lpstr>Frutiger 55 Roman</vt:lpstr>
      <vt:lpstr>Lucida Sans Unicode</vt:lpstr>
      <vt:lpstr>Tahoma</vt:lpstr>
      <vt:lpstr>Verdana</vt:lpstr>
      <vt:lpstr>Wingdings</vt:lpstr>
      <vt:lpstr>Wingdings 2</vt:lpstr>
      <vt:lpstr>Wingdings 3</vt:lpstr>
      <vt:lpstr>Concourse</vt:lpstr>
      <vt:lpstr>Leisure Attractions</vt:lpstr>
      <vt:lpstr>             Iconic Attractions?</vt:lpstr>
      <vt:lpstr>Attractions in Wales</vt:lpstr>
      <vt:lpstr>Welsh Attractions</vt:lpstr>
      <vt:lpstr>Welsh language</vt:lpstr>
      <vt:lpstr>Rhodri’s Bonfire!</vt:lpstr>
      <vt:lpstr>Wales 2012</vt:lpstr>
      <vt:lpstr>Visit Britain</vt:lpstr>
      <vt:lpstr>Visit Wales</vt:lpstr>
      <vt:lpstr>The top ten paid for attractions in 2013 </vt:lpstr>
      <vt:lpstr>The top ten free attractions in 2013 </vt:lpstr>
      <vt:lpstr>Tourism in Wales 2014</vt:lpstr>
      <vt:lpstr>Industry Comment</vt:lpstr>
      <vt:lpstr> Wales 2015</vt:lpstr>
      <vt:lpstr>WG Programme for Government</vt:lpstr>
      <vt:lpstr>Strategic Aims</vt:lpstr>
      <vt:lpstr>Objectives</vt:lpstr>
      <vt:lpstr>Objectives</vt:lpstr>
      <vt:lpstr>Partnership for Growth: Strategy for Tourism 2013-2020 </vt:lpstr>
      <vt:lpstr>Branding </vt:lpstr>
      <vt:lpstr>Tourism Experience</vt:lpstr>
      <vt:lpstr>Strategy</vt:lpstr>
      <vt:lpstr>Market Place</vt:lpstr>
      <vt:lpstr>Visit Wales - Heritage and Culture</vt:lpstr>
      <vt:lpstr>Welsh Government Tourism Development Team</vt:lpstr>
      <vt:lpstr> Issues John Wake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Jacqui Jones</cp:lastModifiedBy>
  <cp:revision>12</cp:revision>
  <dcterms:created xsi:type="dcterms:W3CDTF">2015-11-09T15:07:47Z</dcterms:created>
  <dcterms:modified xsi:type="dcterms:W3CDTF">2018-02-14T16:32:59Z</dcterms:modified>
</cp:coreProperties>
</file>