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19"/>
  </p:notesMasterIdLst>
  <p:sldIdLst>
    <p:sldId id="257" r:id="rId7"/>
    <p:sldId id="258" r:id="rId8"/>
    <p:sldId id="259" r:id="rId9"/>
    <p:sldId id="260" r:id="rId10"/>
    <p:sldId id="336" r:id="rId11"/>
    <p:sldId id="348" r:id="rId12"/>
    <p:sldId id="354" r:id="rId13"/>
    <p:sldId id="343" r:id="rId14"/>
    <p:sldId id="355" r:id="rId15"/>
    <p:sldId id="356" r:id="rId16"/>
    <p:sldId id="350" r:id="rId17"/>
    <p:sldId id="25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4F6C28-28A0-45BA-8AD5-A496D9342DD8}" v="2" dt="2025-09-08T11:08:01.4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1177E3-A1D9-4210-B41C-21D3B4B3BF42}" type="datetimeFigureOut">
              <a:rPr lang="en-GB" smtClean="0"/>
              <a:t>18/09/2025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2DE404-BAD8-4659-BCBA-81C97F5B5B2A}" type="slidenum">
              <a:rPr lang="en-GB" smtClean="0"/>
              <a:t>‹#›</a:t>
            </a:fld>
            <a:endParaRPr lang="en-GB"/>
          </a:p>
        </p:txBody>
      </p:sp>
    </p:spTree>
    <p:extLst>
      <p:ext uri="{BB962C8B-B14F-4D97-AF65-F5344CB8AC3E}">
        <p14:creationId xmlns:p14="http://schemas.microsoft.com/office/powerpoint/2010/main" val="15604437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hwb.uwtsd.ac.uk/"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mailto:1234567@student.uwtsd.ac.uk"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C2DE404-BAD8-4659-BCBA-81C97F5B5B2A}" type="slidenum">
              <a:rPr lang="en-GB" smtClean="0"/>
              <a:t>2</a:t>
            </a:fld>
            <a:endParaRPr lang="en-GB"/>
          </a:p>
        </p:txBody>
      </p:sp>
    </p:spTree>
    <p:extLst>
      <p:ext uri="{BB962C8B-B14F-4D97-AF65-F5344CB8AC3E}">
        <p14:creationId xmlns:p14="http://schemas.microsoft.com/office/powerpoint/2010/main" val="1743785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a:effectLst/>
                <a:latin typeface="Calibri" panose="020F0502020204030204" pitchFamily="34" charset="0"/>
                <a:ea typeface="Calibri" panose="020F0502020204030204" pitchFamily="34" charset="0"/>
                <a:cs typeface="Calibri" panose="020F0502020204030204" pitchFamily="34" charset="0"/>
              </a:rPr>
              <a:t>The Hwb is your first point of contact regarding any queries you may have during your studies. We support all our students regardless of where they study.</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r>
              <a:rPr lang="en-GB" sz="1800">
                <a:effectLst/>
                <a:latin typeface="Calibri" panose="020F0502020204030204" pitchFamily="34" charset="0"/>
                <a:ea typeface="Calibri" panose="020F0502020204030204" pitchFamily="34" charset="0"/>
              </a:rPr>
              <a:t>You can contact us by phone, email, live chat. I will show you shortly how to access us via live chat.</a:t>
            </a:r>
          </a:p>
          <a:p>
            <a:endParaRPr lang="en-GB" sz="1800">
              <a:effectLst/>
              <a:latin typeface="Calibri" panose="020F0502020204030204" pitchFamily="34" charset="0"/>
            </a:endParaRPr>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Yr Hwb yw eich pwynt cyswllt cyntaf am unrhyw ymholiadau sydd gennych yn ystod eich astudiaethau. Rydym yn cefnogi ein holl fyfyrwyr dim ots ble maent yn astudio.</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Rydym bob amser yn hapus i helpu a gallwch gysylltu â ni dros y ffôn, e-bost, sgwrs fyw. Byddaf yn dangos i chi yn fuan sut i gael mynediad i’r sgwrs fyw.</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9C2DE404-BAD8-4659-BCBA-81C97F5B5B2A}" type="slidenum">
              <a:rPr lang="en-GB" smtClean="0"/>
              <a:t>3</a:t>
            </a:fld>
            <a:endParaRPr lang="en-GB"/>
          </a:p>
        </p:txBody>
      </p:sp>
    </p:spTree>
    <p:extLst>
      <p:ext uri="{BB962C8B-B14F-4D97-AF65-F5344CB8AC3E}">
        <p14:creationId xmlns:p14="http://schemas.microsoft.com/office/powerpoint/2010/main" val="19960745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DengXian" panose="02010600030101010101" pitchFamily="2" charset="-122"/>
                <a:cs typeface="Times New Roman" panose="02020603050405020304" pitchFamily="18" charset="0"/>
              </a:rPr>
              <a:t>This is our team the human faces of the Hwb. We have desks in Cardiff, Carmarthen and 2 desks currently in Swansea in the IQ Building and Dynevor.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DengXian" panose="02010600030101010101" pitchFamily="2" charset="-122"/>
                <a:cs typeface="Times New Roman" panose="02020603050405020304" pitchFamily="18" charset="0"/>
              </a:rPr>
              <a:t>As well as dealing with your queries the team also manages student communications such as the Hwb App and the student bulletins.</a:t>
            </a:r>
          </a:p>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5</a:t>
            </a:fld>
            <a:endParaRPr lang="en-US"/>
          </a:p>
        </p:txBody>
      </p:sp>
    </p:spTree>
    <p:extLst>
      <p:ext uri="{BB962C8B-B14F-4D97-AF65-F5344CB8AC3E}">
        <p14:creationId xmlns:p14="http://schemas.microsoft.com/office/powerpoint/2010/main" val="4266443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endParaRPr lang="en-US" sz="1800" b="0" i="0">
              <a:solidFill>
                <a:srgbClr val="000000"/>
              </a:solidFill>
              <a:effectLst/>
              <a:latin typeface="Calibri" panose="020F0502020204030204" pitchFamily="34" charset="0"/>
            </a:endParaRPr>
          </a:p>
          <a:p>
            <a:pPr>
              <a:lnSpc>
                <a:spcPct val="107000"/>
              </a:lnSpc>
              <a:spcAft>
                <a:spcPts val="800"/>
              </a:spcAft>
            </a:pPr>
            <a:r>
              <a:rPr lang="en-GB" sz="1800">
                <a:effectLst/>
                <a:latin typeface="Calibri" panose="020F0502020204030204" pitchFamily="34" charset="0"/>
                <a:ea typeface="DengXian" panose="02010600030101010101" pitchFamily="2" charset="-122"/>
                <a:cs typeface="Times New Roman" panose="02020603050405020304" pitchFamily="18" charset="0"/>
              </a:rPr>
              <a:t>The best advice I can give you if you haven’t already done so please download the app available on the app store or Google Play or access via the website:</a:t>
            </a:r>
          </a:p>
          <a:p>
            <a:pPr>
              <a:lnSpc>
                <a:spcPct val="107000"/>
              </a:lnSpc>
              <a:spcAft>
                <a:spcPts val="800"/>
              </a:spcAft>
            </a:pPr>
            <a:r>
              <a:rPr lang="en-GB" sz="1800">
                <a:effectLst/>
                <a:latin typeface="Calibri" panose="020F0502020204030204" pitchFamily="34" charset="0"/>
                <a:ea typeface="DengXian" panose="02010600030101010101" pitchFamily="2" charset="-122"/>
                <a:cs typeface="Times New Roman" panose="02020603050405020304" pitchFamily="18" charset="0"/>
              </a:rPr>
              <a:t>UWTSD Hwb: </a:t>
            </a:r>
            <a:r>
              <a:rPr lang="en-GB" sz="1800" u="sng">
                <a:solidFill>
                  <a:srgbClr val="0563C1"/>
                </a:solidFill>
                <a:effectLst/>
                <a:latin typeface="Calibri" panose="020F0502020204030204" pitchFamily="34" charset="0"/>
                <a:ea typeface="DengXian" panose="02010600030101010101" pitchFamily="2" charset="-122"/>
                <a:cs typeface="Times New Roman" panose="02020603050405020304" pitchFamily="18" charset="0"/>
                <a:hlinkClick r:id="rId3"/>
              </a:rPr>
              <a:t>https://hwb.uwtsd.ac.uk/</a:t>
            </a:r>
            <a:r>
              <a:rPr lang="en-GB" sz="1800">
                <a:effectLst/>
                <a:latin typeface="Calibri" panose="020F0502020204030204" pitchFamily="34" charset="0"/>
                <a:ea typeface="DengXian" panose="02010600030101010101" pitchFamily="2" charset="-122"/>
                <a:cs typeface="Times New Roman" panose="02020603050405020304" pitchFamily="18" charset="0"/>
              </a:rPr>
              <a:t> . Everything you need will be in your hand.</a:t>
            </a:r>
          </a:p>
          <a:p>
            <a:pPr algn="l" rtl="0" fontAlgn="base"/>
            <a:endParaRPr lang="en-US" sz="1800" b="0" i="0">
              <a:solidFill>
                <a:srgbClr val="000000"/>
              </a:solidFill>
              <a:effectLst/>
              <a:latin typeface="Calibri" panose="020F0502020204030204" pitchFamily="34" charset="0"/>
            </a:endParaRPr>
          </a:p>
          <a:p>
            <a:pPr algn="l" rtl="0" fontAlgn="base"/>
            <a:r>
              <a:rPr lang="en-US" sz="1800" b="0" i="0">
                <a:solidFill>
                  <a:srgbClr val="000000"/>
                </a:solidFill>
                <a:effectLst/>
                <a:latin typeface="Calibri" panose="020F0502020204030204" pitchFamily="34" charset="0"/>
              </a:rPr>
              <a:t>Your logins for all your University student accounts will be the same each time – your username will be your student number @student.uwtsd.ac.uk and your default password is your date of birth – an example of a login is on screen now: </a:t>
            </a:r>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Calibri" panose="020F0502020204030204" pitchFamily="34" charset="0"/>
              </a:rPr>
              <a:t> </a:t>
            </a:r>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Calibri" panose="020F0502020204030204" pitchFamily="34" charset="0"/>
              </a:rPr>
              <a:t>Username: </a:t>
            </a:r>
            <a:r>
              <a:rPr lang="en-US" sz="1800" b="0" i="0" u="sng" strike="noStrike">
                <a:solidFill>
                  <a:srgbClr val="0563C1"/>
                </a:solidFill>
                <a:effectLst/>
                <a:latin typeface="Calibri" panose="020F0502020204030204" pitchFamily="34" charset="0"/>
                <a:hlinkClick r:id="rId4"/>
              </a:rPr>
              <a:t>1234567@student.uwtsd.ac.uk</a:t>
            </a:r>
            <a:r>
              <a:rPr lang="en-US" sz="1800" b="0" i="0">
                <a:solidFill>
                  <a:srgbClr val="000000"/>
                </a:solidFill>
                <a:effectLst/>
                <a:latin typeface="Calibri" panose="020F0502020204030204" pitchFamily="34" charset="0"/>
              </a:rPr>
              <a:t> (which is also your student email address) </a:t>
            </a:r>
            <a:endParaRPr lang="en-US" b="0" i="0">
              <a:solidFill>
                <a:srgbClr val="000000"/>
              </a:solidFill>
              <a:effectLst/>
              <a:latin typeface="Segoe UI" panose="020B0502040204020203" pitchFamily="34" charset="0"/>
            </a:endParaRPr>
          </a:p>
          <a:p>
            <a:pPr algn="l" rtl="0" fontAlgn="base"/>
            <a:r>
              <a:rPr lang="en-US" sz="1800" b="0" i="0">
                <a:solidFill>
                  <a:srgbClr val="000000"/>
                </a:solidFill>
                <a:effectLst/>
                <a:latin typeface="Calibri" panose="020F0502020204030204" pitchFamily="34" charset="0"/>
              </a:rPr>
              <a:t>Password: dob00.00.00 </a:t>
            </a:r>
            <a:endParaRPr lang="en-US" b="0" i="0">
              <a:solidFill>
                <a:srgbClr val="000000"/>
              </a:solidFill>
              <a:effectLst/>
              <a:latin typeface="Segoe UI" panose="020B0502040204020203" pitchFamily="34" charset="0"/>
            </a:endParaRPr>
          </a:p>
          <a:p>
            <a:endParaRPr lang="en-GB"/>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Y cyngor gorau y gallaf ei roi yw os nad ydych wedi gwneud yn barod, </a:t>
            </a:r>
            <a:r>
              <a:rPr lang="cy-GB" sz="1200" kern="100" err="1">
                <a:effectLst/>
                <a:latin typeface="Aptos" panose="020B0004020202020204" pitchFamily="34" charset="0"/>
                <a:ea typeface="DengXian" panose="02010600030101010101" pitchFamily="2" charset="-122"/>
                <a:cs typeface="Times New Roman" panose="02020603050405020304" pitchFamily="18" charset="0"/>
              </a:rPr>
              <a:t>lawrlwythwch</a:t>
            </a:r>
            <a:r>
              <a:rPr lang="cy-GB" sz="1200" kern="100">
                <a:effectLst/>
                <a:latin typeface="Aptos" panose="020B0004020202020204" pitchFamily="34" charset="0"/>
                <a:ea typeface="DengXian" panose="02010600030101010101" pitchFamily="2" charset="-122"/>
                <a:cs typeface="Times New Roman" panose="02020603050405020304" pitchFamily="18" charset="0"/>
              </a:rPr>
              <a:t> yr ap sydd ar gael yn y siop </a:t>
            </a:r>
            <a:r>
              <a:rPr lang="cy-GB" sz="1200" kern="100" err="1">
                <a:effectLst/>
                <a:latin typeface="Aptos" panose="020B0004020202020204" pitchFamily="34" charset="0"/>
                <a:ea typeface="DengXian" panose="02010600030101010101" pitchFamily="2" charset="-122"/>
                <a:cs typeface="Times New Roman" panose="02020603050405020304" pitchFamily="18" charset="0"/>
              </a:rPr>
              <a:t>apiau</a:t>
            </a:r>
            <a:r>
              <a:rPr lang="cy-GB" sz="1200" kern="100">
                <a:effectLst/>
                <a:latin typeface="Aptos" panose="020B0004020202020204" pitchFamily="34" charset="0"/>
                <a:ea typeface="DengXian" panose="02010600030101010101" pitchFamily="2" charset="-122"/>
                <a:cs typeface="Times New Roman" panose="02020603050405020304" pitchFamily="18" charset="0"/>
              </a:rPr>
              <a:t>, Google </a:t>
            </a:r>
            <a:r>
              <a:rPr lang="cy-GB" sz="1200" kern="100" err="1">
                <a:effectLst/>
                <a:latin typeface="Aptos" panose="020B0004020202020204" pitchFamily="34" charset="0"/>
                <a:ea typeface="DengXian" panose="02010600030101010101" pitchFamily="2" charset="-122"/>
                <a:cs typeface="Times New Roman" panose="02020603050405020304" pitchFamily="18" charset="0"/>
              </a:rPr>
              <a:t>Play</a:t>
            </a:r>
            <a:r>
              <a:rPr lang="cy-GB" sz="1200" kern="100">
                <a:effectLst/>
                <a:latin typeface="Aptos" panose="020B0004020202020204" pitchFamily="34" charset="0"/>
                <a:ea typeface="DengXian" panose="02010600030101010101" pitchFamily="2" charset="-122"/>
                <a:cs typeface="Times New Roman" panose="02020603050405020304" pitchFamily="18" charset="0"/>
              </a:rPr>
              <a:t> neu ewch i'r wefan:</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Hwb PCYDDS: https://hwb.uwtsd.ac.uk/ . </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Bydd popeth sydd ei angen arnoch yn eich llaw mewn un lle.</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 </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Bydd manylion mewngofnodi ar gyfer eich holl gyfrifon myfyrwyr Prifysgol yr un peth bob tro – eich enw defnyddiwr fydd eich rhif myfyriwr @myfyriwr.uwtsd.ac.uk a’ch cyfrinair rhagosodedig yw eich dyddiad geni – mae enghraifft o sut i fewngofnodi ar y sgrin nawr: </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 </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Enw defnyddiwr: 1234567@student.uwtsd.ac.uk (sef eich cyfeiriad e-bost myfyriwr hefyd) </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pPr>
            <a:r>
              <a:rPr lang="cy-GB" sz="1200" kern="100">
                <a:effectLst/>
                <a:latin typeface="Aptos" panose="020B0004020202020204" pitchFamily="34" charset="0"/>
                <a:ea typeface="DengXian" panose="02010600030101010101" pitchFamily="2" charset="-122"/>
                <a:cs typeface="Times New Roman" panose="02020603050405020304" pitchFamily="18" charset="0"/>
              </a:rPr>
              <a:t>Cyfrinair: dob00.00.00</a:t>
            </a:r>
            <a:endParaRPr lang="en-GB" sz="1200" kern="100">
              <a:effectLst/>
              <a:latin typeface="Aptos" panose="020B0004020202020204" pitchFamily="34" charset="0"/>
              <a:ea typeface="DengXian" panose="02010600030101010101" pitchFamily="2" charset="-122"/>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12358291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app is your portal to a wealth of resources that you can access from your phone or laptop. Services such as:</a:t>
            </a:r>
          </a:p>
          <a:p>
            <a:r>
              <a:rPr lang="en-US"/>
              <a:t>Moodle – need to get familiar with this range of resources to support your learning virtually. Not that you want to think about this today but it is where you will submit your assignments, staff may contact you via the forum so check it regularly.</a:t>
            </a:r>
          </a:p>
          <a:p>
            <a:r>
              <a:rPr lang="en-US"/>
              <a:t>Mail - The university will now contact you via your university email address not your personal one so please again check regularly.</a:t>
            </a:r>
          </a:p>
          <a:p>
            <a:r>
              <a:rPr lang="en-US"/>
              <a:t>Teams you will be using for your online learning.</a:t>
            </a:r>
          </a:p>
          <a:p>
            <a:r>
              <a:rPr lang="en-US"/>
              <a:t>One drive up to 1 TB(terabyte) of storage.</a:t>
            </a:r>
          </a:p>
          <a:p>
            <a:r>
              <a:rPr lang="en-US"/>
              <a:t>Apps – There are a range of free apps available to you and some great exclusive offers so remember to check that out.</a:t>
            </a:r>
          </a:p>
          <a:p>
            <a:r>
              <a:rPr lang="en-US"/>
              <a:t>Students should access their timetable via the ‘My Timetable’ tile on the ‘UWTSD Hwb’ and check this regularly as small adjustments are likely.</a:t>
            </a:r>
          </a:p>
          <a:p>
            <a:r>
              <a:rPr lang="en-US"/>
              <a:t>Library – This shows any books you have out and any fines.</a:t>
            </a:r>
          </a:p>
          <a:p>
            <a:r>
              <a:rPr lang="en-US"/>
              <a:t>My TSD – This is your student portal where you log in to </a:t>
            </a:r>
            <a:r>
              <a:rPr lang="en-US" err="1"/>
              <a:t>enrol</a:t>
            </a:r>
            <a:r>
              <a:rPr lang="en-US"/>
              <a:t>, where you find exam results. Other things you will find here so if you are studying full time you maybe eligible for council tax exception in the letters section you will find the council tax exemption letter also letters if you need evidence to set up a bank account.</a:t>
            </a:r>
          </a:p>
          <a:p>
            <a:r>
              <a:rPr lang="en-US"/>
              <a:t>Also here you will find an extenuating circumstances form. So in the university a deadline is a deadline and the University has strict policies around this but occasionally things can happen and you may need to request an extension. You can find the form here which you can submit to request and extension with the required evidence.</a:t>
            </a:r>
          </a:p>
          <a:p>
            <a:r>
              <a:rPr lang="en-US"/>
              <a:t>Student services tab – Advise you take some time looking at these.</a:t>
            </a:r>
          </a:p>
          <a:p>
            <a:r>
              <a:rPr lang="en-US"/>
              <a:t>Financial support - Details on scholarships and bursaries that you may be entitled to </a:t>
            </a:r>
            <a:r>
              <a:rPr lang="en-US" err="1"/>
              <a:t>e.g</a:t>
            </a:r>
            <a:r>
              <a:rPr lang="en-US"/>
              <a:t> digital connectivity bursary. If you don’t have access to a laptop not practical to write your assignments on your phone. Means tested but if you qualify could loan a laptop while you study.</a:t>
            </a:r>
          </a:p>
          <a:p>
            <a:r>
              <a:rPr lang="en-US"/>
              <a:t>Student life - Accommodation, reporting issues. Campus maps, local amenities, where to eat, student parking etc.</a:t>
            </a:r>
          </a:p>
          <a:p>
            <a:r>
              <a:rPr lang="en-US"/>
              <a:t>Academic support – book study support sessions. Details on our disability team who can support you if you have a long term physical or mental health condition. </a:t>
            </a:r>
          </a:p>
          <a:p>
            <a:r>
              <a:rPr lang="en-US"/>
              <a:t>Digital ID – You will need to upload a photo any issues the HWB team can help with this. Useful for student discounts money off retail, days out, subscriptions etc.</a:t>
            </a:r>
          </a:p>
          <a:p>
            <a:r>
              <a:rPr lang="en-US"/>
              <a:t>Events Page – Will be updated regularly with events from all over the university.</a:t>
            </a:r>
          </a:p>
          <a:p>
            <a:r>
              <a:rPr lang="en-US"/>
              <a:t>Also I mentioned live chat and you can contact us via the tab between 9 and 4.30pm.</a:t>
            </a:r>
          </a:p>
          <a:p>
            <a:endParaRPr lang="en-US"/>
          </a:p>
          <a:p>
            <a:r>
              <a:rPr lang="en-US"/>
              <a:t>I also want to talk about the Welcome tile.</a:t>
            </a:r>
            <a:endParaRPr lang="en-US">
              <a:ea typeface="Calibri"/>
              <a:cs typeface="Calibri"/>
            </a:endParaRPr>
          </a:p>
        </p:txBody>
      </p:sp>
      <p:sp>
        <p:nvSpPr>
          <p:cNvPr id="4" name="Slide Number Placeholder 3"/>
          <p:cNvSpPr>
            <a:spLocks noGrp="1"/>
          </p:cNvSpPr>
          <p:nvPr>
            <p:ph type="sldNum" sz="quarter" idx="5"/>
          </p:nvPr>
        </p:nvSpPr>
        <p:spPr/>
        <p:txBody>
          <a:bodyPr/>
          <a:lstStyle/>
          <a:p>
            <a:fld id="{05FFDD11-B3EC-214B-B984-1798BFAD033A}" type="slidenum">
              <a:rPr lang="en-US" smtClean="0"/>
              <a:t>7</a:t>
            </a:fld>
            <a:endParaRPr lang="en-US"/>
          </a:p>
        </p:txBody>
      </p:sp>
    </p:spTree>
    <p:extLst>
      <p:ext uri="{BB962C8B-B14F-4D97-AF65-F5344CB8AC3E}">
        <p14:creationId xmlns:p14="http://schemas.microsoft.com/office/powerpoint/2010/main" val="17155288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cs typeface="Calibri" panose="020F0502020204030204" pitchFamily="34" charset="0"/>
              </a:rPr>
              <a:t>The Hwb is the team that will send out you weekly information about what is happening in the University and </a:t>
            </a:r>
            <a:r>
              <a:rPr lang="en-GB" sz="1800" err="1">
                <a:effectLst/>
                <a:latin typeface="Calibri" panose="020F0502020204030204" pitchFamily="34" charset="0"/>
                <a:ea typeface="Calibri" panose="020F0502020204030204" pitchFamily="34" charset="0"/>
                <a:cs typeface="Calibri" panose="020F0502020204030204" pitchFamily="34" charset="0"/>
              </a:rPr>
              <a:t>and</a:t>
            </a:r>
            <a:r>
              <a:rPr lang="en-GB" sz="1800">
                <a:effectLst/>
                <a:latin typeface="Calibri" panose="020F0502020204030204" pitchFamily="34" charset="0"/>
                <a:ea typeface="Calibri" panose="020F0502020204030204" pitchFamily="34" charset="0"/>
                <a:cs typeface="Calibri" panose="020F0502020204030204" pitchFamily="34" charset="0"/>
              </a:rPr>
              <a:t> key updates via the </a:t>
            </a:r>
            <a:r>
              <a:rPr lang="en-GB" sz="1800" err="1">
                <a:effectLst/>
                <a:latin typeface="Calibri" panose="020F0502020204030204" pitchFamily="34" charset="0"/>
                <a:ea typeface="Calibri" panose="020F0502020204030204" pitchFamily="34" charset="0"/>
                <a:cs typeface="Calibri" panose="020F0502020204030204" pitchFamily="34" charset="0"/>
              </a:rPr>
              <a:t>Hwbcast</a:t>
            </a:r>
            <a:r>
              <a:rPr lang="en-GB" sz="1800">
                <a:effectLst/>
                <a:latin typeface="Calibri" panose="020F0502020204030204" pitchFamily="34" charset="0"/>
                <a:ea typeface="Calibri" panose="020F0502020204030204" pitchFamily="34" charset="0"/>
                <a:cs typeface="Calibri" panose="020F0502020204030204" pitchFamily="34" charset="0"/>
              </a:rPr>
              <a:t> weekly.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cs typeface="Calibri" panose="020F0502020204030204" pitchFamily="34" charset="0"/>
              </a:rPr>
              <a:t>If you click on these tiles you will find our specialist </a:t>
            </a:r>
            <a:r>
              <a:rPr lang="en-GB" sz="1800" err="1">
                <a:effectLst/>
                <a:latin typeface="Calibri" panose="020F0502020204030204" pitchFamily="34" charset="0"/>
                <a:ea typeface="Calibri" panose="020F0502020204030204" pitchFamily="34" charset="0"/>
                <a:cs typeface="Calibri" panose="020F0502020204030204" pitchFamily="34" charset="0"/>
              </a:rPr>
              <a:t>Hwbcasts</a:t>
            </a:r>
            <a:r>
              <a:rPr lang="en-GB" sz="1800">
                <a:effectLst/>
                <a:latin typeface="Calibri" panose="020F0502020204030204" pitchFamily="34" charset="0"/>
                <a:ea typeface="Calibri" panose="020F0502020204030204" pitchFamily="34" charset="0"/>
                <a:cs typeface="Calibri" panose="020F0502020204030204" pitchFamily="34" charset="0"/>
              </a:rPr>
              <a:t>. These are a range of communications that have been created to provide you with a snapshot of the information and services available to you as a new or returning student. If you haven’t done so already go and check them out on the App.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cs typeface="Calibri" panose="020F0502020204030204" pitchFamily="34" charset="0"/>
              </a:rPr>
              <a:t>Currently you will find information to welcome students to the University, Learning support and money support.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1200"/>
              <a:t>Os cliciwch ar y teils hyn fe welwch ein penodau </a:t>
            </a:r>
            <a:r>
              <a:rPr lang="cy-GB" sz="1200" err="1"/>
              <a:t>Hwbcast</a:t>
            </a:r>
            <a:r>
              <a:rPr lang="cy-GB" sz="1200"/>
              <a:t>. Mae'r rhain yn ystod o gyfathrebiadau sydd wedi'u creu i roi cipolwg o'r wybodaeth a'r gwasanaethau sydd ar gael i chi fel myfyriwr newydd neu fyfyriwr sy'n dychwelyd. Os nad ydych wedi gwneud hynny eisoes ewch i'w wirio ar yr </a:t>
            </a:r>
            <a:r>
              <a:rPr lang="cy-GB" sz="1200" err="1"/>
              <a:t>App</a:t>
            </a:r>
            <a:r>
              <a:rPr lang="cy-GB" sz="1200"/>
              <a:t>.</a:t>
            </a:r>
            <a:endParaRPr lang="en-GB"/>
          </a:p>
          <a:p>
            <a:endParaRPr lang="en-GB"/>
          </a:p>
        </p:txBody>
      </p:sp>
      <p:sp>
        <p:nvSpPr>
          <p:cNvPr id="4" name="Slide Number Placeholder 3"/>
          <p:cNvSpPr>
            <a:spLocks noGrp="1"/>
          </p:cNvSpPr>
          <p:nvPr>
            <p:ph type="sldNum" sz="quarter" idx="5"/>
          </p:nvPr>
        </p:nvSpPr>
        <p:spPr/>
        <p:txBody>
          <a:bodyPr/>
          <a:lstStyle/>
          <a:p>
            <a:fld id="{05FFDD11-B3EC-214B-B984-1798BFAD033A}" type="slidenum">
              <a:rPr lang="en-US" smtClean="0"/>
              <a:t>8</a:t>
            </a:fld>
            <a:endParaRPr lang="en-US"/>
          </a:p>
        </p:txBody>
      </p:sp>
    </p:spTree>
    <p:extLst>
      <p:ext uri="{BB962C8B-B14F-4D97-AF65-F5344CB8AC3E}">
        <p14:creationId xmlns:p14="http://schemas.microsoft.com/office/powerpoint/2010/main" val="2299373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have put together a series of resources to make getting started with us as easy as possible and help you settle in.</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cy-GB"/>
              <a:t>Rydym wedi creu cyfres o adnoddau er mwyn i’w gwneud yn hawdd i chi ddechrau arni a’ch helpu i ymgartrefu gyda ni.</a:t>
            </a:r>
            <a:endParaRPr lang="en-GB"/>
          </a:p>
        </p:txBody>
      </p:sp>
      <p:sp>
        <p:nvSpPr>
          <p:cNvPr id="4" name="Slide Number Placeholder 3"/>
          <p:cNvSpPr>
            <a:spLocks noGrp="1"/>
          </p:cNvSpPr>
          <p:nvPr>
            <p:ph type="sldNum" sz="quarter" idx="5"/>
          </p:nvPr>
        </p:nvSpPr>
        <p:spPr/>
        <p:txBody>
          <a:bodyPr/>
          <a:lstStyle/>
          <a:p>
            <a:fld id="{9C2DE404-BAD8-4659-BCBA-81C97F5B5B2A}" type="slidenum">
              <a:rPr lang="en-GB" smtClean="0"/>
              <a:t>9</a:t>
            </a:fld>
            <a:endParaRPr lang="en-GB"/>
          </a:p>
        </p:txBody>
      </p:sp>
    </p:spTree>
    <p:extLst>
      <p:ext uri="{BB962C8B-B14F-4D97-AF65-F5344CB8AC3E}">
        <p14:creationId xmlns:p14="http://schemas.microsoft.com/office/powerpoint/2010/main" val="1869094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student portal is the place where you can contact the Hwb directly and request IT and other university services. You have access to a knowledge base and support articles. You can also report problems and track requests. This can be accessed via your Hwb App.</a:t>
            </a:r>
          </a:p>
          <a:p>
            <a:endParaRPr lang="en-GB"/>
          </a:p>
        </p:txBody>
      </p:sp>
      <p:sp>
        <p:nvSpPr>
          <p:cNvPr id="4" name="Slide Number Placeholder 3"/>
          <p:cNvSpPr>
            <a:spLocks noGrp="1"/>
          </p:cNvSpPr>
          <p:nvPr>
            <p:ph type="sldNum" sz="quarter" idx="5"/>
          </p:nvPr>
        </p:nvSpPr>
        <p:spPr/>
        <p:txBody>
          <a:bodyPr/>
          <a:lstStyle/>
          <a:p>
            <a:fld id="{9C2DE404-BAD8-4659-BCBA-81C97F5B5B2A}" type="slidenum">
              <a:rPr lang="en-GB" smtClean="0"/>
              <a:t>10</a:t>
            </a:fld>
            <a:endParaRPr lang="en-GB"/>
          </a:p>
        </p:txBody>
      </p:sp>
    </p:spTree>
    <p:extLst>
      <p:ext uri="{BB962C8B-B14F-4D97-AF65-F5344CB8AC3E}">
        <p14:creationId xmlns:p14="http://schemas.microsoft.com/office/powerpoint/2010/main" val="14111511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Please sign up for our social media channels at its where we will post essential information for you and keep you updated on events. We also have specific campus groups you can join on Facebook.</a:t>
            </a:r>
          </a:p>
        </p:txBody>
      </p:sp>
      <p:sp>
        <p:nvSpPr>
          <p:cNvPr id="4" name="Slide Number Placeholder 3"/>
          <p:cNvSpPr>
            <a:spLocks noGrp="1"/>
          </p:cNvSpPr>
          <p:nvPr>
            <p:ph type="sldNum" sz="quarter" idx="5"/>
          </p:nvPr>
        </p:nvSpPr>
        <p:spPr/>
        <p:txBody>
          <a:bodyPr/>
          <a:lstStyle/>
          <a:p>
            <a:fld id="{9C2DE404-BAD8-4659-BCBA-81C97F5B5B2A}" type="slidenum">
              <a:rPr lang="en-GB" smtClean="0"/>
              <a:t>11</a:t>
            </a:fld>
            <a:endParaRPr lang="en-GB"/>
          </a:p>
        </p:txBody>
      </p:sp>
    </p:spTree>
    <p:extLst>
      <p:ext uri="{BB962C8B-B14F-4D97-AF65-F5344CB8AC3E}">
        <p14:creationId xmlns:p14="http://schemas.microsoft.com/office/powerpoint/2010/main" val="33838124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9/18/2025</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047781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9/18/2025</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06213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9/18/2025</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756210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9/18/2025</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5188076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10" Type="http://schemas.openxmlformats.org/officeDocument/2006/relationships/image" Target="../media/image4.png"/><Relationship Id="rId4" Type="http://schemas.openxmlformats.org/officeDocument/2006/relationships/slideLayout" Target="../slideLayouts/slideLayout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9/18/2025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708" r:id="rId6"/>
    <p:sldLayoutId id="2147483709" r:id="rId7"/>
    <p:sldLayoutId id="2147483710"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mailto:hwb@uwtsd.ac.uk"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hyperlink" Target="https://hwb.uwtsd.ac.uk/"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hyperlink" Target="mailto:1234567@student.uwtsd.ac.u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1.xml"/><Relationship Id="rId1" Type="http://schemas.openxmlformats.org/officeDocument/2006/relationships/video" Target="https://player.vimeo.com/video/846220117?app_id=122963" TargetMode="External"/><Relationship Id="rId5" Type="http://schemas.openxmlformats.org/officeDocument/2006/relationships/image" Target="../media/image23.jpe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F993FF-3062-BE22-A22B-F1F5416A1DE7}"/>
              </a:ext>
            </a:extLst>
          </p:cNvPr>
          <p:cNvSpPr txBox="1"/>
          <p:nvPr/>
        </p:nvSpPr>
        <p:spPr>
          <a:xfrm>
            <a:off x="1698172" y="1741633"/>
            <a:ext cx="10221685" cy="2123658"/>
          </a:xfrm>
          <a:prstGeom prst="rect">
            <a:avLst/>
          </a:prstGeom>
          <a:noFill/>
        </p:spPr>
        <p:txBody>
          <a:bodyPr wrap="square">
            <a:spAutoFit/>
          </a:bodyPr>
          <a:lstStyle/>
          <a:p>
            <a:r>
              <a:rPr kumimoji="0" lang="en-US" sz="4400" b="0" i="0" u="none" strike="noStrike" kern="1200" cap="none" spc="0" normalizeH="0" baseline="0" noProof="0" err="1">
                <a:ln>
                  <a:noFill/>
                </a:ln>
                <a:solidFill>
                  <a:prstClr val="white"/>
                </a:solidFill>
                <a:effectLst/>
                <a:uLnTx/>
                <a:uFillTx/>
                <a:latin typeface="Arial" panose="020B0604020202020204" pitchFamily="34" charset="0"/>
                <a:ea typeface="+mj-ea"/>
                <a:cs typeface="Arial" panose="020B0604020202020204" pitchFamily="34" charset="0"/>
              </a:rPr>
              <a:t>Cyflwyniad</a:t>
            </a:r>
            <a:r>
              <a:rPr kumimoji="0" lang="en-US" sz="4400" b="0" i="0" u="none" strike="noStrike" kern="1200" cap="none" spc="0" normalizeH="0" baseline="0" noProof="0">
                <a:ln>
                  <a:noFill/>
                </a:ln>
                <a:solidFill>
                  <a:prstClr val="white"/>
                </a:solidFill>
                <a:effectLst/>
                <a:uLnTx/>
                <a:uFillTx/>
                <a:latin typeface="Arial" panose="020B0604020202020204" pitchFamily="34" charset="0"/>
                <a:ea typeface="+mj-ea"/>
                <a:cs typeface="Arial" panose="020B0604020202020204" pitchFamily="34" charset="0"/>
              </a:rPr>
              <a:t> Hwb </a:t>
            </a:r>
            <a:r>
              <a:rPr kumimoji="0" lang="en-US" sz="4400" b="0" i="0" u="none" strike="noStrike" kern="1200" cap="none" spc="0" normalizeH="0" baseline="0" noProof="0" err="1">
                <a:ln>
                  <a:noFill/>
                </a:ln>
                <a:solidFill>
                  <a:prstClr val="white"/>
                </a:solidFill>
                <a:effectLst/>
                <a:uLnTx/>
                <a:uFillTx/>
                <a:latin typeface="Arial" panose="020B0604020202020204" pitchFamily="34" charset="0"/>
                <a:ea typeface="+mj-ea"/>
                <a:cs typeface="Arial" panose="020B0604020202020204" pitchFamily="34" charset="0"/>
              </a:rPr>
              <a:t>Myfyrwyr</a:t>
            </a:r>
            <a:r>
              <a:rPr kumimoji="0" lang="en-US" sz="4400" b="0" i="0" u="none" strike="noStrike" kern="1200" cap="none" spc="0" normalizeH="0" baseline="0" noProof="0">
                <a:ln>
                  <a:noFill/>
                </a:ln>
                <a:solidFill>
                  <a:prstClr val="white"/>
                </a:solidFill>
                <a:effectLst/>
                <a:uLnTx/>
                <a:uFillTx/>
                <a:latin typeface="Arial" panose="020B0604020202020204" pitchFamily="34" charset="0"/>
                <a:ea typeface="+mj-ea"/>
                <a:cs typeface="Arial" panose="020B0604020202020204" pitchFamily="34" charset="0"/>
              </a:rPr>
              <a:t> 2025</a:t>
            </a:r>
          </a:p>
          <a:p>
            <a:endParaRPr lang="en-US" sz="4400">
              <a:solidFill>
                <a:prstClr val="white"/>
              </a:solidFill>
              <a:latin typeface="Arial" panose="020B0604020202020204" pitchFamily="34" charset="0"/>
              <a:ea typeface="+mj-ea"/>
              <a:cs typeface="Arial" panose="020B0604020202020204" pitchFamily="34" charset="0"/>
            </a:endParaRPr>
          </a:p>
          <a:p>
            <a:r>
              <a:rPr kumimoji="0" lang="en-US" sz="4400" b="0" i="0" u="none" strike="noStrike" kern="1200" cap="none" spc="0" normalizeH="0" baseline="0" noProof="0">
                <a:ln>
                  <a:noFill/>
                </a:ln>
                <a:solidFill>
                  <a:prstClr val="white"/>
                </a:solidFill>
                <a:effectLst/>
                <a:uLnTx/>
                <a:uFillTx/>
                <a:latin typeface="Arial" panose="020B0604020202020204" pitchFamily="34" charset="0"/>
                <a:ea typeface="+mj-ea"/>
                <a:cs typeface="Arial" panose="020B0604020202020204" pitchFamily="34" charset="0"/>
              </a:rPr>
              <a:t>Introduction to the Student Hwb 2025</a:t>
            </a:r>
            <a:endParaRPr lang="en-GB" sz="4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3120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E054F29-B6CC-FCA6-7E05-07EE7D48A59A}"/>
              </a:ext>
            </a:extLst>
          </p:cNvPr>
          <p:cNvPicPr>
            <a:picLocks noChangeAspect="1"/>
          </p:cNvPicPr>
          <p:nvPr/>
        </p:nvPicPr>
        <p:blipFill>
          <a:blip r:embed="rId3"/>
          <a:stretch>
            <a:fillRect/>
          </a:stretch>
        </p:blipFill>
        <p:spPr>
          <a:xfrm>
            <a:off x="0" y="81982"/>
            <a:ext cx="12192000" cy="6776018"/>
          </a:xfrm>
          <a:prstGeom prst="rect">
            <a:avLst/>
          </a:prstGeom>
          <a:noFill/>
        </p:spPr>
      </p:pic>
    </p:spTree>
    <p:extLst>
      <p:ext uri="{BB962C8B-B14F-4D97-AF65-F5344CB8AC3E}">
        <p14:creationId xmlns:p14="http://schemas.microsoft.com/office/powerpoint/2010/main" val="2224678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F3BEB75-23E1-FCC8-8ABE-99A0B6FEFA35}"/>
              </a:ext>
            </a:extLst>
          </p:cNvPr>
          <p:cNvSpPr>
            <a:spLocks noGrp="1"/>
          </p:cNvSpPr>
          <p:nvPr>
            <p:ph type="title"/>
          </p:nvPr>
        </p:nvSpPr>
        <p:spPr/>
        <p:txBody>
          <a:bodyPr/>
          <a:lstStyle/>
          <a:p>
            <a:r>
              <a:rPr lang="en-GB" b="1"/>
              <a:t>Hwb </a:t>
            </a:r>
            <a:r>
              <a:rPr lang="en-GB" b="1" err="1"/>
              <a:t>Myfyrwyr</a:t>
            </a:r>
            <a:r>
              <a:rPr lang="en-GB" b="1"/>
              <a:t>               Student Hwb</a:t>
            </a:r>
            <a:endParaRPr lang="en-GB"/>
          </a:p>
        </p:txBody>
      </p:sp>
      <p:sp>
        <p:nvSpPr>
          <p:cNvPr id="5" name="Content Placeholder 5">
            <a:extLst>
              <a:ext uri="{FF2B5EF4-FFF2-40B4-BE49-F238E27FC236}">
                <a16:creationId xmlns:a16="http://schemas.microsoft.com/office/drawing/2014/main" id="{2AC647A4-0370-6678-C621-5F8E9429018C}"/>
              </a:ext>
            </a:extLst>
          </p:cNvPr>
          <p:cNvSpPr>
            <a:spLocks noGrp="1"/>
          </p:cNvSpPr>
          <p:nvPr>
            <p:ph idx="1"/>
          </p:nvPr>
        </p:nvSpPr>
        <p:spPr>
          <a:xfrm>
            <a:off x="358775" y="1825625"/>
            <a:ext cx="3954808" cy="3576638"/>
          </a:xfrm>
        </p:spPr>
        <p:txBody>
          <a:bodyPr lIns="91440" tIns="45720" rIns="91440" bIns="45720" anchor="t"/>
          <a:lstStyle/>
          <a:p>
            <a:pPr marL="342900" indent="-342900">
              <a:buFont typeface="Arial" panose="020B0604020202020204" pitchFamily="34" charset="0"/>
              <a:buChar char="•"/>
            </a:pPr>
            <a:r>
              <a:rPr lang="en-GB" sz="2400" err="1"/>
              <a:t>Pwynt</a:t>
            </a:r>
            <a:r>
              <a:rPr lang="en-GB" sz="2400"/>
              <a:t> </a:t>
            </a:r>
            <a:r>
              <a:rPr lang="en-GB" sz="2400" err="1"/>
              <a:t>cyswllt</a:t>
            </a:r>
            <a:r>
              <a:rPr lang="en-GB" sz="2400"/>
              <a:t> </a:t>
            </a:r>
            <a:r>
              <a:rPr lang="en-GB" sz="2400" err="1"/>
              <a:t>cyntaf</a:t>
            </a:r>
            <a:endParaRPr lang="en-GB" sz="2400">
              <a:ea typeface="Calibri"/>
              <a:cs typeface="Calibri"/>
            </a:endParaRPr>
          </a:p>
          <a:p>
            <a:pPr marL="342900" indent="-342900">
              <a:buFont typeface="Arial" panose="020B0604020202020204" pitchFamily="34" charset="0"/>
              <a:buChar char="•"/>
            </a:pPr>
            <a:r>
              <a:rPr lang="en-GB" sz="2400" err="1"/>
              <a:t>Cymorth</a:t>
            </a:r>
            <a:r>
              <a:rPr lang="en-GB" sz="2400"/>
              <a:t> </a:t>
            </a:r>
            <a:r>
              <a:rPr lang="en-GB" sz="2400" err="1"/>
              <a:t>i</a:t>
            </a:r>
            <a:r>
              <a:rPr lang="en-GB" sz="2400"/>
              <a:t> bob </a:t>
            </a:r>
            <a:r>
              <a:rPr lang="en-GB" sz="2400" err="1"/>
              <a:t>myfyriwr</a:t>
            </a:r>
            <a:r>
              <a:rPr lang="en-GB" sz="2400"/>
              <a:t>.</a:t>
            </a:r>
          </a:p>
          <a:p>
            <a:pPr marL="342900" indent="-342900">
              <a:buFont typeface="Arial" panose="020B0604020202020204" pitchFamily="34" charset="0"/>
              <a:buChar char="•"/>
            </a:pPr>
            <a:r>
              <a:rPr lang="en-GB" sz="2400" err="1"/>
              <a:t>Cysylltwch</a:t>
            </a:r>
            <a:r>
              <a:rPr lang="en-GB" sz="2400"/>
              <a:t> </a:t>
            </a:r>
            <a:r>
              <a:rPr lang="en-GB" sz="2400" err="1"/>
              <a:t>drwy</a:t>
            </a:r>
            <a:r>
              <a:rPr lang="en-GB" sz="2400"/>
              <a:t> </a:t>
            </a:r>
            <a:r>
              <a:rPr lang="en-GB" sz="2400" err="1"/>
              <a:t>ffôn</a:t>
            </a:r>
            <a:r>
              <a:rPr lang="en-GB" sz="2400"/>
              <a:t>, </a:t>
            </a:r>
            <a:r>
              <a:rPr lang="en-GB" sz="2400" err="1"/>
              <a:t>ebost</a:t>
            </a:r>
            <a:r>
              <a:rPr lang="en-GB" sz="2400"/>
              <a:t>, </a:t>
            </a:r>
            <a:r>
              <a:rPr lang="en-GB" sz="2400" err="1"/>
              <a:t>sgwrs</a:t>
            </a:r>
            <a:r>
              <a:rPr lang="en-GB" sz="2400"/>
              <a:t> </a:t>
            </a:r>
            <a:r>
              <a:rPr lang="en-GB" sz="2400" err="1"/>
              <a:t>fyw</a:t>
            </a:r>
            <a:r>
              <a:rPr lang="en-GB" sz="2400"/>
              <a:t> neu </a:t>
            </a:r>
            <a:r>
              <a:rPr lang="en-GB" sz="2400" err="1"/>
              <a:t>trwy</a:t>
            </a:r>
            <a:r>
              <a:rPr lang="en-GB" sz="2400"/>
              <a:t> </a:t>
            </a:r>
            <a:r>
              <a:rPr lang="en-GB" sz="2400" err="1"/>
              <a:t>ymweld</a:t>
            </a:r>
            <a:r>
              <a:rPr lang="en-GB" sz="2400"/>
              <a:t> </a:t>
            </a:r>
            <a:r>
              <a:rPr lang="en-GB" sz="2400" err="1"/>
              <a:t>a’r</a:t>
            </a:r>
            <a:r>
              <a:rPr lang="en-GB" sz="2400"/>
              <a:t> </a:t>
            </a:r>
            <a:r>
              <a:rPr lang="en-GB" sz="2400" err="1"/>
              <a:t>ddesgiau</a:t>
            </a:r>
            <a:r>
              <a:rPr lang="en-GB" sz="2400"/>
              <a:t> </a:t>
            </a:r>
            <a:r>
              <a:rPr lang="en-GB" sz="2400" err="1"/>
              <a:t>ar</a:t>
            </a:r>
            <a:r>
              <a:rPr lang="en-GB" sz="2400"/>
              <a:t> </a:t>
            </a:r>
            <a:r>
              <a:rPr lang="en-GB" sz="2400" err="1"/>
              <a:t>gampws</a:t>
            </a:r>
            <a:r>
              <a:rPr lang="en-GB" sz="2400"/>
              <a:t>.</a:t>
            </a:r>
          </a:p>
          <a:p>
            <a:pPr marL="342900" indent="-342900">
              <a:buFont typeface="Arial" panose="020B0604020202020204" pitchFamily="34" charset="0"/>
              <a:buChar char="•"/>
            </a:pPr>
            <a:r>
              <a:rPr lang="en-GB" sz="2400" err="1">
                <a:ea typeface="DengXian" panose="02010600030101010101" pitchFamily="2" charset="-122"/>
                <a:cs typeface="Times New Roman" panose="02020603050405020304" pitchFamily="18" charset="0"/>
              </a:rPr>
              <a:t>Ebost</a:t>
            </a:r>
            <a:r>
              <a:rPr lang="en-GB" sz="2400">
                <a:ea typeface="DengXian" panose="02010600030101010101" pitchFamily="2" charset="-122"/>
                <a:cs typeface="Times New Roman" panose="02020603050405020304" pitchFamily="18" charset="0"/>
              </a:rPr>
              <a:t>:</a:t>
            </a:r>
            <a:r>
              <a:rPr lang="en-GB" sz="2400">
                <a:effectLst/>
                <a:ea typeface="DengXian" panose="02010600030101010101" pitchFamily="2" charset="-122"/>
                <a:cs typeface="Times New Roman" panose="02020603050405020304" pitchFamily="18" charset="0"/>
              </a:rPr>
              <a:t> </a:t>
            </a:r>
            <a:r>
              <a:rPr lang="en-GB" sz="2400" u="sng">
                <a:solidFill>
                  <a:srgbClr val="0563C1"/>
                </a:solidFill>
                <a:effectLst/>
                <a:ea typeface="DengXian" panose="02010600030101010101" pitchFamily="2" charset="-122"/>
                <a:cs typeface="Times New Roman" panose="02020603050405020304" pitchFamily="18" charset="0"/>
                <a:hlinkClick r:id="rId3"/>
              </a:rPr>
              <a:t>hwb@uwtsd.ac.uk</a:t>
            </a:r>
            <a:r>
              <a:rPr lang="en-GB" sz="2400">
                <a:effectLst/>
                <a:ea typeface="DengXian" panose="02010600030101010101" pitchFamily="2" charset="-122"/>
                <a:cs typeface="Times New Roman" panose="02020603050405020304" pitchFamily="18" charset="0"/>
              </a:rPr>
              <a:t> </a:t>
            </a:r>
          </a:p>
          <a:p>
            <a:pPr marL="342900" indent="-342900">
              <a:buFont typeface="Arial" panose="020B0604020202020204" pitchFamily="34" charset="0"/>
              <a:buChar char="•"/>
            </a:pPr>
            <a:r>
              <a:rPr lang="en-GB" sz="2400" err="1">
                <a:ea typeface="DengXian" panose="02010600030101010101" pitchFamily="2" charset="-122"/>
                <a:cs typeface="Times New Roman" panose="02020603050405020304" pitchFamily="18" charset="0"/>
              </a:rPr>
              <a:t>Ffôn</a:t>
            </a:r>
            <a:r>
              <a:rPr lang="en-GB" sz="2400">
                <a:ea typeface="DengXian" panose="02010600030101010101" pitchFamily="2" charset="-122"/>
                <a:cs typeface="Times New Roman" panose="02020603050405020304" pitchFamily="18" charset="0"/>
              </a:rPr>
              <a:t>: </a:t>
            </a:r>
            <a:r>
              <a:rPr lang="en-GB" sz="2400">
                <a:effectLst/>
                <a:ea typeface="DengXian" panose="02010600030101010101" pitchFamily="2" charset="-122"/>
                <a:cs typeface="Times New Roman" panose="02020603050405020304" pitchFamily="18" charset="0"/>
              </a:rPr>
              <a:t>0300 131 3030</a:t>
            </a:r>
          </a:p>
          <a:p>
            <a:endParaRPr lang="en-GB"/>
          </a:p>
        </p:txBody>
      </p:sp>
      <p:sp>
        <p:nvSpPr>
          <p:cNvPr id="6" name="Text Placeholder 3">
            <a:extLst>
              <a:ext uri="{FF2B5EF4-FFF2-40B4-BE49-F238E27FC236}">
                <a16:creationId xmlns:a16="http://schemas.microsoft.com/office/drawing/2014/main" id="{5A564ABF-CF4B-D892-13BF-5490F9732199}"/>
              </a:ext>
            </a:extLst>
          </p:cNvPr>
          <p:cNvSpPr txBox="1">
            <a:spLocks/>
          </p:cNvSpPr>
          <p:nvPr/>
        </p:nvSpPr>
        <p:spPr>
          <a:xfrm>
            <a:off x="5383695" y="1825625"/>
            <a:ext cx="3867150" cy="4351338"/>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GB" sz="2400"/>
              <a:t>First point of contact</a:t>
            </a:r>
          </a:p>
          <a:p>
            <a:pPr marL="342900" indent="-342900"/>
            <a:r>
              <a:rPr lang="en-GB" sz="2400"/>
              <a:t>Support all students</a:t>
            </a:r>
          </a:p>
          <a:p>
            <a:pPr marL="342900" indent="-342900"/>
            <a:r>
              <a:rPr lang="en-GB" sz="2400"/>
              <a:t>Contact us by phone, live chat, email or by visiting one of our Hwb desks.</a:t>
            </a:r>
          </a:p>
          <a:p>
            <a:pPr marL="342900" indent="-342900"/>
            <a:r>
              <a:rPr lang="en-GB" sz="2400">
                <a:ea typeface="DengXian" panose="02010600030101010101" pitchFamily="2" charset="-122"/>
                <a:cs typeface="Times New Roman" panose="02020603050405020304" pitchFamily="18" charset="0"/>
              </a:rPr>
              <a:t>Email: </a:t>
            </a:r>
            <a:r>
              <a:rPr lang="en-GB" sz="2400" u="sng">
                <a:solidFill>
                  <a:srgbClr val="0563C1"/>
                </a:solidFill>
                <a:ea typeface="DengXian" panose="02010600030101010101" pitchFamily="2" charset="-122"/>
                <a:cs typeface="Times New Roman" panose="02020603050405020304" pitchFamily="18" charset="0"/>
                <a:hlinkClick r:id="rId3"/>
              </a:rPr>
              <a:t>hwb@uwtsd.ac.uk</a:t>
            </a:r>
            <a:r>
              <a:rPr lang="en-GB" sz="2400">
                <a:ea typeface="DengXian" panose="02010600030101010101" pitchFamily="2" charset="-122"/>
                <a:cs typeface="Times New Roman" panose="02020603050405020304" pitchFamily="18" charset="0"/>
              </a:rPr>
              <a:t> . </a:t>
            </a:r>
          </a:p>
          <a:p>
            <a:pPr marL="342900" indent="-342900"/>
            <a:r>
              <a:rPr lang="en-GB" sz="2400">
                <a:ea typeface="DengXian" panose="02010600030101010101" pitchFamily="2" charset="-122"/>
                <a:cs typeface="Times New Roman" panose="02020603050405020304" pitchFamily="18" charset="0"/>
              </a:rPr>
              <a:t>Call us 0300 131 3030</a:t>
            </a:r>
            <a:r>
              <a:rPr lang="en-GB">
                <a:ea typeface="DengXian" panose="02010600030101010101" pitchFamily="2" charset="-122"/>
                <a:cs typeface="Times New Roman" panose="02020603050405020304" pitchFamily="18" charset="0"/>
              </a:rPr>
              <a:t>.</a:t>
            </a:r>
          </a:p>
          <a:p>
            <a:pPr marL="342900" indent="-342900"/>
            <a:endParaRPr lang="en-GB" sz="2400"/>
          </a:p>
          <a:p>
            <a:pPr marL="285750" indent="-285750"/>
            <a:endParaRPr lang="en-GB"/>
          </a:p>
        </p:txBody>
      </p:sp>
      <p:pic>
        <p:nvPicPr>
          <p:cNvPr id="7" name="Picture Placeholder 6">
            <a:extLst>
              <a:ext uri="{FF2B5EF4-FFF2-40B4-BE49-F238E27FC236}">
                <a16:creationId xmlns:a16="http://schemas.microsoft.com/office/drawing/2014/main" id="{CC759DB6-ABEC-861A-6083-EF6C61479B98}"/>
              </a:ext>
            </a:extLst>
          </p:cNvPr>
          <p:cNvPicPr>
            <a:picLocks noChangeAspect="1"/>
          </p:cNvPicPr>
          <p:nvPr/>
        </p:nvPicPr>
        <p:blipFill>
          <a:blip r:embed="rId4"/>
          <a:srcRect l="2508" r="2508"/>
          <a:stretch>
            <a:fillRect/>
          </a:stretch>
        </p:blipFill>
        <p:spPr>
          <a:xfrm>
            <a:off x="10030315" y="3822116"/>
            <a:ext cx="1809751" cy="1580147"/>
          </a:xfrm>
          <a:prstGeom prst="rect">
            <a:avLst/>
          </a:prstGeom>
        </p:spPr>
      </p:pic>
    </p:spTree>
    <p:extLst>
      <p:ext uri="{BB962C8B-B14F-4D97-AF65-F5344CB8AC3E}">
        <p14:creationId xmlns:p14="http://schemas.microsoft.com/office/powerpoint/2010/main" val="2442933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01D2720-225B-092B-32B5-A048C85CF9EF}"/>
              </a:ext>
            </a:extLst>
          </p:cNvPr>
          <p:cNvSpPr>
            <a:spLocks noGrp="1"/>
          </p:cNvSpPr>
          <p:nvPr>
            <p:ph type="title"/>
          </p:nvPr>
        </p:nvSpPr>
        <p:spPr/>
        <p:txBody>
          <a:bodyPr/>
          <a:lstStyle/>
          <a:p>
            <a:endParaRPr lang="en-GB"/>
          </a:p>
        </p:txBody>
      </p:sp>
      <p:pic>
        <p:nvPicPr>
          <p:cNvPr id="6" name="Content Placeholder 5">
            <a:extLst>
              <a:ext uri="{FF2B5EF4-FFF2-40B4-BE49-F238E27FC236}">
                <a16:creationId xmlns:a16="http://schemas.microsoft.com/office/drawing/2014/main" id="{4A9DC754-F986-6F1D-2071-DB3902D0B099}"/>
              </a:ext>
            </a:extLst>
          </p:cNvPr>
          <p:cNvPicPr>
            <a:picLocks noGrp="1" noChangeAspect="1"/>
          </p:cNvPicPr>
          <p:nvPr>
            <p:ph idx="1"/>
          </p:nvPr>
        </p:nvPicPr>
        <p:blipFill>
          <a:blip r:embed="rId2"/>
          <a:stretch>
            <a:fillRect/>
          </a:stretch>
        </p:blipFill>
        <p:spPr>
          <a:xfrm>
            <a:off x="0" y="0"/>
            <a:ext cx="12192000" cy="5731329"/>
          </a:xfrm>
          <a:prstGeom prst="rect">
            <a:avLst/>
          </a:prstGeom>
        </p:spPr>
      </p:pic>
    </p:spTree>
    <p:extLst>
      <p:ext uri="{BB962C8B-B14F-4D97-AF65-F5344CB8AC3E}">
        <p14:creationId xmlns:p14="http://schemas.microsoft.com/office/powerpoint/2010/main" val="1509310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E11A8B08-6A15-2A09-9FF4-D4EC7FDB3B6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C142DEBD-CF9F-060B-1B32-FD4F6A2C35C2}"/>
              </a:ext>
            </a:extLst>
          </p:cNvPr>
          <p:cNvPicPr>
            <a:picLocks noChangeAspect="1"/>
          </p:cNvPicPr>
          <p:nvPr/>
        </p:nvPicPr>
        <p:blipFill>
          <a:blip r:embed="rId3"/>
          <a:stretch>
            <a:fillRect/>
          </a:stretch>
        </p:blipFill>
        <p:spPr>
          <a:xfrm>
            <a:off x="1961249" y="708394"/>
            <a:ext cx="1685101" cy="2017642"/>
          </a:xfrm>
          <a:prstGeom prst="rect">
            <a:avLst/>
          </a:prstGeom>
        </p:spPr>
      </p:pic>
      <p:sp>
        <p:nvSpPr>
          <p:cNvPr id="4" name="TextBox 3">
            <a:extLst>
              <a:ext uri="{FF2B5EF4-FFF2-40B4-BE49-F238E27FC236}">
                <a16:creationId xmlns:a16="http://schemas.microsoft.com/office/drawing/2014/main" id="{78BCC675-B53F-783D-4944-9D1CFCA0015F}"/>
              </a:ext>
            </a:extLst>
          </p:cNvPr>
          <p:cNvSpPr txBox="1"/>
          <p:nvPr/>
        </p:nvSpPr>
        <p:spPr>
          <a:xfrm>
            <a:off x="1881737" y="2892129"/>
            <a:ext cx="1610139" cy="461665"/>
          </a:xfrm>
          <a:prstGeom prst="rect">
            <a:avLst/>
          </a:prstGeom>
          <a:noFill/>
        </p:spPr>
        <p:txBody>
          <a:bodyPr wrap="square" rtlCol="0">
            <a:spAutoFit/>
          </a:bodyPr>
          <a:lstStyle/>
          <a:p>
            <a:r>
              <a:rPr lang="en-GB" sz="1200"/>
              <a:t>Rina Evans</a:t>
            </a:r>
          </a:p>
          <a:p>
            <a:r>
              <a:rPr lang="en-GB" sz="1200"/>
              <a:t>Student Hwb Manager</a:t>
            </a:r>
          </a:p>
        </p:txBody>
      </p:sp>
      <p:sp>
        <p:nvSpPr>
          <p:cNvPr id="5" name="Title 4">
            <a:extLst>
              <a:ext uri="{FF2B5EF4-FFF2-40B4-BE49-F238E27FC236}">
                <a16:creationId xmlns:a16="http://schemas.microsoft.com/office/drawing/2014/main" id="{FC154B5E-63B6-83F8-8FEA-DCD8854E30C1}"/>
              </a:ext>
            </a:extLst>
          </p:cNvPr>
          <p:cNvSpPr>
            <a:spLocks noGrp="1"/>
          </p:cNvSpPr>
          <p:nvPr>
            <p:ph type="title"/>
          </p:nvPr>
        </p:nvSpPr>
        <p:spPr>
          <a:xfrm>
            <a:off x="1705389" y="37135"/>
            <a:ext cx="8853281" cy="658607"/>
          </a:xfrm>
        </p:spPr>
        <p:txBody>
          <a:bodyPr/>
          <a:lstStyle/>
          <a:p>
            <a:r>
              <a:rPr lang="en-GB" sz="3600" b="1" err="1"/>
              <a:t>Cwrdd</a:t>
            </a:r>
            <a:r>
              <a:rPr lang="en-GB" sz="3600" b="1"/>
              <a:t> </a:t>
            </a:r>
            <a:r>
              <a:rPr lang="en-GB" sz="3600" b="1" err="1"/>
              <a:t>A’r</a:t>
            </a:r>
            <a:r>
              <a:rPr lang="en-GB" sz="3600" b="1"/>
              <a:t> Tim / Meet The Hwb Team</a:t>
            </a:r>
          </a:p>
        </p:txBody>
      </p:sp>
      <p:pic>
        <p:nvPicPr>
          <p:cNvPr id="8" name="Picture 7">
            <a:extLst>
              <a:ext uri="{FF2B5EF4-FFF2-40B4-BE49-F238E27FC236}">
                <a16:creationId xmlns:a16="http://schemas.microsoft.com/office/drawing/2014/main" id="{989BC370-307A-39ED-5207-571205808741}"/>
              </a:ext>
            </a:extLst>
          </p:cNvPr>
          <p:cNvPicPr>
            <a:picLocks noChangeAspect="1"/>
          </p:cNvPicPr>
          <p:nvPr/>
        </p:nvPicPr>
        <p:blipFill>
          <a:blip r:embed="rId4"/>
          <a:stretch>
            <a:fillRect/>
          </a:stretch>
        </p:blipFill>
        <p:spPr>
          <a:xfrm>
            <a:off x="7458262" y="687618"/>
            <a:ext cx="1685101" cy="2017643"/>
          </a:xfrm>
          <a:prstGeom prst="rect">
            <a:avLst/>
          </a:prstGeom>
        </p:spPr>
      </p:pic>
      <p:sp>
        <p:nvSpPr>
          <p:cNvPr id="9" name="TextBox 8">
            <a:extLst>
              <a:ext uri="{FF2B5EF4-FFF2-40B4-BE49-F238E27FC236}">
                <a16:creationId xmlns:a16="http://schemas.microsoft.com/office/drawing/2014/main" id="{21546849-9184-7DBD-CAD9-DD3F47E10154}"/>
              </a:ext>
            </a:extLst>
          </p:cNvPr>
          <p:cNvSpPr txBox="1"/>
          <p:nvPr/>
        </p:nvSpPr>
        <p:spPr>
          <a:xfrm>
            <a:off x="7458262" y="2730098"/>
            <a:ext cx="1510749" cy="646331"/>
          </a:xfrm>
          <a:prstGeom prst="rect">
            <a:avLst/>
          </a:prstGeom>
          <a:noFill/>
        </p:spPr>
        <p:txBody>
          <a:bodyPr wrap="square" rtlCol="0">
            <a:spAutoFit/>
          </a:bodyPr>
          <a:lstStyle/>
          <a:p>
            <a:r>
              <a:rPr lang="en-GB" sz="1200"/>
              <a:t>Marlene Tobias</a:t>
            </a:r>
          </a:p>
          <a:p>
            <a:r>
              <a:rPr lang="en-GB" sz="1200"/>
              <a:t>Senior Admin Officer - Cardiff</a:t>
            </a:r>
          </a:p>
        </p:txBody>
      </p:sp>
      <p:sp>
        <p:nvSpPr>
          <p:cNvPr id="13" name="TextBox 12">
            <a:extLst>
              <a:ext uri="{FF2B5EF4-FFF2-40B4-BE49-F238E27FC236}">
                <a16:creationId xmlns:a16="http://schemas.microsoft.com/office/drawing/2014/main" id="{AA9FCB6A-F012-3BE7-CA52-65F0835E98CB}"/>
              </a:ext>
            </a:extLst>
          </p:cNvPr>
          <p:cNvSpPr txBox="1"/>
          <p:nvPr/>
        </p:nvSpPr>
        <p:spPr>
          <a:xfrm>
            <a:off x="497098" y="5064818"/>
            <a:ext cx="1510749" cy="646331"/>
          </a:xfrm>
          <a:prstGeom prst="rect">
            <a:avLst/>
          </a:prstGeom>
          <a:noFill/>
        </p:spPr>
        <p:txBody>
          <a:bodyPr wrap="square" rtlCol="0">
            <a:spAutoFit/>
          </a:bodyPr>
          <a:lstStyle/>
          <a:p>
            <a:r>
              <a:rPr lang="en-GB" sz="1200"/>
              <a:t>Charlotte Rogers</a:t>
            </a:r>
          </a:p>
          <a:p>
            <a:r>
              <a:rPr lang="en-GB" sz="1200"/>
              <a:t>Hwb Support Officer</a:t>
            </a:r>
          </a:p>
          <a:p>
            <a:r>
              <a:rPr lang="en-GB" sz="1200"/>
              <a:t>Dynevor</a:t>
            </a:r>
          </a:p>
        </p:txBody>
      </p:sp>
      <p:pic>
        <p:nvPicPr>
          <p:cNvPr id="14" name="Picture 13">
            <a:extLst>
              <a:ext uri="{FF2B5EF4-FFF2-40B4-BE49-F238E27FC236}">
                <a16:creationId xmlns:a16="http://schemas.microsoft.com/office/drawing/2014/main" id="{5638241B-814B-DDD3-A023-CC8F402BA2EC}"/>
              </a:ext>
            </a:extLst>
          </p:cNvPr>
          <p:cNvPicPr>
            <a:picLocks noChangeAspect="1"/>
          </p:cNvPicPr>
          <p:nvPr/>
        </p:nvPicPr>
        <p:blipFill>
          <a:blip r:embed="rId5"/>
          <a:stretch>
            <a:fillRect/>
          </a:stretch>
        </p:blipFill>
        <p:spPr>
          <a:xfrm>
            <a:off x="4709404" y="708394"/>
            <a:ext cx="1714637" cy="1996867"/>
          </a:xfrm>
          <a:prstGeom prst="rect">
            <a:avLst/>
          </a:prstGeom>
        </p:spPr>
      </p:pic>
      <p:sp>
        <p:nvSpPr>
          <p:cNvPr id="15" name="TextBox 14">
            <a:extLst>
              <a:ext uri="{FF2B5EF4-FFF2-40B4-BE49-F238E27FC236}">
                <a16:creationId xmlns:a16="http://schemas.microsoft.com/office/drawing/2014/main" id="{9C058537-5D64-CA20-99D2-2BDCF786ABCF}"/>
              </a:ext>
            </a:extLst>
          </p:cNvPr>
          <p:cNvSpPr txBox="1"/>
          <p:nvPr/>
        </p:nvSpPr>
        <p:spPr>
          <a:xfrm>
            <a:off x="4733738" y="2736235"/>
            <a:ext cx="2358886" cy="646331"/>
          </a:xfrm>
          <a:prstGeom prst="rect">
            <a:avLst/>
          </a:prstGeom>
          <a:noFill/>
        </p:spPr>
        <p:txBody>
          <a:bodyPr wrap="square" rtlCol="0">
            <a:spAutoFit/>
          </a:bodyPr>
          <a:lstStyle/>
          <a:p>
            <a:r>
              <a:rPr lang="en-GB" sz="1200"/>
              <a:t>Jonathan Jones</a:t>
            </a:r>
          </a:p>
          <a:p>
            <a:r>
              <a:rPr lang="en-GB" sz="1200"/>
              <a:t>Student Comms &amp; Reception services</a:t>
            </a:r>
          </a:p>
        </p:txBody>
      </p:sp>
      <p:pic>
        <p:nvPicPr>
          <p:cNvPr id="17" name="Picture 16">
            <a:extLst>
              <a:ext uri="{FF2B5EF4-FFF2-40B4-BE49-F238E27FC236}">
                <a16:creationId xmlns:a16="http://schemas.microsoft.com/office/drawing/2014/main" id="{5F4F9AD6-9734-4BFC-200F-A495F4E2BBED}"/>
              </a:ext>
            </a:extLst>
          </p:cNvPr>
          <p:cNvPicPr>
            <a:picLocks noChangeAspect="1"/>
          </p:cNvPicPr>
          <p:nvPr/>
        </p:nvPicPr>
        <p:blipFill>
          <a:blip r:embed="rId6"/>
          <a:stretch>
            <a:fillRect/>
          </a:stretch>
        </p:blipFill>
        <p:spPr>
          <a:xfrm>
            <a:off x="3180326" y="3354274"/>
            <a:ext cx="1714637" cy="1690107"/>
          </a:xfrm>
          <a:prstGeom prst="rect">
            <a:avLst/>
          </a:prstGeom>
        </p:spPr>
      </p:pic>
      <p:pic>
        <p:nvPicPr>
          <p:cNvPr id="18" name="Picture 17">
            <a:extLst>
              <a:ext uri="{FF2B5EF4-FFF2-40B4-BE49-F238E27FC236}">
                <a16:creationId xmlns:a16="http://schemas.microsoft.com/office/drawing/2014/main" id="{9649A9B3-465A-8B65-E385-83CF6B708B16}"/>
              </a:ext>
            </a:extLst>
          </p:cNvPr>
          <p:cNvPicPr>
            <a:picLocks noChangeAspect="1"/>
          </p:cNvPicPr>
          <p:nvPr/>
        </p:nvPicPr>
        <p:blipFill>
          <a:blip r:embed="rId7"/>
          <a:stretch>
            <a:fillRect/>
          </a:stretch>
        </p:blipFill>
        <p:spPr>
          <a:xfrm>
            <a:off x="8415292" y="3376429"/>
            <a:ext cx="1591021" cy="1651239"/>
          </a:xfrm>
          <a:prstGeom prst="rect">
            <a:avLst/>
          </a:prstGeom>
        </p:spPr>
      </p:pic>
      <p:pic>
        <p:nvPicPr>
          <p:cNvPr id="20" name="Picture 19">
            <a:extLst>
              <a:ext uri="{FF2B5EF4-FFF2-40B4-BE49-F238E27FC236}">
                <a16:creationId xmlns:a16="http://schemas.microsoft.com/office/drawing/2014/main" id="{19095B31-F5A6-DF53-2FBE-2286C374CE37}"/>
              </a:ext>
            </a:extLst>
          </p:cNvPr>
          <p:cNvPicPr>
            <a:picLocks noChangeAspect="1"/>
          </p:cNvPicPr>
          <p:nvPr/>
        </p:nvPicPr>
        <p:blipFill>
          <a:blip r:embed="rId8"/>
          <a:stretch>
            <a:fillRect/>
          </a:stretch>
        </p:blipFill>
        <p:spPr>
          <a:xfrm>
            <a:off x="5851993" y="3361311"/>
            <a:ext cx="1606269" cy="1739773"/>
          </a:xfrm>
          <a:prstGeom prst="rect">
            <a:avLst/>
          </a:prstGeom>
        </p:spPr>
      </p:pic>
      <p:sp>
        <p:nvSpPr>
          <p:cNvPr id="21" name="TextBox 20">
            <a:extLst>
              <a:ext uri="{FF2B5EF4-FFF2-40B4-BE49-F238E27FC236}">
                <a16:creationId xmlns:a16="http://schemas.microsoft.com/office/drawing/2014/main" id="{F3B6C989-E73F-865D-6B00-43A3D33B16A1}"/>
              </a:ext>
            </a:extLst>
          </p:cNvPr>
          <p:cNvSpPr txBox="1"/>
          <p:nvPr/>
        </p:nvSpPr>
        <p:spPr>
          <a:xfrm>
            <a:off x="3180326" y="5088516"/>
            <a:ext cx="2085357" cy="923330"/>
          </a:xfrm>
          <a:prstGeom prst="rect">
            <a:avLst/>
          </a:prstGeom>
          <a:noFill/>
        </p:spPr>
        <p:txBody>
          <a:bodyPr wrap="square" rtlCol="0">
            <a:spAutoFit/>
          </a:bodyPr>
          <a:lstStyle/>
          <a:p>
            <a:r>
              <a:rPr lang="en-GB" sz="1200"/>
              <a:t>Rachel Randall</a:t>
            </a:r>
          </a:p>
          <a:p>
            <a:r>
              <a:rPr lang="en-GB" sz="1200"/>
              <a:t>Hwb App and support Officer</a:t>
            </a:r>
          </a:p>
          <a:p>
            <a:r>
              <a:rPr lang="en-GB" sz="1200"/>
              <a:t>Swansea</a:t>
            </a:r>
          </a:p>
          <a:p>
            <a:endParaRPr lang="en-GB"/>
          </a:p>
        </p:txBody>
      </p:sp>
      <p:sp>
        <p:nvSpPr>
          <p:cNvPr id="22" name="TextBox 21">
            <a:extLst>
              <a:ext uri="{FF2B5EF4-FFF2-40B4-BE49-F238E27FC236}">
                <a16:creationId xmlns:a16="http://schemas.microsoft.com/office/drawing/2014/main" id="{9294BFCB-2086-E4F3-D708-63A6EB18BCB3}"/>
              </a:ext>
            </a:extLst>
          </p:cNvPr>
          <p:cNvSpPr txBox="1"/>
          <p:nvPr/>
        </p:nvSpPr>
        <p:spPr>
          <a:xfrm>
            <a:off x="8415292" y="5122364"/>
            <a:ext cx="2085357" cy="830997"/>
          </a:xfrm>
          <a:prstGeom prst="rect">
            <a:avLst/>
          </a:prstGeom>
          <a:noFill/>
        </p:spPr>
        <p:txBody>
          <a:bodyPr wrap="square" rtlCol="0">
            <a:spAutoFit/>
          </a:bodyPr>
          <a:lstStyle/>
          <a:p>
            <a:r>
              <a:rPr lang="en-GB" sz="1200"/>
              <a:t>Claire Tregembo</a:t>
            </a:r>
          </a:p>
          <a:p>
            <a:r>
              <a:rPr lang="en-GB" sz="1200"/>
              <a:t>Senior International Support Officer</a:t>
            </a:r>
          </a:p>
          <a:p>
            <a:endParaRPr lang="en-GB" sz="1200"/>
          </a:p>
        </p:txBody>
      </p:sp>
      <p:sp>
        <p:nvSpPr>
          <p:cNvPr id="23" name="TextBox 22">
            <a:extLst>
              <a:ext uri="{FF2B5EF4-FFF2-40B4-BE49-F238E27FC236}">
                <a16:creationId xmlns:a16="http://schemas.microsoft.com/office/drawing/2014/main" id="{BAF9FF63-654E-591F-E8F5-E8CC897FD8E3}"/>
              </a:ext>
            </a:extLst>
          </p:cNvPr>
          <p:cNvSpPr txBox="1"/>
          <p:nvPr/>
        </p:nvSpPr>
        <p:spPr>
          <a:xfrm>
            <a:off x="5782107" y="5110803"/>
            <a:ext cx="1635962" cy="646331"/>
          </a:xfrm>
          <a:prstGeom prst="rect">
            <a:avLst/>
          </a:prstGeom>
          <a:noFill/>
        </p:spPr>
        <p:txBody>
          <a:bodyPr wrap="square" rtlCol="0">
            <a:spAutoFit/>
          </a:bodyPr>
          <a:lstStyle/>
          <a:p>
            <a:r>
              <a:rPr lang="en-GB" sz="1200"/>
              <a:t>Suzanne Hutchinson</a:t>
            </a:r>
          </a:p>
          <a:p>
            <a:r>
              <a:rPr lang="en-GB" sz="1200"/>
              <a:t>Hwb Support Officer</a:t>
            </a:r>
          </a:p>
          <a:p>
            <a:r>
              <a:rPr lang="en-GB" sz="1200"/>
              <a:t>IQ</a:t>
            </a:r>
          </a:p>
        </p:txBody>
      </p:sp>
      <p:pic>
        <p:nvPicPr>
          <p:cNvPr id="19" name="Picture 18" descr="A person with red hair and glasses&#10;&#10;AI-generated content may be incorrect.">
            <a:extLst>
              <a:ext uri="{FF2B5EF4-FFF2-40B4-BE49-F238E27FC236}">
                <a16:creationId xmlns:a16="http://schemas.microsoft.com/office/drawing/2014/main" id="{9F53A262-D8DD-8699-BA57-364DF7883E14}"/>
              </a:ext>
            </a:extLst>
          </p:cNvPr>
          <p:cNvPicPr>
            <a:picLocks noChangeAspect="1"/>
          </p:cNvPicPr>
          <p:nvPr/>
        </p:nvPicPr>
        <p:blipFill>
          <a:blip r:embed="rId9"/>
          <a:stretch>
            <a:fillRect/>
          </a:stretch>
        </p:blipFill>
        <p:spPr>
          <a:xfrm>
            <a:off x="562567" y="3353794"/>
            <a:ext cx="1714637" cy="1690587"/>
          </a:xfrm>
          <a:prstGeom prst="rect">
            <a:avLst/>
          </a:prstGeom>
        </p:spPr>
      </p:pic>
    </p:spTree>
    <p:extLst>
      <p:ext uri="{BB962C8B-B14F-4D97-AF65-F5344CB8AC3E}">
        <p14:creationId xmlns:p14="http://schemas.microsoft.com/office/powerpoint/2010/main" val="599033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60F4A59-2907-994D-6E5D-D6C2B8963AEA}"/>
              </a:ext>
            </a:extLst>
          </p:cNvPr>
          <p:cNvSpPr txBox="1"/>
          <p:nvPr/>
        </p:nvSpPr>
        <p:spPr>
          <a:xfrm flipH="1">
            <a:off x="5018188" y="1342000"/>
            <a:ext cx="3736873" cy="4760727"/>
          </a:xfrm>
          <a:prstGeom prst="rect">
            <a:avLst/>
          </a:prstGeom>
          <a:noFill/>
        </p:spPr>
        <p:txBody>
          <a:bodyPr wrap="square" rtlCol="0">
            <a:spAutoFit/>
          </a:bodyPr>
          <a:lstStyle/>
          <a:p>
            <a:pPr>
              <a:lnSpc>
                <a:spcPct val="107000"/>
              </a:lnSpc>
              <a:spcAft>
                <a:spcPts val="800"/>
              </a:spcAft>
            </a:pPr>
            <a:r>
              <a:rPr lang="en-GB" b="1" u="sng">
                <a:latin typeface="Calibri" panose="020F0502020204030204" pitchFamily="34" charset="0"/>
                <a:ea typeface="DengXian" panose="02010600030101010101" pitchFamily="2" charset="-122"/>
                <a:cs typeface="Times New Roman" panose="02020603050405020304" pitchFamily="18" charset="0"/>
              </a:rPr>
              <a:t>Top Tip</a:t>
            </a:r>
          </a:p>
          <a:p>
            <a:pPr>
              <a:lnSpc>
                <a:spcPct val="107000"/>
              </a:lnSpc>
              <a:spcAft>
                <a:spcPts val="800"/>
              </a:spcAft>
            </a:pPr>
            <a:r>
              <a:rPr lang="en-GB">
                <a:latin typeface="Calibri" panose="020F0502020204030204" pitchFamily="34" charset="0"/>
                <a:ea typeface="DengXian" panose="02010600030101010101" pitchFamily="2" charset="-122"/>
                <a:cs typeface="Times New Roman" panose="02020603050405020304" pitchFamily="18" charset="0"/>
              </a:rPr>
              <a:t>UWTSD Hwb: </a:t>
            </a:r>
            <a:r>
              <a:rPr lang="en-GB" u="sng">
                <a:solidFill>
                  <a:srgbClr val="0563C1"/>
                </a:solidFill>
                <a:latin typeface="Calibri" panose="020F0502020204030204" pitchFamily="34" charset="0"/>
                <a:ea typeface="DengXian" panose="02010600030101010101" pitchFamily="2" charset="-122"/>
                <a:cs typeface="Times New Roman" panose="02020603050405020304" pitchFamily="18" charset="0"/>
                <a:hlinkClick r:id="rId3"/>
              </a:rPr>
              <a:t>https://hwb.uwtsd.ac.uk/</a:t>
            </a:r>
            <a:endParaRPr lang="en-GB" u="sng">
              <a:solidFill>
                <a:srgbClr val="0563C1"/>
              </a:solidFill>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u="sng">
              <a:solidFill>
                <a:srgbClr val="0563C1"/>
              </a:solidFill>
              <a:latin typeface="Calibri" panose="020F0502020204030204" pitchFamily="34" charset="0"/>
              <a:ea typeface="DengXian" panose="02010600030101010101" pitchFamily="2" charset="-122"/>
              <a:cs typeface="Times New Roman" panose="02020603050405020304" pitchFamily="18" charset="0"/>
            </a:endParaRPr>
          </a:p>
          <a:p>
            <a:pPr algn="l" rtl="0" fontAlgn="base"/>
            <a:r>
              <a:rPr lang="en-US">
                <a:solidFill>
                  <a:srgbClr val="000000"/>
                </a:solidFill>
                <a:latin typeface="Calibri" panose="020F0502020204030204" pitchFamily="34" charset="0"/>
              </a:rPr>
              <a:t>Your logins for all your University student accounts will be the same each time </a:t>
            </a:r>
          </a:p>
          <a:p>
            <a:pPr algn="l" rtl="0" fontAlgn="base"/>
            <a:endParaRPr lang="en-US">
              <a:solidFill>
                <a:srgbClr val="000000"/>
              </a:solidFill>
              <a:latin typeface="Segoe UI" panose="020B0502040204020203" pitchFamily="34" charset="0"/>
            </a:endParaRPr>
          </a:p>
          <a:p>
            <a:pPr algn="l" rtl="0" fontAlgn="base"/>
            <a:r>
              <a:rPr lang="en-US">
                <a:solidFill>
                  <a:srgbClr val="000000"/>
                </a:solidFill>
                <a:latin typeface="Calibri" panose="020F0502020204030204" pitchFamily="34" charset="0"/>
              </a:rPr>
              <a:t>Username: </a:t>
            </a:r>
            <a:r>
              <a:rPr lang="en-US" u="sng">
                <a:solidFill>
                  <a:srgbClr val="0563C1"/>
                </a:solidFill>
                <a:latin typeface="Calibri" panose="020F0502020204030204" pitchFamily="34" charset="0"/>
                <a:hlinkClick r:id="rId4"/>
              </a:rPr>
              <a:t>1234567@student.uwtsd.ac.uk</a:t>
            </a:r>
            <a:r>
              <a:rPr lang="en-US">
                <a:solidFill>
                  <a:srgbClr val="000000"/>
                </a:solidFill>
                <a:latin typeface="Calibri" panose="020F0502020204030204" pitchFamily="34" charset="0"/>
              </a:rPr>
              <a:t> (which is also your student email address) </a:t>
            </a:r>
            <a:endParaRPr lang="en-US">
              <a:solidFill>
                <a:srgbClr val="000000"/>
              </a:solidFill>
              <a:latin typeface="Segoe UI" panose="020B0502040204020203" pitchFamily="34" charset="0"/>
            </a:endParaRPr>
          </a:p>
          <a:p>
            <a:pPr algn="l" rtl="0" fontAlgn="base"/>
            <a:r>
              <a:rPr lang="en-US">
                <a:solidFill>
                  <a:srgbClr val="000000"/>
                </a:solidFill>
                <a:latin typeface="Calibri" panose="020F0502020204030204" pitchFamily="34" charset="0"/>
              </a:rPr>
              <a:t>Password: dob00.00.00 </a:t>
            </a:r>
            <a:endParaRPr lang="en-US">
              <a:solidFill>
                <a:srgbClr val="000000"/>
              </a:solidFill>
              <a:latin typeface="Segoe UI" panose="020B0502040204020203" pitchFamily="34" charset="0"/>
            </a:endParaRPr>
          </a:p>
          <a:p>
            <a:pPr>
              <a:lnSpc>
                <a:spcPct val="107000"/>
              </a:lnSpc>
              <a:spcAft>
                <a:spcPts val="800"/>
              </a:spcAft>
            </a:pPr>
            <a:endParaRPr lang="en-GB" u="sng">
              <a:solidFill>
                <a:srgbClr val="0563C1"/>
              </a:solidFill>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a:latin typeface="Calibri" panose="020F0502020204030204" pitchFamily="34" charset="0"/>
              <a:ea typeface="DengXian" panose="02010600030101010101" pitchFamily="2" charset="-122"/>
              <a:cs typeface="Times New Roman" panose="02020603050405020304" pitchFamily="18" charset="0"/>
            </a:endParaRPr>
          </a:p>
        </p:txBody>
      </p:sp>
      <p:sp>
        <p:nvSpPr>
          <p:cNvPr id="5" name="TextBox 4">
            <a:extLst>
              <a:ext uri="{FF2B5EF4-FFF2-40B4-BE49-F238E27FC236}">
                <a16:creationId xmlns:a16="http://schemas.microsoft.com/office/drawing/2014/main" id="{11593BC5-D6C7-7D3D-E551-61DEFBACCD89}"/>
              </a:ext>
            </a:extLst>
          </p:cNvPr>
          <p:cNvSpPr txBox="1"/>
          <p:nvPr/>
        </p:nvSpPr>
        <p:spPr>
          <a:xfrm>
            <a:off x="442791" y="1322239"/>
            <a:ext cx="4124892" cy="4181145"/>
          </a:xfrm>
          <a:prstGeom prst="rect">
            <a:avLst/>
          </a:prstGeom>
          <a:noFill/>
        </p:spPr>
        <p:txBody>
          <a:bodyPr wrap="square" lIns="91440" tIns="45720" rIns="91440" bIns="45720" anchor="t">
            <a:spAutoFit/>
          </a:bodyPr>
          <a:lstStyle/>
          <a:p>
            <a:pPr>
              <a:lnSpc>
                <a:spcPct val="107000"/>
              </a:lnSpc>
              <a:spcAft>
                <a:spcPts val="800"/>
              </a:spcAft>
            </a:pPr>
            <a:r>
              <a:rPr lang="cy-GB" b="1" u="sng" kern="100">
                <a:ea typeface="DengXian" panose="02010600030101010101" pitchFamily="2" charset="-122"/>
                <a:cs typeface="Times New Roman" panose="02020603050405020304" pitchFamily="18" charset="0"/>
              </a:rPr>
              <a:t>Cyngor gorau </a:t>
            </a:r>
            <a:endParaRPr lang="en-GB" b="1" u="sng">
              <a:ea typeface="DengXian" panose="02010600030101010101" pitchFamily="2" charset="-122"/>
              <a:cs typeface="Times New Roman" panose="02020603050405020304" pitchFamily="18" charset="0"/>
            </a:endParaRPr>
          </a:p>
          <a:p>
            <a:pPr>
              <a:lnSpc>
                <a:spcPct val="107000"/>
              </a:lnSpc>
              <a:spcAft>
                <a:spcPts val="800"/>
              </a:spcAft>
            </a:pPr>
            <a:r>
              <a:rPr lang="en-GB">
                <a:ea typeface="DengXian"/>
                <a:cs typeface="Times New Roman"/>
              </a:rPr>
              <a:t>Hwb PCYDDS: </a:t>
            </a:r>
          </a:p>
          <a:p>
            <a:pPr>
              <a:lnSpc>
                <a:spcPct val="107000"/>
              </a:lnSpc>
              <a:spcAft>
                <a:spcPts val="800"/>
              </a:spcAft>
            </a:pPr>
            <a:r>
              <a:rPr lang="en-GB" u="sng">
                <a:solidFill>
                  <a:srgbClr val="0563C1"/>
                </a:solidFill>
                <a:ea typeface="DengXian" panose="02010600030101010101" pitchFamily="2" charset="-122"/>
                <a:cs typeface="Times New Roman" panose="02020603050405020304" pitchFamily="18" charset="0"/>
                <a:hlinkClick r:id="rId3"/>
              </a:rPr>
              <a:t>https://hwb.uwtsd.ac.uk/</a:t>
            </a:r>
            <a:endParaRPr lang="en-GB" u="sng">
              <a:solidFill>
                <a:srgbClr val="0563C1"/>
              </a:solidFill>
              <a:ea typeface="DengXian" panose="02010600030101010101" pitchFamily="2" charset="-122"/>
              <a:cs typeface="Times New Roman" panose="02020603050405020304" pitchFamily="18" charset="0"/>
            </a:endParaRPr>
          </a:p>
          <a:p>
            <a:pPr>
              <a:lnSpc>
                <a:spcPct val="107000"/>
              </a:lnSpc>
              <a:spcAft>
                <a:spcPts val="800"/>
              </a:spcAft>
            </a:pPr>
            <a:endParaRPr lang="en-GB" u="sng">
              <a:solidFill>
                <a:srgbClr val="0563C1"/>
              </a:solidFill>
              <a:ea typeface="DengXian" panose="02010600030101010101" pitchFamily="2" charset="-122"/>
              <a:cs typeface="Times New Roman" panose="02020603050405020304" pitchFamily="18" charset="0"/>
            </a:endParaRPr>
          </a:p>
          <a:p>
            <a:pPr algn="l" rtl="0" fontAlgn="base"/>
            <a:r>
              <a:rPr lang="cy-GB" kern="100">
                <a:ea typeface="DengXian" panose="02010600030101010101" pitchFamily="2" charset="-122"/>
                <a:cs typeface="Times New Roman" panose="02020603050405020304" pitchFamily="18" charset="0"/>
              </a:rPr>
              <a:t>Bydd manylion mewngofnodi ar gyfer eich holl gyfrifon myfyrwyr Prifysgol yr un peth bob tro:</a:t>
            </a:r>
          </a:p>
          <a:p>
            <a:pPr algn="l" rtl="0" fontAlgn="base"/>
            <a:r>
              <a:rPr lang="cy-GB" kern="100">
                <a:ea typeface="DengXian" panose="02010600030101010101" pitchFamily="2" charset="-122"/>
                <a:cs typeface="Times New Roman" panose="02020603050405020304" pitchFamily="18" charset="0"/>
              </a:rPr>
              <a:t> </a:t>
            </a:r>
          </a:p>
          <a:p>
            <a:pPr algn="l" rtl="0" fontAlgn="base"/>
            <a:r>
              <a:rPr lang="en-US" err="1">
                <a:solidFill>
                  <a:srgbClr val="000000"/>
                </a:solidFill>
              </a:rPr>
              <a:t>Enw</a:t>
            </a:r>
            <a:r>
              <a:rPr lang="en-US">
                <a:solidFill>
                  <a:srgbClr val="000000"/>
                </a:solidFill>
              </a:rPr>
              <a:t> </a:t>
            </a:r>
            <a:r>
              <a:rPr lang="en-US" err="1">
                <a:solidFill>
                  <a:srgbClr val="000000"/>
                </a:solidFill>
              </a:rPr>
              <a:t>dyfnyddiwr</a:t>
            </a:r>
            <a:r>
              <a:rPr lang="en-US">
                <a:solidFill>
                  <a:srgbClr val="000000"/>
                </a:solidFill>
              </a:rPr>
              <a:t>: </a:t>
            </a:r>
            <a:r>
              <a:rPr lang="en-US" u="sng">
                <a:solidFill>
                  <a:srgbClr val="0563C1"/>
                </a:solidFill>
                <a:hlinkClick r:id="rId4"/>
              </a:rPr>
              <a:t>1234567@student.uwtsd.ac.uk</a:t>
            </a:r>
            <a:r>
              <a:rPr lang="en-US">
                <a:solidFill>
                  <a:srgbClr val="000000"/>
                </a:solidFill>
              </a:rPr>
              <a:t> (</a:t>
            </a:r>
            <a:r>
              <a:rPr lang="en-US" err="1">
                <a:solidFill>
                  <a:srgbClr val="000000"/>
                </a:solidFill>
              </a:rPr>
              <a:t>hwn</a:t>
            </a:r>
            <a:r>
              <a:rPr lang="en-US">
                <a:solidFill>
                  <a:srgbClr val="000000"/>
                </a:solidFill>
              </a:rPr>
              <a:t> </a:t>
            </a:r>
            <a:r>
              <a:rPr lang="en-US" err="1">
                <a:solidFill>
                  <a:srgbClr val="000000"/>
                </a:solidFill>
              </a:rPr>
              <a:t>yw’ch</a:t>
            </a:r>
            <a:r>
              <a:rPr lang="en-US">
                <a:solidFill>
                  <a:srgbClr val="000000"/>
                </a:solidFill>
              </a:rPr>
              <a:t> </a:t>
            </a:r>
            <a:r>
              <a:rPr lang="en-US" err="1">
                <a:solidFill>
                  <a:srgbClr val="000000"/>
                </a:solidFill>
              </a:rPr>
              <a:t>cyfeiriad</a:t>
            </a:r>
            <a:r>
              <a:rPr lang="en-US">
                <a:solidFill>
                  <a:srgbClr val="000000"/>
                </a:solidFill>
              </a:rPr>
              <a:t> </a:t>
            </a:r>
            <a:r>
              <a:rPr lang="en-US" err="1">
                <a:solidFill>
                  <a:srgbClr val="000000"/>
                </a:solidFill>
              </a:rPr>
              <a:t>ebost</a:t>
            </a:r>
            <a:r>
              <a:rPr lang="en-US">
                <a:solidFill>
                  <a:srgbClr val="000000"/>
                </a:solidFill>
              </a:rPr>
              <a:t>) </a:t>
            </a:r>
          </a:p>
          <a:p>
            <a:pPr algn="l" rtl="0" fontAlgn="base"/>
            <a:endParaRPr lang="en-US">
              <a:solidFill>
                <a:srgbClr val="000000"/>
              </a:solidFill>
            </a:endParaRPr>
          </a:p>
          <a:p>
            <a:pPr algn="l" rtl="0" fontAlgn="base"/>
            <a:r>
              <a:rPr lang="en-US" err="1">
                <a:solidFill>
                  <a:srgbClr val="000000"/>
                </a:solidFill>
              </a:rPr>
              <a:t>Cyfrinair</a:t>
            </a:r>
            <a:r>
              <a:rPr lang="en-US">
                <a:solidFill>
                  <a:srgbClr val="000000"/>
                </a:solidFill>
              </a:rPr>
              <a:t>: dob00.00.00 </a:t>
            </a:r>
          </a:p>
        </p:txBody>
      </p:sp>
      <p:sp>
        <p:nvSpPr>
          <p:cNvPr id="2" name="Title 1">
            <a:extLst>
              <a:ext uri="{FF2B5EF4-FFF2-40B4-BE49-F238E27FC236}">
                <a16:creationId xmlns:a16="http://schemas.microsoft.com/office/drawing/2014/main" id="{90B049F8-1615-10C4-05B6-7E7A49EA7149}"/>
              </a:ext>
            </a:extLst>
          </p:cNvPr>
          <p:cNvSpPr>
            <a:spLocks noGrp="1"/>
          </p:cNvSpPr>
          <p:nvPr>
            <p:ph type="title"/>
          </p:nvPr>
        </p:nvSpPr>
        <p:spPr>
          <a:xfrm>
            <a:off x="442791" y="0"/>
            <a:ext cx="11749209" cy="1325563"/>
          </a:xfrm>
        </p:spPr>
        <p:txBody>
          <a:bodyPr>
            <a:normAutofit/>
          </a:bodyPr>
          <a:lstStyle/>
          <a:p>
            <a:r>
              <a:rPr lang="en-GB" sz="5400" b="1"/>
              <a:t>Ap Yr Hwb / Hwb App</a:t>
            </a:r>
          </a:p>
        </p:txBody>
      </p:sp>
      <p:pic>
        <p:nvPicPr>
          <p:cNvPr id="9" name="Picture 8">
            <a:extLst>
              <a:ext uri="{FF2B5EF4-FFF2-40B4-BE49-F238E27FC236}">
                <a16:creationId xmlns:a16="http://schemas.microsoft.com/office/drawing/2014/main" id="{9710880A-2F84-5DB6-6D34-C64D38F62FA9}"/>
              </a:ext>
            </a:extLst>
          </p:cNvPr>
          <p:cNvPicPr>
            <a:picLocks noChangeAspect="1"/>
          </p:cNvPicPr>
          <p:nvPr/>
        </p:nvPicPr>
        <p:blipFill>
          <a:blip r:embed="rId5"/>
          <a:stretch>
            <a:fillRect/>
          </a:stretch>
        </p:blipFill>
        <p:spPr>
          <a:xfrm>
            <a:off x="9291145" y="1216654"/>
            <a:ext cx="2617131" cy="4427774"/>
          </a:xfrm>
          <a:prstGeom prst="rect">
            <a:avLst/>
          </a:prstGeom>
        </p:spPr>
      </p:pic>
    </p:spTree>
    <p:extLst>
      <p:ext uri="{BB962C8B-B14F-4D97-AF65-F5344CB8AC3E}">
        <p14:creationId xmlns:p14="http://schemas.microsoft.com/office/powerpoint/2010/main" val="2169251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10;&#10;AI-generated content may be incorrect.">
            <a:extLst>
              <a:ext uri="{FF2B5EF4-FFF2-40B4-BE49-F238E27FC236}">
                <a16:creationId xmlns:a16="http://schemas.microsoft.com/office/drawing/2014/main" id="{F1FECC73-615A-11E5-714F-AFB6D4A7AD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445"/>
            <a:ext cx="12192000" cy="5713184"/>
          </a:xfrm>
          <a:prstGeom prst="rect">
            <a:avLst/>
          </a:prstGeom>
        </p:spPr>
      </p:pic>
    </p:spTree>
    <p:extLst>
      <p:ext uri="{BB962C8B-B14F-4D97-AF65-F5344CB8AC3E}">
        <p14:creationId xmlns:p14="http://schemas.microsoft.com/office/powerpoint/2010/main" val="4100813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99ADFF5-EBF4-A62D-4815-3F3E65ED004F}"/>
              </a:ext>
            </a:extLst>
          </p:cNvPr>
          <p:cNvSpPr>
            <a:spLocks noGrp="1"/>
          </p:cNvSpPr>
          <p:nvPr>
            <p:ph type="title"/>
          </p:nvPr>
        </p:nvSpPr>
        <p:spPr>
          <a:xfrm>
            <a:off x="4621212" y="-573909"/>
            <a:ext cx="2949575" cy="1600200"/>
          </a:xfrm>
        </p:spPr>
        <p:txBody>
          <a:bodyPr>
            <a:normAutofit/>
          </a:bodyPr>
          <a:lstStyle/>
          <a:p>
            <a:r>
              <a:rPr lang="en-GB" sz="5400" b="1" err="1"/>
              <a:t>Hwbcasts</a:t>
            </a:r>
            <a:endParaRPr lang="en-GB" sz="5400" b="1"/>
          </a:p>
        </p:txBody>
      </p:sp>
      <p:pic>
        <p:nvPicPr>
          <p:cNvPr id="9" name="Content Placeholder 8">
            <a:extLst>
              <a:ext uri="{FF2B5EF4-FFF2-40B4-BE49-F238E27FC236}">
                <a16:creationId xmlns:a16="http://schemas.microsoft.com/office/drawing/2014/main" id="{AAF17EB2-3761-DAC9-9E68-5132D367A6EA}"/>
              </a:ext>
            </a:extLst>
          </p:cNvPr>
          <p:cNvPicPr>
            <a:picLocks noGrp="1" noChangeAspect="1"/>
          </p:cNvPicPr>
          <p:nvPr>
            <p:ph idx="1"/>
          </p:nvPr>
        </p:nvPicPr>
        <p:blipFill>
          <a:blip r:embed="rId4"/>
          <a:stretch>
            <a:fillRect/>
          </a:stretch>
        </p:blipFill>
        <p:spPr>
          <a:xfrm>
            <a:off x="2035279" y="1189703"/>
            <a:ext cx="7914967" cy="4473678"/>
          </a:xfrm>
          <a:prstGeom prst="rect">
            <a:avLst/>
          </a:prstGeom>
        </p:spPr>
      </p:pic>
      <p:pic>
        <p:nvPicPr>
          <p:cNvPr id="2" name="Online Media 1" title="Hwbcast - Welcome Episode 1 - Welcome to The Hwb">
            <a:hlinkClick r:id="" action="ppaction://media"/>
            <a:extLst>
              <a:ext uri="{FF2B5EF4-FFF2-40B4-BE49-F238E27FC236}">
                <a16:creationId xmlns:a16="http://schemas.microsoft.com/office/drawing/2014/main" id="{576E9D61-B277-A9FC-A409-17055AC8A623}"/>
              </a:ext>
            </a:extLst>
          </p:cNvPr>
          <p:cNvPicPr>
            <a:picLocks noRot="1" noChangeAspect="1"/>
          </p:cNvPicPr>
          <p:nvPr>
            <a:videoFile r:link="rId1"/>
          </p:nvPr>
        </p:nvPicPr>
        <p:blipFill>
          <a:blip r:embed="rId5"/>
          <a:stretch>
            <a:fillRect/>
          </a:stretch>
        </p:blipFill>
        <p:spPr>
          <a:xfrm>
            <a:off x="3279059" y="2064774"/>
            <a:ext cx="6341807" cy="2888226"/>
          </a:xfrm>
          <a:prstGeom prst="rect">
            <a:avLst/>
          </a:prstGeom>
        </p:spPr>
      </p:pic>
    </p:spTree>
    <p:extLst>
      <p:ext uri="{BB962C8B-B14F-4D97-AF65-F5344CB8AC3E}">
        <p14:creationId xmlns:p14="http://schemas.microsoft.com/office/powerpoint/2010/main" val="3000768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2CA2378-E840-0F99-F930-93F52D45850C}"/>
              </a:ext>
            </a:extLst>
          </p:cNvPr>
          <p:cNvSpPr>
            <a:spLocks noGrp="1"/>
          </p:cNvSpPr>
          <p:nvPr>
            <p:ph type="title"/>
          </p:nvPr>
        </p:nvSpPr>
        <p:spPr>
          <a:xfrm>
            <a:off x="838200" y="365125"/>
            <a:ext cx="10515600" cy="1325563"/>
          </a:xfrm>
        </p:spPr>
        <p:txBody>
          <a:bodyPr lIns="91440" tIns="45720" rIns="91440" bIns="45720" anchor="t">
            <a:normAutofit/>
          </a:bodyPr>
          <a:lstStyle/>
          <a:p>
            <a:r>
              <a:rPr lang="en-GB" b="1" err="1"/>
              <a:t>Teilsen</a:t>
            </a:r>
            <a:r>
              <a:rPr lang="en-GB" b="1"/>
              <a:t> </a:t>
            </a:r>
            <a:r>
              <a:rPr lang="en-GB" b="1" err="1"/>
              <a:t>Croeso</a:t>
            </a:r>
            <a:r>
              <a:rPr lang="en-GB" b="1"/>
              <a:t> - Hwb Welcome Tile</a:t>
            </a:r>
          </a:p>
        </p:txBody>
      </p:sp>
      <p:pic>
        <p:nvPicPr>
          <p:cNvPr id="7" name="Picture 6">
            <a:extLst>
              <a:ext uri="{FF2B5EF4-FFF2-40B4-BE49-F238E27FC236}">
                <a16:creationId xmlns:a16="http://schemas.microsoft.com/office/drawing/2014/main" id="{AF3BD8B8-817D-CD59-0A9F-EF871F5A04AD}"/>
              </a:ext>
            </a:extLst>
          </p:cNvPr>
          <p:cNvPicPr>
            <a:picLocks noChangeAspect="1"/>
          </p:cNvPicPr>
          <p:nvPr/>
        </p:nvPicPr>
        <p:blipFill>
          <a:blip r:embed="rId3"/>
          <a:stretch>
            <a:fillRect/>
          </a:stretch>
        </p:blipFill>
        <p:spPr>
          <a:xfrm>
            <a:off x="2547820" y="1255587"/>
            <a:ext cx="7096359" cy="4346825"/>
          </a:xfrm>
          <a:prstGeom prst="rect">
            <a:avLst/>
          </a:prstGeom>
        </p:spPr>
      </p:pic>
    </p:spTree>
    <p:extLst>
      <p:ext uri="{BB962C8B-B14F-4D97-AF65-F5344CB8AC3E}">
        <p14:creationId xmlns:p14="http://schemas.microsoft.com/office/powerpoint/2010/main" val="175512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2B8E801-FBF6-CBF1-0542-AF06E1CC6520}"/>
              </a:ext>
            </a:extLst>
          </p:cNvPr>
          <p:cNvSpPr>
            <a:spLocks noGrp="1"/>
          </p:cNvSpPr>
          <p:nvPr>
            <p:ph type="title"/>
          </p:nvPr>
        </p:nvSpPr>
        <p:spPr>
          <a:xfrm>
            <a:off x="838200" y="365126"/>
            <a:ext cx="10515600" cy="1325563"/>
          </a:xfrm>
        </p:spPr>
        <p:txBody>
          <a:bodyPr>
            <a:normAutofit/>
          </a:bodyPr>
          <a:lstStyle/>
          <a:p>
            <a:r>
              <a:rPr lang="en-US" sz="5400" b="1"/>
              <a:t>Porth </a:t>
            </a:r>
            <a:r>
              <a:rPr lang="en-US" sz="5400" b="1" err="1"/>
              <a:t>Myfyrwyr</a:t>
            </a:r>
            <a:r>
              <a:rPr lang="en-US" sz="5400" b="1"/>
              <a:t> / Student Portal</a:t>
            </a:r>
          </a:p>
        </p:txBody>
      </p:sp>
      <p:pic>
        <p:nvPicPr>
          <p:cNvPr id="4" name="Picture 3">
            <a:extLst>
              <a:ext uri="{FF2B5EF4-FFF2-40B4-BE49-F238E27FC236}">
                <a16:creationId xmlns:a16="http://schemas.microsoft.com/office/drawing/2014/main" id="{C6418D5B-ECC6-0067-D91F-20DB25F21990}"/>
              </a:ext>
            </a:extLst>
          </p:cNvPr>
          <p:cNvPicPr>
            <a:picLocks noChangeAspect="1"/>
          </p:cNvPicPr>
          <p:nvPr/>
        </p:nvPicPr>
        <p:blipFill>
          <a:blip r:embed="rId3"/>
          <a:stretch>
            <a:fillRect/>
          </a:stretch>
        </p:blipFill>
        <p:spPr>
          <a:xfrm>
            <a:off x="539578" y="1575198"/>
            <a:ext cx="10515600" cy="3995927"/>
          </a:xfrm>
          <a:prstGeom prst="rect">
            <a:avLst/>
          </a:prstGeom>
          <a:noFill/>
        </p:spPr>
      </p:pic>
    </p:spTree>
    <p:extLst>
      <p:ext uri="{BB962C8B-B14F-4D97-AF65-F5344CB8AC3E}">
        <p14:creationId xmlns:p14="http://schemas.microsoft.com/office/powerpoint/2010/main" val="2068833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ile:Facebook icon 2013.svg - Wikimedia ...">
            <a:extLst>
              <a:ext uri="{FF2B5EF4-FFF2-40B4-BE49-F238E27FC236}">
                <a16:creationId xmlns:a16="http://schemas.microsoft.com/office/drawing/2014/main" id="{630492E9-793D-C8DF-4597-284A79800B2D}"/>
              </a:ext>
            </a:extLst>
          </p:cNvPr>
          <p:cNvPicPr>
            <a:picLocks noChangeAspect="1"/>
          </p:cNvPicPr>
          <p:nvPr/>
        </p:nvPicPr>
        <p:blipFill>
          <a:blip r:embed="rId3"/>
          <a:stretch>
            <a:fillRect/>
          </a:stretch>
        </p:blipFill>
        <p:spPr>
          <a:xfrm>
            <a:off x="3170403" y="2691867"/>
            <a:ext cx="2236644" cy="2236644"/>
          </a:xfrm>
          <a:prstGeom prst="rect">
            <a:avLst/>
          </a:prstGeom>
        </p:spPr>
      </p:pic>
      <p:pic>
        <p:nvPicPr>
          <p:cNvPr id="6" name="Picture 5" descr="File:Instagram logo 2016.svg ...">
            <a:extLst>
              <a:ext uri="{FF2B5EF4-FFF2-40B4-BE49-F238E27FC236}">
                <a16:creationId xmlns:a16="http://schemas.microsoft.com/office/drawing/2014/main" id="{2925E8A2-E2F2-DCD8-45DA-D6DDB7B18A76}"/>
              </a:ext>
            </a:extLst>
          </p:cNvPr>
          <p:cNvPicPr>
            <a:picLocks noChangeAspect="1"/>
          </p:cNvPicPr>
          <p:nvPr/>
        </p:nvPicPr>
        <p:blipFill>
          <a:blip r:embed="rId4"/>
          <a:stretch>
            <a:fillRect/>
          </a:stretch>
        </p:blipFill>
        <p:spPr>
          <a:xfrm>
            <a:off x="6323303" y="2691867"/>
            <a:ext cx="2236643" cy="2236643"/>
          </a:xfrm>
          <a:prstGeom prst="rect">
            <a:avLst/>
          </a:prstGeom>
        </p:spPr>
      </p:pic>
      <p:sp>
        <p:nvSpPr>
          <p:cNvPr id="7" name="TextBox 6">
            <a:extLst>
              <a:ext uri="{FF2B5EF4-FFF2-40B4-BE49-F238E27FC236}">
                <a16:creationId xmlns:a16="http://schemas.microsoft.com/office/drawing/2014/main" id="{B7D0BFE6-26C2-FA97-FD5D-E55AB580CA65}"/>
              </a:ext>
            </a:extLst>
          </p:cNvPr>
          <p:cNvSpPr txBox="1"/>
          <p:nvPr/>
        </p:nvSpPr>
        <p:spPr>
          <a:xfrm>
            <a:off x="672662" y="506749"/>
            <a:ext cx="1063646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5400" b="1" err="1">
                <a:latin typeface="Calibri Light"/>
                <a:ea typeface="Calibri"/>
                <a:cs typeface="Calibri"/>
              </a:rPr>
              <a:t>Dilynnwch</a:t>
            </a:r>
            <a:r>
              <a:rPr lang="en-US" sz="5400" b="1">
                <a:latin typeface="Calibri Light"/>
                <a:ea typeface="Calibri"/>
                <a:cs typeface="Calibri"/>
              </a:rPr>
              <a:t> Ein </a:t>
            </a:r>
            <a:r>
              <a:rPr lang="en-US" sz="5400" b="1" err="1">
                <a:latin typeface="Calibri Light"/>
                <a:ea typeface="Calibri"/>
                <a:cs typeface="Calibri"/>
              </a:rPr>
              <a:t>Sianeli</a:t>
            </a:r>
            <a:r>
              <a:rPr lang="en-US" sz="5400" b="1">
                <a:latin typeface="Calibri Light"/>
                <a:ea typeface="Calibri"/>
                <a:cs typeface="Calibri"/>
              </a:rPr>
              <a:t> </a:t>
            </a:r>
            <a:r>
              <a:rPr lang="en-US" sz="5400" b="1" err="1">
                <a:latin typeface="Calibri Light"/>
                <a:ea typeface="Calibri"/>
                <a:cs typeface="Calibri"/>
              </a:rPr>
              <a:t>Cymdeithasol</a:t>
            </a:r>
            <a:endParaRPr lang="en-US" sz="5400" b="1">
              <a:latin typeface="Calibri Light"/>
              <a:ea typeface="Calibri"/>
              <a:cs typeface="Calibri"/>
            </a:endParaRPr>
          </a:p>
          <a:p>
            <a:pPr algn="ctr"/>
            <a:r>
              <a:rPr lang="en-US" sz="5400" b="1">
                <a:latin typeface="Calibri Light"/>
                <a:ea typeface="Calibri Light"/>
                <a:cs typeface="Calibri"/>
              </a:rPr>
              <a:t>Follow Our Social Media Accounts</a:t>
            </a:r>
            <a:endParaRPr lang="en-US" sz="5400" b="1">
              <a:latin typeface="Calibri Light"/>
              <a:ea typeface="Calibri Light"/>
              <a:cs typeface="Calibri Light"/>
            </a:endParaRPr>
          </a:p>
        </p:txBody>
      </p:sp>
      <p:sp>
        <p:nvSpPr>
          <p:cNvPr id="9" name="TextBox 8">
            <a:extLst>
              <a:ext uri="{FF2B5EF4-FFF2-40B4-BE49-F238E27FC236}">
                <a16:creationId xmlns:a16="http://schemas.microsoft.com/office/drawing/2014/main" id="{8875FF3F-5BA6-A8AA-EEDD-5FABFB32E840}"/>
              </a:ext>
            </a:extLst>
          </p:cNvPr>
          <p:cNvSpPr txBox="1"/>
          <p:nvPr/>
        </p:nvSpPr>
        <p:spPr>
          <a:xfrm>
            <a:off x="2831923" y="5066914"/>
            <a:ext cx="652815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b="1">
                <a:latin typeface="Calibri"/>
                <a:ea typeface="Calibri"/>
                <a:cs typeface="Calibri"/>
              </a:rPr>
              <a:t>@uwtsdstudents</a:t>
            </a:r>
          </a:p>
        </p:txBody>
      </p:sp>
    </p:spTree>
    <p:extLst>
      <p:ext uri="{BB962C8B-B14F-4D97-AF65-F5344CB8AC3E}">
        <p14:creationId xmlns:p14="http://schemas.microsoft.com/office/powerpoint/2010/main" val="247645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a82446f-d6f1-4f70-b5b9-5e1f2b793b9a" xsi:nil="true"/>
    <lcf76f155ced4ddcb4097134ff3c332f xmlns="71c52bda-6a2c-4ed2-b1a6-a6d6fbe210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8C4FC21DEC4F3439508256656801C35" ma:contentTypeVersion="15" ma:contentTypeDescription="Create a new document." ma:contentTypeScope="" ma:versionID="721476bbd751f4970d32e7a00fcf7f9b">
  <xsd:schema xmlns:xsd="http://www.w3.org/2001/XMLSchema" xmlns:xs="http://www.w3.org/2001/XMLSchema" xmlns:p="http://schemas.microsoft.com/office/2006/metadata/properties" xmlns:ns2="71c52bda-6a2c-4ed2-b1a6-a6d6fbe210b5" xmlns:ns3="6a82446f-d6f1-4f70-b5b9-5e1f2b793b9a" targetNamespace="http://schemas.microsoft.com/office/2006/metadata/properties" ma:root="true" ma:fieldsID="7e6db464f607274cf62cfb6f7d6259bb" ns2:_="" ns3:_="">
    <xsd:import namespace="71c52bda-6a2c-4ed2-b1a6-a6d6fbe210b5"/>
    <xsd:import namespace="6a82446f-d6f1-4f70-b5b9-5e1f2b793b9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c52bda-6a2c-4ed2-b1a6-a6d6fbe210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a82446f-d6f1-4f70-b5b9-5e1f2b793b9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54a4ac-ffd2-46e5-baed-10730eba530d}" ma:internalName="TaxCatchAll" ma:showField="CatchAllData" ma:web="6a82446f-d6f1-4f70-b5b9-5e1f2b793b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2.xml><?xml version="1.0" encoding="utf-8"?>
<ds:datastoreItem xmlns:ds="http://schemas.openxmlformats.org/officeDocument/2006/customXml" ds:itemID="{5D040630-A62C-4063-B6E2-E8C2D35B5414}">
  <ds:schemaRefs>
    <ds:schemaRef ds:uri="1a559bdf-0cec-4668-8c5c-b60098e47572"/>
    <ds:schemaRef ds:uri="211f9404-bca0-4bcf-9c1d-965ccb6f8d2d"/>
    <ds:schemaRef ds:uri="303dbf9b-b85b-46a0-94f1-894078c07ecd"/>
    <ds:schemaRef ds:uri="4b1b6ab3-051a-4112-a7d1-34e3d7d20e9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C1D4058-A734-4FCB-8D20-E61C9AFAF6F0}"/>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9</Notes>
  <HiddenSlides>0</HiddenSlides>
  <ScaleCrop>false</ScaleCrop>
  <HeadingPairs>
    <vt:vector size="4" baseType="variant">
      <vt:variant>
        <vt:lpstr>Theme</vt:lpstr>
      </vt:variant>
      <vt:variant>
        <vt:i4>3</vt:i4>
      </vt:variant>
      <vt:variant>
        <vt:lpstr>Slide Titles</vt:lpstr>
      </vt:variant>
      <vt:variant>
        <vt:i4>12</vt:i4>
      </vt:variant>
    </vt:vector>
  </HeadingPairs>
  <TitlesOfParts>
    <vt:vector size="15" baseType="lpstr">
      <vt:lpstr>UWTSD Holding Page</vt:lpstr>
      <vt:lpstr>UWTSD Text 2</vt:lpstr>
      <vt:lpstr>UWTSD Logo Variations place image in Background</vt:lpstr>
      <vt:lpstr>PowerPoint Presentation</vt:lpstr>
      <vt:lpstr>PowerPoint Presentation</vt:lpstr>
      <vt:lpstr>Hwb Myfyrwyr               Student Hwb</vt:lpstr>
      <vt:lpstr>PowerPoint Presentation</vt:lpstr>
      <vt:lpstr>Cwrdd A’r Tim / Meet The Hwb Team</vt:lpstr>
      <vt:lpstr>Ap Yr Hwb / Hwb App</vt:lpstr>
      <vt:lpstr>PowerPoint Presentation</vt:lpstr>
      <vt:lpstr>Hwbcasts</vt:lpstr>
      <vt:lpstr>Teilsen Croeso - Hwb Welcome Tile</vt:lpstr>
      <vt:lpstr>Porth Myfyrwyr / Student Portal</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revision>2</cp:revision>
  <dcterms:created xsi:type="dcterms:W3CDTF">2021-03-09T15:35:42Z</dcterms:created>
  <dcterms:modified xsi:type="dcterms:W3CDTF">2025-09-18T15:37:53Z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0x010100C8C4FC21DEC4F3439508256656801C35</vt:lpwstr>
  </property>
  <property fmtid="{D5CDD505-2E9C-101B-9397-08002B2CF9AE}" pid="3" name="MediaServiceImageTags">
    <vt:lpwstr/>
  </property>
</Properties>
</file>