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9" r:id="rId2"/>
    <p:sldId id="260" r:id="rId3"/>
    <p:sldId id="256" r:id="rId4"/>
    <p:sldId id="257"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B79B55-D529-48C3-A5DD-4A0DFEB4B287}" v="4" dt="2023-05-25T08:35:20.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thif miah" userId="2e4d2ecb81193d34" providerId="LiveId" clId="{E7B79B55-D529-48C3-A5DD-4A0DFEB4B287}"/>
    <pc:docChg chg="undo redo custSel addSld modSld">
      <pc:chgData name="lothif miah" userId="2e4d2ecb81193d34" providerId="LiveId" clId="{E7B79B55-D529-48C3-A5DD-4A0DFEB4B287}" dt="2023-05-25T08:35:39.986" v="535" actId="313"/>
      <pc:docMkLst>
        <pc:docMk/>
      </pc:docMkLst>
      <pc:sldChg chg="modSp mod">
        <pc:chgData name="lothif miah" userId="2e4d2ecb81193d34" providerId="LiveId" clId="{E7B79B55-D529-48C3-A5DD-4A0DFEB4B287}" dt="2023-05-24T23:49:37.476" v="50" actId="6549"/>
        <pc:sldMkLst>
          <pc:docMk/>
          <pc:sldMk cId="109857222" sldId="256"/>
        </pc:sldMkLst>
        <pc:spChg chg="mod">
          <ac:chgData name="lothif miah" userId="2e4d2ecb81193d34" providerId="LiveId" clId="{E7B79B55-D529-48C3-A5DD-4A0DFEB4B287}" dt="2023-05-24T23:47:54.023" v="21" actId="20577"/>
          <ac:spMkLst>
            <pc:docMk/>
            <pc:sldMk cId="109857222" sldId="256"/>
            <ac:spMk id="2" creationId="{032F851E-AEDB-D113-5913-C18815C3C4FE}"/>
          </ac:spMkLst>
        </pc:spChg>
        <pc:spChg chg="mod">
          <ac:chgData name="lothif miah" userId="2e4d2ecb81193d34" providerId="LiveId" clId="{E7B79B55-D529-48C3-A5DD-4A0DFEB4B287}" dt="2023-05-24T23:48:46.277" v="46" actId="20577"/>
          <ac:spMkLst>
            <pc:docMk/>
            <pc:sldMk cId="109857222" sldId="256"/>
            <ac:spMk id="6" creationId="{6293D6AA-23CA-06FE-1802-25D1A710AA2E}"/>
          </ac:spMkLst>
        </pc:spChg>
        <pc:spChg chg="mod">
          <ac:chgData name="lothif miah" userId="2e4d2ecb81193d34" providerId="LiveId" clId="{E7B79B55-D529-48C3-A5DD-4A0DFEB4B287}" dt="2023-05-24T23:47:30.313" v="18" actId="113"/>
          <ac:spMkLst>
            <pc:docMk/>
            <pc:sldMk cId="109857222" sldId="256"/>
            <ac:spMk id="10" creationId="{51A53392-AFB1-0567-6D3C-C81013B16D30}"/>
          </ac:spMkLst>
        </pc:spChg>
        <pc:spChg chg="mod">
          <ac:chgData name="lothif miah" userId="2e4d2ecb81193d34" providerId="LiveId" clId="{E7B79B55-D529-48C3-A5DD-4A0DFEB4B287}" dt="2023-05-24T23:49:02.928" v="49" actId="113"/>
          <ac:spMkLst>
            <pc:docMk/>
            <pc:sldMk cId="109857222" sldId="256"/>
            <ac:spMk id="16" creationId="{188B7CD1-E3C9-8915-7717-0BAE3C36BCDE}"/>
          </ac:spMkLst>
        </pc:spChg>
        <pc:spChg chg="mod">
          <ac:chgData name="lothif miah" userId="2e4d2ecb81193d34" providerId="LiveId" clId="{E7B79B55-D529-48C3-A5DD-4A0DFEB4B287}" dt="2023-05-24T23:49:37.476" v="50" actId="6549"/>
          <ac:spMkLst>
            <pc:docMk/>
            <pc:sldMk cId="109857222" sldId="256"/>
            <ac:spMk id="22" creationId="{1C501375-28AC-9A78-867E-D3054025BA3F}"/>
          </ac:spMkLst>
        </pc:spChg>
      </pc:sldChg>
      <pc:sldChg chg="addSp delSp modSp new mod setBg">
        <pc:chgData name="lothif miah" userId="2e4d2ecb81193d34" providerId="LiveId" clId="{E7B79B55-D529-48C3-A5DD-4A0DFEB4B287}" dt="2023-05-25T08:35:39.986" v="535" actId="313"/>
        <pc:sldMkLst>
          <pc:docMk/>
          <pc:sldMk cId="209966934" sldId="260"/>
        </pc:sldMkLst>
        <pc:spChg chg="add mod">
          <ac:chgData name="lothif miah" userId="2e4d2ecb81193d34" providerId="LiveId" clId="{E7B79B55-D529-48C3-A5DD-4A0DFEB4B287}" dt="2023-05-25T08:35:39.986" v="535" actId="313"/>
          <ac:spMkLst>
            <pc:docMk/>
            <pc:sldMk cId="209966934" sldId="260"/>
            <ac:spMk id="2" creationId="{1279A052-1F19-57E1-3E32-D717826CF59F}"/>
          </ac:spMkLst>
        </pc:spChg>
        <pc:spChg chg="del mod">
          <ac:chgData name="lothif miah" userId="2e4d2ecb81193d34" providerId="LiveId" clId="{E7B79B55-D529-48C3-A5DD-4A0DFEB4B287}" dt="2023-05-25T08:13:56.822" v="53" actId="478"/>
          <ac:spMkLst>
            <pc:docMk/>
            <pc:sldMk cId="209966934" sldId="260"/>
            <ac:spMk id="2" creationId="{3CD71638-967A-494D-7C2E-95B4D50C3CE3}"/>
          </ac:spMkLst>
        </pc:spChg>
        <pc:spChg chg="del">
          <ac:chgData name="lothif miah" userId="2e4d2ecb81193d34" providerId="LiveId" clId="{E7B79B55-D529-48C3-A5DD-4A0DFEB4B287}" dt="2023-05-25T08:14:00.021" v="54" actId="478"/>
          <ac:spMkLst>
            <pc:docMk/>
            <pc:sldMk cId="209966934" sldId="260"/>
            <ac:spMk id="3" creationId="{EEC4D7CC-CE82-4885-864A-0DABD48F0E5A}"/>
          </ac:spMkLst>
        </pc:spChg>
        <pc:spChg chg="add">
          <ac:chgData name="lothif miah" userId="2e4d2ecb81193d34" providerId="LiveId" clId="{E7B79B55-D529-48C3-A5DD-4A0DFEB4B287}" dt="2023-05-25T08:14:36.021" v="67" actId="26606"/>
          <ac:spMkLst>
            <pc:docMk/>
            <pc:sldMk cId="209966934" sldId="260"/>
            <ac:spMk id="9" creationId="{11C15DFD-AB97-AB43-A6C9-2808708C91B4}"/>
          </ac:spMkLst>
        </pc:spChg>
        <pc:spChg chg="add">
          <ac:chgData name="lothif miah" userId="2e4d2ecb81193d34" providerId="LiveId" clId="{E7B79B55-D529-48C3-A5DD-4A0DFEB4B287}" dt="2023-05-25T08:14:36.021" v="67" actId="26606"/>
          <ac:spMkLst>
            <pc:docMk/>
            <pc:sldMk cId="209966934" sldId="260"/>
            <ac:spMk id="11" creationId="{4A05BA89-ECA6-2247-ABBB-3C67160202E9}"/>
          </ac:spMkLst>
        </pc:spChg>
        <pc:spChg chg="add">
          <ac:chgData name="lothif miah" userId="2e4d2ecb81193d34" providerId="LiveId" clId="{E7B79B55-D529-48C3-A5DD-4A0DFEB4B287}" dt="2023-05-25T08:14:36.021" v="67" actId="26606"/>
          <ac:spMkLst>
            <pc:docMk/>
            <pc:sldMk cId="209966934" sldId="260"/>
            <ac:spMk id="13" creationId="{C868C70C-E5C4-CD47-888C-FCB3373B6D38}"/>
          </ac:spMkLst>
        </pc:spChg>
        <pc:picChg chg="add mod">
          <ac:chgData name="lothif miah" userId="2e4d2ecb81193d34" providerId="LiveId" clId="{E7B79B55-D529-48C3-A5DD-4A0DFEB4B287}" dt="2023-05-25T08:35:32.294" v="532" actId="1076"/>
          <ac:picMkLst>
            <pc:docMk/>
            <pc:sldMk cId="209966934" sldId="260"/>
            <ac:picMk id="4" creationId="{0B2BA3C7-B697-C743-471E-7FFA41F02E3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5/25/2023</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853233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8367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4253416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324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2615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635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3808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4272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7809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6158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5/25/2023</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6185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5/25/2023</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4077256292"/>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www.mowglis.com/" TargetMode="External"/><Relationship Id="rId2" Type="http://schemas.openxmlformats.org/officeDocument/2006/relationships/hyperlink" Target="http://www.zoninwines.com/" TargetMode="External"/><Relationship Id="rId1" Type="http://schemas.openxmlformats.org/officeDocument/2006/relationships/slideLayout" Target="../slideLayouts/slideLayout7.xml"/><Relationship Id="rId5" Type="http://schemas.openxmlformats.org/officeDocument/2006/relationships/hyperlink" Target="http://www.amazingfood.com/" TargetMode="External"/><Relationship Id="rId4" Type="http://schemas.openxmlformats.org/officeDocument/2006/relationships/hyperlink" Target="http://www.google.com/fo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B09B1564-CD63-F7A5-A73C-A1EDA51D895D}"/>
              </a:ext>
            </a:extLst>
          </p:cNvPr>
          <p:cNvPicPr>
            <a:picLocks noChangeAspect="1"/>
          </p:cNvPicPr>
          <p:nvPr/>
        </p:nvPicPr>
        <p:blipFill rotWithShape="1">
          <a:blip r:embed="rId2"/>
          <a:srcRect t="9932" r="6" b="5656"/>
          <a:stretch/>
        </p:blipFill>
        <p:spPr>
          <a:xfrm>
            <a:off x="0" y="-78901"/>
            <a:ext cx="12188932" cy="6857990"/>
          </a:xfrm>
          <a:prstGeom prst="rect">
            <a:avLst/>
          </a:prstGeom>
        </p:spPr>
      </p:pic>
      <p:pic>
        <p:nvPicPr>
          <p:cNvPr id="3" name="Picture 2" descr="A picture containing logo&#10;&#10;Description automatically generated">
            <a:extLst>
              <a:ext uri="{FF2B5EF4-FFF2-40B4-BE49-F238E27FC236}">
                <a16:creationId xmlns:a16="http://schemas.microsoft.com/office/drawing/2014/main" id="{D5E2AC96-CD77-74F7-3F7C-B335D25D9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7246" y="-58581"/>
            <a:ext cx="4957953" cy="1244444"/>
          </a:xfrm>
          <a:prstGeom prst="rect">
            <a:avLst/>
          </a:prstGeom>
        </p:spPr>
      </p:pic>
      <p:sp>
        <p:nvSpPr>
          <p:cNvPr id="18" name="TextBox 17">
            <a:extLst>
              <a:ext uri="{FF2B5EF4-FFF2-40B4-BE49-F238E27FC236}">
                <a16:creationId xmlns:a16="http://schemas.microsoft.com/office/drawing/2014/main" id="{0039A383-9547-FBFE-0134-C2A153A813F2}"/>
              </a:ext>
            </a:extLst>
          </p:cNvPr>
          <p:cNvSpPr txBox="1"/>
          <p:nvPr/>
        </p:nvSpPr>
        <p:spPr>
          <a:xfrm>
            <a:off x="741680" y="1635760"/>
            <a:ext cx="4287520" cy="1938992"/>
          </a:xfrm>
          <a:prstGeom prst="rect">
            <a:avLst/>
          </a:prstGeom>
          <a:noFill/>
        </p:spPr>
        <p:txBody>
          <a:bodyPr wrap="square" rtlCol="0">
            <a:spAutoFit/>
          </a:bodyPr>
          <a:lstStyle/>
          <a:p>
            <a:pPr algn="l"/>
            <a:r>
              <a:rPr lang="en-GB" sz="2400" b="1" dirty="0">
                <a:solidFill>
                  <a:schemeClr val="bg1"/>
                </a:solidFill>
                <a:latin typeface="Arial Black" panose="020B0A04020102020204" pitchFamily="34" charset="0"/>
              </a:rPr>
              <a:t>BMIH4002</a:t>
            </a:r>
            <a:endParaRPr lang="en-GB" sz="2400" b="1" i="0" u="none" strike="noStrike" dirty="0">
              <a:solidFill>
                <a:schemeClr val="bg1"/>
              </a:solidFill>
              <a:effectLst/>
              <a:latin typeface="Arial Black" panose="020B0A04020102020204" pitchFamily="34" charset="0"/>
            </a:endParaRPr>
          </a:p>
          <a:p>
            <a:pPr algn="l"/>
            <a:r>
              <a:rPr lang="en-GB" sz="2400" b="1" i="0" dirty="0">
                <a:solidFill>
                  <a:schemeClr val="bg1"/>
                </a:solidFill>
                <a:effectLst/>
                <a:latin typeface="Arial Black" panose="020B0A04020102020204" pitchFamily="34" charset="0"/>
              </a:rPr>
              <a:t>ASSIGNMENT 2</a:t>
            </a:r>
          </a:p>
          <a:p>
            <a:pPr algn="l"/>
            <a:r>
              <a:rPr lang="en-GB" sz="2400" b="1" dirty="0">
                <a:solidFill>
                  <a:schemeClr val="bg1"/>
                </a:solidFill>
                <a:latin typeface="Arial Black" panose="020B0A04020102020204" pitchFamily="34" charset="0"/>
              </a:rPr>
              <a:t>Abdul miah </a:t>
            </a:r>
          </a:p>
          <a:p>
            <a:pPr algn="l"/>
            <a:r>
              <a:rPr lang="en-GB" sz="2400" b="1" i="0" dirty="0">
                <a:solidFill>
                  <a:schemeClr val="bg1"/>
                </a:solidFill>
                <a:effectLst/>
                <a:latin typeface="Arial Black" panose="020B0A04020102020204" pitchFamily="34" charset="0"/>
              </a:rPr>
              <a:t>2027095</a:t>
            </a:r>
          </a:p>
          <a:p>
            <a:pPr algn="l"/>
            <a:r>
              <a:rPr lang="en-GB" sz="2400" b="1" dirty="0">
                <a:solidFill>
                  <a:schemeClr val="bg1"/>
                </a:solidFill>
                <a:latin typeface="Arial Black" panose="020B0A04020102020204" pitchFamily="34" charset="0"/>
              </a:rPr>
              <a:t>Ffion cumberpatch.</a:t>
            </a:r>
            <a:endParaRPr lang="en-GB" sz="2400" b="1" i="0" dirty="0">
              <a:solidFill>
                <a:schemeClr val="bg1"/>
              </a:solidFill>
              <a:effectLst/>
              <a:latin typeface="Arial Black" panose="020B0A04020102020204" pitchFamily="34" charset="0"/>
            </a:endParaRPr>
          </a:p>
        </p:txBody>
      </p:sp>
      <p:sp>
        <p:nvSpPr>
          <p:cNvPr id="20" name="TextBox 19">
            <a:extLst>
              <a:ext uri="{FF2B5EF4-FFF2-40B4-BE49-F238E27FC236}">
                <a16:creationId xmlns:a16="http://schemas.microsoft.com/office/drawing/2014/main" id="{3D075CCB-8923-380B-F623-E6C58E4C161C}"/>
              </a:ext>
            </a:extLst>
          </p:cNvPr>
          <p:cNvSpPr txBox="1"/>
          <p:nvPr/>
        </p:nvSpPr>
        <p:spPr>
          <a:xfrm>
            <a:off x="2143760" y="4856480"/>
            <a:ext cx="8371840" cy="923330"/>
          </a:xfrm>
          <a:prstGeom prst="rect">
            <a:avLst/>
          </a:prstGeom>
          <a:noFill/>
        </p:spPr>
        <p:txBody>
          <a:bodyPr wrap="square" rtlCol="0">
            <a:spAutoFit/>
          </a:bodyPr>
          <a:lstStyle/>
          <a:p>
            <a:r>
              <a:rPr lang="en-GB" sz="5400" dirty="0">
                <a:solidFill>
                  <a:schemeClr val="bg1"/>
                </a:solidFill>
                <a:latin typeface="Arial Black" panose="020B0A04020102020204" pitchFamily="34" charset="0"/>
              </a:rPr>
              <a:t>Menu engineering</a:t>
            </a:r>
          </a:p>
        </p:txBody>
      </p:sp>
    </p:spTree>
    <p:extLst>
      <p:ext uri="{BB962C8B-B14F-4D97-AF65-F5344CB8AC3E}">
        <p14:creationId xmlns:p14="http://schemas.microsoft.com/office/powerpoint/2010/main" val="337432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1C15DFD-AB97-AB43-A6C9-2808708C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A05BA89-ECA6-2247-ABBB-3C671602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0B2BA3C7-B697-C743-471E-7FFA41F02E38}"/>
              </a:ext>
            </a:extLst>
          </p:cNvPr>
          <p:cNvPicPr>
            <a:picLocks noChangeAspect="1"/>
          </p:cNvPicPr>
          <p:nvPr/>
        </p:nvPicPr>
        <p:blipFill rotWithShape="1">
          <a:blip r:embed="rId2"/>
          <a:srcRect t="10108" r="-1" b="5600"/>
          <a:stretch/>
        </p:blipFill>
        <p:spPr>
          <a:xfrm>
            <a:off x="20" y="-206818"/>
            <a:ext cx="12188932" cy="6857990"/>
          </a:xfrm>
          <a:prstGeom prst="rect">
            <a:avLst/>
          </a:prstGeom>
        </p:spPr>
      </p:pic>
      <p:sp>
        <p:nvSpPr>
          <p:cNvPr id="2" name="TextBox 1">
            <a:extLst>
              <a:ext uri="{FF2B5EF4-FFF2-40B4-BE49-F238E27FC236}">
                <a16:creationId xmlns:a16="http://schemas.microsoft.com/office/drawing/2014/main" id="{1279A052-1F19-57E1-3E32-D717826CF59F}"/>
              </a:ext>
            </a:extLst>
          </p:cNvPr>
          <p:cNvSpPr txBox="1"/>
          <p:nvPr/>
        </p:nvSpPr>
        <p:spPr>
          <a:xfrm>
            <a:off x="1056640" y="182880"/>
            <a:ext cx="6634480" cy="2031325"/>
          </a:xfrm>
          <a:prstGeom prst="rect">
            <a:avLst/>
          </a:prstGeom>
          <a:noFill/>
        </p:spPr>
        <p:txBody>
          <a:bodyPr wrap="square" rtlCol="0">
            <a:spAutoFit/>
          </a:bodyPr>
          <a:lstStyle/>
          <a:p>
            <a:r>
              <a:rPr lang="en-GB" dirty="0">
                <a:solidFill>
                  <a:schemeClr val="bg1"/>
                </a:solidFill>
              </a:rPr>
              <a:t>Trinity hotel is a fine dinning 4 star  hotel and restraunt serving for over 20 years in the city centre with many years of experience. The head chief and the team are ready to serve our guest. We started from a small </a:t>
            </a:r>
            <a:r>
              <a:rPr lang="en-GB" dirty="0" err="1">
                <a:solidFill>
                  <a:schemeClr val="bg1"/>
                </a:solidFill>
              </a:rPr>
              <a:t>hetel</a:t>
            </a:r>
            <a:r>
              <a:rPr lang="en-GB" dirty="0">
                <a:solidFill>
                  <a:schemeClr val="bg1"/>
                </a:solidFill>
              </a:rPr>
              <a:t> now are running a well established hotel our chief has been working in the industry for over 30 years and has the passion to serve our guest </a:t>
            </a:r>
          </a:p>
        </p:txBody>
      </p:sp>
    </p:spTree>
    <p:extLst>
      <p:ext uri="{BB962C8B-B14F-4D97-AF65-F5344CB8AC3E}">
        <p14:creationId xmlns:p14="http://schemas.microsoft.com/office/powerpoint/2010/main" val="209966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1C15DFD-AB97-AB43-A6C9-2808708C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A05BA89-ECA6-2247-ABBB-3C671602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B09B1564-CD63-F7A5-A73C-A1EDA51D895D}"/>
              </a:ext>
            </a:extLst>
          </p:cNvPr>
          <p:cNvPicPr>
            <a:picLocks noChangeAspect="1"/>
          </p:cNvPicPr>
          <p:nvPr/>
        </p:nvPicPr>
        <p:blipFill rotWithShape="1">
          <a:blip r:embed="rId2"/>
          <a:srcRect t="9932" r="6" b="5656"/>
          <a:stretch/>
        </p:blipFill>
        <p:spPr>
          <a:xfrm>
            <a:off x="20" y="-113759"/>
            <a:ext cx="12188932" cy="6857990"/>
          </a:xfrm>
          <a:prstGeom prst="rect">
            <a:avLst/>
          </a:prstGeom>
        </p:spPr>
      </p:pic>
      <p:sp>
        <p:nvSpPr>
          <p:cNvPr id="13" name="Rectangle 12">
            <a:extLst>
              <a:ext uri="{FF2B5EF4-FFF2-40B4-BE49-F238E27FC236}">
                <a16:creationId xmlns:a16="http://schemas.microsoft.com/office/drawing/2014/main" id="{B3412ACF-3EB1-7245-898E-CD37A49FE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FCD04-BE66-EB44-A968-00B76DFC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logo&#10;&#10;Description automatically generated">
            <a:extLst>
              <a:ext uri="{FF2B5EF4-FFF2-40B4-BE49-F238E27FC236}">
                <a16:creationId xmlns:a16="http://schemas.microsoft.com/office/drawing/2014/main" id="{D5E2AC96-CD77-74F7-3F7C-B335D25D9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7246" y="-58581"/>
            <a:ext cx="4957953" cy="1244444"/>
          </a:xfrm>
          <a:prstGeom prst="rect">
            <a:avLst/>
          </a:prstGeom>
        </p:spPr>
      </p:pic>
      <p:sp>
        <p:nvSpPr>
          <p:cNvPr id="10" name="TextBox 9">
            <a:extLst>
              <a:ext uri="{FF2B5EF4-FFF2-40B4-BE49-F238E27FC236}">
                <a16:creationId xmlns:a16="http://schemas.microsoft.com/office/drawing/2014/main" id="{51A53392-AFB1-0567-6D3C-C81013B16D30}"/>
              </a:ext>
            </a:extLst>
          </p:cNvPr>
          <p:cNvSpPr txBox="1"/>
          <p:nvPr/>
        </p:nvSpPr>
        <p:spPr>
          <a:xfrm>
            <a:off x="43510" y="1033285"/>
            <a:ext cx="2053920" cy="3785652"/>
          </a:xfrm>
          <a:prstGeom prst="rect">
            <a:avLst/>
          </a:prstGeom>
          <a:noFill/>
        </p:spPr>
        <p:txBody>
          <a:bodyPr wrap="square" rtlCol="0">
            <a:spAutoFit/>
          </a:bodyPr>
          <a:lstStyle/>
          <a:p>
            <a:r>
              <a:rPr lang="en-GB" sz="1200" b="1" dirty="0">
                <a:solidFill>
                  <a:schemeClr val="bg1"/>
                </a:solidFill>
                <a:latin typeface="Arial Black" panose="020B0A04020102020204" pitchFamily="34" charset="0"/>
              </a:rPr>
              <a:t>Appetisers.</a:t>
            </a:r>
          </a:p>
          <a:p>
            <a:r>
              <a:rPr lang="en-GB" sz="1200" dirty="0">
                <a:solidFill>
                  <a:schemeClr val="bg1"/>
                </a:solidFill>
                <a:latin typeface="Arial" panose="020B0604020202020204" pitchFamily="34" charset="0"/>
                <a:cs typeface="Arial" panose="020B0604020202020204" pitchFamily="34" charset="0"/>
              </a:rPr>
              <a:t>Fried garlic and mushroom.</a:t>
            </a:r>
          </a:p>
          <a:p>
            <a:r>
              <a:rPr lang="en-GB" sz="1200" dirty="0">
                <a:solidFill>
                  <a:schemeClr val="bg1"/>
                </a:solidFill>
                <a:latin typeface="Arial" panose="020B0604020202020204" pitchFamily="34" charset="0"/>
                <a:cs typeface="Arial" panose="020B0604020202020204" pitchFamily="34" charset="0"/>
              </a:rPr>
              <a:t>(fresh chopped up garlic fried with fresh cut mushrooms with olives)  </a:t>
            </a:r>
            <a:r>
              <a:rPr lang="en-GB" sz="1200" dirty="0">
                <a:solidFill>
                  <a:srgbClr val="00B050"/>
                </a:solidFill>
                <a:latin typeface="Arial" panose="020B0604020202020204" pitchFamily="34" charset="0"/>
                <a:cs typeface="Arial" panose="020B0604020202020204" pitchFamily="34" charset="0"/>
              </a:rPr>
              <a:t>V</a:t>
            </a:r>
          </a:p>
          <a:p>
            <a:r>
              <a:rPr lang="en-GB" sz="1200" b="1" dirty="0">
                <a:solidFill>
                  <a:schemeClr val="bg1"/>
                </a:solidFill>
                <a:latin typeface="Arial" panose="020B0604020202020204" pitchFamily="34" charset="0"/>
                <a:cs typeface="Arial" panose="020B0604020202020204" pitchFamily="34" charset="0"/>
              </a:rPr>
              <a:t>£4.95</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Spicy wages .</a:t>
            </a:r>
          </a:p>
          <a:p>
            <a:r>
              <a:rPr lang="en-GB" sz="1200" dirty="0">
                <a:solidFill>
                  <a:schemeClr val="bg1"/>
                </a:solidFill>
                <a:latin typeface="Arial" panose="020B0604020202020204" pitchFamily="34" charset="0"/>
                <a:cs typeface="Arial" panose="020B0604020202020204" pitchFamily="34" charset="0"/>
              </a:rPr>
              <a:t>(spicy potatoes with spice breadcrumbs deep fried) </a:t>
            </a:r>
            <a:r>
              <a:rPr lang="en-GB" sz="1200" b="1" dirty="0">
                <a:solidFill>
                  <a:schemeClr val="bg1"/>
                </a:solidFill>
                <a:latin typeface="Arial" panose="020B0604020202020204" pitchFamily="34" charset="0"/>
                <a:cs typeface="Arial" panose="020B0604020202020204" pitchFamily="34" charset="0"/>
              </a:rPr>
              <a:t> </a:t>
            </a:r>
            <a:r>
              <a:rPr lang="en-GB" sz="1200" b="1" dirty="0">
                <a:solidFill>
                  <a:srgbClr val="00B050"/>
                </a:solidFill>
                <a:latin typeface="Arial" panose="020B0604020202020204" pitchFamily="34" charset="0"/>
                <a:cs typeface="Arial" panose="020B0604020202020204" pitchFamily="34" charset="0"/>
              </a:rPr>
              <a:t>V</a:t>
            </a:r>
          </a:p>
          <a:p>
            <a:r>
              <a:rPr lang="en-GB" sz="1200" b="1" dirty="0">
                <a:solidFill>
                  <a:schemeClr val="bg1"/>
                </a:solidFill>
                <a:latin typeface="Arial" panose="020B0604020202020204" pitchFamily="34" charset="0"/>
                <a:cs typeface="Arial" panose="020B0604020202020204" pitchFamily="34" charset="0"/>
              </a:rPr>
              <a:t>£5.50</a:t>
            </a:r>
          </a:p>
          <a:p>
            <a:endParaRPr lang="en-GB" sz="1200" b="1" dirty="0">
              <a:solidFill>
                <a:schemeClr val="bg1"/>
              </a:solidFill>
            </a:endParaRPr>
          </a:p>
          <a:p>
            <a:r>
              <a:rPr lang="en-GB" sz="1200" dirty="0">
                <a:solidFill>
                  <a:schemeClr val="bg1"/>
                </a:solidFill>
                <a:latin typeface="Arial" panose="020B0604020202020204" pitchFamily="34" charset="0"/>
                <a:cs typeface="Arial" panose="020B0604020202020204" pitchFamily="34" charset="0"/>
              </a:rPr>
              <a:t>Scampi on salad and olive.</a:t>
            </a:r>
          </a:p>
          <a:p>
            <a:r>
              <a:rPr lang="en-GB" sz="1200" b="1" dirty="0">
                <a:solidFill>
                  <a:schemeClr val="bg1"/>
                </a:solidFill>
                <a:latin typeface="Arial" panose="020B0604020202020204" pitchFamily="34" charset="0"/>
                <a:cs typeface="Arial" panose="020B0604020202020204" pitchFamily="34" charset="0"/>
              </a:rPr>
              <a:t>£5.95</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Meat ball samosa</a:t>
            </a:r>
          </a:p>
          <a:p>
            <a:r>
              <a:rPr lang="en-GB" sz="1200" dirty="0">
                <a:solidFill>
                  <a:schemeClr val="bg1"/>
                </a:solidFill>
                <a:latin typeface="Arial" panose="020B0604020202020204" pitchFamily="34" charset="0"/>
                <a:cs typeface="Arial" panose="020B0604020202020204" pitchFamily="34" charset="0"/>
              </a:rPr>
              <a:t>(chunky meat filling in a pastry)</a:t>
            </a:r>
          </a:p>
          <a:p>
            <a:r>
              <a:rPr lang="en-GB" sz="1200" b="1" dirty="0">
                <a:solidFill>
                  <a:schemeClr val="bg1"/>
                </a:solidFill>
                <a:latin typeface="Arial" panose="020B0604020202020204" pitchFamily="34" charset="0"/>
                <a:cs typeface="Arial" panose="020B0604020202020204" pitchFamily="34" charset="0"/>
              </a:rPr>
              <a:t>£5.95</a:t>
            </a:r>
          </a:p>
          <a:p>
            <a:endParaRPr lang="en-GB" sz="1200" dirty="0">
              <a:solidFill>
                <a:schemeClr val="bg1"/>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1C501375-28AC-9A78-867E-D3054025BA3F}"/>
              </a:ext>
            </a:extLst>
          </p:cNvPr>
          <p:cNvSpPr txBox="1"/>
          <p:nvPr/>
        </p:nvSpPr>
        <p:spPr>
          <a:xfrm>
            <a:off x="8054313" y="409907"/>
            <a:ext cx="3380040" cy="923330"/>
          </a:xfrm>
          <a:prstGeom prst="rect">
            <a:avLst/>
          </a:prstGeom>
          <a:noFill/>
        </p:spPr>
        <p:txBody>
          <a:bodyPr wrap="square" rtlCol="0">
            <a:spAutoFit/>
          </a:bodyPr>
          <a:lstStyle/>
          <a:p>
            <a:r>
              <a:rPr lang="en-GB" dirty="0">
                <a:solidFill>
                  <a:schemeClr val="bg1"/>
                </a:solidFill>
              </a:rPr>
              <a:t>11.30am/8.00pm</a:t>
            </a:r>
          </a:p>
          <a:p>
            <a:r>
              <a:rPr lang="en-GB" dirty="0">
                <a:solidFill>
                  <a:schemeClr val="bg1"/>
                </a:solidFill>
              </a:rPr>
              <a:t>7 days a week</a:t>
            </a:r>
          </a:p>
          <a:p>
            <a:r>
              <a:rPr lang="en-GB" dirty="0">
                <a:solidFill>
                  <a:schemeClr val="bg1"/>
                </a:solidFill>
              </a:rPr>
              <a:t>www.trinityhotel.com</a:t>
            </a:r>
          </a:p>
        </p:txBody>
      </p:sp>
      <p:pic>
        <p:nvPicPr>
          <p:cNvPr id="5" name="Picture 4" descr="Logo, company name&#10;&#10;Description automatically generated">
            <a:extLst>
              <a:ext uri="{FF2B5EF4-FFF2-40B4-BE49-F238E27FC236}">
                <a16:creationId xmlns:a16="http://schemas.microsoft.com/office/drawing/2014/main" id="{A3DDFE5A-EB6D-4E6E-7357-B80EB132B1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11535" y="113769"/>
            <a:ext cx="1706420" cy="1356818"/>
          </a:xfrm>
          <a:prstGeom prst="rect">
            <a:avLst/>
          </a:prstGeom>
        </p:spPr>
      </p:pic>
      <p:sp>
        <p:nvSpPr>
          <p:cNvPr id="2" name="TextBox 1">
            <a:extLst>
              <a:ext uri="{FF2B5EF4-FFF2-40B4-BE49-F238E27FC236}">
                <a16:creationId xmlns:a16="http://schemas.microsoft.com/office/drawing/2014/main" id="{032F851E-AEDB-D113-5913-C18815C3C4FE}"/>
              </a:ext>
            </a:extLst>
          </p:cNvPr>
          <p:cNvSpPr txBox="1"/>
          <p:nvPr/>
        </p:nvSpPr>
        <p:spPr>
          <a:xfrm>
            <a:off x="58660" y="4920537"/>
            <a:ext cx="2915920" cy="1754326"/>
          </a:xfrm>
          <a:prstGeom prst="rect">
            <a:avLst/>
          </a:prstGeom>
          <a:noFill/>
        </p:spPr>
        <p:txBody>
          <a:bodyPr wrap="square" rtlCol="0">
            <a:spAutoFit/>
          </a:bodyPr>
          <a:lstStyle/>
          <a:p>
            <a:r>
              <a:rPr lang="en-GB" sz="1200" dirty="0">
                <a:solidFill>
                  <a:schemeClr val="bg1"/>
                </a:solidFill>
                <a:latin typeface="Arial Black" panose="020B0A04020102020204" pitchFamily="34" charset="0"/>
              </a:rPr>
              <a:t>Sides.</a:t>
            </a:r>
          </a:p>
          <a:p>
            <a:r>
              <a:rPr lang="en-GB" sz="1200" dirty="0">
                <a:solidFill>
                  <a:schemeClr val="bg1"/>
                </a:solidFill>
                <a:latin typeface="Arial" panose="020B0604020202020204" pitchFamily="34" charset="0"/>
                <a:cs typeface="Arial" panose="020B0604020202020204" pitchFamily="34" charset="0"/>
              </a:rPr>
              <a:t>special chips </a:t>
            </a:r>
          </a:p>
          <a:p>
            <a:r>
              <a:rPr lang="en-GB" sz="1200" b="1" dirty="0">
                <a:solidFill>
                  <a:schemeClr val="bg1"/>
                </a:solidFill>
                <a:latin typeface="Arial" panose="020B0604020202020204" pitchFamily="34" charset="0"/>
                <a:cs typeface="Arial" panose="020B0604020202020204" pitchFamily="34" charset="0"/>
              </a:rPr>
              <a:t>£3.50</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Special rice</a:t>
            </a:r>
          </a:p>
          <a:p>
            <a:r>
              <a:rPr lang="en-GB" sz="1200" b="1" dirty="0">
                <a:solidFill>
                  <a:schemeClr val="bg1"/>
                </a:solidFill>
                <a:latin typeface="Arial" panose="020B0604020202020204" pitchFamily="34" charset="0"/>
                <a:cs typeface="Arial" panose="020B0604020202020204" pitchFamily="34" charset="0"/>
              </a:rPr>
              <a:t>£4.00</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293D6AA-23CA-06FE-1802-25D1A710AA2E}"/>
              </a:ext>
            </a:extLst>
          </p:cNvPr>
          <p:cNvSpPr txBox="1"/>
          <p:nvPr/>
        </p:nvSpPr>
        <p:spPr>
          <a:xfrm>
            <a:off x="2876366" y="1175525"/>
            <a:ext cx="3474988" cy="3416320"/>
          </a:xfrm>
          <a:prstGeom prst="rect">
            <a:avLst/>
          </a:prstGeom>
          <a:noFill/>
        </p:spPr>
        <p:txBody>
          <a:bodyPr wrap="square" rtlCol="0">
            <a:spAutoFit/>
          </a:bodyPr>
          <a:lstStyle/>
          <a:p>
            <a:r>
              <a:rPr lang="en-GB" sz="1200" dirty="0">
                <a:solidFill>
                  <a:schemeClr val="bg1"/>
                </a:solidFill>
                <a:latin typeface="Arial Black" panose="020B0A04020102020204" pitchFamily="34" charset="0"/>
              </a:rPr>
              <a:t>mains.</a:t>
            </a:r>
          </a:p>
          <a:p>
            <a:r>
              <a:rPr lang="en-GB" sz="1200" dirty="0">
                <a:solidFill>
                  <a:schemeClr val="bg1"/>
                </a:solidFill>
                <a:latin typeface="Arial" panose="020B0604020202020204" pitchFamily="34" charset="0"/>
                <a:cs typeface="Arial" panose="020B0604020202020204" pitchFamily="34" charset="0"/>
              </a:rPr>
              <a:t>meat ball/veg ball</a:t>
            </a:r>
          </a:p>
          <a:p>
            <a:r>
              <a:rPr lang="en-GB" sz="1200" b="1" dirty="0">
                <a:solidFill>
                  <a:schemeClr val="bg1"/>
                </a:solidFill>
                <a:latin typeface="Arial" panose="020B0604020202020204" pitchFamily="34" charset="0"/>
                <a:cs typeface="Arial" panose="020B0604020202020204" pitchFamily="34" charset="0"/>
              </a:rPr>
              <a:t>£8.50</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King prawn salad</a:t>
            </a:r>
          </a:p>
          <a:p>
            <a:r>
              <a:rPr lang="en-GB" sz="1200" b="1" dirty="0">
                <a:solidFill>
                  <a:schemeClr val="bg1"/>
                </a:solidFill>
                <a:latin typeface="Arial" panose="020B0604020202020204" pitchFamily="34" charset="0"/>
                <a:cs typeface="Arial" panose="020B0604020202020204" pitchFamily="34" charset="0"/>
              </a:rPr>
              <a:t>£9.50</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Sampi chips and special curry</a:t>
            </a:r>
          </a:p>
          <a:p>
            <a:r>
              <a:rPr lang="en-GB" sz="1200" b="1" dirty="0">
                <a:solidFill>
                  <a:schemeClr val="bg1"/>
                </a:solidFill>
                <a:latin typeface="Arial" panose="020B0604020202020204" pitchFamily="34" charset="0"/>
                <a:cs typeface="Arial" panose="020B0604020202020204" pitchFamily="34" charset="0"/>
              </a:rPr>
              <a:t>£10.95</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Chicken grill</a:t>
            </a:r>
          </a:p>
          <a:p>
            <a:r>
              <a:rPr lang="en-GB" sz="1200" b="1" dirty="0">
                <a:solidFill>
                  <a:schemeClr val="bg1"/>
                </a:solidFill>
                <a:latin typeface="Arial" panose="020B0604020202020204" pitchFamily="34" charset="0"/>
                <a:cs typeface="Arial" panose="020B0604020202020204" pitchFamily="34" charset="0"/>
              </a:rPr>
              <a:t>£10.95</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Grilled salmon</a:t>
            </a:r>
          </a:p>
          <a:p>
            <a:r>
              <a:rPr lang="en-GB" sz="1200" b="1" dirty="0">
                <a:solidFill>
                  <a:schemeClr val="bg1"/>
                </a:solidFill>
                <a:latin typeface="Arial" panose="020B0604020202020204" pitchFamily="34" charset="0"/>
                <a:cs typeface="Arial" panose="020B0604020202020204" pitchFamily="34" charset="0"/>
              </a:rPr>
              <a:t>£15.00</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pic>
        <p:nvPicPr>
          <p:cNvPr id="8" name="Picture 7" descr="A picture containing drink&#10;&#10;Description automatically generated">
            <a:extLst>
              <a:ext uri="{FF2B5EF4-FFF2-40B4-BE49-F238E27FC236}">
                <a16:creationId xmlns:a16="http://schemas.microsoft.com/office/drawing/2014/main" id="{3CF6BA1D-2072-34D4-F8BD-BD554AAD0D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6066" y="1876802"/>
            <a:ext cx="5736079" cy="1600200"/>
          </a:xfrm>
          <a:prstGeom prst="rect">
            <a:avLst/>
          </a:prstGeom>
        </p:spPr>
      </p:pic>
      <p:pic>
        <p:nvPicPr>
          <p:cNvPr id="12" name="Picture 11" descr="A few bottles of wine and a glass of wine&#10;&#10;Description automatically generated with medium confidence">
            <a:extLst>
              <a:ext uri="{FF2B5EF4-FFF2-40B4-BE49-F238E27FC236}">
                <a16:creationId xmlns:a16="http://schemas.microsoft.com/office/drawing/2014/main" id="{B239A382-630E-9491-65A0-9FD5F15F3B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04280" y="3521111"/>
            <a:ext cx="2638676" cy="2638676"/>
          </a:xfrm>
          <a:prstGeom prst="rect">
            <a:avLst/>
          </a:prstGeom>
        </p:spPr>
      </p:pic>
      <p:sp>
        <p:nvSpPr>
          <p:cNvPr id="16" name="TextBox 15">
            <a:extLst>
              <a:ext uri="{FF2B5EF4-FFF2-40B4-BE49-F238E27FC236}">
                <a16:creationId xmlns:a16="http://schemas.microsoft.com/office/drawing/2014/main" id="{188B7CD1-E3C9-8915-7717-0BAE3C36BCDE}"/>
              </a:ext>
            </a:extLst>
          </p:cNvPr>
          <p:cNvSpPr txBox="1"/>
          <p:nvPr/>
        </p:nvSpPr>
        <p:spPr>
          <a:xfrm>
            <a:off x="6490734" y="3535192"/>
            <a:ext cx="2638676" cy="3046988"/>
          </a:xfrm>
          <a:prstGeom prst="rect">
            <a:avLst/>
          </a:prstGeom>
          <a:noFill/>
        </p:spPr>
        <p:txBody>
          <a:bodyPr wrap="square" rtlCol="0">
            <a:spAutoFit/>
          </a:bodyPr>
          <a:lstStyle/>
          <a:p>
            <a:r>
              <a:rPr lang="en-GB" sz="1200" b="1" dirty="0">
                <a:solidFill>
                  <a:schemeClr val="bg1"/>
                </a:solidFill>
                <a:latin typeface="Arial Black" panose="020B0A04020102020204" pitchFamily="34" charset="0"/>
                <a:cs typeface="Arial" panose="020B0604020202020204" pitchFamily="34" charset="0"/>
              </a:rPr>
              <a:t>wines red/white</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Red merlot Italian </a:t>
            </a:r>
            <a:r>
              <a:rPr lang="en-GB" sz="1200" dirty="0" err="1">
                <a:solidFill>
                  <a:schemeClr val="bg1"/>
                </a:solidFill>
                <a:latin typeface="Arial" panose="020B0604020202020204" pitchFamily="34" charset="0"/>
                <a:cs typeface="Arial" panose="020B0604020202020204" pitchFamily="34" charset="0"/>
              </a:rPr>
              <a:t>zonin</a:t>
            </a:r>
            <a:r>
              <a:rPr lang="en-GB" sz="1200" dirty="0">
                <a:solidFill>
                  <a:schemeClr val="bg1"/>
                </a:solidFill>
                <a:latin typeface="Arial" panose="020B0604020202020204" pitchFamily="34" charset="0"/>
                <a:cs typeface="Arial" panose="020B0604020202020204" pitchFamily="34" charset="0"/>
              </a:rPr>
              <a:t>.</a:t>
            </a:r>
          </a:p>
          <a:p>
            <a:r>
              <a:rPr lang="en-GB" sz="1200" b="1" dirty="0">
                <a:solidFill>
                  <a:schemeClr val="bg1"/>
                </a:solidFill>
                <a:latin typeface="Arial" panose="020B0604020202020204" pitchFamily="34" charset="0"/>
                <a:cs typeface="Arial" panose="020B0604020202020204" pitchFamily="34" charset="0"/>
              </a:rPr>
              <a:t>£14.95</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White house Italian Pino grigio</a:t>
            </a:r>
          </a:p>
          <a:p>
            <a:r>
              <a:rPr lang="en-GB" sz="1200" b="1" dirty="0">
                <a:solidFill>
                  <a:schemeClr val="bg1"/>
                </a:solidFill>
                <a:latin typeface="Arial" panose="020B0604020202020204" pitchFamily="34" charset="0"/>
                <a:cs typeface="Arial" panose="020B0604020202020204" pitchFamily="34" charset="0"/>
              </a:rPr>
              <a:t>£15.95</a:t>
            </a:r>
          </a:p>
          <a:p>
            <a:endParaRPr lang="en-GB" sz="1200" dirty="0">
              <a:solidFill>
                <a:schemeClr val="bg1"/>
              </a:solidFill>
              <a:latin typeface="Arial" panose="020B0604020202020204" pitchFamily="34" charset="0"/>
              <a:cs typeface="Arial" panose="020B0604020202020204" pitchFamily="34" charset="0"/>
            </a:endParaRPr>
          </a:p>
          <a:p>
            <a:r>
              <a:rPr lang="en-GB" sz="1200" b="1" dirty="0">
                <a:solidFill>
                  <a:schemeClr val="bg1"/>
                </a:solidFill>
                <a:latin typeface="Arial Black" panose="020B0A04020102020204" pitchFamily="34" charset="0"/>
                <a:cs typeface="Arial" panose="020B0604020202020204" pitchFamily="34" charset="0"/>
              </a:rPr>
              <a:t>Soft drinks </a:t>
            </a:r>
          </a:p>
          <a:p>
            <a:r>
              <a:rPr lang="en-GB" sz="1200" dirty="0">
                <a:solidFill>
                  <a:schemeClr val="bg1"/>
                </a:solidFill>
                <a:latin typeface="Arial" panose="020B0604020202020204" pitchFamily="34" charset="0"/>
                <a:cs typeface="Arial" panose="020B0604020202020204" pitchFamily="34" charset="0"/>
              </a:rPr>
              <a:t>All one size 350ml</a:t>
            </a:r>
          </a:p>
          <a:p>
            <a:r>
              <a:rPr lang="en-GB" sz="1200" b="1" dirty="0">
                <a:solidFill>
                  <a:schemeClr val="bg1"/>
                </a:solidFill>
                <a:latin typeface="Arial" panose="020B0604020202020204" pitchFamily="34" charset="0"/>
                <a:cs typeface="Arial" panose="020B0604020202020204" pitchFamily="34" charset="0"/>
              </a:rPr>
              <a:t>£4.50</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Coke/diet coke </a:t>
            </a:r>
          </a:p>
          <a:p>
            <a:r>
              <a:rPr lang="en-GB" sz="1200" dirty="0">
                <a:solidFill>
                  <a:schemeClr val="bg1"/>
                </a:solidFill>
                <a:latin typeface="Arial" panose="020B0604020202020204" pitchFamily="34" charset="0"/>
                <a:cs typeface="Arial" panose="020B0604020202020204" pitchFamily="34" charset="0"/>
              </a:rPr>
              <a:t>Fanta </a:t>
            </a:r>
          </a:p>
          <a:p>
            <a:r>
              <a:rPr lang="en-GB" sz="1200" dirty="0">
                <a:solidFill>
                  <a:schemeClr val="bg1"/>
                </a:solidFill>
                <a:latin typeface="Arial" panose="020B0604020202020204" pitchFamily="34" charset="0"/>
                <a:cs typeface="Arial" panose="020B0604020202020204" pitchFamily="34" charset="0"/>
              </a:rPr>
              <a:t>Tango</a:t>
            </a:r>
          </a:p>
          <a:p>
            <a:r>
              <a:rPr lang="en-GB" sz="1200" dirty="0">
                <a:solidFill>
                  <a:schemeClr val="bg1"/>
                </a:solidFill>
                <a:latin typeface="Arial" panose="020B0604020202020204" pitchFamily="34" charset="0"/>
                <a:cs typeface="Arial" panose="020B0604020202020204" pitchFamily="34" charset="0"/>
              </a:rPr>
              <a:t>Lemonade  </a:t>
            </a:r>
          </a:p>
        </p:txBody>
      </p:sp>
      <p:sp>
        <p:nvSpPr>
          <p:cNvPr id="14" name="TextBox 13">
            <a:extLst>
              <a:ext uri="{FF2B5EF4-FFF2-40B4-BE49-F238E27FC236}">
                <a16:creationId xmlns:a16="http://schemas.microsoft.com/office/drawing/2014/main" id="{A4922F84-595F-0F79-3B7B-BA2163AD6DDE}"/>
              </a:ext>
            </a:extLst>
          </p:cNvPr>
          <p:cNvSpPr txBox="1"/>
          <p:nvPr/>
        </p:nvSpPr>
        <p:spPr>
          <a:xfrm>
            <a:off x="77539" y="0"/>
            <a:ext cx="2983298" cy="923330"/>
          </a:xfrm>
          <a:prstGeom prst="rect">
            <a:avLst/>
          </a:prstGeom>
          <a:noFill/>
        </p:spPr>
        <p:txBody>
          <a:bodyPr wrap="square" rtlCol="0">
            <a:spAutoFit/>
          </a:bodyPr>
          <a:lstStyle/>
          <a:p>
            <a:r>
              <a:rPr lang="en-GB" b="1" dirty="0">
                <a:solidFill>
                  <a:srgbClr val="FF0000"/>
                </a:solidFill>
                <a:latin typeface="Arial Black" panose="020B0A04020102020204" pitchFamily="34" charset="0"/>
              </a:rPr>
              <a:t>THIS MENU CONTAINS NO NUTS NO ALLERGIES</a:t>
            </a:r>
          </a:p>
        </p:txBody>
      </p:sp>
      <p:pic>
        <p:nvPicPr>
          <p:cNvPr id="19" name="Picture 18" descr="A table full of food&#10;&#10;Description automatically generated with medium confidence">
            <a:extLst>
              <a:ext uri="{FF2B5EF4-FFF2-40B4-BE49-F238E27FC236}">
                <a16:creationId xmlns:a16="http://schemas.microsoft.com/office/drawing/2014/main" id="{EC0F150E-807C-31C5-520D-B3465E4C9A9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18006" y="4642013"/>
            <a:ext cx="4934872" cy="205372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28F3FA-0D11-20BF-2EAD-8C0587092D6A}"/>
              </a:ext>
            </a:extLst>
          </p:cNvPr>
          <p:cNvSpPr txBox="1"/>
          <p:nvPr/>
        </p:nvSpPr>
        <p:spPr>
          <a:xfrm>
            <a:off x="3159760" y="1270000"/>
            <a:ext cx="4765040" cy="2862322"/>
          </a:xfrm>
          <a:prstGeom prst="rect">
            <a:avLst/>
          </a:prstGeom>
          <a:noFill/>
        </p:spPr>
        <p:txBody>
          <a:bodyPr wrap="square" rtlCol="0">
            <a:spAutoFit/>
          </a:bodyPr>
          <a:lstStyle/>
          <a:p>
            <a:r>
              <a:rPr lang="en-GB" dirty="0"/>
              <a:t>References.</a:t>
            </a:r>
          </a:p>
          <a:p>
            <a:endParaRPr lang="en-GB" dirty="0"/>
          </a:p>
          <a:p>
            <a:r>
              <a:rPr lang="en-GB" dirty="0">
                <a:hlinkClick r:id="rId2"/>
              </a:rPr>
              <a:t>www.zoninwines.com</a:t>
            </a:r>
            <a:endParaRPr lang="en-GB" dirty="0"/>
          </a:p>
          <a:p>
            <a:r>
              <a:rPr lang="en-GB" dirty="0">
                <a:hlinkClick r:id="rId3"/>
              </a:rPr>
              <a:t>www.Mowglis.com</a:t>
            </a:r>
            <a:endParaRPr lang="en-GB" dirty="0"/>
          </a:p>
          <a:p>
            <a:r>
              <a:rPr lang="en-GB" dirty="0">
                <a:hlinkClick r:id="rId4"/>
              </a:rPr>
              <a:t>www.google.com/foods</a:t>
            </a:r>
            <a:endParaRPr lang="en-GB" dirty="0"/>
          </a:p>
          <a:p>
            <a:r>
              <a:rPr lang="en-GB" dirty="0"/>
              <a:t>Instagram.com</a:t>
            </a:r>
          </a:p>
          <a:p>
            <a:r>
              <a:rPr lang="en-GB" dirty="0"/>
              <a:t>Independent.com</a:t>
            </a:r>
          </a:p>
          <a:p>
            <a:r>
              <a:rPr lang="en-GB" dirty="0">
                <a:hlinkClick r:id="rId5"/>
              </a:rPr>
              <a:t>www.amazingfood.com</a:t>
            </a:r>
            <a:endParaRPr lang="en-GB" dirty="0"/>
          </a:p>
          <a:p>
            <a:endParaRPr lang="en-GB" dirty="0"/>
          </a:p>
          <a:p>
            <a:endParaRPr lang="en-GB" dirty="0"/>
          </a:p>
        </p:txBody>
      </p:sp>
    </p:spTree>
    <p:extLst>
      <p:ext uri="{BB962C8B-B14F-4D97-AF65-F5344CB8AC3E}">
        <p14:creationId xmlns:p14="http://schemas.microsoft.com/office/powerpoint/2010/main" val="2508381555"/>
      </p:ext>
    </p:extLst>
  </p:cSld>
  <p:clrMapOvr>
    <a:masterClrMapping/>
  </p:clrMapOvr>
</p:sld>
</file>

<file path=ppt/theme/theme1.xml><?xml version="1.0" encoding="utf-8"?>
<a:theme xmlns:a="http://schemas.openxmlformats.org/drawingml/2006/main" name="InterweaveVTI">
  <a:themeElements>
    <a:clrScheme name="AnalogousFromLightSeed_2SEEDS">
      <a:dk1>
        <a:srgbClr val="000000"/>
      </a:dk1>
      <a:lt1>
        <a:srgbClr val="FFFFFF"/>
      </a:lt1>
      <a:dk2>
        <a:srgbClr val="243741"/>
      </a:dk2>
      <a:lt2>
        <a:srgbClr val="E8E5E2"/>
      </a:lt2>
      <a:accent1>
        <a:srgbClr val="7F9FBA"/>
      </a:accent1>
      <a:accent2>
        <a:srgbClr val="81A9AA"/>
      </a:accent2>
      <a:accent3>
        <a:srgbClr val="969CC6"/>
      </a:accent3>
      <a:accent4>
        <a:srgbClr val="BA8D7F"/>
      </a:accent4>
      <a:accent5>
        <a:srgbClr val="B09F7E"/>
      </a:accent5>
      <a:accent6>
        <a:srgbClr val="A1A570"/>
      </a:accent6>
      <a:hlink>
        <a:srgbClr val="A17C5D"/>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707</TotalTime>
  <Words>263</Words>
  <Application>Microsoft Office PowerPoint</Application>
  <PresentationFormat>Widescreen</PresentationFormat>
  <Paragraphs>73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Arial Black</vt:lpstr>
      <vt:lpstr>Neue Haas Grotesk Text Pro</vt:lpstr>
      <vt:lpstr>InterweaveVTI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lothif miah</dc:creator>
  <cp:lastModifiedBy>Abdul Miah (2027095)</cp:lastModifiedBy>
  <cp:revision>19</cp:revision>
  <dcterms:created xsi:type="dcterms:W3CDTF">2022-06-13T09:00:39Z</dcterms:created>
  <dcterms:modified xsi:type="dcterms:W3CDTF">2023-05-25T08:35:42Z</dcterms:modified>
</cp:coreProperties>
</file>