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6"/>
  </p:notesMasterIdLst>
  <p:sldIdLst>
    <p:sldId id="256" r:id="rId2"/>
    <p:sldId id="645" r:id="rId3"/>
    <p:sldId id="472" r:id="rId4"/>
    <p:sldId id="589" r:id="rId5"/>
    <p:sldId id="604" r:id="rId6"/>
    <p:sldId id="605" r:id="rId7"/>
    <p:sldId id="606" r:id="rId8"/>
    <p:sldId id="607" r:id="rId9"/>
    <p:sldId id="608" r:id="rId10"/>
    <p:sldId id="609" r:id="rId11"/>
    <p:sldId id="640" r:id="rId12"/>
    <p:sldId id="641" r:id="rId13"/>
    <p:sldId id="642" r:id="rId14"/>
    <p:sldId id="611" r:id="rId15"/>
    <p:sldId id="612" r:id="rId16"/>
    <p:sldId id="613" r:id="rId17"/>
    <p:sldId id="614" r:id="rId18"/>
    <p:sldId id="615" r:id="rId19"/>
    <p:sldId id="616" r:id="rId20"/>
    <p:sldId id="643" r:id="rId21"/>
    <p:sldId id="619" r:id="rId22"/>
    <p:sldId id="620" r:id="rId23"/>
    <p:sldId id="621" r:id="rId24"/>
    <p:sldId id="622" r:id="rId25"/>
    <p:sldId id="623" r:id="rId26"/>
    <p:sldId id="624" r:id="rId27"/>
    <p:sldId id="632" r:id="rId28"/>
    <p:sldId id="633" r:id="rId29"/>
    <p:sldId id="634" r:id="rId30"/>
    <p:sldId id="635" r:id="rId31"/>
    <p:sldId id="636" r:id="rId32"/>
    <p:sldId id="644" r:id="rId33"/>
    <p:sldId id="637" r:id="rId34"/>
    <p:sldId id="638" r:id="rId3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85" autoAdjust="0"/>
    <p:restoredTop sz="95960" autoAdjust="0"/>
  </p:normalViewPr>
  <p:slideViewPr>
    <p:cSldViewPr>
      <p:cViewPr varScale="1">
        <p:scale>
          <a:sx n="97" d="100"/>
          <a:sy n="97" d="100"/>
        </p:scale>
        <p:origin x="793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4735259-3F34-4CE9-B1F0-9D4426CDCCA7}" type="datetimeFigureOut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F63E92E-6DA0-4DCE-A37B-AA6E74E9E9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488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250BBAB-795A-4AC3-90EA-BAEA87A5C594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7ABF67F-86D9-48A7-99AE-42EA8765852E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F615E21-DF5B-4F77-873F-105C52D9E9F7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FF8B2B0-A44F-4945-9871-068E9D35D276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D40E7A-3EAF-43C6-8B08-314CC893E27C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938D604-3EC3-470B-800E-967452EA6E93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84E5306-ECF0-4DEC-8763-3A3EB1B6720E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E66EC2-B051-4DE2-A474-C0C13C8655B2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427BC2-D4EE-46C6-A7C7-FB574EFC9A70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CBCEC54-771D-4855-9DC0-8C3FFDF572D9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D67C43B-D34B-4333-9389-7A555F225995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Processes:  Survey lack of </a:t>
            </a:r>
            <a:r>
              <a:rPr lang="en-GB" altLang="en-US" b="1"/>
              <a:t>customer </a:t>
            </a:r>
            <a:r>
              <a:rPr lang="en-GB" altLang="en-US"/>
              <a:t>incentive </a:t>
            </a:r>
            <a:r>
              <a:rPr lang="en-GB" altLang="en-US" b="1"/>
              <a:t>to complete</a:t>
            </a:r>
          </a:p>
          <a:p>
            <a:r>
              <a:rPr lang="en-GB" altLang="en-US"/>
              <a:t>Subjective assessment on what to put where, titles act as guidance.  Titles may be changed increased/reduced by agreement with stakeholders, in line with internal process standards</a:t>
            </a:r>
          </a:p>
          <a:p>
            <a:endParaRPr lang="en-GB" altLang="en-US"/>
          </a:p>
        </p:txBody>
      </p:sp>
      <p:sp>
        <p:nvSpPr>
          <p:cNvPr id="36250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87C10B6-C1C0-4DC8-8E60-58624C456358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BCBF0CB-AF8E-4B51-A816-0E33D7790BFF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B2B1359-FA47-4A9B-A913-842D15A8701C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6352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3111CC3-E8A6-4323-B9D4-25C9D5644681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4EA3CB1-A707-43E5-B087-0B5616C79F23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C2C2D83-F730-4F0E-8395-D8800C4DD5A8}" type="slidenum">
              <a:rPr lang="en-GB" smtClean="0"/>
              <a:pPr>
                <a:defRPr/>
              </a:pPr>
              <a:t>33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65FAE4E-F643-4C85-BE8C-BCA1F28783B6}" type="slidenum">
              <a:rPr lang="en-GB" smtClean="0"/>
              <a:pPr>
                <a:defRPr/>
              </a:pPr>
              <a:t>34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CDA40-DDE2-4458-A0FB-0BA15FBC0CE4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510F3-69E7-44FB-A43C-33B6DD35D0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063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DCF2B-2B57-4CFB-935C-E2F5A2BBD1BB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80AAF-0309-4EC0-8253-8DC9DB1638B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179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2B16C-ED5A-449F-9F04-0D6DD27B7C0F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EC97A-7C45-4673-9466-2DAEBA9CD7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586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51BEF0-20BC-4629-B4C1-A5FEE394EAC3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2A278-93AB-4E8A-9B8A-525441F764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681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A3CFD-0034-4EEE-B58F-DBBD71B7FACD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13BFC-C6FB-4A1B-8238-F477E9F2EF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690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D5703-57F3-43C2-8CF9-FDDF3C16A2EF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4A487C-BCF1-46FF-9540-ED93AF6AFE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268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A55C2-FD56-47A0-869E-A5ECAFC08DBE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42570-EA56-4138-923E-7129875FC4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522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076B0-5BEB-4DCB-945F-2E124D4014F6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D0D03-AB65-46C8-B3B8-60FA352801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778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52F4C-B405-4649-9377-2692A391BE3F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7A3F0-6631-4B20-A75F-A06D783464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912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37D44-7316-4168-8738-7CED1F6770F6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9B6E2-1C83-41D2-B4AF-920213F722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697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1F1ED-6BFB-4B7D-B4AE-10309015C688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2B94C-A52D-42CE-A2C2-EF1EF843E2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799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CE6F2">
            <a:alpha val="2392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0EBDD9A-7C4B-4F69-AE1B-4B74E0663853}" type="datetime1">
              <a:rPr lang="en-GB"/>
              <a:pPr>
                <a:defRPr/>
              </a:pPr>
              <a:t>15/06/2017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989AA6-C69C-423A-A297-74E2FA61D54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cw360ms.com/pmsurveyresults/index.asp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395288" y="2349500"/>
            <a:ext cx="8496300" cy="4031828"/>
          </a:xfrm>
        </p:spPr>
        <p:txBody>
          <a:bodyPr/>
          <a:lstStyle/>
          <a:p>
            <a:pPr>
              <a:defRPr/>
            </a:pPr>
            <a:r>
              <a:rPr lang="en-GB" altLang="en-US" sz="4000" i="1" dirty="0"/>
              <a:t>Welcome to your learning journey</a:t>
            </a:r>
            <a:br>
              <a:rPr lang="en-GB" altLang="en-US" sz="4000" b="1" i="1" dirty="0"/>
            </a:b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sz="2400" dirty="0"/>
            </a:br>
            <a:br>
              <a:rPr lang="en-GB" altLang="en-US" sz="4000" dirty="0"/>
            </a:br>
            <a:r>
              <a:rPr lang="en-GB" sz="4000" dirty="0"/>
              <a:t>EMPL4009</a:t>
            </a:r>
            <a:r>
              <a:rPr lang="en-GB" sz="4000" b="1" dirty="0"/>
              <a:t> </a:t>
            </a:r>
            <a:br>
              <a:rPr lang="en-GB" sz="4000" b="1" u="sng" dirty="0"/>
            </a:br>
            <a:r>
              <a:rPr lang="en-GB" sz="4000" b="1" dirty="0"/>
              <a:t>Project Planning</a:t>
            </a:r>
            <a:br>
              <a:rPr lang="en-GB" sz="4000" b="1" u="sng" dirty="0"/>
            </a:br>
            <a:br>
              <a:rPr lang="en-GB" sz="4000" b="1" u="sng" dirty="0"/>
            </a:br>
            <a:r>
              <a:rPr lang="en-GB" altLang="en-US" sz="3600" dirty="0"/>
              <a:t>Evening Session 1</a:t>
            </a:r>
            <a:br>
              <a:rPr lang="en-GB" altLang="en-US" sz="2000" dirty="0"/>
            </a:br>
            <a:br>
              <a:rPr lang="en-GB" altLang="en-US" sz="2000" dirty="0"/>
            </a:br>
            <a:endParaRPr lang="en-GB" altLang="en-US" sz="2800" dirty="0"/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836613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900113" y="1628775"/>
            <a:ext cx="7993062" cy="40338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14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EMPL4009</a:t>
            </a:r>
          </a:p>
          <a:p>
            <a:pPr marL="0" indent="0">
              <a:buFont typeface="Arial" charset="0"/>
              <a:buNone/>
            </a:pPr>
            <a:endParaRPr lang="en-GB" altLang="en-US" sz="14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4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12 steps to Project Management</a:t>
            </a:r>
          </a:p>
          <a:p>
            <a:pPr marL="0" indent="0">
              <a:buFont typeface="Arial" charset="0"/>
              <a:buNone/>
            </a:pPr>
            <a:endParaRPr lang="en-GB" altLang="en-US" sz="14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Project Costs</a:t>
            </a:r>
          </a:p>
          <a:p>
            <a:pPr marL="0" indent="0">
              <a:buFont typeface="Arial" charset="0"/>
              <a:buNone/>
            </a:pPr>
            <a:endParaRPr lang="en-GB" altLang="en-US" sz="14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Ishikawa</a:t>
            </a:r>
          </a:p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E9D1AE-6F36-4590-AB34-B4040AB54C68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TextBox 1"/>
          <p:cNvSpPr txBox="1">
            <a:spLocks noChangeArrowheads="1"/>
          </p:cNvSpPr>
          <p:nvPr/>
        </p:nvSpPr>
        <p:spPr bwMode="auto">
          <a:xfrm>
            <a:off x="4505325" y="5970588"/>
            <a:ext cx="4643438" cy="70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000" i="1">
                <a:latin typeface="Arial" charset="0"/>
              </a:rPr>
              <a:t>Remember that if you do what you do,                          you’ll get what you always got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 this session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755650" y="1789113"/>
            <a:ext cx="8208963" cy="41767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Complete Learning Log                                                 </a:t>
            </a:r>
            <a:r>
              <a:rPr lang="en-GB" altLang="en-US" sz="2800" dirty="0">
                <a:latin typeface="Arial" charset="0"/>
                <a:cs typeface="Arial" charset="0"/>
              </a:rPr>
              <a:t>(This is very important)</a:t>
            </a:r>
          </a:p>
          <a:p>
            <a:pPr marL="0" indent="0">
              <a:buFont typeface="Arial" charset="0"/>
              <a:buNone/>
            </a:pPr>
            <a:endParaRPr lang="en-GB" altLang="en-US" sz="16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Identify a simple workplace project for discussion</a:t>
            </a:r>
          </a:p>
          <a:p>
            <a:pPr marL="0" indent="0">
              <a:buFont typeface="Arial" charset="0"/>
              <a:buNone/>
            </a:pPr>
            <a:endParaRPr lang="en-GB" altLang="en-US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4D29ED-7A21-4D3B-B6E0-5CF46C90E13A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  <p:pic>
        <p:nvPicPr>
          <p:cNvPr id="1126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2" descr="http://www.disneycoloringsheets.com/wp-content/uploads/2011/10/Scooby-Doo-and-Shaggy-Scared-Coloring-Pages-452x5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263" y="600075"/>
            <a:ext cx="1720850" cy="190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1" name="TextBox 1"/>
          <p:cNvSpPr txBox="1">
            <a:spLocks noChangeArrowheads="1"/>
          </p:cNvSpPr>
          <p:nvPr/>
        </p:nvSpPr>
        <p:spPr bwMode="auto">
          <a:xfrm>
            <a:off x="4505325" y="5949950"/>
            <a:ext cx="4643438" cy="70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000" i="1">
                <a:latin typeface="Arial" charset="0"/>
              </a:rPr>
              <a:t>Remember that if you do what you do,                          you’ll get what you always got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395536" y="1900933"/>
            <a:ext cx="8229600" cy="40227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1.1	Identify a simple workplace project</a:t>
            </a:r>
          </a:p>
          <a:p>
            <a:pPr marL="0" indent="0" algn="r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						</a:t>
            </a:r>
            <a:r>
              <a:rPr lang="en-GB" altLang="en-US" sz="1200" dirty="0">
                <a:latin typeface="Arial" charset="0"/>
                <a:cs typeface="Arial" charset="0"/>
              </a:rPr>
              <a:t>		</a:t>
            </a:r>
            <a:r>
              <a:rPr lang="en-GB" altLang="en-US" sz="800" dirty="0">
                <a:latin typeface="Arial" charset="0"/>
                <a:cs typeface="Arial" charset="0"/>
              </a:rPr>
              <a:t>		</a:t>
            </a:r>
            <a:endParaRPr lang="en-GB" altLang="en-US" sz="8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	</a:t>
            </a:r>
            <a:r>
              <a:rPr lang="en-GB" altLang="en-US" sz="2800" i="1" dirty="0">
                <a:latin typeface="Arial" charset="0"/>
                <a:cs typeface="Arial" charset="0"/>
              </a:rPr>
              <a:t>A simple workplace project is                      	identified and stated in detail</a:t>
            </a:r>
          </a:p>
          <a:p>
            <a:pPr marL="0" indent="0">
              <a:buFont typeface="Arial" charset="0"/>
              <a:buNone/>
            </a:pPr>
            <a:endParaRPr lang="en-GB" altLang="en-US" sz="28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i="1" dirty="0">
                <a:latin typeface="Arial" charset="0"/>
                <a:cs typeface="Arial" charset="0"/>
              </a:rPr>
              <a:t>	</a:t>
            </a:r>
            <a:r>
              <a:rPr lang="en-GB" altLang="en-US" sz="2800" b="1" i="1" dirty="0">
                <a:latin typeface="Arial" charset="0"/>
                <a:cs typeface="Arial" charset="0"/>
              </a:rPr>
              <a:t>Discuss</a:t>
            </a:r>
            <a:endParaRPr lang="en-GB" altLang="en-US" sz="2800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E6D844-3831-4EC1-8AAF-5A63B5108423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611188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95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692150"/>
            <a:ext cx="2111375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 rot="19794539">
            <a:off x="-515443" y="2967335"/>
            <a:ext cx="10174901" cy="175432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Write out your answer roughly</a:t>
            </a:r>
          </a:p>
          <a:p>
            <a:pPr algn="ctr">
              <a:defRPr/>
            </a:pPr>
            <a:r>
              <a:rPr lang="en-US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20 minutes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611188" y="2060575"/>
            <a:ext cx="8229600" cy="44640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1.2	Use a simple tool for determining the 	financial viability of the project</a:t>
            </a:r>
          </a:p>
          <a:p>
            <a:pPr marL="0" indent="0" algn="r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						</a:t>
            </a:r>
            <a:r>
              <a:rPr lang="en-GB" altLang="en-US" sz="1200" dirty="0">
                <a:latin typeface="Arial" charset="0"/>
                <a:cs typeface="Arial" charset="0"/>
              </a:rPr>
              <a:t>		</a:t>
            </a:r>
            <a:r>
              <a:rPr lang="en-GB" altLang="en-US" sz="800" dirty="0">
                <a:latin typeface="Arial" charset="0"/>
                <a:cs typeface="Arial" charset="0"/>
              </a:rPr>
              <a:t>		</a:t>
            </a:r>
            <a:endParaRPr lang="en-GB" altLang="en-US" sz="8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	</a:t>
            </a:r>
            <a:r>
              <a:rPr lang="en-GB" altLang="en-US" sz="2800" i="1" dirty="0">
                <a:latin typeface="Arial" charset="0"/>
                <a:cs typeface="Arial" charset="0"/>
              </a:rPr>
              <a:t>A simple tool for determining the financial 	viability of the project is used showing 	correct calculations and justified figures </a:t>
            </a:r>
          </a:p>
          <a:p>
            <a:pPr marL="0" indent="0">
              <a:buFont typeface="Arial" charset="0"/>
              <a:buNone/>
            </a:pPr>
            <a:r>
              <a:rPr lang="en-GB" altLang="en-US" sz="2800" i="1" dirty="0">
                <a:latin typeface="Arial" charset="0"/>
                <a:cs typeface="Arial" charset="0"/>
              </a:rPr>
              <a:t>	</a:t>
            </a:r>
          </a:p>
          <a:p>
            <a:pPr marL="0" indent="0">
              <a:buFont typeface="Arial" charset="0"/>
              <a:buNone/>
            </a:pPr>
            <a:r>
              <a:rPr lang="en-GB" altLang="en-US" sz="2800" b="1" i="1" dirty="0">
                <a:latin typeface="Arial" charset="0"/>
                <a:cs typeface="Arial" charset="0"/>
              </a:rPr>
              <a:t>	Discuss</a:t>
            </a:r>
            <a:endParaRPr lang="en-GB" altLang="en-US" sz="28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1EFDD8-07C6-41C2-A4F6-06309A2B3FA4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611188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19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692150"/>
            <a:ext cx="2111375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611188" y="2060575"/>
            <a:ext cx="8229600" cy="40227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1.3	Produce a project plan using an 	appropriate project planning technique</a:t>
            </a:r>
          </a:p>
          <a:p>
            <a:pPr marL="0" indent="0" algn="r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						</a:t>
            </a:r>
            <a:r>
              <a:rPr lang="en-GB" altLang="en-US" sz="1200" dirty="0">
                <a:latin typeface="Arial" charset="0"/>
                <a:cs typeface="Arial" charset="0"/>
              </a:rPr>
              <a:t>		</a:t>
            </a:r>
            <a:r>
              <a:rPr lang="en-GB" altLang="en-US" sz="800" dirty="0">
                <a:latin typeface="Arial" charset="0"/>
                <a:cs typeface="Arial" charset="0"/>
              </a:rPr>
              <a:t>		</a:t>
            </a:r>
            <a:endParaRPr lang="en-GB" altLang="en-US" sz="8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	</a:t>
            </a:r>
            <a:r>
              <a:rPr lang="en-GB" altLang="en-US" sz="2800" i="1" dirty="0">
                <a:latin typeface="Arial" charset="0"/>
                <a:cs typeface="Arial" charset="0"/>
              </a:rPr>
              <a:t>A detailed project plan using an appropriate 	project planning technique is produced which 	includes timescales, resources, costs, and 	responsibilities</a:t>
            </a:r>
          </a:p>
          <a:p>
            <a:pPr marL="0" indent="0">
              <a:buFont typeface="Arial" charset="0"/>
              <a:buNone/>
            </a:pPr>
            <a:endParaRPr lang="en-GB" altLang="en-US" sz="12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i="1" dirty="0">
                <a:latin typeface="Arial" charset="0"/>
                <a:cs typeface="Arial" charset="0"/>
              </a:rPr>
              <a:t>	</a:t>
            </a:r>
            <a:r>
              <a:rPr lang="en-GB" altLang="en-US" sz="2800" b="1" i="1" dirty="0">
                <a:latin typeface="Arial" charset="0"/>
                <a:cs typeface="Arial" charset="0"/>
              </a:rPr>
              <a:t>Discuss</a:t>
            </a:r>
            <a:endParaRPr lang="en-GB" altLang="en-US" sz="28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49EA79-641C-4AD1-BCC5-C7FDA2B5950D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611188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43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692150"/>
            <a:ext cx="2111375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457200" y="1856344"/>
            <a:ext cx="8229600" cy="40227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1.4	Set objectives and targets/milestones 	to monitor performance and review 	plans within the project          </a:t>
            </a:r>
            <a:r>
              <a:rPr lang="en-GB" altLang="en-US" sz="200" dirty="0">
                <a:latin typeface="Arial" charset="0"/>
                <a:cs typeface="Arial" charset="0"/>
              </a:rPr>
              <a:t>	</a:t>
            </a:r>
            <a:r>
              <a:rPr lang="en-GB" altLang="en-US" sz="1200" dirty="0">
                <a:latin typeface="Arial" charset="0"/>
                <a:cs typeface="Arial" charset="0"/>
              </a:rPr>
              <a:t>	</a:t>
            </a:r>
            <a:r>
              <a:rPr lang="en-GB" altLang="en-US" sz="800" dirty="0">
                <a:latin typeface="Arial" charset="0"/>
                <a:cs typeface="Arial" charset="0"/>
              </a:rPr>
              <a:t>	</a:t>
            </a:r>
            <a:endParaRPr lang="en-GB" altLang="en-US" sz="1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/>
              <a:t>	</a:t>
            </a:r>
            <a:r>
              <a:rPr lang="en-GB" altLang="en-US" sz="2800" i="1" dirty="0">
                <a:latin typeface="Arial" charset="0"/>
                <a:cs typeface="Arial" charset="0"/>
              </a:rPr>
              <a:t>Several objectives and a range of 	targets/milestones to monitor performance 	and review plans within the project are 	formed. The stated objectives are in SMART 	terms and the range of targets/milestones  	comprehensively cover the whole project</a:t>
            </a:r>
          </a:p>
          <a:p>
            <a:pPr marL="0" indent="0">
              <a:buFont typeface="Arial" charset="0"/>
              <a:buNone/>
            </a:pPr>
            <a:r>
              <a:rPr lang="en-GB" altLang="en-US" sz="2800" i="1" dirty="0">
                <a:latin typeface="Arial" charset="0"/>
                <a:cs typeface="Arial" charset="0"/>
              </a:rPr>
              <a:t>	</a:t>
            </a:r>
            <a:r>
              <a:rPr lang="en-GB" altLang="en-US" sz="2800" b="1" i="1" dirty="0">
                <a:latin typeface="Arial" charset="0"/>
                <a:cs typeface="Arial" charset="0"/>
              </a:rPr>
              <a:t>Discuss</a:t>
            </a:r>
            <a:endParaRPr lang="en-GB" altLang="en-US" sz="28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F6EB60-57C3-4941-9C30-478D5CE42055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611188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67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692150"/>
            <a:ext cx="2111375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 rot="19794539">
            <a:off x="-515443" y="2967335"/>
            <a:ext cx="10174901" cy="175432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en-US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Write out your answer roughly</a:t>
            </a:r>
          </a:p>
          <a:p>
            <a:pPr algn="ctr">
              <a:defRPr/>
            </a:pPr>
            <a:r>
              <a:rPr lang="en-US" sz="5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20 minutes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611188" y="1844675"/>
            <a:ext cx="8229600" cy="40227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1.5	Use a project evaluation technique to 	evaluate the project</a:t>
            </a:r>
          </a:p>
          <a:p>
            <a:pPr marL="0" indent="0" algn="r">
              <a:buFont typeface="Arial" charset="0"/>
              <a:buNone/>
            </a:pPr>
            <a:r>
              <a:rPr lang="en-GB" altLang="en-US" sz="200" dirty="0">
                <a:latin typeface="Arial" charset="0"/>
                <a:cs typeface="Arial" charset="0"/>
              </a:rPr>
              <a:t>	</a:t>
            </a:r>
            <a:r>
              <a:rPr lang="en-GB" altLang="en-US" sz="1200" dirty="0">
                <a:latin typeface="Arial" charset="0"/>
                <a:cs typeface="Arial" charset="0"/>
              </a:rPr>
              <a:t>	</a:t>
            </a:r>
            <a:r>
              <a:rPr lang="en-GB" altLang="en-US" sz="800" dirty="0">
                <a:latin typeface="Arial" charset="0"/>
                <a:cs typeface="Arial" charset="0"/>
              </a:rPr>
              <a:t>	</a:t>
            </a:r>
            <a:endParaRPr lang="en-GB" altLang="en-US" sz="1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/>
              <a:t>	</a:t>
            </a:r>
            <a:r>
              <a:rPr lang="en-GB" altLang="en-US" sz="2800" i="1" dirty="0"/>
              <a:t>Evi</a:t>
            </a:r>
            <a:r>
              <a:rPr lang="en-GB" altLang="en-US" sz="2800" i="1" dirty="0">
                <a:latin typeface="Arial" charset="0"/>
                <a:cs typeface="Arial" charset="0"/>
              </a:rPr>
              <a:t>dence is provided that a recognised 	project evaluation technique is used to 	thoroughly 	evaluate the project which draws 	clear and detailed conclusions and presents 	full and realistic recommendations </a:t>
            </a:r>
          </a:p>
          <a:p>
            <a:pPr marL="0" indent="0">
              <a:buFont typeface="Arial" charset="0"/>
              <a:buNone/>
            </a:pPr>
            <a:endParaRPr lang="en-GB" altLang="en-US" sz="12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i="1" dirty="0">
                <a:latin typeface="Arial" charset="0"/>
                <a:cs typeface="Arial" charset="0"/>
              </a:rPr>
              <a:t>	</a:t>
            </a:r>
            <a:r>
              <a:rPr lang="en-GB" altLang="en-US" sz="2800" b="1" i="1" dirty="0">
                <a:latin typeface="Arial" charset="0"/>
                <a:cs typeface="Arial" charset="0"/>
              </a:rPr>
              <a:t>Discuss</a:t>
            </a:r>
            <a:endParaRPr lang="en-GB" altLang="en-US" sz="28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F3CC32-E941-40E4-BD7A-A65ED9BFBA33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  <p:pic>
        <p:nvPicPr>
          <p:cNvPr id="1638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611188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91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692150"/>
            <a:ext cx="2111375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611188" y="1844675"/>
            <a:ext cx="8229600" cy="40227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2.1	List areas where net savings can be 	achieved as a result of the workplace 	project</a:t>
            </a:r>
          </a:p>
          <a:p>
            <a:pPr marL="0" indent="0" algn="r">
              <a:buFont typeface="Arial" charset="0"/>
              <a:buNone/>
            </a:pPr>
            <a:r>
              <a:rPr lang="en-GB" altLang="en-US" sz="200" dirty="0">
                <a:latin typeface="Arial" charset="0"/>
                <a:cs typeface="Arial" charset="0"/>
              </a:rPr>
              <a:t>	</a:t>
            </a:r>
            <a:r>
              <a:rPr lang="en-GB" altLang="en-US" sz="1200" dirty="0">
                <a:latin typeface="Arial" charset="0"/>
                <a:cs typeface="Arial" charset="0"/>
              </a:rPr>
              <a:t>	</a:t>
            </a:r>
            <a:r>
              <a:rPr lang="en-GB" altLang="en-US" sz="800" dirty="0">
                <a:latin typeface="Arial" charset="0"/>
                <a:cs typeface="Arial" charset="0"/>
              </a:rPr>
              <a:t>	</a:t>
            </a:r>
            <a:endParaRPr lang="en-GB" altLang="en-US" sz="1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/>
              <a:t>	</a:t>
            </a:r>
            <a:r>
              <a:rPr lang="en-GB" altLang="en-US" sz="2800" i="1" dirty="0">
                <a:latin typeface="Arial" charset="0"/>
                <a:cs typeface="Arial" charset="0"/>
              </a:rPr>
              <a:t>Several areas where net savings can be 	achieved as a result of the workplace project 	are listed</a:t>
            </a:r>
          </a:p>
          <a:p>
            <a:pPr marL="0" indent="0">
              <a:buFont typeface="Arial" charset="0"/>
              <a:buNone/>
            </a:pPr>
            <a:endParaRPr lang="en-GB" altLang="en-US" sz="12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i="1" dirty="0">
                <a:latin typeface="Arial" charset="0"/>
                <a:cs typeface="Arial" charset="0"/>
              </a:rPr>
              <a:t>	</a:t>
            </a:r>
            <a:r>
              <a:rPr lang="en-GB" altLang="en-US" sz="2800" b="1" i="1" dirty="0">
                <a:latin typeface="Arial" charset="0"/>
                <a:cs typeface="Arial" charset="0"/>
              </a:rPr>
              <a:t>Discuss</a:t>
            </a:r>
            <a:endParaRPr lang="en-GB" altLang="en-US" sz="28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23FF7C-8DC3-4E4B-A241-7C52361B8876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  <p:pic>
        <p:nvPicPr>
          <p:cNvPr id="174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611188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5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692150"/>
            <a:ext cx="2111375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611188" y="1844675"/>
            <a:ext cx="8229600" cy="40227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2.2	Identify wider non-financial implications 	that can result from the workplace 	project</a:t>
            </a:r>
          </a:p>
          <a:p>
            <a:pPr marL="0" indent="0" algn="r">
              <a:buFont typeface="Arial" charset="0"/>
              <a:buNone/>
            </a:pPr>
            <a:r>
              <a:rPr lang="en-GB" altLang="en-US" sz="200" dirty="0">
                <a:latin typeface="Arial" charset="0"/>
                <a:cs typeface="Arial" charset="0"/>
              </a:rPr>
              <a:t>	</a:t>
            </a:r>
            <a:r>
              <a:rPr lang="en-GB" altLang="en-US" sz="1200" dirty="0">
                <a:latin typeface="Arial" charset="0"/>
                <a:cs typeface="Arial" charset="0"/>
              </a:rPr>
              <a:t>	</a:t>
            </a:r>
            <a:r>
              <a:rPr lang="en-GB" altLang="en-US" sz="800" dirty="0">
                <a:latin typeface="Arial" charset="0"/>
                <a:cs typeface="Arial" charset="0"/>
              </a:rPr>
              <a:t>	</a:t>
            </a:r>
            <a:endParaRPr lang="en-GB" altLang="en-US" sz="1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/>
              <a:t>	</a:t>
            </a:r>
            <a:r>
              <a:rPr lang="en-GB" altLang="en-US" sz="2800" i="1" dirty="0">
                <a:latin typeface="Arial" charset="0"/>
                <a:cs typeface="Arial" charset="0"/>
              </a:rPr>
              <a:t>Several dissimilar wider non-financial 	implications that can result from the 	workplace 	project are identified.</a:t>
            </a:r>
          </a:p>
          <a:p>
            <a:pPr marL="0" indent="0">
              <a:buFont typeface="Arial" charset="0"/>
              <a:buNone/>
            </a:pPr>
            <a:endParaRPr lang="en-GB" altLang="en-US" sz="16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i="1" dirty="0">
                <a:latin typeface="Arial" charset="0"/>
                <a:cs typeface="Arial" charset="0"/>
              </a:rPr>
              <a:t>	</a:t>
            </a:r>
            <a:r>
              <a:rPr lang="en-GB" altLang="en-US" sz="2800" b="1" i="1" dirty="0">
                <a:latin typeface="Arial" charset="0"/>
                <a:cs typeface="Arial" charset="0"/>
              </a:rPr>
              <a:t>Discuss</a:t>
            </a:r>
            <a:endParaRPr lang="en-GB" altLang="en-US" sz="2800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26A291-D144-474C-9910-B43830E5A6CB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  <p:pic>
        <p:nvPicPr>
          <p:cNvPr id="1843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611188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439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692150"/>
            <a:ext cx="2111375" cy="101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12 Steps to managing                         a project successfully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Association of Project Managers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989138"/>
            <a:ext cx="7921625" cy="4752975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rabicPeriod"/>
            </a:pPr>
            <a:r>
              <a:rPr lang="en-GB" altLang="en-US" sz="2800">
                <a:latin typeface="Arial" charset="0"/>
                <a:cs typeface="Arial" charset="0"/>
              </a:rPr>
              <a:t>Agree the success criteria &amp; major constraints with the customer, in writing</a:t>
            </a:r>
          </a:p>
          <a:p>
            <a:pPr marL="514350" indent="-514350" eaLnBrk="1" hangingPunct="1">
              <a:buFont typeface="Arial" charset="0"/>
              <a:buAutoNum type="arabicPeriod"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en-GB" altLang="en-US" sz="2800">
                <a:latin typeface="Arial" charset="0"/>
                <a:cs typeface="Arial" charset="0"/>
              </a:rPr>
              <a:t>List the tasks</a:t>
            </a:r>
          </a:p>
          <a:p>
            <a:pPr marL="514350" indent="-514350" eaLnBrk="1" hangingPunct="1">
              <a:buFont typeface="Arial" charset="0"/>
              <a:buAutoNum type="arabicPeriod"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en-GB" altLang="en-US" sz="2800">
                <a:latin typeface="Arial" charset="0"/>
                <a:cs typeface="Arial" charset="0"/>
              </a:rPr>
              <a:t>Estimate times &amp; costs for each task</a:t>
            </a:r>
          </a:p>
          <a:p>
            <a:pPr marL="514350" indent="-514350" eaLnBrk="1" hangingPunct="1">
              <a:buFont typeface="Arial" charset="0"/>
              <a:buAutoNum type="arabicPeriod"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en-GB" altLang="en-US" sz="2800">
                <a:latin typeface="Arial" charset="0"/>
                <a:cs typeface="Arial" charset="0"/>
              </a:rPr>
              <a:t>Assess dependencies &amp; draw critical path</a:t>
            </a:r>
          </a:p>
          <a:p>
            <a:pPr marL="514350" indent="-514350" eaLnBrk="1" hangingPunct="1">
              <a:buFont typeface="Arial" charset="0"/>
              <a:buAutoNum type="arabicPeriod"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en-GB" altLang="en-US" sz="2800">
                <a:latin typeface="Arial" charset="0"/>
                <a:cs typeface="Arial" charset="0"/>
              </a:rPr>
              <a:t>Crashing – Money up/Quality down/Overlapping</a:t>
            </a:r>
          </a:p>
          <a:p>
            <a:pPr marL="514350" indent="-514350" eaLnBrk="1" hangingPunct="1">
              <a:buFont typeface="Arial" charset="0"/>
              <a:buAutoNum type="arabicPeriod"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en-GB" altLang="en-US" sz="2800">
                <a:latin typeface="Arial" charset="0"/>
                <a:cs typeface="Arial" charset="0"/>
              </a:rPr>
              <a:t>Gantt Chart</a:t>
            </a:r>
          </a:p>
          <a:p>
            <a:pPr marL="514350" indent="-514350" eaLnBrk="1" hangingPunct="1">
              <a:buFont typeface="Arial" charset="0"/>
              <a:buAutoNum type="arabicPeriod"/>
            </a:pPr>
            <a:endParaRPr lang="en-US" altLang="en-US" sz="2800">
              <a:latin typeface="Arial" charset="0"/>
              <a:cs typeface="Arial" charset="0"/>
            </a:endParaRP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12 Steps to managing                         a project successfully                      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Association of Project Managers</a:t>
            </a:r>
            <a:endParaRPr lang="en-US" alt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50938" y="2492375"/>
            <a:ext cx="7993062" cy="4525963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rabicPeriod" startAt="7"/>
            </a:pPr>
            <a:r>
              <a:rPr lang="en-US" altLang="en-US" sz="2800">
                <a:latin typeface="Arial" charset="0"/>
                <a:cs typeface="Arial" charset="0"/>
              </a:rPr>
              <a:t> Resource Planning</a:t>
            </a:r>
          </a:p>
          <a:p>
            <a:pPr marL="514350" indent="-514350" eaLnBrk="1" hangingPunct="1">
              <a:buFont typeface="Arial" charset="0"/>
              <a:buAutoNum type="arabicPeriod" startAt="7"/>
            </a:pPr>
            <a:endParaRPr lang="en-US" altLang="en-US" sz="800">
              <a:latin typeface="Arial" charset="0"/>
              <a:cs typeface="Arial" charset="0"/>
            </a:endParaRPr>
          </a:p>
          <a:p>
            <a:pPr marL="514350" indent="-514350" eaLnBrk="1" hangingPunct="1">
              <a:buFont typeface="Arial" charset="0"/>
              <a:buAutoNum type="arabicPeriod" startAt="7"/>
            </a:pPr>
            <a:r>
              <a:rPr lang="en-US" altLang="en-US" sz="2800">
                <a:latin typeface="Arial" charset="0"/>
                <a:cs typeface="Arial" charset="0"/>
              </a:rPr>
              <a:t> Risk Management</a:t>
            </a:r>
          </a:p>
          <a:p>
            <a:pPr marL="514350" indent="-514350" eaLnBrk="1" hangingPunct="1">
              <a:buFont typeface="Arial" charset="0"/>
              <a:buAutoNum type="arabicPeriod" startAt="7"/>
            </a:pPr>
            <a:endParaRPr lang="en-US" altLang="en-US" sz="800">
              <a:latin typeface="Arial" charset="0"/>
              <a:cs typeface="Arial" charset="0"/>
            </a:endParaRPr>
          </a:p>
          <a:p>
            <a:pPr marL="514350" indent="-514350" eaLnBrk="1" hangingPunct="1">
              <a:buFont typeface="Arial" charset="0"/>
              <a:buAutoNum type="arabicPeriod" startAt="7"/>
            </a:pPr>
            <a:r>
              <a:rPr lang="en-US" altLang="en-US" sz="2800">
                <a:latin typeface="Arial" charset="0"/>
                <a:cs typeface="Arial" charset="0"/>
              </a:rPr>
              <a:t> Monitor progress</a:t>
            </a:r>
          </a:p>
          <a:p>
            <a:pPr marL="514350" indent="-514350" eaLnBrk="1" hangingPunct="1">
              <a:buFont typeface="Arial" charset="0"/>
              <a:buAutoNum type="arabicPeriod" startAt="7"/>
            </a:pPr>
            <a:endParaRPr lang="en-US" altLang="en-US" sz="800">
              <a:latin typeface="Arial" charset="0"/>
              <a:cs typeface="Arial" charset="0"/>
            </a:endParaRPr>
          </a:p>
          <a:p>
            <a:pPr marL="514350" indent="-514350" eaLnBrk="1" hangingPunct="1">
              <a:buFont typeface="Arial" charset="0"/>
              <a:buAutoNum type="arabicPeriod" startAt="7"/>
            </a:pPr>
            <a:r>
              <a:rPr lang="en-US" altLang="en-US" sz="2800">
                <a:latin typeface="Arial" charset="0"/>
                <a:cs typeface="Arial" charset="0"/>
              </a:rPr>
              <a:t> Monitor Finance</a:t>
            </a:r>
          </a:p>
          <a:p>
            <a:pPr marL="514350" indent="-514350" eaLnBrk="1" hangingPunct="1">
              <a:buFont typeface="Arial" charset="0"/>
              <a:buAutoNum type="arabicPeriod" startAt="7"/>
            </a:pPr>
            <a:endParaRPr lang="en-US" altLang="en-US" sz="800">
              <a:latin typeface="Arial" charset="0"/>
              <a:cs typeface="Arial" charset="0"/>
            </a:endParaRPr>
          </a:p>
          <a:p>
            <a:pPr marL="514350" indent="-514350" eaLnBrk="1" hangingPunct="1">
              <a:buFont typeface="Arial" charset="0"/>
              <a:buAutoNum type="arabicPeriod" startAt="7"/>
            </a:pPr>
            <a:r>
              <a:rPr lang="en-US" altLang="en-US" sz="2800">
                <a:latin typeface="Arial" charset="0"/>
                <a:cs typeface="Arial" charset="0"/>
              </a:rPr>
              <a:t> Reschedule (if needed)</a:t>
            </a:r>
          </a:p>
          <a:p>
            <a:pPr marL="514350" indent="-514350" eaLnBrk="1" hangingPunct="1">
              <a:buFont typeface="Arial" charset="0"/>
              <a:buAutoNum type="arabicPeriod" startAt="7"/>
            </a:pPr>
            <a:endParaRPr lang="en-US" altLang="en-US" sz="800">
              <a:latin typeface="Arial" charset="0"/>
              <a:cs typeface="Arial" charset="0"/>
            </a:endParaRPr>
          </a:p>
          <a:p>
            <a:pPr marL="514350" indent="-514350" eaLnBrk="1" hangingPunct="1">
              <a:buFont typeface="Arial" charset="0"/>
              <a:buAutoNum type="arabicPeriod" startAt="7"/>
            </a:pPr>
            <a:r>
              <a:rPr lang="en-US" altLang="en-US" sz="2800">
                <a:latin typeface="Arial" charset="0"/>
                <a:cs typeface="Arial" charset="0"/>
              </a:rPr>
              <a:t>Review Project</a:t>
            </a:r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Project Costs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6" descr="http://images.theage.com.au/2013/01/15/3953018/an-Illustration-Matt-Golding-20130114235508777484-300x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844675"/>
            <a:ext cx="4465637" cy="443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Project Costs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427163"/>
            <a:ext cx="7715250" cy="4525962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b="1">
                <a:latin typeface="Arial" charset="0"/>
                <a:cs typeface="Arial" charset="0"/>
              </a:rPr>
              <a:t>Direct Costs?</a:t>
            </a:r>
            <a:r>
              <a:rPr lang="en-GB" altLang="en-US">
                <a:latin typeface="Arial" charset="0"/>
                <a:cs typeface="Arial" charset="0"/>
              </a:rPr>
              <a:t> 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Costs that can be directly attributed to a project task: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0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labour, materials etc.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b="1">
                <a:latin typeface="Arial" charset="0"/>
                <a:cs typeface="Arial" charset="0"/>
              </a:rPr>
              <a:t>Indirect Costs</a:t>
            </a:r>
            <a:r>
              <a:rPr lang="en-GB" altLang="en-US">
                <a:latin typeface="Arial" charset="0"/>
                <a:cs typeface="Arial" charset="0"/>
              </a:rPr>
              <a:t>?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Overheads that do not directly              contribute to the project:    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rent, heating, lighting, admin</a:t>
            </a:r>
            <a:endParaRPr lang="en-US" altLang="en-US">
              <a:latin typeface="Arial" charset="0"/>
              <a:cs typeface="Arial" charset="0"/>
            </a:endParaRPr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Pricing vs. Costing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00200"/>
            <a:ext cx="7786687" cy="452596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Price to charge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br>
              <a:rPr lang="en-GB" altLang="en-US">
                <a:latin typeface="Arial" charset="0"/>
                <a:cs typeface="Arial" charset="0"/>
              </a:rPr>
            </a:br>
            <a:r>
              <a:rPr lang="en-GB" altLang="en-US">
                <a:latin typeface="Arial" charset="0"/>
                <a:cs typeface="Arial" charset="0"/>
              </a:rPr>
              <a:t>= Cost + Profit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en-GB" altLang="en-US">
              <a:latin typeface="Arial" charset="0"/>
              <a:cs typeface="Arial" charset="0"/>
            </a:endParaRPr>
          </a:p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Other factors may effect the pricing</a:t>
            </a:r>
          </a:p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</a:pPr>
            <a:endParaRPr lang="en-GB" altLang="en-US" sz="1000">
              <a:latin typeface="Arial" charset="0"/>
              <a:cs typeface="Arial" charset="0"/>
            </a:endParaRPr>
          </a:p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e.g. competitive environment, loss leader project</a:t>
            </a:r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Payback Period?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600200"/>
            <a:ext cx="7643812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The period of time it takes to recoup your initial investment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0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A shorter payback period is preferred as it minimises the amount of time a project is in debt</a:t>
            </a:r>
            <a:endParaRPr lang="en-US" altLang="en-US">
              <a:latin typeface="Arial" charset="0"/>
              <a:cs typeface="Arial" charset="0"/>
            </a:endParaRPr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Return on Investment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(ROI)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600200"/>
            <a:ext cx="771525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Is it really worth investing all that time, money and effort into the project?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2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To help make that decision we use the return on investment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2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The investment will be the initial development costs of the project</a:t>
            </a:r>
            <a:endParaRPr lang="en-US" altLang="en-US">
              <a:latin typeface="Arial" charset="0"/>
              <a:cs typeface="Arial" charset="0"/>
            </a:endParaRPr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450" y="1600200"/>
            <a:ext cx="749935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Used to discover the percentage of return on the original project investment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ROI = </a:t>
            </a:r>
            <a:r>
              <a:rPr lang="en-GB" altLang="en-US" u="sng">
                <a:latin typeface="Arial" charset="0"/>
                <a:cs typeface="Arial" charset="0"/>
              </a:rPr>
              <a:t>average annual profit</a:t>
            </a:r>
            <a:r>
              <a:rPr lang="en-GB" altLang="en-US">
                <a:latin typeface="Arial" charset="0"/>
                <a:cs typeface="Arial" charset="0"/>
              </a:rPr>
              <a:t> x 100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                 total investment</a:t>
            </a:r>
            <a:endParaRPr lang="en-US" altLang="en-US">
              <a:latin typeface="Arial" charset="0"/>
              <a:cs typeface="Arial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Return on Investment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(ROI)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6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484313"/>
            <a:ext cx="8075612" cy="4525962"/>
          </a:xfrm>
        </p:spPr>
        <p:txBody>
          <a:bodyPr/>
          <a:lstStyle/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For Project </a:t>
            </a:r>
            <a:r>
              <a:rPr lang="en-GB" altLang="en-US" b="1" dirty="0">
                <a:latin typeface="Arial" pitchFamily="34" charset="0"/>
                <a:cs typeface="Arial" pitchFamily="34" charset="0"/>
              </a:rPr>
              <a:t>AAA</a:t>
            </a:r>
          </a:p>
          <a:p>
            <a:pPr marL="457200" lvl="1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Average annual profit = £50,000/5 (years)</a:t>
            </a:r>
          </a:p>
          <a:p>
            <a:pPr marL="457200" lvl="1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Initial investment = £100,000</a:t>
            </a:r>
          </a:p>
          <a:p>
            <a:pPr marL="0" indent="0" eaLnBrk="1" hangingPunct="1">
              <a:buFont typeface="Arial" pitchFamily="34" charset="0"/>
              <a:buNone/>
              <a:defRPr/>
            </a:pPr>
            <a:endParaRPr lang="en-GB" altLang="en-US" sz="18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ROI =  </a:t>
            </a:r>
            <a:r>
              <a:rPr lang="en-GB" altLang="en-US" u="sng" dirty="0">
                <a:latin typeface="Arial" pitchFamily="34" charset="0"/>
                <a:cs typeface="Arial" pitchFamily="34" charset="0"/>
              </a:rPr>
              <a:t> £10,000  </a:t>
            </a:r>
            <a:r>
              <a:rPr lang="en-GB" altLang="en-US" dirty="0">
                <a:latin typeface="Arial" pitchFamily="34" charset="0"/>
                <a:cs typeface="Arial" pitchFamily="34" charset="0"/>
              </a:rPr>
              <a:t> x 100</a:t>
            </a:r>
          </a:p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            £100,000</a:t>
            </a:r>
          </a:p>
          <a:p>
            <a:pPr marL="0" indent="0" eaLnBrk="1" hangingPunct="1">
              <a:buFont typeface="Arial" pitchFamily="34" charset="0"/>
              <a:buNone/>
              <a:defRPr/>
            </a:pP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ROI =	</a:t>
            </a:r>
            <a:r>
              <a:rPr lang="en-GB" altLang="en-US" b="1" dirty="0">
                <a:latin typeface="Arial" pitchFamily="34" charset="0"/>
                <a:cs typeface="Arial" pitchFamily="34" charset="0"/>
              </a:rPr>
              <a:t>%</a:t>
            </a:r>
            <a:r>
              <a:rPr lang="en-GB" altLang="en-US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 eaLnBrk="1" hangingPunct="1">
              <a:buFont typeface="Arial" pitchFamily="34" charset="0"/>
              <a:buNone/>
              <a:defRPr/>
            </a:pPr>
            <a:endParaRPr lang="en-GB" altLang="en-US" sz="12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How long to repay initial investment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?</a:t>
            </a:r>
            <a:endParaRPr lang="en-US" alt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Return on Investment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(ROI)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728788" y="4811713"/>
            <a:ext cx="69215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b="1">
                <a:latin typeface="Arial" charset="0"/>
              </a:rPr>
              <a:t>10</a:t>
            </a:r>
            <a:endParaRPr lang="en-US" altLang="en-US" b="1">
              <a:latin typeface="Arial" charset="0"/>
            </a:endParaRPr>
          </a:p>
        </p:txBody>
      </p:sp>
      <p:pic>
        <p:nvPicPr>
          <p:cNvPr id="2867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7451725" y="5661025"/>
            <a:ext cx="151288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b="1">
                <a:latin typeface="Arial" charset="0"/>
              </a:rPr>
              <a:t>10 yrs</a:t>
            </a:r>
            <a:endParaRPr lang="en-US" altLang="en-US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/>
      <p:bldP spid="3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341438"/>
            <a:ext cx="8075612" cy="4525962"/>
          </a:xfrm>
        </p:spPr>
        <p:txBody>
          <a:bodyPr/>
          <a:lstStyle/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For Project </a:t>
            </a:r>
            <a:r>
              <a:rPr lang="en-GB" altLang="en-US" b="1" dirty="0">
                <a:latin typeface="Arial" pitchFamily="34" charset="0"/>
                <a:cs typeface="Arial" pitchFamily="34" charset="0"/>
              </a:rPr>
              <a:t>BBB</a:t>
            </a:r>
          </a:p>
          <a:p>
            <a:pPr marL="457200" lvl="1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Average annual profit = £75,000/5 (years)</a:t>
            </a:r>
          </a:p>
          <a:p>
            <a:pPr marL="457200" lvl="1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Initial investment = £100,000</a:t>
            </a:r>
          </a:p>
          <a:p>
            <a:pPr marL="0" indent="0" eaLnBrk="1" hangingPunct="1">
              <a:buFont typeface="Arial" pitchFamily="34" charset="0"/>
              <a:buNone/>
              <a:defRPr/>
            </a:pP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ROI =</a:t>
            </a:r>
          </a:p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	     </a:t>
            </a:r>
            <a:r>
              <a:rPr lang="en-GB" altLang="en-US" u="sng" dirty="0">
                <a:latin typeface="Arial" pitchFamily="34" charset="0"/>
                <a:cs typeface="Arial" pitchFamily="34" charset="0"/>
              </a:rPr>
              <a:t>£15,000  </a:t>
            </a:r>
            <a:r>
              <a:rPr lang="en-GB" altLang="en-US" dirty="0">
                <a:latin typeface="Arial" pitchFamily="34" charset="0"/>
                <a:cs typeface="Arial" pitchFamily="34" charset="0"/>
              </a:rPr>
              <a:t> x 100</a:t>
            </a:r>
          </a:p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             £100,000</a:t>
            </a:r>
          </a:p>
          <a:p>
            <a:pPr marL="0" indent="0" eaLnBrk="1" hangingPunct="1">
              <a:buFont typeface="Arial" pitchFamily="34" charset="0"/>
              <a:buNone/>
              <a:defRPr/>
            </a:pP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ROI =	</a:t>
            </a:r>
            <a:r>
              <a:rPr lang="en-GB" altLang="en-US" b="1" dirty="0">
                <a:latin typeface="Arial" pitchFamily="34" charset="0"/>
                <a:cs typeface="Arial" pitchFamily="34" charset="0"/>
              </a:rPr>
              <a:t>%</a:t>
            </a:r>
            <a:r>
              <a:rPr lang="en-GB" altLang="en-US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 eaLnBrk="1" hangingPunct="1">
              <a:buFont typeface="Arial" pitchFamily="34" charset="0"/>
              <a:buNone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How long to repay initial investment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?</a:t>
            </a:r>
            <a:endParaRPr lang="en-US" altLang="en-US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 typeface="Arial" pitchFamily="34" charset="0"/>
              <a:buNone/>
              <a:defRPr/>
            </a:pPr>
            <a:endParaRPr lang="en-US" alt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Return on Investment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(ROI)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835150" y="5187950"/>
            <a:ext cx="69215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b="1">
                <a:latin typeface="Arial" charset="0"/>
              </a:rPr>
              <a:t>15</a:t>
            </a:r>
            <a:endParaRPr lang="en-US" altLang="en-US" b="1">
              <a:latin typeface="Arial" charset="0"/>
            </a:endParaRPr>
          </a:p>
        </p:txBody>
      </p:sp>
      <p:pic>
        <p:nvPicPr>
          <p:cNvPr id="2970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7494588" y="5773738"/>
            <a:ext cx="1754187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b="1">
                <a:latin typeface="Arial" charset="0"/>
              </a:rPr>
              <a:t>6.6 yrs</a:t>
            </a:r>
            <a:endParaRPr lang="en-US" altLang="en-US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/>
      <p:bldP spid="3" grpId="0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Net Present Value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450" y="1600200"/>
            <a:ext cx="749935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Takes into account the profitability of a project and the timing of cash flows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Receiving £1000 today is better then receiving £1000 next year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– things will cost more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Investment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– we lose a year’s interest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2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Net Present Value - Examples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600200"/>
            <a:ext cx="793115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If we invested £100 this year it would be worth £110 next year (assuming 10% interest rate – not likely)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Therefore if we were given £100 next year it would have been the same as investing £90(ish) this year.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This 10% is called the discount rate</a:t>
            </a:r>
            <a:endParaRPr lang="en-US" altLang="en-US">
              <a:latin typeface="Arial" charset="0"/>
              <a:cs typeface="Arial" charset="0"/>
            </a:endParaRPr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Net Present Value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600200"/>
            <a:ext cx="7570787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The present value of any future cash flow can be calculated using the following formula: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Present Value = </a:t>
            </a:r>
            <a:r>
              <a:rPr lang="en-GB" altLang="en-US" u="sng">
                <a:latin typeface="Arial" charset="0"/>
                <a:cs typeface="Arial" charset="0"/>
              </a:rPr>
              <a:t>value in year t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                               (1 + r)</a:t>
            </a:r>
            <a:r>
              <a:rPr lang="en-GB" altLang="en-US" baseline="30000">
                <a:latin typeface="Arial" charset="0"/>
                <a:cs typeface="Arial" charset="0"/>
              </a:rPr>
              <a:t>t</a:t>
            </a:r>
          </a:p>
          <a:p>
            <a:pPr marL="0" indent="0" eaLnBrk="1" hangingPunct="1">
              <a:buFont typeface="Arial" charset="0"/>
              <a:buNone/>
            </a:pPr>
            <a:endParaRPr lang="en-US" altLang="en-US" baseline="30000">
              <a:latin typeface="Arial" charset="0"/>
              <a:cs typeface="Arial" charset="0"/>
            </a:endParaRPr>
          </a:p>
        </p:txBody>
      </p:sp>
      <p:pic>
        <p:nvPicPr>
          <p:cNvPr id="3277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PV Exercise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600200"/>
            <a:ext cx="7715250" cy="452596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If I gave you £100 in one year’s time, what would be its present value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en-GB" altLang="en-US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Assume a percentage rate of 20%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100/(1.20)</a:t>
            </a:r>
            <a:r>
              <a:rPr lang="en-GB" altLang="en-US" baseline="30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=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£83.33</a:t>
            </a:r>
          </a:p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en-GB" alt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How about in three years?</a:t>
            </a:r>
          </a:p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100/(1.20)</a:t>
            </a:r>
            <a:r>
              <a:rPr lang="en-GB" altLang="en-US" baseline="30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= £57.87</a:t>
            </a:r>
          </a:p>
        </p:txBody>
      </p:sp>
      <p:pic>
        <p:nvPicPr>
          <p:cNvPr id="3379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Net Present Value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00200"/>
            <a:ext cx="7786687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An alternative approach is to break down the problem into cash flow and discount factor: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Discount factor = </a:t>
            </a:r>
            <a:r>
              <a:rPr lang="en-GB" altLang="en-US" u="sng">
                <a:latin typeface="Arial" charset="0"/>
                <a:cs typeface="Arial" charset="0"/>
              </a:rPr>
              <a:t>   1   </a:t>
            </a:r>
            <a:br>
              <a:rPr lang="en-GB" altLang="en-US">
                <a:latin typeface="Arial" charset="0"/>
                <a:cs typeface="Arial" charset="0"/>
              </a:rPr>
            </a:br>
            <a:r>
              <a:rPr lang="en-GB" altLang="en-US">
                <a:latin typeface="Arial" charset="0"/>
                <a:cs typeface="Arial" charset="0"/>
              </a:rPr>
              <a:t>                           (1+r)</a:t>
            </a:r>
            <a:r>
              <a:rPr lang="en-GB" altLang="en-US" baseline="30000">
                <a:latin typeface="Arial" charset="0"/>
                <a:cs typeface="Arial" charset="0"/>
              </a:rPr>
              <a:t>t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Therefore: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Present Value = Cash Flow x Discount Factor</a:t>
            </a:r>
            <a:endParaRPr lang="en-US" altLang="en-US" sz="2800">
              <a:latin typeface="Arial" charset="0"/>
              <a:cs typeface="Arial" charset="0"/>
            </a:endParaRPr>
          </a:p>
        </p:txBody>
      </p:sp>
      <p:pic>
        <p:nvPicPr>
          <p:cNvPr id="348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600200"/>
            <a:ext cx="7715250" cy="452596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Hughes and Cotterell “Software Project Management” (Ch 3+9)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Lockyer and Gordon “Project Management”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Cadle and Yeates “Project Management for Information Systems”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Somerville “Software Engineering”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A useful link</a:t>
            </a:r>
          </a:p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</a:pPr>
            <a:r>
              <a:rPr lang="en-US" altLang="en-US">
                <a:latin typeface="Arial" charset="0"/>
                <a:cs typeface="Arial" charset="0"/>
                <a:hlinkClick r:id="rId2"/>
              </a:rPr>
              <a:t>http://www.cw360ms.com/pmsurveyresults/index.asp</a:t>
            </a:r>
            <a:endParaRPr lang="en-US" altLang="en-US">
              <a:latin typeface="Arial" charset="0"/>
              <a:cs typeface="Arial" charset="0"/>
            </a:endParaRPr>
          </a:p>
        </p:txBody>
      </p:sp>
      <p:pic>
        <p:nvPicPr>
          <p:cNvPr id="3584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Ishikawa Diagram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Cause &amp; Effect / Fishbone Diagram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03" name="Content Placeholder 2"/>
          <p:cNvSpPr>
            <a:spLocks noGrp="1"/>
          </p:cNvSpPr>
          <p:nvPr>
            <p:ph idx="1"/>
          </p:nvPr>
        </p:nvSpPr>
        <p:spPr>
          <a:xfrm>
            <a:off x="285750" y="1774825"/>
            <a:ext cx="3062288" cy="46259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Ishikawa diagram technique can be used to</a:t>
            </a:r>
          </a:p>
          <a:p>
            <a:pPr lvl="1" eaLnBrk="1" hangingPunct="1"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root cause of risks </a:t>
            </a:r>
          </a:p>
          <a:p>
            <a:pPr lvl="1" eaLnBrk="1" hangingPunct="1"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assist in decision making and risk response planning</a:t>
            </a:r>
          </a:p>
          <a:p>
            <a:pPr eaLnBrk="1" hangingPunct="1"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686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7388" y="2143125"/>
            <a:ext cx="5786437" cy="416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Using Ishikawa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pic>
        <p:nvPicPr>
          <p:cNvPr id="3379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0325"/>
            <a:ext cx="8967788" cy="6681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 and Effect </a:t>
            </a:r>
          </a:p>
        </p:txBody>
      </p:sp>
      <p:pic>
        <p:nvPicPr>
          <p:cNvPr id="1044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60325"/>
            <a:ext cx="8972550" cy="6669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 and Effect 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611188" y="1774825"/>
            <a:ext cx="2278062" cy="46259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Cause-effect relationships can be added</a:t>
            </a:r>
          </a:p>
        </p:txBody>
      </p:sp>
      <p:pic>
        <p:nvPicPr>
          <p:cNvPr id="3994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250" y="1916113"/>
            <a:ext cx="6040438" cy="472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 and Effect (3)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684213" y="1774825"/>
            <a:ext cx="7686675" cy="46259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/>
              <a:t>Conditional logic can also be added to the diagram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/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sz="2400"/>
              <a:t>Simple </a:t>
            </a:r>
            <a:r>
              <a:rPr lang="en-GB" altLang="en-US" sz="2400" b="1"/>
              <a:t>OR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800" b="1"/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sz="2400"/>
              <a:t>Simple </a:t>
            </a:r>
            <a:r>
              <a:rPr lang="en-GB" altLang="en-US" sz="2400" b="1"/>
              <a:t>AND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2400"/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sz="2400" b="1"/>
              <a:t>Compound Statements </a:t>
            </a:r>
          </a:p>
        </p:txBody>
      </p:sp>
      <p:pic>
        <p:nvPicPr>
          <p:cNvPr id="3686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325"/>
            <a:ext cx="9075738" cy="6659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Using an Ishikawa or                          Cause &amp; Effect diagram shown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>
          <a:xfrm>
            <a:off x="1116013" y="1916113"/>
            <a:ext cx="7704137" cy="42386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Look closely at your chosen project and break it down clearly.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 i="1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b="1" i="1">
                <a:latin typeface="Arial" charset="0"/>
                <a:cs typeface="Arial" charset="0"/>
              </a:rPr>
              <a:t>Individually 20 mins</a:t>
            </a:r>
            <a:endParaRPr lang="en-GB" altLang="en-US" sz="2400" b="1" i="1">
              <a:latin typeface="Arial" charset="0"/>
              <a:cs typeface="Arial" charset="0"/>
            </a:endParaRPr>
          </a:p>
        </p:txBody>
      </p:sp>
      <p:pic>
        <p:nvPicPr>
          <p:cNvPr id="4198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Further Tools and Techniques</a:t>
            </a: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>
          <a:xfrm>
            <a:off x="468313" y="1628775"/>
            <a:ext cx="8351837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Other risk and problem analysis tools include;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Failure Mode and Effect Analysis (FMEA)</a:t>
            </a:r>
          </a:p>
          <a:p>
            <a:pPr marL="1828800" lvl="4" indent="0" algn="r" eaLnBrk="1" hangingPunct="1">
              <a:buFont typeface="Arial" charset="0"/>
              <a:buNone/>
            </a:pPr>
            <a:r>
              <a:rPr lang="en-GB" altLang="en-US" sz="2400" i="1">
                <a:latin typeface="Arial" charset="0"/>
                <a:cs typeface="Arial" charset="0"/>
              </a:rPr>
              <a:t>Meridith and Mantel, 2009, p.208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Parato Analysis                           </a:t>
            </a:r>
            <a:r>
              <a:rPr lang="en-GB" altLang="en-US" sz="2400" i="1">
                <a:latin typeface="Arial" charset="0"/>
                <a:cs typeface="Arial" charset="0"/>
              </a:rPr>
              <a:t>Maylor 1999, p233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Cause-effect-cause analysis</a:t>
            </a:r>
          </a:p>
          <a:p>
            <a:pPr marL="1828800" lvl="4" indent="0" algn="r" eaLnBrk="1" hangingPunct="1">
              <a:buFont typeface="Arial" charset="0"/>
              <a:buNone/>
            </a:pPr>
            <a:r>
              <a:rPr lang="en-GB" altLang="en-US" sz="2400" i="1">
                <a:latin typeface="Arial" charset="0"/>
                <a:cs typeface="Arial" charset="0"/>
              </a:rPr>
              <a:t>Maylor 1999, pp. 234-237 &amp; 245-248</a:t>
            </a:r>
          </a:p>
        </p:txBody>
      </p:sp>
      <p:pic>
        <p:nvPicPr>
          <p:cNvPr id="4301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By Next Session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539552" y="2843888"/>
            <a:ext cx="8208963" cy="41767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16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Discuss the financial viability of the project, using the appropriate tools and the project planning techniques you will use.</a:t>
            </a:r>
          </a:p>
          <a:p>
            <a:pPr marL="0" indent="0">
              <a:buFont typeface="Arial" charset="0"/>
              <a:buNone/>
            </a:pPr>
            <a:endParaRPr lang="en-GB" altLang="en-US" sz="18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b="1" i="1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DE6392-8D24-417F-9DA6-A4FA94A6C8E0}" type="slidenum">
              <a:rPr lang="en-GB" smtClean="0"/>
              <a:pPr>
                <a:defRPr/>
              </a:pPr>
              <a:t>34</a:t>
            </a:fld>
            <a:endParaRPr lang="en-GB" dirty="0"/>
          </a:p>
        </p:txBody>
      </p:sp>
      <p:pic>
        <p:nvPicPr>
          <p:cNvPr id="4403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8" name="Picture 2" descr="http://www.disneycoloringsheets.com/wp-content/uploads/2011/10/Scooby-Doo-and-Shaggy-Scared-Coloring-Pages-452x5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263" y="600075"/>
            <a:ext cx="1720850" cy="190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9" name="TextBox 1"/>
          <p:cNvSpPr txBox="1">
            <a:spLocks noChangeArrowheads="1"/>
          </p:cNvSpPr>
          <p:nvPr/>
        </p:nvSpPr>
        <p:spPr bwMode="auto">
          <a:xfrm>
            <a:off x="4505325" y="5949950"/>
            <a:ext cx="4643438" cy="70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000" i="1">
                <a:latin typeface="Arial" charset="0"/>
              </a:rPr>
              <a:t>Remember that if you do what you do,                          you’ll get what you always got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8196</TotalTime>
  <Words>891</Words>
  <Application>Microsoft Office PowerPoint</Application>
  <PresentationFormat>On-screen Show (4:3)</PresentationFormat>
  <Paragraphs>274</Paragraphs>
  <Slides>34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7" baseType="lpstr">
      <vt:lpstr>Arial</vt:lpstr>
      <vt:lpstr>Calibri</vt:lpstr>
      <vt:lpstr>Office Theme</vt:lpstr>
      <vt:lpstr>Welcome to your learning journey  CertHE Skills for the Workplace  EMPL4009  Project Planning  Evening Session 1  </vt:lpstr>
      <vt:lpstr>Today’s Session  </vt:lpstr>
      <vt:lpstr>For this session</vt:lpstr>
      <vt:lpstr>Assignment</vt:lpstr>
      <vt:lpstr>Assignment</vt:lpstr>
      <vt:lpstr>Assignment</vt:lpstr>
      <vt:lpstr>Assignment</vt:lpstr>
      <vt:lpstr>Assignment</vt:lpstr>
      <vt:lpstr>Assignment</vt:lpstr>
      <vt:lpstr>Assignment</vt:lpstr>
      <vt:lpstr>12 Steps to managing                         a project successfully                               Association of Project Managers</vt:lpstr>
      <vt:lpstr>12 Steps to managing                         a project successfully                       Association of Project Managers</vt:lpstr>
      <vt:lpstr>Project Costs</vt:lpstr>
      <vt:lpstr>Project Costs</vt:lpstr>
      <vt:lpstr>Pricing vs. Costing</vt:lpstr>
      <vt:lpstr>Payback Period?</vt:lpstr>
      <vt:lpstr>Return on Investment (ROI)?</vt:lpstr>
      <vt:lpstr>Return on Investment (ROI)</vt:lpstr>
      <vt:lpstr>Return on Investment (ROI)</vt:lpstr>
      <vt:lpstr>Return on Investment (ROI)</vt:lpstr>
      <vt:lpstr>Net Present Value</vt:lpstr>
      <vt:lpstr>Net Present Value - Examples</vt:lpstr>
      <vt:lpstr>Net Present Value</vt:lpstr>
      <vt:lpstr>PV Exercise</vt:lpstr>
      <vt:lpstr>Net Present Value</vt:lpstr>
      <vt:lpstr>References</vt:lpstr>
      <vt:lpstr>Ishikawa Diagram                                                  Cause &amp; Effect / Fishbone Diagram</vt:lpstr>
      <vt:lpstr>Using Ishikawa</vt:lpstr>
      <vt:lpstr>Cause and Effect </vt:lpstr>
      <vt:lpstr>Cause and Effect </vt:lpstr>
      <vt:lpstr>Cause and Effect (3)</vt:lpstr>
      <vt:lpstr>Using an Ishikawa or                          Cause &amp; Effect diagram shown</vt:lpstr>
      <vt:lpstr>Further Tools and Techniques</vt:lpstr>
      <vt:lpstr>By Next Session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 for Self Awareness</dc:title>
  <dc:creator>Glenn Studio Laptop</dc:creator>
  <cp:lastModifiedBy>Julia Ault</cp:lastModifiedBy>
  <cp:revision>365</cp:revision>
  <dcterms:created xsi:type="dcterms:W3CDTF">2012-10-20T16:04:33Z</dcterms:created>
  <dcterms:modified xsi:type="dcterms:W3CDTF">2017-06-15T16:37:16Z</dcterms:modified>
</cp:coreProperties>
</file>