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theme/theme5.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6.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7.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8.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9.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theme/theme11.xml" ContentType="application/vnd.openxmlformats-officedocument.theme+xml"/>
  <Override PartName="/ppt/slideLayouts/slideLayout31.xml" ContentType="application/vnd.openxmlformats-officedocument.presentationml.slideLayout+xml"/>
  <Override PartName="/ppt/theme/theme12.xml" ContentType="application/vnd.openxmlformats-officedocument.theme+xml"/>
  <Override PartName="/ppt/slideLayouts/slideLayout32.xml" ContentType="application/vnd.openxmlformats-officedocument.presentationml.slideLayout+xml"/>
  <Override PartName="/ppt/theme/theme13.xml" ContentType="application/vnd.openxmlformats-officedocument.theme+xml"/>
  <Override PartName="/ppt/slideLayouts/slideLayout33.xml" ContentType="application/vnd.openxmlformats-officedocument.presentationml.slideLayout+xml"/>
  <Override PartName="/ppt/theme/theme14.xml" ContentType="application/vnd.openxmlformats-officedocument.theme+xml"/>
  <Override PartName="/ppt/slideLayouts/slideLayout34.xml" ContentType="application/vnd.openxmlformats-officedocument.presentationml.slideLayout+xml"/>
  <Override PartName="/ppt/theme/theme15.xml" ContentType="application/vnd.openxmlformats-officedocument.theme+xml"/>
  <Override PartName="/ppt/slideLayouts/slideLayout35.xml" ContentType="application/vnd.openxmlformats-officedocument.presentationml.slideLayout+xml"/>
  <Override PartName="/ppt/theme/theme16.xml" ContentType="application/vnd.openxmlformats-officedocument.theme+xml"/>
  <Override PartName="/ppt/slideLayouts/slideLayout36.xml" ContentType="application/vnd.openxmlformats-officedocument.presentationml.slideLayout+xml"/>
  <Override PartName="/ppt/theme/theme17.xml" ContentType="application/vnd.openxmlformats-officedocument.theme+xml"/>
  <Override PartName="/ppt/slideLayouts/slideLayout37.xml" ContentType="application/vnd.openxmlformats-officedocument.presentationml.slideLayout+xml"/>
  <Override PartName="/ppt/theme/theme18.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62" r:id="rId5"/>
    <p:sldMasterId id="2147483663" r:id="rId6"/>
    <p:sldMasterId id="2147483666" r:id="rId7"/>
    <p:sldMasterId id="2147483668" r:id="rId8"/>
    <p:sldMasterId id="2147483669" r:id="rId9"/>
    <p:sldMasterId id="2147483768" r:id="rId10"/>
    <p:sldMasterId id="2147483778" r:id="rId11"/>
    <p:sldMasterId id="2147483788" r:id="rId12"/>
    <p:sldMasterId id="2147483798" r:id="rId13"/>
    <p:sldMasterId id="2147483752" r:id="rId14"/>
    <p:sldMasterId id="2147483754" r:id="rId15"/>
    <p:sldMasterId id="2147483756" r:id="rId16"/>
    <p:sldMasterId id="2147483758" r:id="rId17"/>
    <p:sldMasterId id="2147483760" r:id="rId18"/>
    <p:sldMasterId id="2147483762" r:id="rId19"/>
    <p:sldMasterId id="2147483764" r:id="rId20"/>
    <p:sldMasterId id="2147483766" r:id="rId21"/>
    <p:sldMasterId id="2147483740" r:id="rId22"/>
  </p:sldMasterIdLst>
  <p:notesMasterIdLst>
    <p:notesMasterId r:id="rId68"/>
  </p:notesMasterIdLst>
  <p:sldIdLst>
    <p:sldId id="256" r:id="rId23"/>
    <p:sldId id="267" r:id="rId24"/>
    <p:sldId id="295" r:id="rId25"/>
    <p:sldId id="296" r:id="rId26"/>
    <p:sldId id="297" r:id="rId27"/>
    <p:sldId id="343" r:id="rId28"/>
    <p:sldId id="328" r:id="rId29"/>
    <p:sldId id="304" r:id="rId30"/>
    <p:sldId id="336" r:id="rId31"/>
    <p:sldId id="329" r:id="rId32"/>
    <p:sldId id="330" r:id="rId33"/>
    <p:sldId id="335" r:id="rId34"/>
    <p:sldId id="331" r:id="rId35"/>
    <p:sldId id="342" r:id="rId36"/>
    <p:sldId id="332" r:id="rId37"/>
    <p:sldId id="292" r:id="rId38"/>
    <p:sldId id="306" r:id="rId39"/>
    <p:sldId id="307" r:id="rId40"/>
    <p:sldId id="309" r:id="rId41"/>
    <p:sldId id="310" r:id="rId42"/>
    <p:sldId id="311" r:id="rId43"/>
    <p:sldId id="305" r:id="rId44"/>
    <p:sldId id="312" r:id="rId45"/>
    <p:sldId id="313" r:id="rId46"/>
    <p:sldId id="327" r:id="rId47"/>
    <p:sldId id="333" r:id="rId48"/>
    <p:sldId id="334" r:id="rId49"/>
    <p:sldId id="325" r:id="rId50"/>
    <p:sldId id="322" r:id="rId51"/>
    <p:sldId id="337" r:id="rId52"/>
    <p:sldId id="323" r:id="rId53"/>
    <p:sldId id="339" r:id="rId54"/>
    <p:sldId id="341" r:id="rId55"/>
    <p:sldId id="324" r:id="rId56"/>
    <p:sldId id="319" r:id="rId57"/>
    <p:sldId id="320" r:id="rId58"/>
    <p:sldId id="314" r:id="rId59"/>
    <p:sldId id="317" r:id="rId60"/>
    <p:sldId id="315" r:id="rId61"/>
    <p:sldId id="316" r:id="rId62"/>
    <p:sldId id="321" r:id="rId63"/>
    <p:sldId id="318" r:id="rId64"/>
    <p:sldId id="303" r:id="rId65"/>
    <p:sldId id="275" r:id="rId66"/>
    <p:sldId id="338" r:id="rId6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806" autoAdjust="0"/>
    <p:restoredTop sz="44226" autoAdjust="0"/>
  </p:normalViewPr>
  <p:slideViewPr>
    <p:cSldViewPr snapToGrid="0" snapToObjects="1">
      <p:cViewPr varScale="1">
        <p:scale>
          <a:sx n="48" d="100"/>
          <a:sy n="48" d="100"/>
        </p:scale>
        <p:origin x="3120" y="48"/>
      </p:cViewPr>
      <p:guideLst/>
    </p:cSldViewPr>
  </p:slideViewPr>
  <p:outlineViewPr>
    <p:cViewPr>
      <p:scale>
        <a:sx n="33" d="100"/>
        <a:sy n="33" d="100"/>
      </p:scale>
      <p:origin x="0" y="0"/>
    </p:cViewPr>
  </p:outlineViewPr>
  <p:notesTextViewPr>
    <p:cViewPr>
      <p:scale>
        <a:sx n="125" d="100"/>
        <a:sy n="125" d="100"/>
      </p:scale>
      <p:origin x="0" y="0"/>
    </p:cViewPr>
  </p:notesTextViewPr>
  <p:notesViewPr>
    <p:cSldViewPr snapToGrid="0" snapToObjects="1">
      <p:cViewPr varScale="1">
        <p:scale>
          <a:sx n="87" d="100"/>
          <a:sy n="87" d="100"/>
        </p:scale>
        <p:origin x="3840" y="66"/>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4.xml"/><Relationship Id="rId21" Type="http://schemas.openxmlformats.org/officeDocument/2006/relationships/slideMaster" Target="slideMasters/slideMaster18.xml"/><Relationship Id="rId42" Type="http://schemas.openxmlformats.org/officeDocument/2006/relationships/slide" Target="slides/slide20.xml"/><Relationship Id="rId47" Type="http://schemas.openxmlformats.org/officeDocument/2006/relationships/slide" Target="slides/slide25.xml"/><Relationship Id="rId63" Type="http://schemas.openxmlformats.org/officeDocument/2006/relationships/slide" Target="slides/slide41.xml"/><Relationship Id="rId68"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7.xml"/><Relationship Id="rId11" Type="http://schemas.openxmlformats.org/officeDocument/2006/relationships/slideMaster" Target="slideMasters/slideMaster8.xml"/><Relationship Id="rId24" Type="http://schemas.openxmlformats.org/officeDocument/2006/relationships/slide" Target="slides/slide2.xml"/><Relationship Id="rId32" Type="http://schemas.openxmlformats.org/officeDocument/2006/relationships/slide" Target="slides/slide10.xml"/><Relationship Id="rId37" Type="http://schemas.openxmlformats.org/officeDocument/2006/relationships/slide" Target="slides/slide15.xml"/><Relationship Id="rId40" Type="http://schemas.openxmlformats.org/officeDocument/2006/relationships/slide" Target="slides/slide18.xml"/><Relationship Id="rId45" Type="http://schemas.openxmlformats.org/officeDocument/2006/relationships/slide" Target="slides/slide23.xml"/><Relationship Id="rId53" Type="http://schemas.openxmlformats.org/officeDocument/2006/relationships/slide" Target="slides/slide31.xml"/><Relationship Id="rId58" Type="http://schemas.openxmlformats.org/officeDocument/2006/relationships/slide" Target="slides/slide36.xml"/><Relationship Id="rId66" Type="http://schemas.openxmlformats.org/officeDocument/2006/relationships/slide" Target="slides/slide44.xml"/><Relationship Id="rId5" Type="http://schemas.openxmlformats.org/officeDocument/2006/relationships/slideMaster" Target="slideMasters/slideMaster2.xml"/><Relationship Id="rId61" Type="http://schemas.openxmlformats.org/officeDocument/2006/relationships/slide" Target="slides/slide39.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5.xml"/><Relationship Id="rId30" Type="http://schemas.openxmlformats.org/officeDocument/2006/relationships/slide" Target="slides/slide8.xml"/><Relationship Id="rId35" Type="http://schemas.openxmlformats.org/officeDocument/2006/relationships/slide" Target="slides/slide13.xml"/><Relationship Id="rId43" Type="http://schemas.openxmlformats.org/officeDocument/2006/relationships/slide" Target="slides/slide21.xml"/><Relationship Id="rId48" Type="http://schemas.openxmlformats.org/officeDocument/2006/relationships/slide" Target="slides/slide26.xml"/><Relationship Id="rId56" Type="http://schemas.openxmlformats.org/officeDocument/2006/relationships/slide" Target="slides/slide34.xml"/><Relationship Id="rId64" Type="http://schemas.openxmlformats.org/officeDocument/2006/relationships/slide" Target="slides/slide42.xml"/><Relationship Id="rId69" Type="http://schemas.openxmlformats.org/officeDocument/2006/relationships/presProps" Target="presProps.xml"/><Relationship Id="rId8" Type="http://schemas.openxmlformats.org/officeDocument/2006/relationships/slideMaster" Target="slideMasters/slideMaster5.xml"/><Relationship Id="rId51" Type="http://schemas.openxmlformats.org/officeDocument/2006/relationships/slide" Target="slides/slide29.xml"/><Relationship Id="rId72"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3.xml"/><Relationship Id="rId33" Type="http://schemas.openxmlformats.org/officeDocument/2006/relationships/slide" Target="slides/slide11.xml"/><Relationship Id="rId38" Type="http://schemas.openxmlformats.org/officeDocument/2006/relationships/slide" Target="slides/slide16.xml"/><Relationship Id="rId46" Type="http://schemas.openxmlformats.org/officeDocument/2006/relationships/slide" Target="slides/slide24.xml"/><Relationship Id="rId59" Type="http://schemas.openxmlformats.org/officeDocument/2006/relationships/slide" Target="slides/slide37.xml"/><Relationship Id="rId67" Type="http://schemas.openxmlformats.org/officeDocument/2006/relationships/slide" Target="slides/slide45.xml"/><Relationship Id="rId20" Type="http://schemas.openxmlformats.org/officeDocument/2006/relationships/slideMaster" Target="slideMasters/slideMaster17.xml"/><Relationship Id="rId41" Type="http://schemas.openxmlformats.org/officeDocument/2006/relationships/slide" Target="slides/slide19.xml"/><Relationship Id="rId54" Type="http://schemas.openxmlformats.org/officeDocument/2006/relationships/slide" Target="slides/slide32.xml"/><Relationship Id="rId62" Type="http://schemas.openxmlformats.org/officeDocument/2006/relationships/slide" Target="slides/slide40.xml"/><Relationship Id="rId7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1.xml"/><Relationship Id="rId28" Type="http://schemas.openxmlformats.org/officeDocument/2006/relationships/slide" Target="slides/slide6.xml"/><Relationship Id="rId36" Type="http://schemas.openxmlformats.org/officeDocument/2006/relationships/slide" Target="slides/slide14.xml"/><Relationship Id="rId49" Type="http://schemas.openxmlformats.org/officeDocument/2006/relationships/slide" Target="slides/slide27.xml"/><Relationship Id="rId57" Type="http://schemas.openxmlformats.org/officeDocument/2006/relationships/slide" Target="slides/slide35.xml"/><Relationship Id="rId10" Type="http://schemas.openxmlformats.org/officeDocument/2006/relationships/slideMaster" Target="slideMasters/slideMaster7.xml"/><Relationship Id="rId31" Type="http://schemas.openxmlformats.org/officeDocument/2006/relationships/slide" Target="slides/slide9.xml"/><Relationship Id="rId44" Type="http://schemas.openxmlformats.org/officeDocument/2006/relationships/slide" Target="slides/slide22.xml"/><Relationship Id="rId52" Type="http://schemas.openxmlformats.org/officeDocument/2006/relationships/slide" Target="slides/slide30.xml"/><Relationship Id="rId60" Type="http://schemas.openxmlformats.org/officeDocument/2006/relationships/slide" Target="slides/slide38.xml"/><Relationship Id="rId65" Type="http://schemas.openxmlformats.org/officeDocument/2006/relationships/slide" Target="slides/slide43.xml"/><Relationship Id="rId73"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7.xml"/><Relationship Id="rId34" Type="http://schemas.openxmlformats.org/officeDocument/2006/relationships/slide" Target="slides/slide12.xml"/><Relationship Id="rId50" Type="http://schemas.openxmlformats.org/officeDocument/2006/relationships/slide" Target="slides/slide28.xml"/><Relationship Id="rId55" Type="http://schemas.openxmlformats.org/officeDocument/2006/relationships/slide" Target="slides/slide33.xml"/><Relationship Id="rId7" Type="http://schemas.openxmlformats.org/officeDocument/2006/relationships/slideMaster" Target="slideMasters/slideMaster4.xml"/><Relationship Id="rId71"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Rees-Edwards" userId="6ddc9a34-5fd4-438d-87b4-9c8b83b97512" providerId="ADAL" clId="{858D6553-74A1-4202-9C14-6D1DD2F10335}"/>
    <pc:docChg chg="modSld">
      <pc:chgData name="Alison Rees-Edwards" userId="6ddc9a34-5fd4-438d-87b4-9c8b83b97512" providerId="ADAL" clId="{858D6553-74A1-4202-9C14-6D1DD2F10335}" dt="2023-10-10T14:00:38.095" v="28" actId="6549"/>
      <pc:docMkLst>
        <pc:docMk/>
      </pc:docMkLst>
      <pc:sldChg chg="modNotesTx">
        <pc:chgData name="Alison Rees-Edwards" userId="6ddc9a34-5fd4-438d-87b4-9c8b83b97512" providerId="ADAL" clId="{858D6553-74A1-4202-9C14-6D1DD2F10335}" dt="2023-10-10T13:58:29.871" v="5" actId="6549"/>
        <pc:sldMkLst>
          <pc:docMk/>
          <pc:sldMk cId="1747943338" sldId="292"/>
        </pc:sldMkLst>
      </pc:sldChg>
      <pc:sldChg chg="modNotesTx">
        <pc:chgData name="Alison Rees-Edwards" userId="6ddc9a34-5fd4-438d-87b4-9c8b83b97512" providerId="ADAL" clId="{858D6553-74A1-4202-9C14-6D1DD2F10335}" dt="2023-10-10T13:57:42.451" v="0" actId="6549"/>
        <pc:sldMkLst>
          <pc:docMk/>
          <pc:sldMk cId="1648223429" sldId="297"/>
        </pc:sldMkLst>
      </pc:sldChg>
      <pc:sldChg chg="modNotesTx">
        <pc:chgData name="Alison Rees-Edwards" userId="6ddc9a34-5fd4-438d-87b4-9c8b83b97512" providerId="ADAL" clId="{858D6553-74A1-4202-9C14-6D1DD2F10335}" dt="2023-10-10T13:57:58.988" v="3" actId="6549"/>
        <pc:sldMkLst>
          <pc:docMk/>
          <pc:sldMk cId="3982635492" sldId="304"/>
        </pc:sldMkLst>
      </pc:sldChg>
      <pc:sldChg chg="modNotesTx">
        <pc:chgData name="Alison Rees-Edwards" userId="6ddc9a34-5fd4-438d-87b4-9c8b83b97512" providerId="ADAL" clId="{858D6553-74A1-4202-9C14-6D1DD2F10335}" dt="2023-10-10T13:58:56.678" v="10" actId="6549"/>
        <pc:sldMkLst>
          <pc:docMk/>
          <pc:sldMk cId="4252215187" sldId="305"/>
        </pc:sldMkLst>
      </pc:sldChg>
      <pc:sldChg chg="modNotesTx">
        <pc:chgData name="Alison Rees-Edwards" userId="6ddc9a34-5fd4-438d-87b4-9c8b83b97512" providerId="ADAL" clId="{858D6553-74A1-4202-9C14-6D1DD2F10335}" dt="2023-10-10T13:58:34.778" v="6" actId="6549"/>
        <pc:sldMkLst>
          <pc:docMk/>
          <pc:sldMk cId="2729061402" sldId="306"/>
        </pc:sldMkLst>
      </pc:sldChg>
      <pc:sldChg chg="modNotesTx">
        <pc:chgData name="Alison Rees-Edwards" userId="6ddc9a34-5fd4-438d-87b4-9c8b83b97512" providerId="ADAL" clId="{858D6553-74A1-4202-9C14-6D1DD2F10335}" dt="2023-10-10T13:58:40.979" v="7" actId="6549"/>
        <pc:sldMkLst>
          <pc:docMk/>
          <pc:sldMk cId="2440889864" sldId="307"/>
        </pc:sldMkLst>
      </pc:sldChg>
      <pc:sldChg chg="modNotesTx">
        <pc:chgData name="Alison Rees-Edwards" userId="6ddc9a34-5fd4-438d-87b4-9c8b83b97512" providerId="ADAL" clId="{858D6553-74A1-4202-9C14-6D1DD2F10335}" dt="2023-10-10T13:58:44.153" v="8" actId="6549"/>
        <pc:sldMkLst>
          <pc:docMk/>
          <pc:sldMk cId="483716932" sldId="309"/>
        </pc:sldMkLst>
      </pc:sldChg>
      <pc:sldChg chg="modNotesTx">
        <pc:chgData name="Alison Rees-Edwards" userId="6ddc9a34-5fd4-438d-87b4-9c8b83b97512" providerId="ADAL" clId="{858D6553-74A1-4202-9C14-6D1DD2F10335}" dt="2023-10-10T13:58:51.294" v="9" actId="6549"/>
        <pc:sldMkLst>
          <pc:docMk/>
          <pc:sldMk cId="3178100586" sldId="310"/>
        </pc:sldMkLst>
      </pc:sldChg>
      <pc:sldChg chg="modNotesTx">
        <pc:chgData name="Alison Rees-Edwards" userId="6ddc9a34-5fd4-438d-87b4-9c8b83b97512" providerId="ADAL" clId="{858D6553-74A1-4202-9C14-6D1DD2F10335}" dt="2023-10-10T14:00:11.584" v="23" actId="6549"/>
        <pc:sldMkLst>
          <pc:docMk/>
          <pc:sldMk cId="3649135222" sldId="314"/>
        </pc:sldMkLst>
      </pc:sldChg>
      <pc:sldChg chg="modNotesTx">
        <pc:chgData name="Alison Rees-Edwards" userId="6ddc9a34-5fd4-438d-87b4-9c8b83b97512" providerId="ADAL" clId="{858D6553-74A1-4202-9C14-6D1DD2F10335}" dt="2023-10-10T14:00:24.466" v="25" actId="6549"/>
        <pc:sldMkLst>
          <pc:docMk/>
          <pc:sldMk cId="1804030579" sldId="315"/>
        </pc:sldMkLst>
      </pc:sldChg>
      <pc:sldChg chg="modNotesTx">
        <pc:chgData name="Alison Rees-Edwards" userId="6ddc9a34-5fd4-438d-87b4-9c8b83b97512" providerId="ADAL" clId="{858D6553-74A1-4202-9C14-6D1DD2F10335}" dt="2023-10-10T14:00:27.896" v="26" actId="6549"/>
        <pc:sldMkLst>
          <pc:docMk/>
          <pc:sldMk cId="3788557414" sldId="316"/>
        </pc:sldMkLst>
      </pc:sldChg>
      <pc:sldChg chg="modNotesTx">
        <pc:chgData name="Alison Rees-Edwards" userId="6ddc9a34-5fd4-438d-87b4-9c8b83b97512" providerId="ADAL" clId="{858D6553-74A1-4202-9C14-6D1DD2F10335}" dt="2023-10-10T14:00:16.389" v="24" actId="6549"/>
        <pc:sldMkLst>
          <pc:docMk/>
          <pc:sldMk cId="4239243930" sldId="317"/>
        </pc:sldMkLst>
      </pc:sldChg>
      <pc:sldChg chg="modNotesTx">
        <pc:chgData name="Alison Rees-Edwards" userId="6ddc9a34-5fd4-438d-87b4-9c8b83b97512" providerId="ADAL" clId="{858D6553-74A1-4202-9C14-6D1DD2F10335}" dt="2023-10-10T14:00:38.095" v="28" actId="6549"/>
        <pc:sldMkLst>
          <pc:docMk/>
          <pc:sldMk cId="4242249994" sldId="318"/>
        </pc:sldMkLst>
      </pc:sldChg>
      <pc:sldChg chg="modNotesTx">
        <pc:chgData name="Alison Rees-Edwards" userId="6ddc9a34-5fd4-438d-87b4-9c8b83b97512" providerId="ADAL" clId="{858D6553-74A1-4202-9C14-6D1DD2F10335}" dt="2023-10-10T14:00:04.161" v="22" actId="6549"/>
        <pc:sldMkLst>
          <pc:docMk/>
          <pc:sldMk cId="2965333638" sldId="320"/>
        </pc:sldMkLst>
      </pc:sldChg>
      <pc:sldChg chg="modNotesTx">
        <pc:chgData name="Alison Rees-Edwards" userId="6ddc9a34-5fd4-438d-87b4-9c8b83b97512" providerId="ADAL" clId="{858D6553-74A1-4202-9C14-6D1DD2F10335}" dt="2023-10-10T14:00:32.660" v="27" actId="6549"/>
        <pc:sldMkLst>
          <pc:docMk/>
          <pc:sldMk cId="1280179615" sldId="321"/>
        </pc:sldMkLst>
      </pc:sldChg>
      <pc:sldChg chg="modNotesTx">
        <pc:chgData name="Alison Rees-Edwards" userId="6ddc9a34-5fd4-438d-87b4-9c8b83b97512" providerId="ADAL" clId="{858D6553-74A1-4202-9C14-6D1DD2F10335}" dt="2023-10-10T13:59:20.344" v="12" actId="6549"/>
        <pc:sldMkLst>
          <pc:docMk/>
          <pc:sldMk cId="2164858354" sldId="322"/>
        </pc:sldMkLst>
      </pc:sldChg>
      <pc:sldChg chg="modNotesTx">
        <pc:chgData name="Alison Rees-Edwards" userId="6ddc9a34-5fd4-438d-87b4-9c8b83b97512" providerId="ADAL" clId="{858D6553-74A1-4202-9C14-6D1DD2F10335}" dt="2023-10-10T13:59:33.672" v="15" actId="6549"/>
        <pc:sldMkLst>
          <pc:docMk/>
          <pc:sldMk cId="1988556691" sldId="323"/>
        </pc:sldMkLst>
      </pc:sldChg>
      <pc:sldChg chg="modNotesTx">
        <pc:chgData name="Alison Rees-Edwards" userId="6ddc9a34-5fd4-438d-87b4-9c8b83b97512" providerId="ADAL" clId="{858D6553-74A1-4202-9C14-6D1DD2F10335}" dt="2023-10-10T13:59:53.317" v="20" actId="6549"/>
        <pc:sldMkLst>
          <pc:docMk/>
          <pc:sldMk cId="948809296" sldId="324"/>
        </pc:sldMkLst>
      </pc:sldChg>
      <pc:sldChg chg="modNotesTx">
        <pc:chgData name="Alison Rees-Edwards" userId="6ddc9a34-5fd4-438d-87b4-9c8b83b97512" providerId="ADAL" clId="{858D6553-74A1-4202-9C14-6D1DD2F10335}" dt="2023-10-10T13:57:54.210" v="2" actId="6549"/>
        <pc:sldMkLst>
          <pc:docMk/>
          <pc:sldMk cId="2593114147" sldId="328"/>
        </pc:sldMkLst>
      </pc:sldChg>
      <pc:sldChg chg="modNotesTx">
        <pc:chgData name="Alison Rees-Edwards" userId="6ddc9a34-5fd4-438d-87b4-9c8b83b97512" providerId="ADAL" clId="{858D6553-74A1-4202-9C14-6D1DD2F10335}" dt="2023-10-10T13:59:10.400" v="11" actId="6549"/>
        <pc:sldMkLst>
          <pc:docMk/>
          <pc:sldMk cId="7198708" sldId="333"/>
        </pc:sldMkLst>
      </pc:sldChg>
      <pc:sldChg chg="modNotesTx">
        <pc:chgData name="Alison Rees-Edwards" userId="6ddc9a34-5fd4-438d-87b4-9c8b83b97512" providerId="ADAL" clId="{858D6553-74A1-4202-9C14-6D1DD2F10335}" dt="2023-10-10T13:58:13.468" v="4" actId="6549"/>
        <pc:sldMkLst>
          <pc:docMk/>
          <pc:sldMk cId="2842568040" sldId="335"/>
        </pc:sldMkLst>
      </pc:sldChg>
      <pc:sldChg chg="modNotesTx">
        <pc:chgData name="Alison Rees-Edwards" userId="6ddc9a34-5fd4-438d-87b4-9c8b83b97512" providerId="ADAL" clId="{858D6553-74A1-4202-9C14-6D1DD2F10335}" dt="2023-10-10T13:59:25.168" v="13" actId="6549"/>
        <pc:sldMkLst>
          <pc:docMk/>
          <pc:sldMk cId="2961500121" sldId="337"/>
        </pc:sldMkLst>
      </pc:sldChg>
      <pc:sldChg chg="modNotesTx">
        <pc:chgData name="Alison Rees-Edwards" userId="6ddc9a34-5fd4-438d-87b4-9c8b83b97512" providerId="ADAL" clId="{858D6553-74A1-4202-9C14-6D1DD2F10335}" dt="2023-10-10T13:59:40.914" v="17" actId="6549"/>
        <pc:sldMkLst>
          <pc:docMk/>
          <pc:sldMk cId="2403309845" sldId="339"/>
        </pc:sldMkLst>
      </pc:sldChg>
      <pc:sldChg chg="modNotesTx">
        <pc:chgData name="Alison Rees-Edwards" userId="6ddc9a34-5fd4-438d-87b4-9c8b83b97512" providerId="ADAL" clId="{858D6553-74A1-4202-9C14-6D1DD2F10335}" dt="2023-10-10T13:59:50.286" v="19" actId="6549"/>
        <pc:sldMkLst>
          <pc:docMk/>
          <pc:sldMk cId="4114604387" sldId="341"/>
        </pc:sldMkLst>
      </pc:sldChg>
      <pc:sldChg chg="modNotesTx">
        <pc:chgData name="Alison Rees-Edwards" userId="6ddc9a34-5fd4-438d-87b4-9c8b83b97512" providerId="ADAL" clId="{858D6553-74A1-4202-9C14-6D1DD2F10335}" dt="2023-10-10T13:57:46.350" v="1" actId="6549"/>
        <pc:sldMkLst>
          <pc:docMk/>
          <pc:sldMk cId="1206173858" sldId="343"/>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g"/><Relationship Id="rId1" Type="http://schemas.openxmlformats.org/officeDocument/2006/relationships/image" Target="../media/image35.jpg"/></Relationships>
</file>

<file path=ppt/diagrams/_rels/data2.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g"/><Relationship Id="rId1" Type="http://schemas.openxmlformats.org/officeDocument/2006/relationships/image" Target="../media/image35.jpg"/></Relationships>
</file>

<file path=ppt/diagrams/_rels/drawing1.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g"/><Relationship Id="rId1" Type="http://schemas.openxmlformats.org/officeDocument/2006/relationships/image" Target="../media/image35.jpg"/></Relationships>
</file>

<file path=ppt/diagrams/_rels/drawing2.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g"/><Relationship Id="rId1" Type="http://schemas.openxmlformats.org/officeDocument/2006/relationships/image" Target="../media/image35.jp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2D930B3-5B1B-44C5-B0C4-744EE4B7147A}" type="doc">
      <dgm:prSet loTypeId="urn:microsoft.com/office/officeart/2005/8/layout/hList2" loCatId="list" qsTypeId="urn:microsoft.com/office/officeart/2005/8/quickstyle/simple1" qsCatId="simple" csTypeId="urn:microsoft.com/office/officeart/2005/8/colors/accent1_2" csCatId="accent1" phldr="1"/>
      <dgm:spPr/>
      <dgm:t>
        <a:bodyPr/>
        <a:lstStyle/>
        <a:p>
          <a:endParaRPr lang="en-GB"/>
        </a:p>
      </dgm:t>
    </dgm:pt>
    <dgm:pt modelId="{C13773E5-609B-422D-B751-8738CDD1FACC}">
      <dgm:prSet phldrT="[Text]" phldr="1"/>
      <dgm:spPr/>
      <dgm:t>
        <a:bodyPr/>
        <a:lstStyle/>
        <a:p>
          <a:endParaRPr lang="en-GB"/>
        </a:p>
      </dgm:t>
    </dgm:pt>
    <dgm:pt modelId="{022BE078-590E-4FF5-BA80-D284B61C2668}" type="parTrans" cxnId="{34A82E9F-254E-42A7-A23C-84981F10A90B}">
      <dgm:prSet/>
      <dgm:spPr/>
      <dgm:t>
        <a:bodyPr/>
        <a:lstStyle/>
        <a:p>
          <a:endParaRPr lang="en-GB"/>
        </a:p>
      </dgm:t>
    </dgm:pt>
    <dgm:pt modelId="{65F96C84-9E0F-403F-BC05-43E5EB33EFA4}" type="sibTrans" cxnId="{34A82E9F-254E-42A7-A23C-84981F10A90B}">
      <dgm:prSet/>
      <dgm:spPr/>
      <dgm:t>
        <a:bodyPr/>
        <a:lstStyle/>
        <a:p>
          <a:endParaRPr lang="en-GB"/>
        </a:p>
      </dgm:t>
    </dgm:pt>
    <dgm:pt modelId="{162257EC-F25E-4C40-A8E3-063EA1447B55}">
      <dgm:prSet phldrT="[Text]" custT="1"/>
      <dgm:spPr>
        <a:solidFill>
          <a:schemeClr val="accent4">
            <a:lumMod val="40000"/>
            <a:lumOff val="60000"/>
          </a:schemeClr>
        </a:solidFill>
      </dgm:spPr>
      <dgm:t>
        <a:bodyPr/>
        <a:lstStyle/>
        <a:p>
          <a:pPr algn="ctr">
            <a:buFontTx/>
            <a:buNone/>
          </a:pPr>
          <a:r>
            <a:rPr lang="en-GB" sz="1600" dirty="0">
              <a:solidFill>
                <a:schemeClr val="tx1"/>
              </a:solidFill>
            </a:rPr>
            <a:t>CYNRYCHIOLAETH</a:t>
          </a:r>
        </a:p>
      </dgm:t>
    </dgm:pt>
    <dgm:pt modelId="{139A59F6-7495-46B0-86B2-19F35AC677E2}" type="parTrans" cxnId="{ABF2AB8A-C9BE-4707-BE98-479819BC366B}">
      <dgm:prSet/>
      <dgm:spPr/>
      <dgm:t>
        <a:bodyPr/>
        <a:lstStyle/>
        <a:p>
          <a:endParaRPr lang="en-GB"/>
        </a:p>
      </dgm:t>
    </dgm:pt>
    <dgm:pt modelId="{332BE4CD-DEBA-4447-A833-394F465A507F}" type="sibTrans" cxnId="{ABF2AB8A-C9BE-4707-BE98-479819BC366B}">
      <dgm:prSet/>
      <dgm:spPr/>
      <dgm:t>
        <a:bodyPr/>
        <a:lstStyle/>
        <a:p>
          <a:endParaRPr lang="en-GB"/>
        </a:p>
      </dgm:t>
    </dgm:pt>
    <dgm:pt modelId="{9DF8CDE8-6E0F-4791-8A7A-4620B865593B}">
      <dgm:prSet phldrT="[Text]" phldr="1"/>
      <dgm:spPr/>
      <dgm:t>
        <a:bodyPr/>
        <a:lstStyle/>
        <a:p>
          <a:endParaRPr lang="en-GB"/>
        </a:p>
      </dgm:t>
    </dgm:pt>
    <dgm:pt modelId="{4C0FC1E3-F340-4834-B803-9C4BC4665780}" type="parTrans" cxnId="{775F573A-6AC6-45E4-B2C0-E1C572E7B88F}">
      <dgm:prSet/>
      <dgm:spPr/>
      <dgm:t>
        <a:bodyPr/>
        <a:lstStyle/>
        <a:p>
          <a:endParaRPr lang="en-GB"/>
        </a:p>
      </dgm:t>
    </dgm:pt>
    <dgm:pt modelId="{C6D07E38-5367-4453-9E95-E19F814317BD}" type="sibTrans" cxnId="{775F573A-6AC6-45E4-B2C0-E1C572E7B88F}">
      <dgm:prSet/>
      <dgm:spPr/>
      <dgm:t>
        <a:bodyPr/>
        <a:lstStyle/>
        <a:p>
          <a:endParaRPr lang="en-GB"/>
        </a:p>
      </dgm:t>
    </dgm:pt>
    <dgm:pt modelId="{06E67E52-5806-4C45-83B7-11ED82B1C996}">
      <dgm:prSet phldrT="[Text]" custT="1"/>
      <dgm:spPr>
        <a:solidFill>
          <a:schemeClr val="accent2">
            <a:lumMod val="40000"/>
            <a:lumOff val="60000"/>
          </a:schemeClr>
        </a:solidFill>
      </dgm:spPr>
      <dgm:t>
        <a:bodyPr/>
        <a:lstStyle/>
        <a:p>
          <a:pPr algn="ctr">
            <a:buFontTx/>
            <a:buNone/>
          </a:pPr>
          <a:r>
            <a:rPr lang="en-GB" sz="1600" dirty="0">
              <a:solidFill>
                <a:schemeClr val="tx1"/>
              </a:solidFill>
            </a:rPr>
            <a:t>DILYNIANT</a:t>
          </a:r>
        </a:p>
      </dgm:t>
    </dgm:pt>
    <dgm:pt modelId="{A6C7FAE5-41C7-4D77-8BFE-1C878624A778}" type="parTrans" cxnId="{872A86D0-6747-42A0-A87F-6C873618DC98}">
      <dgm:prSet/>
      <dgm:spPr/>
      <dgm:t>
        <a:bodyPr/>
        <a:lstStyle/>
        <a:p>
          <a:endParaRPr lang="en-GB"/>
        </a:p>
      </dgm:t>
    </dgm:pt>
    <dgm:pt modelId="{DC282C8D-7C90-45F1-9D65-6542EEF6C7D1}" type="sibTrans" cxnId="{872A86D0-6747-42A0-A87F-6C873618DC98}">
      <dgm:prSet/>
      <dgm:spPr/>
      <dgm:t>
        <a:bodyPr/>
        <a:lstStyle/>
        <a:p>
          <a:endParaRPr lang="en-GB"/>
        </a:p>
      </dgm:t>
    </dgm:pt>
    <dgm:pt modelId="{4BC15CF2-8992-4BA5-ACC1-1B117E6F3343}">
      <dgm:prSet phldrT="[Text]" phldr="1"/>
      <dgm:spPr/>
      <dgm:t>
        <a:bodyPr/>
        <a:lstStyle/>
        <a:p>
          <a:endParaRPr lang="en-GB"/>
        </a:p>
      </dgm:t>
    </dgm:pt>
    <dgm:pt modelId="{E0260709-5AAC-45BE-ABC7-B0F038A57A2A}" type="parTrans" cxnId="{73FAE8E1-87FB-498B-9160-C1CDB92E3794}">
      <dgm:prSet/>
      <dgm:spPr/>
      <dgm:t>
        <a:bodyPr/>
        <a:lstStyle/>
        <a:p>
          <a:endParaRPr lang="en-GB"/>
        </a:p>
      </dgm:t>
    </dgm:pt>
    <dgm:pt modelId="{5571A4DC-104E-4FF1-BAD4-F46064554936}" type="sibTrans" cxnId="{73FAE8E1-87FB-498B-9160-C1CDB92E3794}">
      <dgm:prSet/>
      <dgm:spPr/>
      <dgm:t>
        <a:bodyPr/>
        <a:lstStyle/>
        <a:p>
          <a:endParaRPr lang="en-GB"/>
        </a:p>
      </dgm:t>
    </dgm:pt>
    <dgm:pt modelId="{98B2B327-FC68-4439-AE51-6F82E46ADF1E}">
      <dgm:prSet phldrT="[Text]" custT="1"/>
      <dgm:spPr>
        <a:solidFill>
          <a:schemeClr val="accent6">
            <a:lumMod val="40000"/>
            <a:lumOff val="60000"/>
          </a:schemeClr>
        </a:solidFill>
      </dgm:spPr>
      <dgm:t>
        <a:bodyPr/>
        <a:lstStyle/>
        <a:p>
          <a:pPr algn="ctr">
            <a:buFontTx/>
            <a:buNone/>
          </a:pPr>
          <a:r>
            <a:rPr lang="en-GB" sz="1800" dirty="0">
              <a:solidFill>
                <a:schemeClr val="tx1"/>
              </a:solidFill>
            </a:rPr>
            <a:t>LLWYDDIANT </a:t>
          </a:r>
        </a:p>
      </dgm:t>
    </dgm:pt>
    <dgm:pt modelId="{739E1530-3A56-4E0F-865B-91E2D7A6D79C}" type="parTrans" cxnId="{B3C0F1CA-5E53-426E-9943-80E875A1E299}">
      <dgm:prSet/>
      <dgm:spPr/>
      <dgm:t>
        <a:bodyPr/>
        <a:lstStyle/>
        <a:p>
          <a:endParaRPr lang="en-GB"/>
        </a:p>
      </dgm:t>
    </dgm:pt>
    <dgm:pt modelId="{C0002651-7577-474B-B253-7025FD415177}" type="sibTrans" cxnId="{B3C0F1CA-5E53-426E-9943-80E875A1E299}">
      <dgm:prSet/>
      <dgm:spPr/>
      <dgm:t>
        <a:bodyPr/>
        <a:lstStyle/>
        <a:p>
          <a:endParaRPr lang="en-GB"/>
        </a:p>
      </dgm:t>
    </dgm:pt>
    <dgm:pt modelId="{0E351609-DA22-4D02-9650-F6A32F760A55}">
      <dgm:prSet phldrT="[Text]" custT="1"/>
      <dgm:spPr>
        <a:solidFill>
          <a:schemeClr val="accent6">
            <a:lumMod val="40000"/>
            <a:lumOff val="60000"/>
          </a:schemeClr>
        </a:solidFill>
      </dgm:spPr>
      <dgm:t>
        <a:bodyPr/>
        <a:lstStyle/>
        <a:p>
          <a:pPr algn="l"/>
          <a:r>
            <a:rPr lang="en-GB" sz="1800" dirty="0">
              <a:solidFill>
                <a:schemeClr val="tx1"/>
              </a:solidFill>
            </a:rPr>
            <a:t>86% of </a:t>
          </a:r>
          <a:r>
            <a:rPr lang="en-GB" sz="1800" dirty="0" err="1">
              <a:solidFill>
                <a:schemeClr val="tx1"/>
              </a:solidFill>
            </a:rPr>
            <a:t>fyfyrwyr</a:t>
          </a:r>
          <a:r>
            <a:rPr lang="en-GB" sz="1800" dirty="0">
              <a:solidFill>
                <a:schemeClr val="tx1"/>
              </a:solidFill>
            </a:rPr>
            <a:t> Gwyn </a:t>
          </a:r>
          <a:r>
            <a:rPr lang="en-GB" sz="1800" dirty="0" err="1">
              <a:solidFill>
                <a:schemeClr val="tx1"/>
              </a:solidFill>
            </a:rPr>
            <a:t>yn</a:t>
          </a:r>
          <a:r>
            <a:rPr lang="en-GB" sz="1800" dirty="0">
              <a:solidFill>
                <a:schemeClr val="tx1"/>
              </a:solidFill>
            </a:rPr>
            <a:t> </a:t>
          </a:r>
          <a:r>
            <a:rPr lang="en-GB" sz="1800" dirty="0" err="1">
              <a:solidFill>
                <a:schemeClr val="tx1"/>
              </a:solidFill>
            </a:rPr>
            <a:t>derbyn</a:t>
          </a:r>
          <a:r>
            <a:rPr lang="en-GB" sz="1800" dirty="0">
              <a:solidFill>
                <a:schemeClr val="tx1"/>
              </a:solidFill>
            </a:rPr>
            <a:t> </a:t>
          </a:r>
          <a:r>
            <a:rPr lang="en-GB" sz="1800" dirty="0" err="1">
              <a:solidFill>
                <a:schemeClr val="tx1"/>
              </a:solidFill>
            </a:rPr>
            <a:t>gradd</a:t>
          </a:r>
          <a:r>
            <a:rPr lang="en-GB" sz="1800" dirty="0">
              <a:solidFill>
                <a:schemeClr val="tx1"/>
              </a:solidFill>
            </a:rPr>
            <a:t> ‘</a:t>
          </a:r>
          <a:r>
            <a:rPr lang="en-GB" sz="1800" dirty="0" err="1">
              <a:solidFill>
                <a:schemeClr val="tx1"/>
              </a:solidFill>
            </a:rPr>
            <a:t>dda</a:t>
          </a:r>
          <a:r>
            <a:rPr lang="en-GB" sz="1800" dirty="0">
              <a:solidFill>
                <a:schemeClr val="tx1"/>
              </a:solidFill>
            </a:rPr>
            <a:t>’;</a:t>
          </a:r>
        </a:p>
      </dgm:t>
    </dgm:pt>
    <dgm:pt modelId="{8C71815F-FA07-483E-B25F-C2A20AC354E6}" type="parTrans" cxnId="{8A73F201-FB01-4332-A37E-889A2CF859AB}">
      <dgm:prSet/>
      <dgm:spPr/>
      <dgm:t>
        <a:bodyPr/>
        <a:lstStyle/>
        <a:p>
          <a:endParaRPr lang="en-GB"/>
        </a:p>
      </dgm:t>
    </dgm:pt>
    <dgm:pt modelId="{621CA573-2060-4C7D-B4A7-174868393C39}" type="sibTrans" cxnId="{8A73F201-FB01-4332-A37E-889A2CF859AB}">
      <dgm:prSet/>
      <dgm:spPr/>
      <dgm:t>
        <a:bodyPr/>
        <a:lstStyle/>
        <a:p>
          <a:endParaRPr lang="en-GB"/>
        </a:p>
      </dgm:t>
    </dgm:pt>
    <dgm:pt modelId="{40A2F6AD-1E21-4879-9FE6-3C195050A51E}">
      <dgm:prSet phldrT="[Text]" custT="1"/>
      <dgm:spPr>
        <a:solidFill>
          <a:schemeClr val="accent6">
            <a:lumMod val="40000"/>
            <a:lumOff val="60000"/>
          </a:schemeClr>
        </a:solidFill>
      </dgm:spPr>
      <dgm:t>
        <a:bodyPr/>
        <a:lstStyle/>
        <a:p>
          <a:pPr algn="l"/>
          <a:r>
            <a:rPr lang="en-GB" sz="1800" dirty="0">
              <a:solidFill>
                <a:schemeClr val="tx1"/>
              </a:solidFill>
            </a:rPr>
            <a:t>66.3% o </a:t>
          </a:r>
          <a:r>
            <a:rPr lang="en-GB" sz="1800" dirty="0" err="1">
              <a:solidFill>
                <a:schemeClr val="tx1"/>
              </a:solidFill>
            </a:rPr>
            <a:t>fyfyrwyr</a:t>
          </a:r>
          <a:r>
            <a:rPr lang="en-GB" sz="1800" dirty="0">
              <a:solidFill>
                <a:schemeClr val="tx1"/>
              </a:solidFill>
            </a:rPr>
            <a:t> Du </a:t>
          </a:r>
          <a:r>
            <a:rPr lang="en-GB" sz="1800" dirty="0" err="1">
              <a:solidFill>
                <a:schemeClr val="tx1"/>
              </a:solidFill>
            </a:rPr>
            <a:t>yn</a:t>
          </a:r>
          <a:r>
            <a:rPr lang="en-GB" sz="1800" dirty="0">
              <a:solidFill>
                <a:schemeClr val="tx1"/>
              </a:solidFill>
            </a:rPr>
            <a:t> </a:t>
          </a:r>
          <a:r>
            <a:rPr lang="en-GB" sz="1800" dirty="0" err="1">
              <a:solidFill>
                <a:schemeClr val="tx1"/>
              </a:solidFill>
            </a:rPr>
            <a:t>derbyn</a:t>
          </a:r>
          <a:r>
            <a:rPr lang="en-GB" sz="1800" dirty="0">
              <a:solidFill>
                <a:schemeClr val="tx1"/>
              </a:solidFill>
            </a:rPr>
            <a:t> </a:t>
          </a:r>
          <a:r>
            <a:rPr lang="en-GB" sz="1800" dirty="0" err="1">
              <a:solidFill>
                <a:schemeClr val="tx1"/>
              </a:solidFill>
            </a:rPr>
            <a:t>gradd</a:t>
          </a:r>
          <a:r>
            <a:rPr lang="en-GB" sz="1800" dirty="0">
              <a:solidFill>
                <a:schemeClr val="tx1"/>
              </a:solidFill>
            </a:rPr>
            <a:t> ‘</a:t>
          </a:r>
          <a:r>
            <a:rPr lang="en-GB" sz="1800" dirty="0" err="1">
              <a:solidFill>
                <a:schemeClr val="tx1"/>
              </a:solidFill>
            </a:rPr>
            <a:t>dda</a:t>
          </a:r>
          <a:r>
            <a:rPr lang="en-GB" sz="1800" dirty="0">
              <a:solidFill>
                <a:schemeClr val="tx1"/>
              </a:solidFill>
            </a:rPr>
            <a:t>’.</a:t>
          </a:r>
        </a:p>
      </dgm:t>
    </dgm:pt>
    <dgm:pt modelId="{885627C5-96C9-4629-BE2E-92835AA1A633}" type="parTrans" cxnId="{CEA9BA17-E959-4760-9DE1-7331514A7969}">
      <dgm:prSet/>
      <dgm:spPr/>
      <dgm:t>
        <a:bodyPr/>
        <a:lstStyle/>
        <a:p>
          <a:endParaRPr lang="en-GB"/>
        </a:p>
      </dgm:t>
    </dgm:pt>
    <dgm:pt modelId="{0AF6A608-11CD-4A3E-9CA9-FAC1CA6659FD}" type="sibTrans" cxnId="{CEA9BA17-E959-4760-9DE1-7331514A7969}">
      <dgm:prSet/>
      <dgm:spPr/>
      <dgm:t>
        <a:bodyPr/>
        <a:lstStyle/>
        <a:p>
          <a:endParaRPr lang="en-GB"/>
        </a:p>
      </dgm:t>
    </dgm:pt>
    <dgm:pt modelId="{0D8FC2FF-B99A-4021-A4BD-64EB2532C191}">
      <dgm:prSet custT="1"/>
      <dgm:spPr/>
      <dgm:t>
        <a:bodyPr/>
        <a:lstStyle/>
        <a:p>
          <a:pPr algn="l">
            <a:buFont typeface="Arial" panose="020B0604020202020204" pitchFamily="34" charset="0"/>
            <a:buChar char="•"/>
          </a:pPr>
          <a:r>
            <a:rPr lang="cy-GB" sz="1500" noProof="0" dirty="0">
              <a:solidFill>
                <a:schemeClr val="tx1"/>
              </a:solidFill>
            </a:rPr>
            <a:t>25.3% o fyfyrwyr y DU o gefndiroedd ethnig lleiafrifol;</a:t>
          </a:r>
        </a:p>
      </dgm:t>
    </dgm:pt>
    <dgm:pt modelId="{5506B4F8-FA20-4DEF-9E00-8E374D574CB1}" type="parTrans" cxnId="{BED66C11-A46E-426B-A6CE-CD83ACB4FE58}">
      <dgm:prSet/>
      <dgm:spPr/>
      <dgm:t>
        <a:bodyPr/>
        <a:lstStyle/>
        <a:p>
          <a:endParaRPr lang="en-GB"/>
        </a:p>
      </dgm:t>
    </dgm:pt>
    <dgm:pt modelId="{FF3F4180-EEE7-4498-A229-0B06698C590F}" type="sibTrans" cxnId="{BED66C11-A46E-426B-A6CE-CD83ACB4FE58}">
      <dgm:prSet/>
      <dgm:spPr/>
      <dgm:t>
        <a:bodyPr/>
        <a:lstStyle/>
        <a:p>
          <a:endParaRPr lang="en-GB"/>
        </a:p>
      </dgm:t>
    </dgm:pt>
    <dgm:pt modelId="{46410540-8F55-4B4B-941C-0E03ACF01C7A}">
      <dgm:prSet custT="1"/>
      <dgm:spPr/>
      <dgm:t>
        <a:bodyPr/>
        <a:lstStyle/>
        <a:p>
          <a:pPr algn="l">
            <a:buFont typeface="Arial" panose="020B0604020202020204" pitchFamily="34" charset="0"/>
            <a:buChar char="•"/>
          </a:pPr>
          <a:r>
            <a:rPr lang="cy-GB" sz="1500" noProof="0" dirty="0">
              <a:solidFill>
                <a:schemeClr val="tx1"/>
              </a:solidFill>
            </a:rPr>
            <a:t>26.7% o fyfyrwyr is-raddedig y DU o gefndiroedd ethnig lleiafrifol;</a:t>
          </a:r>
        </a:p>
      </dgm:t>
    </dgm:pt>
    <dgm:pt modelId="{DDA29AAE-2DA1-46FF-9889-2901B075CFED}" type="parTrans" cxnId="{6117BD45-8B62-4BBA-BCD9-0D5D5CB251C8}">
      <dgm:prSet/>
      <dgm:spPr/>
      <dgm:t>
        <a:bodyPr/>
        <a:lstStyle/>
        <a:p>
          <a:endParaRPr lang="en-GB"/>
        </a:p>
      </dgm:t>
    </dgm:pt>
    <dgm:pt modelId="{3538B1FD-EDC6-469C-A548-D82853252BB5}" type="sibTrans" cxnId="{6117BD45-8B62-4BBA-BCD9-0D5D5CB251C8}">
      <dgm:prSet/>
      <dgm:spPr/>
      <dgm:t>
        <a:bodyPr/>
        <a:lstStyle/>
        <a:p>
          <a:endParaRPr lang="en-GB"/>
        </a:p>
      </dgm:t>
    </dgm:pt>
    <dgm:pt modelId="{C0B64C45-4E95-4629-A771-92042EE37804}">
      <dgm:prSet custT="1"/>
      <dgm:spPr/>
      <dgm:t>
        <a:bodyPr/>
        <a:lstStyle/>
        <a:p>
          <a:pPr algn="l">
            <a:buFont typeface="Arial" panose="020B0604020202020204" pitchFamily="34" charset="0"/>
            <a:buChar char="•"/>
          </a:pPr>
          <a:r>
            <a:rPr lang="cy-GB" sz="1500" noProof="0" dirty="0">
              <a:solidFill>
                <a:schemeClr val="tx1"/>
              </a:solidFill>
            </a:rPr>
            <a:t>23.6% o fyfyrwyr ar raglenni </a:t>
          </a:r>
          <a:r>
            <a:rPr lang="cy-GB" sz="1500" noProof="0" dirty="0" err="1">
              <a:solidFill>
                <a:schemeClr val="tx1"/>
              </a:solidFill>
            </a:rPr>
            <a:t>ol-raddeddig</a:t>
          </a:r>
          <a:r>
            <a:rPr lang="cy-GB" sz="1500" noProof="0" dirty="0">
              <a:solidFill>
                <a:schemeClr val="tx1"/>
              </a:solidFill>
            </a:rPr>
            <a:t> a addysgir y DU o gefndiroedd lleiafrifoedd ethnig;</a:t>
          </a:r>
        </a:p>
      </dgm:t>
    </dgm:pt>
    <dgm:pt modelId="{93B236C1-7BC6-430C-853D-88EA52879E27}" type="parTrans" cxnId="{7B3CF9F3-87BB-48EF-A54A-4F9C9BF33A92}">
      <dgm:prSet/>
      <dgm:spPr/>
      <dgm:t>
        <a:bodyPr/>
        <a:lstStyle/>
        <a:p>
          <a:endParaRPr lang="en-GB"/>
        </a:p>
      </dgm:t>
    </dgm:pt>
    <dgm:pt modelId="{A2EE8C7A-28D9-495B-97F3-8B09B767E792}" type="sibTrans" cxnId="{7B3CF9F3-87BB-48EF-A54A-4F9C9BF33A92}">
      <dgm:prSet/>
      <dgm:spPr/>
      <dgm:t>
        <a:bodyPr/>
        <a:lstStyle/>
        <a:p>
          <a:endParaRPr lang="en-GB"/>
        </a:p>
      </dgm:t>
    </dgm:pt>
    <dgm:pt modelId="{0623EC1D-9851-4AAF-9AB2-2000FF118D92}">
      <dgm:prSet custT="1"/>
      <dgm:spPr/>
      <dgm:t>
        <a:bodyPr/>
        <a:lstStyle/>
        <a:p>
          <a:pPr algn="l">
            <a:buFont typeface="Arial" panose="020B0604020202020204" pitchFamily="34" charset="0"/>
            <a:buChar char="•"/>
          </a:pPr>
          <a:r>
            <a:rPr lang="cy-GB" sz="1500" noProof="0" dirty="0">
              <a:solidFill>
                <a:schemeClr val="tx1"/>
              </a:solidFill>
            </a:rPr>
            <a:t>18.6% o fyfyrwyr ar raglenni ymchwil </a:t>
          </a:r>
          <a:r>
            <a:rPr lang="cy-GB" sz="1500" noProof="0" dirty="0" err="1">
              <a:solidFill>
                <a:schemeClr val="tx1"/>
              </a:solidFill>
            </a:rPr>
            <a:t>ol</a:t>
          </a:r>
          <a:r>
            <a:rPr lang="cy-GB" sz="1500" noProof="0" dirty="0">
              <a:solidFill>
                <a:schemeClr val="tx1"/>
              </a:solidFill>
            </a:rPr>
            <a:t>-raddedig y DU yn Ddu.</a:t>
          </a:r>
        </a:p>
      </dgm:t>
    </dgm:pt>
    <dgm:pt modelId="{090F46E3-B77F-4258-AC49-B476D6E8DAAC}" type="parTrans" cxnId="{F58094A9-919F-4188-91F4-A584A836CEA4}">
      <dgm:prSet/>
      <dgm:spPr/>
      <dgm:t>
        <a:bodyPr/>
        <a:lstStyle/>
        <a:p>
          <a:endParaRPr lang="en-GB"/>
        </a:p>
      </dgm:t>
    </dgm:pt>
    <dgm:pt modelId="{A8DB2A9F-2B7A-43E7-9592-C59627BEB09C}" type="sibTrans" cxnId="{F58094A9-919F-4188-91F4-A584A836CEA4}">
      <dgm:prSet/>
      <dgm:spPr/>
      <dgm:t>
        <a:bodyPr/>
        <a:lstStyle/>
        <a:p>
          <a:endParaRPr lang="en-GB"/>
        </a:p>
      </dgm:t>
    </dgm:pt>
    <dgm:pt modelId="{521772AC-0360-4197-A123-D2FA944A9F64}">
      <dgm:prSet/>
      <dgm:spPr/>
      <dgm:t>
        <a:bodyPr/>
        <a:lstStyle/>
        <a:p>
          <a:pPr algn="ctr">
            <a:buFontTx/>
            <a:buNone/>
          </a:pPr>
          <a:endParaRPr lang="en-GB" sz="1300" dirty="0">
            <a:solidFill>
              <a:schemeClr val="tx1"/>
            </a:solidFill>
          </a:endParaRPr>
        </a:p>
      </dgm:t>
    </dgm:pt>
    <dgm:pt modelId="{AD097D0C-F6AC-4D64-AB42-3017E7582DFE}" type="parTrans" cxnId="{1E173D94-D5F9-4B48-AF63-BE3860721226}">
      <dgm:prSet/>
      <dgm:spPr/>
      <dgm:t>
        <a:bodyPr/>
        <a:lstStyle/>
        <a:p>
          <a:endParaRPr lang="en-GB"/>
        </a:p>
      </dgm:t>
    </dgm:pt>
    <dgm:pt modelId="{86C74F99-46B8-421E-AB32-33C1C953A90F}" type="sibTrans" cxnId="{1E173D94-D5F9-4B48-AF63-BE3860721226}">
      <dgm:prSet/>
      <dgm:spPr/>
      <dgm:t>
        <a:bodyPr/>
        <a:lstStyle/>
        <a:p>
          <a:endParaRPr lang="en-GB"/>
        </a:p>
      </dgm:t>
    </dgm:pt>
    <dgm:pt modelId="{7E48E0CB-B362-477E-BBBF-A9D0303BC0D4}">
      <dgm:prSet custT="1"/>
      <dgm:spPr/>
      <dgm:t>
        <a:bodyPr/>
        <a:lstStyle/>
        <a:p>
          <a:pPr algn="l">
            <a:buFont typeface="Arial" panose="020B0604020202020204" pitchFamily="34" charset="0"/>
            <a:buChar char="•"/>
          </a:pPr>
          <a:r>
            <a:rPr lang="en-GB" sz="1600" dirty="0">
              <a:solidFill>
                <a:schemeClr val="tx1"/>
              </a:solidFill>
            </a:rPr>
            <a:t>7.1% o fyfyrwyr Gwyn yn gadael addysg uwch heb gymhwyster;</a:t>
          </a:r>
        </a:p>
      </dgm:t>
    </dgm:pt>
    <dgm:pt modelId="{8C0C02EE-19FD-4F74-B813-821E9244330C}" type="parTrans" cxnId="{17E0B71A-F48A-4503-8BC0-DE53BD1D981D}">
      <dgm:prSet/>
      <dgm:spPr/>
      <dgm:t>
        <a:bodyPr/>
        <a:lstStyle/>
        <a:p>
          <a:endParaRPr lang="en-GB"/>
        </a:p>
      </dgm:t>
    </dgm:pt>
    <dgm:pt modelId="{465CC4E9-6697-47A3-B620-326CA30B8072}" type="sibTrans" cxnId="{17E0B71A-F48A-4503-8BC0-DE53BD1D981D}">
      <dgm:prSet/>
      <dgm:spPr/>
      <dgm:t>
        <a:bodyPr/>
        <a:lstStyle/>
        <a:p>
          <a:endParaRPr lang="en-GB"/>
        </a:p>
      </dgm:t>
    </dgm:pt>
    <dgm:pt modelId="{17282108-FA5E-4D89-83BD-AA666D81432B}">
      <dgm:prSet custT="1"/>
      <dgm:spPr/>
      <dgm:t>
        <a:bodyPr/>
        <a:lstStyle/>
        <a:p>
          <a:pPr algn="l">
            <a:buFont typeface="Arial" panose="020B0604020202020204" pitchFamily="34" charset="0"/>
            <a:buChar char="•"/>
          </a:pPr>
          <a:r>
            <a:rPr lang="en-GB" sz="1600" dirty="0">
              <a:solidFill>
                <a:schemeClr val="tx1"/>
              </a:solidFill>
            </a:rPr>
            <a:t>9.2% o fyfyrwyr o gefndiroedd lleiafrifoedd ethnig yn gadael addysg uwch heb gymhwyster;</a:t>
          </a:r>
        </a:p>
      </dgm:t>
    </dgm:pt>
    <dgm:pt modelId="{78921AF7-2178-4A9E-872C-808E2ECDB804}" type="parTrans" cxnId="{DDEB5627-6E54-42C1-B251-BE07F15D9284}">
      <dgm:prSet/>
      <dgm:spPr/>
      <dgm:t>
        <a:bodyPr/>
        <a:lstStyle/>
        <a:p>
          <a:endParaRPr lang="en-GB"/>
        </a:p>
      </dgm:t>
    </dgm:pt>
    <dgm:pt modelId="{78C0B4F2-DF8B-4B5F-98A1-07C5D5CD3CF3}" type="sibTrans" cxnId="{DDEB5627-6E54-42C1-B251-BE07F15D9284}">
      <dgm:prSet/>
      <dgm:spPr/>
      <dgm:t>
        <a:bodyPr/>
        <a:lstStyle/>
        <a:p>
          <a:endParaRPr lang="en-GB"/>
        </a:p>
      </dgm:t>
    </dgm:pt>
    <dgm:pt modelId="{5CE8FA4C-D157-4F44-B863-557B955638DB}">
      <dgm:prSet custT="1"/>
      <dgm:spPr/>
      <dgm:t>
        <a:bodyPr/>
        <a:lstStyle/>
        <a:p>
          <a:pPr algn="l">
            <a:buFont typeface="Arial" panose="020B0604020202020204" pitchFamily="34" charset="0"/>
            <a:buChar char="•"/>
          </a:pPr>
          <a:r>
            <a:rPr lang="en-GB" sz="1600" dirty="0">
              <a:solidFill>
                <a:schemeClr val="tx1"/>
              </a:solidFill>
            </a:rPr>
            <a:t>12.3% o fyfyrwyr Du yn gadael addysg uwch heb gymhwyster.</a:t>
          </a:r>
        </a:p>
      </dgm:t>
    </dgm:pt>
    <dgm:pt modelId="{7C04C098-4D72-4190-AE17-338DA4BB59EA}" type="parTrans" cxnId="{9FA530B7-AD77-48F2-992C-9436781A4B67}">
      <dgm:prSet/>
      <dgm:spPr/>
      <dgm:t>
        <a:bodyPr/>
        <a:lstStyle/>
        <a:p>
          <a:endParaRPr lang="en-GB"/>
        </a:p>
      </dgm:t>
    </dgm:pt>
    <dgm:pt modelId="{A3CD6135-AB9A-497D-83A0-EC4280EAF675}" type="sibTrans" cxnId="{9FA530B7-AD77-48F2-992C-9436781A4B67}">
      <dgm:prSet/>
      <dgm:spPr/>
      <dgm:t>
        <a:bodyPr/>
        <a:lstStyle/>
        <a:p>
          <a:endParaRPr lang="en-GB"/>
        </a:p>
      </dgm:t>
    </dgm:pt>
    <dgm:pt modelId="{44CA8822-AAE7-4B82-9A9D-9BEFC18BAB82}">
      <dgm:prSet/>
      <dgm:spPr/>
      <dgm:t>
        <a:bodyPr/>
        <a:lstStyle/>
        <a:p>
          <a:pPr algn="ctr">
            <a:buFontTx/>
            <a:buNone/>
          </a:pPr>
          <a:endParaRPr lang="en-GB" sz="1300" dirty="0">
            <a:solidFill>
              <a:schemeClr val="tx1"/>
            </a:solidFill>
          </a:endParaRPr>
        </a:p>
      </dgm:t>
    </dgm:pt>
    <dgm:pt modelId="{0FD6D340-B3FA-4DB4-B712-CAC59F269F65}" type="parTrans" cxnId="{130DB5C0-5E2A-4024-9E33-FB4C3DA4566B}">
      <dgm:prSet/>
      <dgm:spPr/>
      <dgm:t>
        <a:bodyPr/>
        <a:lstStyle/>
        <a:p>
          <a:endParaRPr lang="en-GB"/>
        </a:p>
      </dgm:t>
    </dgm:pt>
    <dgm:pt modelId="{7A78DDC1-9EB5-4812-8B98-E01260FE384B}" type="sibTrans" cxnId="{130DB5C0-5E2A-4024-9E33-FB4C3DA4566B}">
      <dgm:prSet/>
      <dgm:spPr/>
      <dgm:t>
        <a:bodyPr/>
        <a:lstStyle/>
        <a:p>
          <a:endParaRPr lang="en-GB"/>
        </a:p>
      </dgm:t>
    </dgm:pt>
    <dgm:pt modelId="{19C5B9EC-7D6F-467E-B582-05A475ECFF68}">
      <dgm:prSet phldrT="[Text]" custT="1"/>
      <dgm:spPr>
        <a:solidFill>
          <a:schemeClr val="accent6">
            <a:lumMod val="40000"/>
            <a:lumOff val="60000"/>
          </a:schemeClr>
        </a:solidFill>
      </dgm:spPr>
      <dgm:t>
        <a:bodyPr/>
        <a:lstStyle/>
        <a:p>
          <a:pPr algn="l"/>
          <a:r>
            <a:rPr lang="en-GB" sz="1800" dirty="0">
              <a:solidFill>
                <a:schemeClr val="tx1"/>
              </a:solidFill>
            </a:rPr>
            <a:t>75.2% o </a:t>
          </a:r>
          <a:r>
            <a:rPr lang="en-GB" sz="1800" dirty="0" err="1">
              <a:solidFill>
                <a:schemeClr val="tx1"/>
              </a:solidFill>
            </a:rPr>
            <a:t>fyfyrwyr</a:t>
          </a:r>
          <a:r>
            <a:rPr lang="en-GB" sz="1800" dirty="0">
              <a:solidFill>
                <a:schemeClr val="tx1"/>
              </a:solidFill>
            </a:rPr>
            <a:t> o </a:t>
          </a:r>
          <a:r>
            <a:rPr lang="en-GB" sz="1800" dirty="0" err="1">
              <a:solidFill>
                <a:schemeClr val="tx1"/>
              </a:solidFill>
            </a:rPr>
            <a:t>gefndiroedd</a:t>
          </a:r>
          <a:r>
            <a:rPr lang="en-GB" sz="1800" dirty="0">
              <a:solidFill>
                <a:schemeClr val="tx1"/>
              </a:solidFill>
            </a:rPr>
            <a:t> </a:t>
          </a:r>
          <a:r>
            <a:rPr lang="en-GB" sz="1800" dirty="0" err="1">
              <a:solidFill>
                <a:schemeClr val="tx1"/>
              </a:solidFill>
            </a:rPr>
            <a:t>lleiafrifroedd</a:t>
          </a:r>
          <a:r>
            <a:rPr lang="en-GB" sz="1800" dirty="0">
              <a:solidFill>
                <a:schemeClr val="tx1"/>
              </a:solidFill>
            </a:rPr>
            <a:t> </a:t>
          </a:r>
          <a:r>
            <a:rPr lang="en-GB" sz="1800" dirty="0" err="1">
              <a:solidFill>
                <a:schemeClr val="tx1"/>
              </a:solidFill>
            </a:rPr>
            <a:t>ethnig</a:t>
          </a:r>
          <a:r>
            <a:rPr lang="en-GB" sz="1800" dirty="0">
              <a:solidFill>
                <a:schemeClr val="tx1"/>
              </a:solidFill>
            </a:rPr>
            <a:t> </a:t>
          </a:r>
          <a:r>
            <a:rPr lang="en-GB" sz="1800" dirty="0" err="1">
              <a:solidFill>
                <a:schemeClr val="tx1"/>
              </a:solidFill>
            </a:rPr>
            <a:t>yn</a:t>
          </a:r>
          <a:r>
            <a:rPr lang="en-GB" sz="1800" dirty="0">
              <a:solidFill>
                <a:schemeClr val="tx1"/>
              </a:solidFill>
            </a:rPr>
            <a:t> </a:t>
          </a:r>
          <a:r>
            <a:rPr lang="en-GB" sz="1800" dirty="0" err="1">
              <a:solidFill>
                <a:schemeClr val="tx1"/>
              </a:solidFill>
            </a:rPr>
            <a:t>derbyn</a:t>
          </a:r>
          <a:r>
            <a:rPr lang="en-GB" sz="1800" dirty="0">
              <a:solidFill>
                <a:schemeClr val="tx1"/>
              </a:solidFill>
            </a:rPr>
            <a:t> </a:t>
          </a:r>
          <a:r>
            <a:rPr lang="en-GB" sz="1800" dirty="0" err="1">
              <a:solidFill>
                <a:schemeClr val="tx1"/>
              </a:solidFill>
            </a:rPr>
            <a:t>gradd</a:t>
          </a:r>
          <a:r>
            <a:rPr lang="en-GB" sz="1800" dirty="0">
              <a:solidFill>
                <a:schemeClr val="tx1"/>
              </a:solidFill>
            </a:rPr>
            <a:t> ‘</a:t>
          </a:r>
          <a:r>
            <a:rPr lang="en-GB" sz="1800" dirty="0" err="1">
              <a:solidFill>
                <a:schemeClr val="tx1"/>
              </a:solidFill>
            </a:rPr>
            <a:t>dda</a:t>
          </a:r>
          <a:r>
            <a:rPr lang="en-GB" sz="1800" dirty="0">
              <a:solidFill>
                <a:schemeClr val="tx1"/>
              </a:solidFill>
            </a:rPr>
            <a:t>’;</a:t>
          </a:r>
        </a:p>
      </dgm:t>
    </dgm:pt>
    <dgm:pt modelId="{79AA6523-4FDC-4F9E-BA7E-99B1EFB3E1ED}" type="parTrans" cxnId="{E468DAEF-7D91-460D-A75B-6850C60D7B01}">
      <dgm:prSet/>
      <dgm:spPr/>
    </dgm:pt>
    <dgm:pt modelId="{EAE00B48-40D8-4952-819D-19E4CE04CFD5}" type="sibTrans" cxnId="{E468DAEF-7D91-460D-A75B-6850C60D7B01}">
      <dgm:prSet/>
      <dgm:spPr/>
    </dgm:pt>
    <dgm:pt modelId="{C4F1217B-E897-47E7-882B-1595EF8E9C6F}" type="pres">
      <dgm:prSet presAssocID="{92D930B3-5B1B-44C5-B0C4-744EE4B7147A}" presName="linearFlow" presStyleCnt="0">
        <dgm:presLayoutVars>
          <dgm:dir/>
          <dgm:animLvl val="lvl"/>
          <dgm:resizeHandles/>
        </dgm:presLayoutVars>
      </dgm:prSet>
      <dgm:spPr/>
    </dgm:pt>
    <dgm:pt modelId="{D0CAEE5C-F6F6-45E6-B786-E5BD5CEA303C}" type="pres">
      <dgm:prSet presAssocID="{C13773E5-609B-422D-B751-8738CDD1FACC}" presName="compositeNode" presStyleCnt="0">
        <dgm:presLayoutVars>
          <dgm:bulletEnabled val="1"/>
        </dgm:presLayoutVars>
      </dgm:prSet>
      <dgm:spPr/>
    </dgm:pt>
    <dgm:pt modelId="{CF701925-6011-485F-AB29-5C2E8535C332}" type="pres">
      <dgm:prSet presAssocID="{C13773E5-609B-422D-B751-8738CDD1FACC}" presName="image" presStyleLbl="fgImgPlace1" presStyleIdx="0" presStyleCnt="3" custScaleX="91077" custScaleY="65318" custLinFactNeighborX="-8448"/>
      <dgm:spPr>
        <a:blipFill>
          <a:blip xmlns:r="http://schemas.openxmlformats.org/officeDocument/2006/relationships" r:embed="rId1">
            <a:extLst>
              <a:ext uri="{28A0092B-C50C-407E-A947-70E740481C1C}">
                <a14:useLocalDpi xmlns:a14="http://schemas.microsoft.com/office/drawing/2010/main" val="0"/>
              </a:ext>
            </a:extLst>
          </a:blip>
          <a:srcRect/>
          <a:stretch>
            <a:fillRect l="-39000" r="-39000"/>
          </a:stretch>
        </a:blipFill>
      </dgm:spPr>
      <dgm:extLst>
        <a:ext uri="{E40237B7-FDA0-4F09-8148-C483321AD2D9}">
          <dgm14:cNvPr xmlns:dgm14="http://schemas.microsoft.com/office/drawing/2010/diagram" id="0" name="" descr="Group of smiling young people standing on lawn outside brick building, wearing backpacks and tote bag, holding cellphones"/>
        </a:ext>
      </dgm:extLst>
    </dgm:pt>
    <dgm:pt modelId="{67B1B937-0376-4A62-9BDB-CE1357CAE974}" type="pres">
      <dgm:prSet presAssocID="{C13773E5-609B-422D-B751-8738CDD1FACC}" presName="childNode" presStyleLbl="node1" presStyleIdx="0" presStyleCnt="3" custScaleX="124617" custScaleY="108179">
        <dgm:presLayoutVars>
          <dgm:bulletEnabled val="1"/>
        </dgm:presLayoutVars>
      </dgm:prSet>
      <dgm:spPr/>
    </dgm:pt>
    <dgm:pt modelId="{CB22655D-FF23-480A-8E34-27C31A457871}" type="pres">
      <dgm:prSet presAssocID="{C13773E5-609B-422D-B751-8738CDD1FACC}" presName="parentNode" presStyleLbl="revTx" presStyleIdx="0" presStyleCnt="3">
        <dgm:presLayoutVars>
          <dgm:chMax val="0"/>
          <dgm:bulletEnabled val="1"/>
        </dgm:presLayoutVars>
      </dgm:prSet>
      <dgm:spPr/>
    </dgm:pt>
    <dgm:pt modelId="{BB0FBC7B-6744-45C6-8F1B-CE4D9CB3DB35}" type="pres">
      <dgm:prSet presAssocID="{65F96C84-9E0F-403F-BC05-43E5EB33EFA4}" presName="sibTrans" presStyleCnt="0"/>
      <dgm:spPr/>
    </dgm:pt>
    <dgm:pt modelId="{89719C60-1C52-44FC-834C-75EA5ADEA8E9}" type="pres">
      <dgm:prSet presAssocID="{9DF8CDE8-6E0F-4791-8A7A-4620B865593B}" presName="compositeNode" presStyleCnt="0">
        <dgm:presLayoutVars>
          <dgm:bulletEnabled val="1"/>
        </dgm:presLayoutVars>
      </dgm:prSet>
      <dgm:spPr/>
    </dgm:pt>
    <dgm:pt modelId="{BAC3C362-811C-4787-B599-B95BFB5CB1AC}" type="pres">
      <dgm:prSet presAssocID="{9DF8CDE8-6E0F-4791-8A7A-4620B865593B}" presName="image" presStyleLbl="fgImgPlac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a:stretch>
            <a:fillRect l="-25000" r="-25000"/>
          </a:stretch>
        </a:blipFill>
      </dgm:spPr>
      <dgm:extLst>
        <a:ext uri="{E40237B7-FDA0-4F09-8148-C483321AD2D9}">
          <dgm14:cNvPr xmlns:dgm14="http://schemas.microsoft.com/office/drawing/2010/diagram" id="0" name="" descr="Business people shaking hands"/>
        </a:ext>
      </dgm:extLst>
    </dgm:pt>
    <dgm:pt modelId="{4E3C6AFB-5252-456C-9CE5-D2C8AA2B5EB3}" type="pres">
      <dgm:prSet presAssocID="{9DF8CDE8-6E0F-4791-8A7A-4620B865593B}" presName="childNode" presStyleLbl="node1" presStyleIdx="1" presStyleCnt="3" custScaleX="131446" custScaleY="107819">
        <dgm:presLayoutVars>
          <dgm:bulletEnabled val="1"/>
        </dgm:presLayoutVars>
      </dgm:prSet>
      <dgm:spPr/>
    </dgm:pt>
    <dgm:pt modelId="{3F0A5D50-FB0F-43D8-B264-FEE71EB35387}" type="pres">
      <dgm:prSet presAssocID="{9DF8CDE8-6E0F-4791-8A7A-4620B865593B}" presName="parentNode" presStyleLbl="revTx" presStyleIdx="1" presStyleCnt="3">
        <dgm:presLayoutVars>
          <dgm:chMax val="0"/>
          <dgm:bulletEnabled val="1"/>
        </dgm:presLayoutVars>
      </dgm:prSet>
      <dgm:spPr/>
    </dgm:pt>
    <dgm:pt modelId="{BF320752-F482-4BAD-B4F7-D7AC0FF2248E}" type="pres">
      <dgm:prSet presAssocID="{C6D07E38-5367-4453-9E95-E19F814317BD}" presName="sibTrans" presStyleCnt="0"/>
      <dgm:spPr/>
    </dgm:pt>
    <dgm:pt modelId="{085D8B58-B23D-45A5-8088-7ABE74088CCF}" type="pres">
      <dgm:prSet presAssocID="{4BC15CF2-8992-4BA5-ACC1-1B117E6F3343}" presName="compositeNode" presStyleCnt="0">
        <dgm:presLayoutVars>
          <dgm:bulletEnabled val="1"/>
        </dgm:presLayoutVars>
      </dgm:prSet>
      <dgm:spPr/>
    </dgm:pt>
    <dgm:pt modelId="{A274EBCD-9E39-4CF4-A878-D1E90D94E78C}" type="pres">
      <dgm:prSet presAssocID="{4BC15CF2-8992-4BA5-ACC1-1B117E6F3343}" presName="image" presStyleLbl="fgImgPlace1" presStyleIdx="2" presStyleCnt="3" custScaleX="81643" custScaleY="65360"/>
      <dgm:spPr>
        <a:blipFill>
          <a:blip xmlns:r="http://schemas.openxmlformats.org/officeDocument/2006/relationships" r:embed="rId3">
            <a:extLst>
              <a:ext uri="{28A0092B-C50C-407E-A947-70E740481C1C}">
                <a14:useLocalDpi xmlns:a14="http://schemas.microsoft.com/office/drawing/2010/main" val="0"/>
              </a:ext>
            </a:extLst>
          </a:blip>
          <a:srcRect/>
          <a:stretch>
            <a:fillRect l="-25000" r="-25000"/>
          </a:stretch>
        </a:blipFill>
      </dgm:spPr>
      <dgm:extLst>
        <a:ext uri="{E40237B7-FDA0-4F09-8148-C483321AD2D9}">
          <dgm14:cNvPr xmlns:dgm14="http://schemas.microsoft.com/office/drawing/2010/diagram" id="0" name="" descr="Woman in graduation gown getting kissed"/>
        </a:ext>
      </dgm:extLst>
    </dgm:pt>
    <dgm:pt modelId="{218FA1B2-7D5C-47E5-856E-07254EFEC9A8}" type="pres">
      <dgm:prSet presAssocID="{4BC15CF2-8992-4BA5-ACC1-1B117E6F3343}" presName="childNode" presStyleLbl="node1" presStyleIdx="2" presStyleCnt="3" custScaleX="136674" custScaleY="106721">
        <dgm:presLayoutVars>
          <dgm:bulletEnabled val="1"/>
        </dgm:presLayoutVars>
      </dgm:prSet>
      <dgm:spPr/>
    </dgm:pt>
    <dgm:pt modelId="{9C950DAC-EE0D-45FB-BEC5-217644FE03A1}" type="pres">
      <dgm:prSet presAssocID="{4BC15CF2-8992-4BA5-ACC1-1B117E6F3343}" presName="parentNode" presStyleLbl="revTx" presStyleIdx="2" presStyleCnt="3">
        <dgm:presLayoutVars>
          <dgm:chMax val="0"/>
          <dgm:bulletEnabled val="1"/>
        </dgm:presLayoutVars>
      </dgm:prSet>
      <dgm:spPr/>
    </dgm:pt>
  </dgm:ptLst>
  <dgm:cxnLst>
    <dgm:cxn modelId="{8A73F201-FB01-4332-A37E-889A2CF859AB}" srcId="{4BC15CF2-8992-4BA5-ACC1-1B117E6F3343}" destId="{0E351609-DA22-4D02-9650-F6A32F760A55}" srcOrd="1" destOrd="0" parTransId="{8C71815F-FA07-483E-B25F-C2A20AC354E6}" sibTransId="{621CA573-2060-4C7D-B4A7-174868393C39}"/>
    <dgm:cxn modelId="{23F41D02-20C6-4FD3-A72C-65B19AA1B047}" type="presOf" srcId="{40A2F6AD-1E21-4879-9FE6-3C195050A51E}" destId="{218FA1B2-7D5C-47E5-856E-07254EFEC9A8}" srcOrd="0" destOrd="3" presId="urn:microsoft.com/office/officeart/2005/8/layout/hList2"/>
    <dgm:cxn modelId="{B29EF509-36AC-45CF-BA36-79D70AB7A373}" type="presOf" srcId="{44CA8822-AAE7-4B82-9A9D-9BEFC18BAB82}" destId="{4E3C6AFB-5252-456C-9CE5-D2C8AA2B5EB3}" srcOrd="0" destOrd="4" presId="urn:microsoft.com/office/officeart/2005/8/layout/hList2"/>
    <dgm:cxn modelId="{BED66C11-A46E-426B-A6CE-CD83ACB4FE58}" srcId="{C13773E5-609B-422D-B751-8738CDD1FACC}" destId="{0D8FC2FF-B99A-4021-A4BD-64EB2532C191}" srcOrd="1" destOrd="0" parTransId="{5506B4F8-FA20-4DEF-9E00-8E374D574CB1}" sibTransId="{FF3F4180-EEE7-4498-A229-0B06698C590F}"/>
    <dgm:cxn modelId="{CEA9BA17-E959-4760-9DE1-7331514A7969}" srcId="{4BC15CF2-8992-4BA5-ACC1-1B117E6F3343}" destId="{40A2F6AD-1E21-4879-9FE6-3C195050A51E}" srcOrd="3" destOrd="0" parTransId="{885627C5-96C9-4629-BE2E-92835AA1A633}" sibTransId="{0AF6A608-11CD-4A3E-9CA9-FAC1CA6659FD}"/>
    <dgm:cxn modelId="{17E0B71A-F48A-4503-8BC0-DE53BD1D981D}" srcId="{9DF8CDE8-6E0F-4791-8A7A-4620B865593B}" destId="{7E48E0CB-B362-477E-BBBF-A9D0303BC0D4}" srcOrd="1" destOrd="0" parTransId="{8C0C02EE-19FD-4F74-B813-821E9244330C}" sibTransId="{465CC4E9-6697-47A3-B620-326CA30B8072}"/>
    <dgm:cxn modelId="{75A41D1B-D182-45E1-BC00-DDC8872F732A}" type="presOf" srcId="{7E48E0CB-B362-477E-BBBF-A9D0303BC0D4}" destId="{4E3C6AFB-5252-456C-9CE5-D2C8AA2B5EB3}" srcOrd="0" destOrd="1" presId="urn:microsoft.com/office/officeart/2005/8/layout/hList2"/>
    <dgm:cxn modelId="{7744AF1E-804D-42A3-9192-F65D84BB42FE}" type="presOf" srcId="{521772AC-0360-4197-A123-D2FA944A9F64}" destId="{67B1B937-0376-4A62-9BDB-CE1357CAE974}" srcOrd="0" destOrd="5" presId="urn:microsoft.com/office/officeart/2005/8/layout/hList2"/>
    <dgm:cxn modelId="{68C20823-E50E-49A9-960E-688750CA8BB1}" type="presOf" srcId="{17282108-FA5E-4D89-83BD-AA666D81432B}" destId="{4E3C6AFB-5252-456C-9CE5-D2C8AA2B5EB3}" srcOrd="0" destOrd="2" presId="urn:microsoft.com/office/officeart/2005/8/layout/hList2"/>
    <dgm:cxn modelId="{DDEB5627-6E54-42C1-B251-BE07F15D9284}" srcId="{9DF8CDE8-6E0F-4791-8A7A-4620B865593B}" destId="{17282108-FA5E-4D89-83BD-AA666D81432B}" srcOrd="2" destOrd="0" parTransId="{78921AF7-2178-4A9E-872C-808E2ECDB804}" sibTransId="{78C0B4F2-DF8B-4B5F-98A1-07C5D5CD3CF3}"/>
    <dgm:cxn modelId="{775F573A-6AC6-45E4-B2C0-E1C572E7B88F}" srcId="{92D930B3-5B1B-44C5-B0C4-744EE4B7147A}" destId="{9DF8CDE8-6E0F-4791-8A7A-4620B865593B}" srcOrd="1" destOrd="0" parTransId="{4C0FC1E3-F340-4834-B803-9C4BC4665780}" sibTransId="{C6D07E38-5367-4453-9E95-E19F814317BD}"/>
    <dgm:cxn modelId="{7915A73D-C86C-453C-A7E6-0A47BA975658}" type="presOf" srcId="{98B2B327-FC68-4439-AE51-6F82E46ADF1E}" destId="{218FA1B2-7D5C-47E5-856E-07254EFEC9A8}" srcOrd="0" destOrd="0" presId="urn:microsoft.com/office/officeart/2005/8/layout/hList2"/>
    <dgm:cxn modelId="{9AE60041-2BC8-40D5-9910-2ED4207E1F29}" type="presOf" srcId="{162257EC-F25E-4C40-A8E3-063EA1447B55}" destId="{67B1B937-0376-4A62-9BDB-CE1357CAE974}" srcOrd="0" destOrd="0" presId="urn:microsoft.com/office/officeart/2005/8/layout/hList2"/>
    <dgm:cxn modelId="{54D81563-6407-4EDA-84B5-4C1983907E88}" type="presOf" srcId="{19C5B9EC-7D6F-467E-B582-05A475ECFF68}" destId="{218FA1B2-7D5C-47E5-856E-07254EFEC9A8}" srcOrd="0" destOrd="2" presId="urn:microsoft.com/office/officeart/2005/8/layout/hList2"/>
    <dgm:cxn modelId="{6117BD45-8B62-4BBA-BCD9-0D5D5CB251C8}" srcId="{C13773E5-609B-422D-B751-8738CDD1FACC}" destId="{46410540-8F55-4B4B-941C-0E03ACF01C7A}" srcOrd="2" destOrd="0" parTransId="{DDA29AAE-2DA1-46FF-9889-2901B075CFED}" sibTransId="{3538B1FD-EDC6-469C-A548-D82853252BB5}"/>
    <dgm:cxn modelId="{82044C85-9B03-40BC-8A10-048B011D4D0A}" type="presOf" srcId="{0E351609-DA22-4D02-9650-F6A32F760A55}" destId="{218FA1B2-7D5C-47E5-856E-07254EFEC9A8}" srcOrd="0" destOrd="1" presId="urn:microsoft.com/office/officeart/2005/8/layout/hList2"/>
    <dgm:cxn modelId="{8A631E88-FD14-4527-8096-BD4B35CB6570}" type="presOf" srcId="{06E67E52-5806-4C45-83B7-11ED82B1C996}" destId="{4E3C6AFB-5252-456C-9CE5-D2C8AA2B5EB3}" srcOrd="0" destOrd="0" presId="urn:microsoft.com/office/officeart/2005/8/layout/hList2"/>
    <dgm:cxn modelId="{8D414C88-3526-4A35-9ABC-E7D78BF802EB}" type="presOf" srcId="{5CE8FA4C-D157-4F44-B863-557B955638DB}" destId="{4E3C6AFB-5252-456C-9CE5-D2C8AA2B5EB3}" srcOrd="0" destOrd="3" presId="urn:microsoft.com/office/officeart/2005/8/layout/hList2"/>
    <dgm:cxn modelId="{ABF2AB8A-C9BE-4707-BE98-479819BC366B}" srcId="{C13773E5-609B-422D-B751-8738CDD1FACC}" destId="{162257EC-F25E-4C40-A8E3-063EA1447B55}" srcOrd="0" destOrd="0" parTransId="{139A59F6-7495-46B0-86B2-19F35AC677E2}" sibTransId="{332BE4CD-DEBA-4447-A833-394F465A507F}"/>
    <dgm:cxn modelId="{B1217D8C-A908-4DD5-AD59-E8D764E9D44F}" type="presOf" srcId="{9DF8CDE8-6E0F-4791-8A7A-4620B865593B}" destId="{3F0A5D50-FB0F-43D8-B264-FEE71EB35387}" srcOrd="0" destOrd="0" presId="urn:microsoft.com/office/officeart/2005/8/layout/hList2"/>
    <dgm:cxn modelId="{7D35FC8C-EED9-49FA-8E4B-7C49D87BE403}" type="presOf" srcId="{4BC15CF2-8992-4BA5-ACC1-1B117E6F3343}" destId="{9C950DAC-EE0D-45FB-BEC5-217644FE03A1}" srcOrd="0" destOrd="0" presId="urn:microsoft.com/office/officeart/2005/8/layout/hList2"/>
    <dgm:cxn modelId="{1E173D94-D5F9-4B48-AF63-BE3860721226}" srcId="{C13773E5-609B-422D-B751-8738CDD1FACC}" destId="{521772AC-0360-4197-A123-D2FA944A9F64}" srcOrd="5" destOrd="0" parTransId="{AD097D0C-F6AC-4D64-AB42-3017E7582DFE}" sibTransId="{86C74F99-46B8-421E-AB32-33C1C953A90F}"/>
    <dgm:cxn modelId="{34A82E9F-254E-42A7-A23C-84981F10A90B}" srcId="{92D930B3-5B1B-44C5-B0C4-744EE4B7147A}" destId="{C13773E5-609B-422D-B751-8738CDD1FACC}" srcOrd="0" destOrd="0" parTransId="{022BE078-590E-4FF5-BA80-D284B61C2668}" sibTransId="{65F96C84-9E0F-403F-BC05-43E5EB33EFA4}"/>
    <dgm:cxn modelId="{3BDA9CA8-3EC3-4861-952C-B8BD2D9CC17D}" type="presOf" srcId="{0623EC1D-9851-4AAF-9AB2-2000FF118D92}" destId="{67B1B937-0376-4A62-9BDB-CE1357CAE974}" srcOrd="0" destOrd="4" presId="urn:microsoft.com/office/officeart/2005/8/layout/hList2"/>
    <dgm:cxn modelId="{F58094A9-919F-4188-91F4-A584A836CEA4}" srcId="{C13773E5-609B-422D-B751-8738CDD1FACC}" destId="{0623EC1D-9851-4AAF-9AB2-2000FF118D92}" srcOrd="4" destOrd="0" parTransId="{090F46E3-B77F-4258-AC49-B476D6E8DAAC}" sibTransId="{A8DB2A9F-2B7A-43E7-9592-C59627BEB09C}"/>
    <dgm:cxn modelId="{9FA530B7-AD77-48F2-992C-9436781A4B67}" srcId="{9DF8CDE8-6E0F-4791-8A7A-4620B865593B}" destId="{5CE8FA4C-D157-4F44-B863-557B955638DB}" srcOrd="3" destOrd="0" parTransId="{7C04C098-4D72-4190-AE17-338DA4BB59EA}" sibTransId="{A3CD6135-AB9A-497D-83A0-EC4280EAF675}"/>
    <dgm:cxn modelId="{B17F30BF-F278-4778-9354-225E9735A2F0}" type="presOf" srcId="{C13773E5-609B-422D-B751-8738CDD1FACC}" destId="{CB22655D-FF23-480A-8E34-27C31A457871}" srcOrd="0" destOrd="0" presId="urn:microsoft.com/office/officeart/2005/8/layout/hList2"/>
    <dgm:cxn modelId="{130DB5C0-5E2A-4024-9E33-FB4C3DA4566B}" srcId="{9DF8CDE8-6E0F-4791-8A7A-4620B865593B}" destId="{44CA8822-AAE7-4B82-9A9D-9BEFC18BAB82}" srcOrd="4" destOrd="0" parTransId="{0FD6D340-B3FA-4DB4-B712-CAC59F269F65}" sibTransId="{7A78DDC1-9EB5-4812-8B98-E01260FE384B}"/>
    <dgm:cxn modelId="{B3C0F1CA-5E53-426E-9943-80E875A1E299}" srcId="{4BC15CF2-8992-4BA5-ACC1-1B117E6F3343}" destId="{98B2B327-FC68-4439-AE51-6F82E46ADF1E}" srcOrd="0" destOrd="0" parTransId="{739E1530-3A56-4E0F-865B-91E2D7A6D79C}" sibTransId="{C0002651-7577-474B-B253-7025FD415177}"/>
    <dgm:cxn modelId="{872A86D0-6747-42A0-A87F-6C873618DC98}" srcId="{9DF8CDE8-6E0F-4791-8A7A-4620B865593B}" destId="{06E67E52-5806-4C45-83B7-11ED82B1C996}" srcOrd="0" destOrd="0" parTransId="{A6C7FAE5-41C7-4D77-8BFE-1C878624A778}" sibTransId="{DC282C8D-7C90-45F1-9D65-6542EEF6C7D1}"/>
    <dgm:cxn modelId="{BE25F4D2-3882-49C9-8BFA-959D7BEE26A1}" type="presOf" srcId="{92D930B3-5B1B-44C5-B0C4-744EE4B7147A}" destId="{C4F1217B-E897-47E7-882B-1595EF8E9C6F}" srcOrd="0" destOrd="0" presId="urn:microsoft.com/office/officeart/2005/8/layout/hList2"/>
    <dgm:cxn modelId="{993810DB-1EDC-449F-9AB9-DFAFE9E243B4}" type="presOf" srcId="{0D8FC2FF-B99A-4021-A4BD-64EB2532C191}" destId="{67B1B937-0376-4A62-9BDB-CE1357CAE974}" srcOrd="0" destOrd="1" presId="urn:microsoft.com/office/officeart/2005/8/layout/hList2"/>
    <dgm:cxn modelId="{73FAE8E1-87FB-498B-9160-C1CDB92E3794}" srcId="{92D930B3-5B1B-44C5-B0C4-744EE4B7147A}" destId="{4BC15CF2-8992-4BA5-ACC1-1B117E6F3343}" srcOrd="2" destOrd="0" parTransId="{E0260709-5AAC-45BE-ABC7-B0F038A57A2A}" sibTransId="{5571A4DC-104E-4FF1-BAD4-F46064554936}"/>
    <dgm:cxn modelId="{B3ACFEE1-6502-403F-860A-B94DF70F89B1}" type="presOf" srcId="{46410540-8F55-4B4B-941C-0E03ACF01C7A}" destId="{67B1B937-0376-4A62-9BDB-CE1357CAE974}" srcOrd="0" destOrd="2" presId="urn:microsoft.com/office/officeart/2005/8/layout/hList2"/>
    <dgm:cxn modelId="{E468DAEF-7D91-460D-A75B-6850C60D7B01}" srcId="{4BC15CF2-8992-4BA5-ACC1-1B117E6F3343}" destId="{19C5B9EC-7D6F-467E-B582-05A475ECFF68}" srcOrd="2" destOrd="0" parTransId="{79AA6523-4FDC-4F9E-BA7E-99B1EFB3E1ED}" sibTransId="{EAE00B48-40D8-4952-819D-19E4CE04CFD5}"/>
    <dgm:cxn modelId="{7B3CF9F3-87BB-48EF-A54A-4F9C9BF33A92}" srcId="{C13773E5-609B-422D-B751-8738CDD1FACC}" destId="{C0B64C45-4E95-4629-A771-92042EE37804}" srcOrd="3" destOrd="0" parTransId="{93B236C1-7BC6-430C-853D-88EA52879E27}" sibTransId="{A2EE8C7A-28D9-495B-97F3-8B09B767E792}"/>
    <dgm:cxn modelId="{4095EAF6-3F51-4B08-A171-DD601C9AC3F8}" type="presOf" srcId="{C0B64C45-4E95-4629-A771-92042EE37804}" destId="{67B1B937-0376-4A62-9BDB-CE1357CAE974}" srcOrd="0" destOrd="3" presId="urn:microsoft.com/office/officeart/2005/8/layout/hList2"/>
    <dgm:cxn modelId="{BE1B2938-E1D9-4112-A8FE-14C8ADC53511}" type="presParOf" srcId="{C4F1217B-E897-47E7-882B-1595EF8E9C6F}" destId="{D0CAEE5C-F6F6-45E6-B786-E5BD5CEA303C}" srcOrd="0" destOrd="0" presId="urn:microsoft.com/office/officeart/2005/8/layout/hList2"/>
    <dgm:cxn modelId="{85C40BAA-BA1B-4061-BE90-BF50A9931A4A}" type="presParOf" srcId="{D0CAEE5C-F6F6-45E6-B786-E5BD5CEA303C}" destId="{CF701925-6011-485F-AB29-5C2E8535C332}" srcOrd="0" destOrd="0" presId="urn:microsoft.com/office/officeart/2005/8/layout/hList2"/>
    <dgm:cxn modelId="{DDC74052-A829-49ED-A0E5-0B782D84ED75}" type="presParOf" srcId="{D0CAEE5C-F6F6-45E6-B786-E5BD5CEA303C}" destId="{67B1B937-0376-4A62-9BDB-CE1357CAE974}" srcOrd="1" destOrd="0" presId="urn:microsoft.com/office/officeart/2005/8/layout/hList2"/>
    <dgm:cxn modelId="{B3CCB9FD-3C25-41D5-A6A7-99D4C2E8FAC4}" type="presParOf" srcId="{D0CAEE5C-F6F6-45E6-B786-E5BD5CEA303C}" destId="{CB22655D-FF23-480A-8E34-27C31A457871}" srcOrd="2" destOrd="0" presId="urn:microsoft.com/office/officeart/2005/8/layout/hList2"/>
    <dgm:cxn modelId="{3BA86A18-4834-4637-A492-9BF0E8B8D583}" type="presParOf" srcId="{C4F1217B-E897-47E7-882B-1595EF8E9C6F}" destId="{BB0FBC7B-6744-45C6-8F1B-CE4D9CB3DB35}" srcOrd="1" destOrd="0" presId="urn:microsoft.com/office/officeart/2005/8/layout/hList2"/>
    <dgm:cxn modelId="{8E0011AC-04F6-4194-9E38-F2C7FE299E90}" type="presParOf" srcId="{C4F1217B-E897-47E7-882B-1595EF8E9C6F}" destId="{89719C60-1C52-44FC-834C-75EA5ADEA8E9}" srcOrd="2" destOrd="0" presId="urn:microsoft.com/office/officeart/2005/8/layout/hList2"/>
    <dgm:cxn modelId="{BCD80C88-A8C2-4072-8AE4-6B503310B25A}" type="presParOf" srcId="{89719C60-1C52-44FC-834C-75EA5ADEA8E9}" destId="{BAC3C362-811C-4787-B599-B95BFB5CB1AC}" srcOrd="0" destOrd="0" presId="urn:microsoft.com/office/officeart/2005/8/layout/hList2"/>
    <dgm:cxn modelId="{76D825C2-4381-492B-B7E9-66CAECF710A0}" type="presParOf" srcId="{89719C60-1C52-44FC-834C-75EA5ADEA8E9}" destId="{4E3C6AFB-5252-456C-9CE5-D2C8AA2B5EB3}" srcOrd="1" destOrd="0" presId="urn:microsoft.com/office/officeart/2005/8/layout/hList2"/>
    <dgm:cxn modelId="{C2FE6871-6D29-4FEF-BE97-F700B21D9FF8}" type="presParOf" srcId="{89719C60-1C52-44FC-834C-75EA5ADEA8E9}" destId="{3F0A5D50-FB0F-43D8-B264-FEE71EB35387}" srcOrd="2" destOrd="0" presId="urn:microsoft.com/office/officeart/2005/8/layout/hList2"/>
    <dgm:cxn modelId="{C4CD26C8-3301-4F55-B2A6-717102F196C4}" type="presParOf" srcId="{C4F1217B-E897-47E7-882B-1595EF8E9C6F}" destId="{BF320752-F482-4BAD-B4F7-D7AC0FF2248E}" srcOrd="3" destOrd="0" presId="urn:microsoft.com/office/officeart/2005/8/layout/hList2"/>
    <dgm:cxn modelId="{73160D1E-CB46-485C-B17B-6EF61029B178}" type="presParOf" srcId="{C4F1217B-E897-47E7-882B-1595EF8E9C6F}" destId="{085D8B58-B23D-45A5-8088-7ABE74088CCF}" srcOrd="4" destOrd="0" presId="urn:microsoft.com/office/officeart/2005/8/layout/hList2"/>
    <dgm:cxn modelId="{4B4763C2-FD3B-4229-9673-69D3EF5A7B6D}" type="presParOf" srcId="{085D8B58-B23D-45A5-8088-7ABE74088CCF}" destId="{A274EBCD-9E39-4CF4-A878-D1E90D94E78C}" srcOrd="0" destOrd="0" presId="urn:microsoft.com/office/officeart/2005/8/layout/hList2"/>
    <dgm:cxn modelId="{DE6FD6B7-3936-4EF1-B3CA-7383D97BD493}" type="presParOf" srcId="{085D8B58-B23D-45A5-8088-7ABE74088CCF}" destId="{218FA1B2-7D5C-47E5-856E-07254EFEC9A8}" srcOrd="1" destOrd="0" presId="urn:microsoft.com/office/officeart/2005/8/layout/hList2"/>
    <dgm:cxn modelId="{18ADC42D-9478-4F4B-8C59-0E9ACA34A7A8}" type="presParOf" srcId="{085D8B58-B23D-45A5-8088-7ABE74088CCF}" destId="{9C950DAC-EE0D-45FB-BEC5-217644FE03A1}" srcOrd="2" destOrd="0" presId="urn:microsoft.com/office/officeart/2005/8/layout/h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2D930B3-5B1B-44C5-B0C4-744EE4B7147A}" type="doc">
      <dgm:prSet loTypeId="urn:microsoft.com/office/officeart/2005/8/layout/hList2" loCatId="list" qsTypeId="urn:microsoft.com/office/officeart/2005/8/quickstyle/simple1" qsCatId="simple" csTypeId="urn:microsoft.com/office/officeart/2005/8/colors/accent1_2" csCatId="accent1" phldr="1"/>
      <dgm:spPr/>
      <dgm:t>
        <a:bodyPr/>
        <a:lstStyle/>
        <a:p>
          <a:endParaRPr lang="en-GB"/>
        </a:p>
      </dgm:t>
    </dgm:pt>
    <dgm:pt modelId="{C13773E5-609B-422D-B751-8738CDD1FACC}">
      <dgm:prSet phldrT="[Text]" phldr="1"/>
      <dgm:spPr/>
      <dgm:t>
        <a:bodyPr/>
        <a:lstStyle/>
        <a:p>
          <a:endParaRPr lang="en-GB" dirty="0"/>
        </a:p>
      </dgm:t>
    </dgm:pt>
    <dgm:pt modelId="{022BE078-590E-4FF5-BA80-D284B61C2668}" type="parTrans" cxnId="{34A82E9F-254E-42A7-A23C-84981F10A90B}">
      <dgm:prSet/>
      <dgm:spPr/>
      <dgm:t>
        <a:bodyPr/>
        <a:lstStyle/>
        <a:p>
          <a:endParaRPr lang="en-GB"/>
        </a:p>
      </dgm:t>
    </dgm:pt>
    <dgm:pt modelId="{65F96C84-9E0F-403F-BC05-43E5EB33EFA4}" type="sibTrans" cxnId="{34A82E9F-254E-42A7-A23C-84981F10A90B}">
      <dgm:prSet/>
      <dgm:spPr/>
      <dgm:t>
        <a:bodyPr/>
        <a:lstStyle/>
        <a:p>
          <a:endParaRPr lang="en-GB"/>
        </a:p>
      </dgm:t>
    </dgm:pt>
    <dgm:pt modelId="{162257EC-F25E-4C40-A8E3-063EA1447B55}">
      <dgm:prSet phldrT="[Text]"/>
      <dgm:spPr>
        <a:solidFill>
          <a:schemeClr val="accent4">
            <a:lumMod val="40000"/>
            <a:lumOff val="60000"/>
          </a:schemeClr>
        </a:solidFill>
      </dgm:spPr>
      <dgm:t>
        <a:bodyPr/>
        <a:lstStyle/>
        <a:p>
          <a:pPr algn="ctr">
            <a:buFontTx/>
            <a:buNone/>
          </a:pPr>
          <a:r>
            <a:rPr lang="en-GB" dirty="0">
              <a:solidFill>
                <a:schemeClr val="tx1"/>
              </a:solidFill>
            </a:rPr>
            <a:t>REPRESENTATION</a:t>
          </a:r>
        </a:p>
      </dgm:t>
    </dgm:pt>
    <dgm:pt modelId="{139A59F6-7495-46B0-86B2-19F35AC677E2}" type="parTrans" cxnId="{ABF2AB8A-C9BE-4707-BE98-479819BC366B}">
      <dgm:prSet/>
      <dgm:spPr/>
      <dgm:t>
        <a:bodyPr/>
        <a:lstStyle/>
        <a:p>
          <a:endParaRPr lang="en-GB"/>
        </a:p>
      </dgm:t>
    </dgm:pt>
    <dgm:pt modelId="{332BE4CD-DEBA-4447-A833-394F465A507F}" type="sibTrans" cxnId="{ABF2AB8A-C9BE-4707-BE98-479819BC366B}">
      <dgm:prSet/>
      <dgm:spPr/>
      <dgm:t>
        <a:bodyPr/>
        <a:lstStyle/>
        <a:p>
          <a:endParaRPr lang="en-GB"/>
        </a:p>
      </dgm:t>
    </dgm:pt>
    <dgm:pt modelId="{EA77321A-69F2-416B-AEAA-DC53D8DABE8A}">
      <dgm:prSet phldrT="[Text]"/>
      <dgm:spPr>
        <a:solidFill>
          <a:schemeClr val="accent4">
            <a:lumMod val="40000"/>
            <a:lumOff val="60000"/>
          </a:schemeClr>
        </a:solidFill>
      </dgm:spPr>
      <dgm:t>
        <a:bodyPr/>
        <a:lstStyle/>
        <a:p>
          <a:pPr algn="l"/>
          <a:r>
            <a:rPr lang="en-GB" dirty="0">
              <a:solidFill>
                <a:schemeClr val="tx1"/>
              </a:solidFill>
            </a:rPr>
            <a:t>25.3% of UK students are from ethnic minority backgrounds;</a:t>
          </a:r>
        </a:p>
      </dgm:t>
    </dgm:pt>
    <dgm:pt modelId="{6A46F471-CE34-4E22-BFF2-1AB9440B4CB9}" type="parTrans" cxnId="{75E53E96-4B55-46F6-B915-F2E0B71E5E25}">
      <dgm:prSet/>
      <dgm:spPr/>
      <dgm:t>
        <a:bodyPr/>
        <a:lstStyle/>
        <a:p>
          <a:endParaRPr lang="en-GB"/>
        </a:p>
      </dgm:t>
    </dgm:pt>
    <dgm:pt modelId="{92A74266-F82F-4063-846C-D0EB3CF3D596}" type="sibTrans" cxnId="{75E53E96-4B55-46F6-B915-F2E0B71E5E25}">
      <dgm:prSet/>
      <dgm:spPr/>
      <dgm:t>
        <a:bodyPr/>
        <a:lstStyle/>
        <a:p>
          <a:endParaRPr lang="en-GB"/>
        </a:p>
      </dgm:t>
    </dgm:pt>
    <dgm:pt modelId="{9DF8CDE8-6E0F-4791-8A7A-4620B865593B}">
      <dgm:prSet phldrT="[Text]" phldr="1"/>
      <dgm:spPr/>
      <dgm:t>
        <a:bodyPr/>
        <a:lstStyle/>
        <a:p>
          <a:endParaRPr lang="en-GB" dirty="0"/>
        </a:p>
      </dgm:t>
    </dgm:pt>
    <dgm:pt modelId="{4C0FC1E3-F340-4834-B803-9C4BC4665780}" type="parTrans" cxnId="{775F573A-6AC6-45E4-B2C0-E1C572E7B88F}">
      <dgm:prSet/>
      <dgm:spPr/>
      <dgm:t>
        <a:bodyPr/>
        <a:lstStyle/>
        <a:p>
          <a:endParaRPr lang="en-GB"/>
        </a:p>
      </dgm:t>
    </dgm:pt>
    <dgm:pt modelId="{C6D07E38-5367-4453-9E95-E19F814317BD}" type="sibTrans" cxnId="{775F573A-6AC6-45E4-B2C0-E1C572E7B88F}">
      <dgm:prSet/>
      <dgm:spPr/>
      <dgm:t>
        <a:bodyPr/>
        <a:lstStyle/>
        <a:p>
          <a:endParaRPr lang="en-GB"/>
        </a:p>
      </dgm:t>
    </dgm:pt>
    <dgm:pt modelId="{06E67E52-5806-4C45-83B7-11ED82B1C996}">
      <dgm:prSet phldrT="[Text]"/>
      <dgm:spPr>
        <a:solidFill>
          <a:schemeClr val="accent2">
            <a:lumMod val="40000"/>
            <a:lumOff val="60000"/>
          </a:schemeClr>
        </a:solidFill>
      </dgm:spPr>
      <dgm:t>
        <a:bodyPr/>
        <a:lstStyle/>
        <a:p>
          <a:pPr algn="ctr">
            <a:buFontTx/>
            <a:buNone/>
          </a:pPr>
          <a:r>
            <a:rPr lang="en-GB" dirty="0">
              <a:solidFill>
                <a:schemeClr val="tx1"/>
              </a:solidFill>
            </a:rPr>
            <a:t>PROGRESSION</a:t>
          </a:r>
        </a:p>
      </dgm:t>
    </dgm:pt>
    <dgm:pt modelId="{A6C7FAE5-41C7-4D77-8BFE-1C878624A778}" type="parTrans" cxnId="{872A86D0-6747-42A0-A87F-6C873618DC98}">
      <dgm:prSet/>
      <dgm:spPr/>
      <dgm:t>
        <a:bodyPr/>
        <a:lstStyle/>
        <a:p>
          <a:endParaRPr lang="en-GB"/>
        </a:p>
      </dgm:t>
    </dgm:pt>
    <dgm:pt modelId="{DC282C8D-7C90-45F1-9D65-6542EEF6C7D1}" type="sibTrans" cxnId="{872A86D0-6747-42A0-A87F-6C873618DC98}">
      <dgm:prSet/>
      <dgm:spPr/>
      <dgm:t>
        <a:bodyPr/>
        <a:lstStyle/>
        <a:p>
          <a:endParaRPr lang="en-GB"/>
        </a:p>
      </dgm:t>
    </dgm:pt>
    <dgm:pt modelId="{093B20DF-D3C5-4C91-8960-B6F12551F783}">
      <dgm:prSet phldrT="[Text]"/>
      <dgm:spPr>
        <a:solidFill>
          <a:schemeClr val="accent2">
            <a:lumMod val="40000"/>
            <a:lumOff val="60000"/>
          </a:schemeClr>
        </a:solidFill>
      </dgm:spPr>
      <dgm:t>
        <a:bodyPr/>
        <a:lstStyle/>
        <a:p>
          <a:pPr algn="l"/>
          <a:r>
            <a:rPr lang="en-GB" dirty="0">
              <a:solidFill>
                <a:schemeClr val="tx1"/>
              </a:solidFill>
            </a:rPr>
            <a:t>7.1% of White students leave HE without qualification;</a:t>
          </a:r>
        </a:p>
      </dgm:t>
    </dgm:pt>
    <dgm:pt modelId="{682E1EBC-15AF-4CD9-9BBB-025B22BBE2E1}" type="parTrans" cxnId="{BE4803CD-2EC5-44BB-8139-4933F4AE6F59}">
      <dgm:prSet/>
      <dgm:spPr/>
      <dgm:t>
        <a:bodyPr/>
        <a:lstStyle/>
        <a:p>
          <a:endParaRPr lang="en-GB"/>
        </a:p>
      </dgm:t>
    </dgm:pt>
    <dgm:pt modelId="{2E9B8918-6112-460D-84B1-4826B1D9312F}" type="sibTrans" cxnId="{BE4803CD-2EC5-44BB-8139-4933F4AE6F59}">
      <dgm:prSet/>
      <dgm:spPr/>
      <dgm:t>
        <a:bodyPr/>
        <a:lstStyle/>
        <a:p>
          <a:endParaRPr lang="en-GB"/>
        </a:p>
      </dgm:t>
    </dgm:pt>
    <dgm:pt modelId="{4BC15CF2-8992-4BA5-ACC1-1B117E6F3343}">
      <dgm:prSet phldrT="[Text]" phldr="1"/>
      <dgm:spPr/>
      <dgm:t>
        <a:bodyPr/>
        <a:lstStyle/>
        <a:p>
          <a:endParaRPr lang="en-GB" dirty="0"/>
        </a:p>
      </dgm:t>
    </dgm:pt>
    <dgm:pt modelId="{E0260709-5AAC-45BE-ABC7-B0F038A57A2A}" type="parTrans" cxnId="{73FAE8E1-87FB-498B-9160-C1CDB92E3794}">
      <dgm:prSet/>
      <dgm:spPr/>
      <dgm:t>
        <a:bodyPr/>
        <a:lstStyle/>
        <a:p>
          <a:endParaRPr lang="en-GB"/>
        </a:p>
      </dgm:t>
    </dgm:pt>
    <dgm:pt modelId="{5571A4DC-104E-4FF1-BAD4-F46064554936}" type="sibTrans" cxnId="{73FAE8E1-87FB-498B-9160-C1CDB92E3794}">
      <dgm:prSet/>
      <dgm:spPr/>
      <dgm:t>
        <a:bodyPr/>
        <a:lstStyle/>
        <a:p>
          <a:endParaRPr lang="en-GB"/>
        </a:p>
      </dgm:t>
    </dgm:pt>
    <dgm:pt modelId="{98B2B327-FC68-4439-AE51-6F82E46ADF1E}">
      <dgm:prSet phldrT="[Text]"/>
      <dgm:spPr>
        <a:solidFill>
          <a:schemeClr val="accent6">
            <a:lumMod val="40000"/>
            <a:lumOff val="60000"/>
          </a:schemeClr>
        </a:solidFill>
      </dgm:spPr>
      <dgm:t>
        <a:bodyPr/>
        <a:lstStyle/>
        <a:p>
          <a:pPr algn="ctr">
            <a:buFontTx/>
            <a:buNone/>
          </a:pPr>
          <a:r>
            <a:rPr lang="en-GB" dirty="0">
              <a:solidFill>
                <a:schemeClr val="tx1"/>
              </a:solidFill>
            </a:rPr>
            <a:t>SUCCESS </a:t>
          </a:r>
        </a:p>
      </dgm:t>
    </dgm:pt>
    <dgm:pt modelId="{739E1530-3A56-4E0F-865B-91E2D7A6D79C}" type="parTrans" cxnId="{B3C0F1CA-5E53-426E-9943-80E875A1E299}">
      <dgm:prSet/>
      <dgm:spPr/>
      <dgm:t>
        <a:bodyPr/>
        <a:lstStyle/>
        <a:p>
          <a:endParaRPr lang="en-GB"/>
        </a:p>
      </dgm:t>
    </dgm:pt>
    <dgm:pt modelId="{C0002651-7577-474B-B253-7025FD415177}" type="sibTrans" cxnId="{B3C0F1CA-5E53-426E-9943-80E875A1E299}">
      <dgm:prSet/>
      <dgm:spPr/>
      <dgm:t>
        <a:bodyPr/>
        <a:lstStyle/>
        <a:p>
          <a:endParaRPr lang="en-GB"/>
        </a:p>
      </dgm:t>
    </dgm:pt>
    <dgm:pt modelId="{0E351609-DA22-4D02-9650-F6A32F760A55}">
      <dgm:prSet phldrT="[Text]"/>
      <dgm:spPr>
        <a:solidFill>
          <a:schemeClr val="accent6">
            <a:lumMod val="40000"/>
            <a:lumOff val="60000"/>
          </a:schemeClr>
        </a:solidFill>
      </dgm:spPr>
      <dgm:t>
        <a:bodyPr/>
        <a:lstStyle/>
        <a:p>
          <a:pPr algn="l"/>
          <a:r>
            <a:rPr lang="en-GB" dirty="0">
              <a:solidFill>
                <a:schemeClr val="tx1"/>
              </a:solidFill>
            </a:rPr>
            <a:t>86% of White students are awarded a ‘good’ degree;</a:t>
          </a:r>
        </a:p>
      </dgm:t>
    </dgm:pt>
    <dgm:pt modelId="{8C71815F-FA07-483E-B25F-C2A20AC354E6}" type="parTrans" cxnId="{8A73F201-FB01-4332-A37E-889A2CF859AB}">
      <dgm:prSet/>
      <dgm:spPr/>
      <dgm:t>
        <a:bodyPr/>
        <a:lstStyle/>
        <a:p>
          <a:endParaRPr lang="en-GB"/>
        </a:p>
      </dgm:t>
    </dgm:pt>
    <dgm:pt modelId="{621CA573-2060-4C7D-B4A7-174868393C39}" type="sibTrans" cxnId="{8A73F201-FB01-4332-A37E-889A2CF859AB}">
      <dgm:prSet/>
      <dgm:spPr/>
      <dgm:t>
        <a:bodyPr/>
        <a:lstStyle/>
        <a:p>
          <a:endParaRPr lang="en-GB"/>
        </a:p>
      </dgm:t>
    </dgm:pt>
    <dgm:pt modelId="{27049C55-CC83-48CE-ADE8-93DDB029E568}">
      <dgm:prSet phldrT="[Text]"/>
      <dgm:spPr>
        <a:solidFill>
          <a:schemeClr val="accent4">
            <a:lumMod val="40000"/>
            <a:lumOff val="60000"/>
          </a:schemeClr>
        </a:solidFill>
      </dgm:spPr>
      <dgm:t>
        <a:bodyPr/>
        <a:lstStyle/>
        <a:p>
          <a:pPr algn="l"/>
          <a:r>
            <a:rPr lang="en-GB" dirty="0">
              <a:solidFill>
                <a:schemeClr val="tx1"/>
              </a:solidFill>
            </a:rPr>
            <a:t>26.7% of UK UGs are from ethnic minority backgrounds;</a:t>
          </a:r>
        </a:p>
      </dgm:t>
    </dgm:pt>
    <dgm:pt modelId="{B76DCF25-8071-4C2E-8581-8DF448459CB5}" type="parTrans" cxnId="{E5109678-29B1-4B4C-BE00-D6FC90B0191C}">
      <dgm:prSet/>
      <dgm:spPr/>
      <dgm:t>
        <a:bodyPr/>
        <a:lstStyle/>
        <a:p>
          <a:endParaRPr lang="en-GB"/>
        </a:p>
      </dgm:t>
    </dgm:pt>
    <dgm:pt modelId="{F7A66D06-EF05-4B44-90C0-1D627AEE671A}" type="sibTrans" cxnId="{E5109678-29B1-4B4C-BE00-D6FC90B0191C}">
      <dgm:prSet/>
      <dgm:spPr/>
      <dgm:t>
        <a:bodyPr/>
        <a:lstStyle/>
        <a:p>
          <a:endParaRPr lang="en-GB"/>
        </a:p>
      </dgm:t>
    </dgm:pt>
    <dgm:pt modelId="{91BE65C6-06B2-4530-B3FA-901C2CF46CB8}">
      <dgm:prSet phldrT="[Text]"/>
      <dgm:spPr>
        <a:solidFill>
          <a:schemeClr val="accent4">
            <a:lumMod val="40000"/>
            <a:lumOff val="60000"/>
          </a:schemeClr>
        </a:solidFill>
      </dgm:spPr>
      <dgm:t>
        <a:bodyPr/>
        <a:lstStyle/>
        <a:p>
          <a:pPr algn="l"/>
          <a:r>
            <a:rPr lang="en-GB" dirty="0">
              <a:solidFill>
                <a:schemeClr val="tx1"/>
              </a:solidFill>
            </a:rPr>
            <a:t>23.6% of UK PGTs are from ethnic minority backgrounds;</a:t>
          </a:r>
        </a:p>
      </dgm:t>
    </dgm:pt>
    <dgm:pt modelId="{F8F0EB44-CD6D-42D4-A6B8-0C156A00D84D}" type="parTrans" cxnId="{DEA123A8-9E0B-4A81-B153-CF6E231C24CB}">
      <dgm:prSet/>
      <dgm:spPr/>
      <dgm:t>
        <a:bodyPr/>
        <a:lstStyle/>
        <a:p>
          <a:endParaRPr lang="en-GB"/>
        </a:p>
      </dgm:t>
    </dgm:pt>
    <dgm:pt modelId="{2F8329D1-A92E-4761-BE68-14252B1E9FA2}" type="sibTrans" cxnId="{DEA123A8-9E0B-4A81-B153-CF6E231C24CB}">
      <dgm:prSet/>
      <dgm:spPr/>
      <dgm:t>
        <a:bodyPr/>
        <a:lstStyle/>
        <a:p>
          <a:endParaRPr lang="en-GB"/>
        </a:p>
      </dgm:t>
    </dgm:pt>
    <dgm:pt modelId="{0FED9C88-3E81-48D9-8DA0-714E8469F01C}">
      <dgm:prSet phldrT="[Text]"/>
      <dgm:spPr>
        <a:solidFill>
          <a:schemeClr val="accent4">
            <a:lumMod val="40000"/>
            <a:lumOff val="60000"/>
          </a:schemeClr>
        </a:solidFill>
      </dgm:spPr>
      <dgm:t>
        <a:bodyPr/>
        <a:lstStyle/>
        <a:p>
          <a:pPr algn="l"/>
          <a:r>
            <a:rPr lang="en-GB" dirty="0">
              <a:solidFill>
                <a:schemeClr val="tx1"/>
              </a:solidFill>
            </a:rPr>
            <a:t>18.6% of UK PGRs are Black.</a:t>
          </a:r>
        </a:p>
      </dgm:t>
    </dgm:pt>
    <dgm:pt modelId="{0A0938D2-9729-45BE-88E4-946255AEFF30}" type="parTrans" cxnId="{8B4EAFBD-636A-442C-8569-9198A51151FA}">
      <dgm:prSet/>
      <dgm:spPr/>
      <dgm:t>
        <a:bodyPr/>
        <a:lstStyle/>
        <a:p>
          <a:endParaRPr lang="en-GB"/>
        </a:p>
      </dgm:t>
    </dgm:pt>
    <dgm:pt modelId="{06FDE2E1-433C-4C1C-A868-658791A7E29D}" type="sibTrans" cxnId="{8B4EAFBD-636A-442C-8569-9198A51151FA}">
      <dgm:prSet/>
      <dgm:spPr/>
      <dgm:t>
        <a:bodyPr/>
        <a:lstStyle/>
        <a:p>
          <a:endParaRPr lang="en-GB"/>
        </a:p>
      </dgm:t>
    </dgm:pt>
    <dgm:pt modelId="{435043A0-F9B6-4723-BFF4-DD48453EF08F}">
      <dgm:prSet phldrT="[Text]"/>
      <dgm:spPr>
        <a:solidFill>
          <a:schemeClr val="accent2">
            <a:lumMod val="40000"/>
            <a:lumOff val="60000"/>
          </a:schemeClr>
        </a:solidFill>
      </dgm:spPr>
      <dgm:t>
        <a:bodyPr/>
        <a:lstStyle/>
        <a:p>
          <a:pPr algn="l"/>
          <a:r>
            <a:rPr lang="en-GB" dirty="0">
              <a:solidFill>
                <a:schemeClr val="tx1"/>
              </a:solidFill>
            </a:rPr>
            <a:t>9.2% of students from ethnic minority backgrounds leave HE without qualification;</a:t>
          </a:r>
        </a:p>
      </dgm:t>
    </dgm:pt>
    <dgm:pt modelId="{18B36AE7-E441-48FF-95BC-8DF086944004}" type="parTrans" cxnId="{B3914B2B-6806-41BF-9421-81D1223B42E6}">
      <dgm:prSet/>
      <dgm:spPr/>
      <dgm:t>
        <a:bodyPr/>
        <a:lstStyle/>
        <a:p>
          <a:endParaRPr lang="en-GB"/>
        </a:p>
      </dgm:t>
    </dgm:pt>
    <dgm:pt modelId="{B19025FA-5213-4FDE-8D2E-137456BA201F}" type="sibTrans" cxnId="{B3914B2B-6806-41BF-9421-81D1223B42E6}">
      <dgm:prSet/>
      <dgm:spPr/>
      <dgm:t>
        <a:bodyPr/>
        <a:lstStyle/>
        <a:p>
          <a:endParaRPr lang="en-GB"/>
        </a:p>
      </dgm:t>
    </dgm:pt>
    <dgm:pt modelId="{FA02C052-F874-497C-9B64-E8A1A67DB324}">
      <dgm:prSet phldrT="[Text]"/>
      <dgm:spPr>
        <a:solidFill>
          <a:schemeClr val="accent2">
            <a:lumMod val="40000"/>
            <a:lumOff val="60000"/>
          </a:schemeClr>
        </a:solidFill>
      </dgm:spPr>
      <dgm:t>
        <a:bodyPr/>
        <a:lstStyle/>
        <a:p>
          <a:pPr algn="l"/>
          <a:r>
            <a:rPr lang="en-GB" dirty="0">
              <a:solidFill>
                <a:schemeClr val="tx1"/>
              </a:solidFill>
            </a:rPr>
            <a:t>12.3% of Black students leave HE without qualification.</a:t>
          </a:r>
        </a:p>
      </dgm:t>
    </dgm:pt>
    <dgm:pt modelId="{E7528CF3-6F35-491B-A542-DEEB16F6F050}" type="parTrans" cxnId="{638331FE-71A6-4F7D-AAD7-C699FBA108A3}">
      <dgm:prSet/>
      <dgm:spPr/>
      <dgm:t>
        <a:bodyPr/>
        <a:lstStyle/>
        <a:p>
          <a:endParaRPr lang="en-GB"/>
        </a:p>
      </dgm:t>
    </dgm:pt>
    <dgm:pt modelId="{184DC0FA-72EC-4F0A-9152-BA8326E289AB}" type="sibTrans" cxnId="{638331FE-71A6-4F7D-AAD7-C699FBA108A3}">
      <dgm:prSet/>
      <dgm:spPr/>
      <dgm:t>
        <a:bodyPr/>
        <a:lstStyle/>
        <a:p>
          <a:endParaRPr lang="en-GB"/>
        </a:p>
      </dgm:t>
    </dgm:pt>
    <dgm:pt modelId="{494195F9-181B-4B72-9F65-560D87D9DD42}">
      <dgm:prSet phldrT="[Text]"/>
      <dgm:spPr>
        <a:solidFill>
          <a:schemeClr val="accent6">
            <a:lumMod val="40000"/>
            <a:lumOff val="60000"/>
          </a:schemeClr>
        </a:solidFill>
      </dgm:spPr>
      <dgm:t>
        <a:bodyPr/>
        <a:lstStyle/>
        <a:p>
          <a:pPr algn="l"/>
          <a:r>
            <a:rPr lang="en-GB" dirty="0">
              <a:solidFill>
                <a:schemeClr val="tx1"/>
              </a:solidFill>
            </a:rPr>
            <a:t>75.2% of students from ethnic minority backgrounds are awarded a ‘good’ degree;</a:t>
          </a:r>
        </a:p>
      </dgm:t>
    </dgm:pt>
    <dgm:pt modelId="{CF7828A9-E157-401A-9052-0C052C68AF9D}" type="parTrans" cxnId="{05E37AC3-8CB2-4EB4-8983-F34946060321}">
      <dgm:prSet/>
      <dgm:spPr/>
      <dgm:t>
        <a:bodyPr/>
        <a:lstStyle/>
        <a:p>
          <a:endParaRPr lang="en-GB"/>
        </a:p>
      </dgm:t>
    </dgm:pt>
    <dgm:pt modelId="{AF8432E3-B962-48AF-8B50-67EEFABED645}" type="sibTrans" cxnId="{05E37AC3-8CB2-4EB4-8983-F34946060321}">
      <dgm:prSet/>
      <dgm:spPr/>
      <dgm:t>
        <a:bodyPr/>
        <a:lstStyle/>
        <a:p>
          <a:endParaRPr lang="en-GB"/>
        </a:p>
      </dgm:t>
    </dgm:pt>
    <dgm:pt modelId="{40A2F6AD-1E21-4879-9FE6-3C195050A51E}">
      <dgm:prSet phldrT="[Text]"/>
      <dgm:spPr>
        <a:solidFill>
          <a:schemeClr val="accent6">
            <a:lumMod val="40000"/>
            <a:lumOff val="60000"/>
          </a:schemeClr>
        </a:solidFill>
      </dgm:spPr>
      <dgm:t>
        <a:bodyPr/>
        <a:lstStyle/>
        <a:p>
          <a:pPr algn="l"/>
          <a:r>
            <a:rPr lang="en-GB" dirty="0">
              <a:solidFill>
                <a:schemeClr val="tx1"/>
              </a:solidFill>
            </a:rPr>
            <a:t>66.3% of Black students are awarded a ‘good’ degree.</a:t>
          </a:r>
        </a:p>
      </dgm:t>
    </dgm:pt>
    <dgm:pt modelId="{885627C5-96C9-4629-BE2E-92835AA1A633}" type="parTrans" cxnId="{CEA9BA17-E959-4760-9DE1-7331514A7969}">
      <dgm:prSet/>
      <dgm:spPr/>
      <dgm:t>
        <a:bodyPr/>
        <a:lstStyle/>
        <a:p>
          <a:endParaRPr lang="en-GB"/>
        </a:p>
      </dgm:t>
    </dgm:pt>
    <dgm:pt modelId="{0AF6A608-11CD-4A3E-9CA9-FAC1CA6659FD}" type="sibTrans" cxnId="{CEA9BA17-E959-4760-9DE1-7331514A7969}">
      <dgm:prSet/>
      <dgm:spPr/>
      <dgm:t>
        <a:bodyPr/>
        <a:lstStyle/>
        <a:p>
          <a:endParaRPr lang="en-GB"/>
        </a:p>
      </dgm:t>
    </dgm:pt>
    <dgm:pt modelId="{C4F1217B-E897-47E7-882B-1595EF8E9C6F}" type="pres">
      <dgm:prSet presAssocID="{92D930B3-5B1B-44C5-B0C4-744EE4B7147A}" presName="linearFlow" presStyleCnt="0">
        <dgm:presLayoutVars>
          <dgm:dir/>
          <dgm:animLvl val="lvl"/>
          <dgm:resizeHandles/>
        </dgm:presLayoutVars>
      </dgm:prSet>
      <dgm:spPr/>
    </dgm:pt>
    <dgm:pt modelId="{D0CAEE5C-F6F6-45E6-B786-E5BD5CEA303C}" type="pres">
      <dgm:prSet presAssocID="{C13773E5-609B-422D-B751-8738CDD1FACC}" presName="compositeNode" presStyleCnt="0">
        <dgm:presLayoutVars>
          <dgm:bulletEnabled val="1"/>
        </dgm:presLayoutVars>
      </dgm:prSet>
      <dgm:spPr/>
    </dgm:pt>
    <dgm:pt modelId="{CF701925-6011-485F-AB29-5C2E8535C332}" type="pres">
      <dgm:prSet presAssocID="{C13773E5-609B-422D-B751-8738CDD1FACC}" presName="image" presStyleLbl="fgImgPlac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a:stretch>
            <a:fillRect l="-39000" r="-39000"/>
          </a:stretch>
        </a:blipFill>
      </dgm:spPr>
      <dgm:extLst>
        <a:ext uri="{E40237B7-FDA0-4F09-8148-C483321AD2D9}">
          <dgm14:cNvPr xmlns:dgm14="http://schemas.microsoft.com/office/drawing/2010/diagram" id="0" name="" descr="Group of smiling young people standing on lawn outside brick building, wearing backpacks and tote bag, holding cellphones"/>
        </a:ext>
      </dgm:extLst>
    </dgm:pt>
    <dgm:pt modelId="{67B1B937-0376-4A62-9BDB-CE1357CAE974}" type="pres">
      <dgm:prSet presAssocID="{C13773E5-609B-422D-B751-8738CDD1FACC}" presName="childNode" presStyleLbl="node1" presStyleIdx="0" presStyleCnt="3">
        <dgm:presLayoutVars>
          <dgm:bulletEnabled val="1"/>
        </dgm:presLayoutVars>
      </dgm:prSet>
      <dgm:spPr/>
    </dgm:pt>
    <dgm:pt modelId="{CB22655D-FF23-480A-8E34-27C31A457871}" type="pres">
      <dgm:prSet presAssocID="{C13773E5-609B-422D-B751-8738CDD1FACC}" presName="parentNode" presStyleLbl="revTx" presStyleIdx="0" presStyleCnt="3">
        <dgm:presLayoutVars>
          <dgm:chMax val="0"/>
          <dgm:bulletEnabled val="1"/>
        </dgm:presLayoutVars>
      </dgm:prSet>
      <dgm:spPr/>
    </dgm:pt>
    <dgm:pt modelId="{BB0FBC7B-6744-45C6-8F1B-CE4D9CB3DB35}" type="pres">
      <dgm:prSet presAssocID="{65F96C84-9E0F-403F-BC05-43E5EB33EFA4}" presName="sibTrans" presStyleCnt="0"/>
      <dgm:spPr/>
    </dgm:pt>
    <dgm:pt modelId="{89719C60-1C52-44FC-834C-75EA5ADEA8E9}" type="pres">
      <dgm:prSet presAssocID="{9DF8CDE8-6E0F-4791-8A7A-4620B865593B}" presName="compositeNode" presStyleCnt="0">
        <dgm:presLayoutVars>
          <dgm:bulletEnabled val="1"/>
        </dgm:presLayoutVars>
      </dgm:prSet>
      <dgm:spPr/>
    </dgm:pt>
    <dgm:pt modelId="{BAC3C362-811C-4787-B599-B95BFB5CB1AC}" type="pres">
      <dgm:prSet presAssocID="{9DF8CDE8-6E0F-4791-8A7A-4620B865593B}" presName="image" presStyleLbl="fgImgPlac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a:stretch>
            <a:fillRect l="-25000" r="-25000"/>
          </a:stretch>
        </a:blipFill>
      </dgm:spPr>
      <dgm:extLst>
        <a:ext uri="{E40237B7-FDA0-4F09-8148-C483321AD2D9}">
          <dgm14:cNvPr xmlns:dgm14="http://schemas.microsoft.com/office/drawing/2010/diagram" id="0" name="" descr="Business people shaking hands"/>
        </a:ext>
      </dgm:extLst>
    </dgm:pt>
    <dgm:pt modelId="{4E3C6AFB-5252-456C-9CE5-D2C8AA2B5EB3}" type="pres">
      <dgm:prSet presAssocID="{9DF8CDE8-6E0F-4791-8A7A-4620B865593B}" presName="childNode" presStyleLbl="node1" presStyleIdx="1" presStyleCnt="3">
        <dgm:presLayoutVars>
          <dgm:bulletEnabled val="1"/>
        </dgm:presLayoutVars>
      </dgm:prSet>
      <dgm:spPr/>
    </dgm:pt>
    <dgm:pt modelId="{3F0A5D50-FB0F-43D8-B264-FEE71EB35387}" type="pres">
      <dgm:prSet presAssocID="{9DF8CDE8-6E0F-4791-8A7A-4620B865593B}" presName="parentNode" presStyleLbl="revTx" presStyleIdx="1" presStyleCnt="3">
        <dgm:presLayoutVars>
          <dgm:chMax val="0"/>
          <dgm:bulletEnabled val="1"/>
        </dgm:presLayoutVars>
      </dgm:prSet>
      <dgm:spPr/>
    </dgm:pt>
    <dgm:pt modelId="{BF320752-F482-4BAD-B4F7-D7AC0FF2248E}" type="pres">
      <dgm:prSet presAssocID="{C6D07E38-5367-4453-9E95-E19F814317BD}" presName="sibTrans" presStyleCnt="0"/>
      <dgm:spPr/>
    </dgm:pt>
    <dgm:pt modelId="{085D8B58-B23D-45A5-8088-7ABE74088CCF}" type="pres">
      <dgm:prSet presAssocID="{4BC15CF2-8992-4BA5-ACC1-1B117E6F3343}" presName="compositeNode" presStyleCnt="0">
        <dgm:presLayoutVars>
          <dgm:bulletEnabled val="1"/>
        </dgm:presLayoutVars>
      </dgm:prSet>
      <dgm:spPr/>
    </dgm:pt>
    <dgm:pt modelId="{A274EBCD-9E39-4CF4-A878-D1E90D94E78C}" type="pres">
      <dgm:prSet presAssocID="{4BC15CF2-8992-4BA5-ACC1-1B117E6F3343}" presName="image" presStyleLbl="fgImgPlac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a:stretch>
            <a:fillRect l="-25000" r="-25000"/>
          </a:stretch>
        </a:blipFill>
      </dgm:spPr>
      <dgm:extLst>
        <a:ext uri="{E40237B7-FDA0-4F09-8148-C483321AD2D9}">
          <dgm14:cNvPr xmlns:dgm14="http://schemas.microsoft.com/office/drawing/2010/diagram" id="0" name="" descr="Woman in graduation gown getting kissed"/>
        </a:ext>
      </dgm:extLst>
    </dgm:pt>
    <dgm:pt modelId="{218FA1B2-7D5C-47E5-856E-07254EFEC9A8}" type="pres">
      <dgm:prSet presAssocID="{4BC15CF2-8992-4BA5-ACC1-1B117E6F3343}" presName="childNode" presStyleLbl="node1" presStyleIdx="2" presStyleCnt="3">
        <dgm:presLayoutVars>
          <dgm:bulletEnabled val="1"/>
        </dgm:presLayoutVars>
      </dgm:prSet>
      <dgm:spPr/>
    </dgm:pt>
    <dgm:pt modelId="{9C950DAC-EE0D-45FB-BEC5-217644FE03A1}" type="pres">
      <dgm:prSet presAssocID="{4BC15CF2-8992-4BA5-ACC1-1B117E6F3343}" presName="parentNode" presStyleLbl="revTx" presStyleIdx="2" presStyleCnt="3">
        <dgm:presLayoutVars>
          <dgm:chMax val="0"/>
          <dgm:bulletEnabled val="1"/>
        </dgm:presLayoutVars>
      </dgm:prSet>
      <dgm:spPr/>
    </dgm:pt>
  </dgm:ptLst>
  <dgm:cxnLst>
    <dgm:cxn modelId="{8A73F201-FB01-4332-A37E-889A2CF859AB}" srcId="{4BC15CF2-8992-4BA5-ACC1-1B117E6F3343}" destId="{0E351609-DA22-4D02-9650-F6A32F760A55}" srcOrd="1" destOrd="0" parTransId="{8C71815F-FA07-483E-B25F-C2A20AC354E6}" sibTransId="{621CA573-2060-4C7D-B4A7-174868393C39}"/>
    <dgm:cxn modelId="{23F41D02-20C6-4FD3-A72C-65B19AA1B047}" type="presOf" srcId="{40A2F6AD-1E21-4879-9FE6-3C195050A51E}" destId="{218FA1B2-7D5C-47E5-856E-07254EFEC9A8}" srcOrd="0" destOrd="3" presId="urn:microsoft.com/office/officeart/2005/8/layout/hList2"/>
    <dgm:cxn modelId="{C256E805-2E79-4EF6-93DB-A76B61BEAF0B}" type="presOf" srcId="{093B20DF-D3C5-4C91-8960-B6F12551F783}" destId="{4E3C6AFB-5252-456C-9CE5-D2C8AA2B5EB3}" srcOrd="0" destOrd="1" presId="urn:microsoft.com/office/officeart/2005/8/layout/hList2"/>
    <dgm:cxn modelId="{2711D909-36F8-4A47-BF22-C6D0A6DF037E}" type="presOf" srcId="{EA77321A-69F2-416B-AEAA-DC53D8DABE8A}" destId="{67B1B937-0376-4A62-9BDB-CE1357CAE974}" srcOrd="0" destOrd="1" presId="urn:microsoft.com/office/officeart/2005/8/layout/hList2"/>
    <dgm:cxn modelId="{02774B11-A27F-4095-808C-7E89E1285F34}" type="presOf" srcId="{FA02C052-F874-497C-9B64-E8A1A67DB324}" destId="{4E3C6AFB-5252-456C-9CE5-D2C8AA2B5EB3}" srcOrd="0" destOrd="3" presId="urn:microsoft.com/office/officeart/2005/8/layout/hList2"/>
    <dgm:cxn modelId="{CEA9BA17-E959-4760-9DE1-7331514A7969}" srcId="{4BC15CF2-8992-4BA5-ACC1-1B117E6F3343}" destId="{40A2F6AD-1E21-4879-9FE6-3C195050A51E}" srcOrd="3" destOrd="0" parTransId="{885627C5-96C9-4629-BE2E-92835AA1A633}" sibTransId="{0AF6A608-11CD-4A3E-9CA9-FAC1CA6659FD}"/>
    <dgm:cxn modelId="{6F54A422-B6D4-441E-976D-81E1B14D5B62}" type="presOf" srcId="{27049C55-CC83-48CE-ADE8-93DDB029E568}" destId="{67B1B937-0376-4A62-9BDB-CE1357CAE974}" srcOrd="0" destOrd="2" presId="urn:microsoft.com/office/officeart/2005/8/layout/hList2"/>
    <dgm:cxn modelId="{B3914B2B-6806-41BF-9421-81D1223B42E6}" srcId="{9DF8CDE8-6E0F-4791-8A7A-4620B865593B}" destId="{435043A0-F9B6-4723-BFF4-DD48453EF08F}" srcOrd="2" destOrd="0" parTransId="{18B36AE7-E441-48FF-95BC-8DF086944004}" sibTransId="{B19025FA-5213-4FDE-8D2E-137456BA201F}"/>
    <dgm:cxn modelId="{775F573A-6AC6-45E4-B2C0-E1C572E7B88F}" srcId="{92D930B3-5B1B-44C5-B0C4-744EE4B7147A}" destId="{9DF8CDE8-6E0F-4791-8A7A-4620B865593B}" srcOrd="1" destOrd="0" parTransId="{4C0FC1E3-F340-4834-B803-9C4BC4665780}" sibTransId="{C6D07E38-5367-4453-9E95-E19F814317BD}"/>
    <dgm:cxn modelId="{7915A73D-C86C-453C-A7E6-0A47BA975658}" type="presOf" srcId="{98B2B327-FC68-4439-AE51-6F82E46ADF1E}" destId="{218FA1B2-7D5C-47E5-856E-07254EFEC9A8}" srcOrd="0" destOrd="0" presId="urn:microsoft.com/office/officeart/2005/8/layout/hList2"/>
    <dgm:cxn modelId="{9AE60041-2BC8-40D5-9910-2ED4207E1F29}" type="presOf" srcId="{162257EC-F25E-4C40-A8E3-063EA1447B55}" destId="{67B1B937-0376-4A62-9BDB-CE1357CAE974}" srcOrd="0" destOrd="0" presId="urn:microsoft.com/office/officeart/2005/8/layout/hList2"/>
    <dgm:cxn modelId="{D381F851-0935-409C-BB04-A8F3AD25BCCE}" type="presOf" srcId="{91BE65C6-06B2-4530-B3FA-901C2CF46CB8}" destId="{67B1B937-0376-4A62-9BDB-CE1357CAE974}" srcOrd="0" destOrd="3" presId="urn:microsoft.com/office/officeart/2005/8/layout/hList2"/>
    <dgm:cxn modelId="{E5109678-29B1-4B4C-BE00-D6FC90B0191C}" srcId="{C13773E5-609B-422D-B751-8738CDD1FACC}" destId="{27049C55-CC83-48CE-ADE8-93DDB029E568}" srcOrd="2" destOrd="0" parTransId="{B76DCF25-8071-4C2E-8581-8DF448459CB5}" sibTransId="{F7A66D06-EF05-4B44-90C0-1D627AEE671A}"/>
    <dgm:cxn modelId="{82044C85-9B03-40BC-8A10-048B011D4D0A}" type="presOf" srcId="{0E351609-DA22-4D02-9650-F6A32F760A55}" destId="{218FA1B2-7D5C-47E5-856E-07254EFEC9A8}" srcOrd="0" destOrd="1" presId="urn:microsoft.com/office/officeart/2005/8/layout/hList2"/>
    <dgm:cxn modelId="{8A631E88-FD14-4527-8096-BD4B35CB6570}" type="presOf" srcId="{06E67E52-5806-4C45-83B7-11ED82B1C996}" destId="{4E3C6AFB-5252-456C-9CE5-D2C8AA2B5EB3}" srcOrd="0" destOrd="0" presId="urn:microsoft.com/office/officeart/2005/8/layout/hList2"/>
    <dgm:cxn modelId="{ABF2AB8A-C9BE-4707-BE98-479819BC366B}" srcId="{C13773E5-609B-422D-B751-8738CDD1FACC}" destId="{162257EC-F25E-4C40-A8E3-063EA1447B55}" srcOrd="0" destOrd="0" parTransId="{139A59F6-7495-46B0-86B2-19F35AC677E2}" sibTransId="{332BE4CD-DEBA-4447-A833-394F465A507F}"/>
    <dgm:cxn modelId="{B1217D8C-A908-4DD5-AD59-E8D764E9D44F}" type="presOf" srcId="{9DF8CDE8-6E0F-4791-8A7A-4620B865593B}" destId="{3F0A5D50-FB0F-43D8-B264-FEE71EB35387}" srcOrd="0" destOrd="0" presId="urn:microsoft.com/office/officeart/2005/8/layout/hList2"/>
    <dgm:cxn modelId="{7D35FC8C-EED9-49FA-8E4B-7C49D87BE403}" type="presOf" srcId="{4BC15CF2-8992-4BA5-ACC1-1B117E6F3343}" destId="{9C950DAC-EE0D-45FB-BEC5-217644FE03A1}" srcOrd="0" destOrd="0" presId="urn:microsoft.com/office/officeart/2005/8/layout/hList2"/>
    <dgm:cxn modelId="{75E53E96-4B55-46F6-B915-F2E0B71E5E25}" srcId="{C13773E5-609B-422D-B751-8738CDD1FACC}" destId="{EA77321A-69F2-416B-AEAA-DC53D8DABE8A}" srcOrd="1" destOrd="0" parTransId="{6A46F471-CE34-4E22-BFF2-1AB9440B4CB9}" sibTransId="{92A74266-F82F-4063-846C-D0EB3CF3D596}"/>
    <dgm:cxn modelId="{E74CA89A-8BB1-4386-94B6-05480006B2F8}" type="presOf" srcId="{435043A0-F9B6-4723-BFF4-DD48453EF08F}" destId="{4E3C6AFB-5252-456C-9CE5-D2C8AA2B5EB3}" srcOrd="0" destOrd="2" presId="urn:microsoft.com/office/officeart/2005/8/layout/hList2"/>
    <dgm:cxn modelId="{34A82E9F-254E-42A7-A23C-84981F10A90B}" srcId="{92D930B3-5B1B-44C5-B0C4-744EE4B7147A}" destId="{C13773E5-609B-422D-B751-8738CDD1FACC}" srcOrd="0" destOrd="0" parTransId="{022BE078-590E-4FF5-BA80-D284B61C2668}" sibTransId="{65F96C84-9E0F-403F-BC05-43E5EB33EFA4}"/>
    <dgm:cxn modelId="{DEA123A8-9E0B-4A81-B153-CF6E231C24CB}" srcId="{C13773E5-609B-422D-B751-8738CDD1FACC}" destId="{91BE65C6-06B2-4530-B3FA-901C2CF46CB8}" srcOrd="3" destOrd="0" parTransId="{F8F0EB44-CD6D-42D4-A6B8-0C156A00D84D}" sibTransId="{2F8329D1-A92E-4761-BE68-14252B1E9FA2}"/>
    <dgm:cxn modelId="{D95FFDAB-AF62-47F8-9A0F-E3C003C8C2F9}" type="presOf" srcId="{494195F9-181B-4B72-9F65-560D87D9DD42}" destId="{218FA1B2-7D5C-47E5-856E-07254EFEC9A8}" srcOrd="0" destOrd="2" presId="urn:microsoft.com/office/officeart/2005/8/layout/hList2"/>
    <dgm:cxn modelId="{EE3029B7-CB4E-442F-A6FE-D13898918518}" type="presOf" srcId="{0FED9C88-3E81-48D9-8DA0-714E8469F01C}" destId="{67B1B937-0376-4A62-9BDB-CE1357CAE974}" srcOrd="0" destOrd="4" presId="urn:microsoft.com/office/officeart/2005/8/layout/hList2"/>
    <dgm:cxn modelId="{8B4EAFBD-636A-442C-8569-9198A51151FA}" srcId="{C13773E5-609B-422D-B751-8738CDD1FACC}" destId="{0FED9C88-3E81-48D9-8DA0-714E8469F01C}" srcOrd="4" destOrd="0" parTransId="{0A0938D2-9729-45BE-88E4-946255AEFF30}" sibTransId="{06FDE2E1-433C-4C1C-A868-658791A7E29D}"/>
    <dgm:cxn modelId="{B17F30BF-F278-4778-9354-225E9735A2F0}" type="presOf" srcId="{C13773E5-609B-422D-B751-8738CDD1FACC}" destId="{CB22655D-FF23-480A-8E34-27C31A457871}" srcOrd="0" destOrd="0" presId="urn:microsoft.com/office/officeart/2005/8/layout/hList2"/>
    <dgm:cxn modelId="{05E37AC3-8CB2-4EB4-8983-F34946060321}" srcId="{4BC15CF2-8992-4BA5-ACC1-1B117E6F3343}" destId="{494195F9-181B-4B72-9F65-560D87D9DD42}" srcOrd="2" destOrd="0" parTransId="{CF7828A9-E157-401A-9052-0C052C68AF9D}" sibTransId="{AF8432E3-B962-48AF-8B50-67EEFABED645}"/>
    <dgm:cxn modelId="{B3C0F1CA-5E53-426E-9943-80E875A1E299}" srcId="{4BC15CF2-8992-4BA5-ACC1-1B117E6F3343}" destId="{98B2B327-FC68-4439-AE51-6F82E46ADF1E}" srcOrd="0" destOrd="0" parTransId="{739E1530-3A56-4E0F-865B-91E2D7A6D79C}" sibTransId="{C0002651-7577-474B-B253-7025FD415177}"/>
    <dgm:cxn modelId="{BE4803CD-2EC5-44BB-8139-4933F4AE6F59}" srcId="{9DF8CDE8-6E0F-4791-8A7A-4620B865593B}" destId="{093B20DF-D3C5-4C91-8960-B6F12551F783}" srcOrd="1" destOrd="0" parTransId="{682E1EBC-15AF-4CD9-9BBB-025B22BBE2E1}" sibTransId="{2E9B8918-6112-460D-84B1-4826B1D9312F}"/>
    <dgm:cxn modelId="{872A86D0-6747-42A0-A87F-6C873618DC98}" srcId="{9DF8CDE8-6E0F-4791-8A7A-4620B865593B}" destId="{06E67E52-5806-4C45-83B7-11ED82B1C996}" srcOrd="0" destOrd="0" parTransId="{A6C7FAE5-41C7-4D77-8BFE-1C878624A778}" sibTransId="{DC282C8D-7C90-45F1-9D65-6542EEF6C7D1}"/>
    <dgm:cxn modelId="{BE25F4D2-3882-49C9-8BFA-959D7BEE26A1}" type="presOf" srcId="{92D930B3-5B1B-44C5-B0C4-744EE4B7147A}" destId="{C4F1217B-E897-47E7-882B-1595EF8E9C6F}" srcOrd="0" destOrd="0" presId="urn:microsoft.com/office/officeart/2005/8/layout/hList2"/>
    <dgm:cxn modelId="{73FAE8E1-87FB-498B-9160-C1CDB92E3794}" srcId="{92D930B3-5B1B-44C5-B0C4-744EE4B7147A}" destId="{4BC15CF2-8992-4BA5-ACC1-1B117E6F3343}" srcOrd="2" destOrd="0" parTransId="{E0260709-5AAC-45BE-ABC7-B0F038A57A2A}" sibTransId="{5571A4DC-104E-4FF1-BAD4-F46064554936}"/>
    <dgm:cxn modelId="{638331FE-71A6-4F7D-AAD7-C699FBA108A3}" srcId="{9DF8CDE8-6E0F-4791-8A7A-4620B865593B}" destId="{FA02C052-F874-497C-9B64-E8A1A67DB324}" srcOrd="3" destOrd="0" parTransId="{E7528CF3-6F35-491B-A542-DEEB16F6F050}" sibTransId="{184DC0FA-72EC-4F0A-9152-BA8326E289AB}"/>
    <dgm:cxn modelId="{BE1B2938-E1D9-4112-A8FE-14C8ADC53511}" type="presParOf" srcId="{C4F1217B-E897-47E7-882B-1595EF8E9C6F}" destId="{D0CAEE5C-F6F6-45E6-B786-E5BD5CEA303C}" srcOrd="0" destOrd="0" presId="urn:microsoft.com/office/officeart/2005/8/layout/hList2"/>
    <dgm:cxn modelId="{85C40BAA-BA1B-4061-BE90-BF50A9931A4A}" type="presParOf" srcId="{D0CAEE5C-F6F6-45E6-B786-E5BD5CEA303C}" destId="{CF701925-6011-485F-AB29-5C2E8535C332}" srcOrd="0" destOrd="0" presId="urn:microsoft.com/office/officeart/2005/8/layout/hList2"/>
    <dgm:cxn modelId="{DDC74052-A829-49ED-A0E5-0B782D84ED75}" type="presParOf" srcId="{D0CAEE5C-F6F6-45E6-B786-E5BD5CEA303C}" destId="{67B1B937-0376-4A62-9BDB-CE1357CAE974}" srcOrd="1" destOrd="0" presId="urn:microsoft.com/office/officeart/2005/8/layout/hList2"/>
    <dgm:cxn modelId="{B3CCB9FD-3C25-41D5-A6A7-99D4C2E8FAC4}" type="presParOf" srcId="{D0CAEE5C-F6F6-45E6-B786-E5BD5CEA303C}" destId="{CB22655D-FF23-480A-8E34-27C31A457871}" srcOrd="2" destOrd="0" presId="urn:microsoft.com/office/officeart/2005/8/layout/hList2"/>
    <dgm:cxn modelId="{3BA86A18-4834-4637-A492-9BF0E8B8D583}" type="presParOf" srcId="{C4F1217B-E897-47E7-882B-1595EF8E9C6F}" destId="{BB0FBC7B-6744-45C6-8F1B-CE4D9CB3DB35}" srcOrd="1" destOrd="0" presId="urn:microsoft.com/office/officeart/2005/8/layout/hList2"/>
    <dgm:cxn modelId="{8E0011AC-04F6-4194-9E38-F2C7FE299E90}" type="presParOf" srcId="{C4F1217B-E897-47E7-882B-1595EF8E9C6F}" destId="{89719C60-1C52-44FC-834C-75EA5ADEA8E9}" srcOrd="2" destOrd="0" presId="urn:microsoft.com/office/officeart/2005/8/layout/hList2"/>
    <dgm:cxn modelId="{BCD80C88-A8C2-4072-8AE4-6B503310B25A}" type="presParOf" srcId="{89719C60-1C52-44FC-834C-75EA5ADEA8E9}" destId="{BAC3C362-811C-4787-B599-B95BFB5CB1AC}" srcOrd="0" destOrd="0" presId="urn:microsoft.com/office/officeart/2005/8/layout/hList2"/>
    <dgm:cxn modelId="{76D825C2-4381-492B-B7E9-66CAECF710A0}" type="presParOf" srcId="{89719C60-1C52-44FC-834C-75EA5ADEA8E9}" destId="{4E3C6AFB-5252-456C-9CE5-D2C8AA2B5EB3}" srcOrd="1" destOrd="0" presId="urn:microsoft.com/office/officeart/2005/8/layout/hList2"/>
    <dgm:cxn modelId="{C2FE6871-6D29-4FEF-BE97-F700B21D9FF8}" type="presParOf" srcId="{89719C60-1C52-44FC-834C-75EA5ADEA8E9}" destId="{3F0A5D50-FB0F-43D8-B264-FEE71EB35387}" srcOrd="2" destOrd="0" presId="urn:microsoft.com/office/officeart/2005/8/layout/hList2"/>
    <dgm:cxn modelId="{C4CD26C8-3301-4F55-B2A6-717102F196C4}" type="presParOf" srcId="{C4F1217B-E897-47E7-882B-1595EF8E9C6F}" destId="{BF320752-F482-4BAD-B4F7-D7AC0FF2248E}" srcOrd="3" destOrd="0" presId="urn:microsoft.com/office/officeart/2005/8/layout/hList2"/>
    <dgm:cxn modelId="{73160D1E-CB46-485C-B17B-6EF61029B178}" type="presParOf" srcId="{C4F1217B-E897-47E7-882B-1595EF8E9C6F}" destId="{085D8B58-B23D-45A5-8088-7ABE74088CCF}" srcOrd="4" destOrd="0" presId="urn:microsoft.com/office/officeart/2005/8/layout/hList2"/>
    <dgm:cxn modelId="{4B4763C2-FD3B-4229-9673-69D3EF5A7B6D}" type="presParOf" srcId="{085D8B58-B23D-45A5-8088-7ABE74088CCF}" destId="{A274EBCD-9E39-4CF4-A878-D1E90D94E78C}" srcOrd="0" destOrd="0" presId="urn:microsoft.com/office/officeart/2005/8/layout/hList2"/>
    <dgm:cxn modelId="{DE6FD6B7-3936-4EF1-B3CA-7383D97BD493}" type="presParOf" srcId="{085D8B58-B23D-45A5-8088-7ABE74088CCF}" destId="{218FA1B2-7D5C-47E5-856E-07254EFEC9A8}" srcOrd="1" destOrd="0" presId="urn:microsoft.com/office/officeart/2005/8/layout/hList2"/>
    <dgm:cxn modelId="{18ADC42D-9478-4F4B-8C59-0E9ACA34A7A8}" type="presParOf" srcId="{085D8B58-B23D-45A5-8088-7ABE74088CCF}" destId="{9C950DAC-EE0D-45FB-BEC5-217644FE03A1}" srcOrd="2" destOrd="0" presId="urn:microsoft.com/office/officeart/2005/8/layout/h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22655D-FF23-480A-8E34-27C31A457871}">
      <dsp:nvSpPr>
        <dsp:cNvPr id="0" name=""/>
        <dsp:cNvSpPr/>
      </dsp:nvSpPr>
      <dsp:spPr>
        <a:xfrm rot="16200000">
          <a:off x="-1375682" y="2186333"/>
          <a:ext cx="3628180" cy="366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323384" bIns="0" numCol="1" spcCol="1270" anchor="t" anchorCtr="0">
          <a:noAutofit/>
        </a:bodyPr>
        <a:lstStyle/>
        <a:p>
          <a:pPr marL="0" lvl="0" indent="0" algn="r" defTabSz="1155700">
            <a:lnSpc>
              <a:spcPct val="90000"/>
            </a:lnSpc>
            <a:spcBef>
              <a:spcPct val="0"/>
            </a:spcBef>
            <a:spcAft>
              <a:spcPct val="35000"/>
            </a:spcAft>
            <a:buNone/>
          </a:pPr>
          <a:endParaRPr lang="en-GB" sz="2600" kern="1200"/>
        </a:p>
      </dsp:txBody>
      <dsp:txXfrm>
        <a:off x="-1375682" y="2186333"/>
        <a:ext cx="3628180" cy="366671"/>
      </dsp:txXfrm>
    </dsp:sp>
    <dsp:sp modelId="{67B1B937-0376-4A62-9BDB-CE1357CAE974}">
      <dsp:nvSpPr>
        <dsp:cNvPr id="0" name=""/>
        <dsp:cNvSpPr/>
      </dsp:nvSpPr>
      <dsp:spPr>
        <a:xfrm>
          <a:off x="396939" y="407204"/>
          <a:ext cx="2276022" cy="3924929"/>
        </a:xfrm>
        <a:prstGeom prst="rect">
          <a:avLst/>
        </a:prstGeom>
        <a:solidFill>
          <a:schemeClr val="accent4">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323384" rIns="113792" bIns="113792" numCol="1" spcCol="1270" anchor="t" anchorCtr="0">
          <a:noAutofit/>
        </a:bodyPr>
        <a:lstStyle/>
        <a:p>
          <a:pPr marL="171450" lvl="1" indent="-171450" algn="ctr" defTabSz="711200">
            <a:lnSpc>
              <a:spcPct val="90000"/>
            </a:lnSpc>
            <a:spcBef>
              <a:spcPct val="0"/>
            </a:spcBef>
            <a:spcAft>
              <a:spcPct val="15000"/>
            </a:spcAft>
            <a:buFontTx/>
            <a:buNone/>
          </a:pPr>
          <a:r>
            <a:rPr lang="en-GB" sz="1600" kern="1200" dirty="0">
              <a:solidFill>
                <a:schemeClr val="tx1"/>
              </a:solidFill>
            </a:rPr>
            <a:t>CYNRYCHIOLAETH</a:t>
          </a:r>
        </a:p>
        <a:p>
          <a:pPr marL="114300" lvl="1" indent="-114300" algn="l" defTabSz="666750">
            <a:lnSpc>
              <a:spcPct val="90000"/>
            </a:lnSpc>
            <a:spcBef>
              <a:spcPct val="0"/>
            </a:spcBef>
            <a:spcAft>
              <a:spcPct val="15000"/>
            </a:spcAft>
            <a:buFont typeface="Arial" panose="020B0604020202020204" pitchFamily="34" charset="0"/>
            <a:buChar char="•"/>
          </a:pPr>
          <a:r>
            <a:rPr lang="cy-GB" sz="1500" kern="1200" noProof="0" dirty="0">
              <a:solidFill>
                <a:schemeClr val="tx1"/>
              </a:solidFill>
            </a:rPr>
            <a:t>25.3% o fyfyrwyr y DU o gefndiroedd ethnig lleiafrifol;</a:t>
          </a:r>
        </a:p>
        <a:p>
          <a:pPr marL="114300" lvl="1" indent="-114300" algn="l" defTabSz="666750">
            <a:lnSpc>
              <a:spcPct val="90000"/>
            </a:lnSpc>
            <a:spcBef>
              <a:spcPct val="0"/>
            </a:spcBef>
            <a:spcAft>
              <a:spcPct val="15000"/>
            </a:spcAft>
            <a:buFont typeface="Arial" panose="020B0604020202020204" pitchFamily="34" charset="0"/>
            <a:buChar char="•"/>
          </a:pPr>
          <a:r>
            <a:rPr lang="cy-GB" sz="1500" kern="1200" noProof="0" dirty="0">
              <a:solidFill>
                <a:schemeClr val="tx1"/>
              </a:solidFill>
            </a:rPr>
            <a:t>26.7% o fyfyrwyr is-raddedig y DU o gefndiroedd ethnig lleiafrifol;</a:t>
          </a:r>
        </a:p>
        <a:p>
          <a:pPr marL="114300" lvl="1" indent="-114300" algn="l" defTabSz="666750">
            <a:lnSpc>
              <a:spcPct val="90000"/>
            </a:lnSpc>
            <a:spcBef>
              <a:spcPct val="0"/>
            </a:spcBef>
            <a:spcAft>
              <a:spcPct val="15000"/>
            </a:spcAft>
            <a:buFont typeface="Arial" panose="020B0604020202020204" pitchFamily="34" charset="0"/>
            <a:buChar char="•"/>
          </a:pPr>
          <a:r>
            <a:rPr lang="cy-GB" sz="1500" kern="1200" noProof="0" dirty="0">
              <a:solidFill>
                <a:schemeClr val="tx1"/>
              </a:solidFill>
            </a:rPr>
            <a:t>23.6% o fyfyrwyr ar raglenni </a:t>
          </a:r>
          <a:r>
            <a:rPr lang="cy-GB" sz="1500" kern="1200" noProof="0" dirty="0" err="1">
              <a:solidFill>
                <a:schemeClr val="tx1"/>
              </a:solidFill>
            </a:rPr>
            <a:t>ol-raddeddig</a:t>
          </a:r>
          <a:r>
            <a:rPr lang="cy-GB" sz="1500" kern="1200" noProof="0" dirty="0">
              <a:solidFill>
                <a:schemeClr val="tx1"/>
              </a:solidFill>
            </a:rPr>
            <a:t> a addysgir y DU o gefndiroedd lleiafrifoedd ethnig;</a:t>
          </a:r>
        </a:p>
        <a:p>
          <a:pPr marL="114300" lvl="1" indent="-114300" algn="l" defTabSz="666750">
            <a:lnSpc>
              <a:spcPct val="90000"/>
            </a:lnSpc>
            <a:spcBef>
              <a:spcPct val="0"/>
            </a:spcBef>
            <a:spcAft>
              <a:spcPct val="15000"/>
            </a:spcAft>
            <a:buFont typeface="Arial" panose="020B0604020202020204" pitchFamily="34" charset="0"/>
            <a:buChar char="•"/>
          </a:pPr>
          <a:r>
            <a:rPr lang="cy-GB" sz="1500" kern="1200" noProof="0" dirty="0">
              <a:solidFill>
                <a:schemeClr val="tx1"/>
              </a:solidFill>
            </a:rPr>
            <a:t>18.6% o fyfyrwyr ar raglenni ymchwil </a:t>
          </a:r>
          <a:r>
            <a:rPr lang="cy-GB" sz="1500" kern="1200" noProof="0" dirty="0" err="1">
              <a:solidFill>
                <a:schemeClr val="tx1"/>
              </a:solidFill>
            </a:rPr>
            <a:t>ol</a:t>
          </a:r>
          <a:r>
            <a:rPr lang="cy-GB" sz="1500" kern="1200" noProof="0" dirty="0">
              <a:solidFill>
                <a:schemeClr val="tx1"/>
              </a:solidFill>
            </a:rPr>
            <a:t>-raddedig y DU yn Ddu.</a:t>
          </a:r>
        </a:p>
        <a:p>
          <a:pPr marL="114300" lvl="1" indent="-114300" algn="ctr" defTabSz="577850">
            <a:lnSpc>
              <a:spcPct val="90000"/>
            </a:lnSpc>
            <a:spcBef>
              <a:spcPct val="0"/>
            </a:spcBef>
            <a:spcAft>
              <a:spcPct val="15000"/>
            </a:spcAft>
            <a:buFontTx/>
            <a:buNone/>
          </a:pPr>
          <a:endParaRPr lang="en-GB" sz="1300" kern="1200" dirty="0">
            <a:solidFill>
              <a:schemeClr val="tx1"/>
            </a:solidFill>
          </a:endParaRPr>
        </a:p>
      </dsp:txBody>
      <dsp:txXfrm>
        <a:off x="396939" y="407204"/>
        <a:ext cx="2276022" cy="3924929"/>
      </dsp:txXfrm>
    </dsp:sp>
    <dsp:sp modelId="{CF701925-6011-485F-AB29-5C2E8535C332}">
      <dsp:nvSpPr>
        <dsp:cNvPr id="0" name=""/>
        <dsp:cNvSpPr/>
      </dsp:nvSpPr>
      <dsp:spPr>
        <a:xfrm>
          <a:off x="225837" y="198741"/>
          <a:ext cx="667907" cy="479005"/>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39000" r="-39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F0A5D50-FB0F-43D8-B264-FEE71EB35387}">
      <dsp:nvSpPr>
        <dsp:cNvPr id="0" name=""/>
        <dsp:cNvSpPr/>
      </dsp:nvSpPr>
      <dsp:spPr>
        <a:xfrm rot="16200000">
          <a:off x="1516857" y="2313502"/>
          <a:ext cx="3628180" cy="366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323384" bIns="0" numCol="1" spcCol="1270" anchor="t" anchorCtr="0">
          <a:noAutofit/>
        </a:bodyPr>
        <a:lstStyle/>
        <a:p>
          <a:pPr marL="0" lvl="0" indent="0" algn="r" defTabSz="1155700">
            <a:lnSpc>
              <a:spcPct val="90000"/>
            </a:lnSpc>
            <a:spcBef>
              <a:spcPct val="0"/>
            </a:spcBef>
            <a:spcAft>
              <a:spcPct val="35000"/>
            </a:spcAft>
            <a:buNone/>
          </a:pPr>
          <a:endParaRPr lang="en-GB" sz="2600" kern="1200"/>
        </a:p>
      </dsp:txBody>
      <dsp:txXfrm>
        <a:off x="1516857" y="2313502"/>
        <a:ext cx="3628180" cy="366671"/>
      </dsp:txXfrm>
    </dsp:sp>
    <dsp:sp modelId="{4E3C6AFB-5252-456C-9CE5-D2C8AA2B5EB3}">
      <dsp:nvSpPr>
        <dsp:cNvPr id="0" name=""/>
        <dsp:cNvSpPr/>
      </dsp:nvSpPr>
      <dsp:spPr>
        <a:xfrm>
          <a:off x="3227116" y="540904"/>
          <a:ext cx="2400748" cy="3911868"/>
        </a:xfrm>
        <a:prstGeom prst="rect">
          <a:avLst/>
        </a:prstGeom>
        <a:solidFill>
          <a:schemeClr val="accent2">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323384" rIns="113792" bIns="113792" numCol="1" spcCol="1270" anchor="t" anchorCtr="0">
          <a:noAutofit/>
        </a:bodyPr>
        <a:lstStyle/>
        <a:p>
          <a:pPr marL="171450" lvl="1" indent="-171450" algn="ctr" defTabSz="711200">
            <a:lnSpc>
              <a:spcPct val="90000"/>
            </a:lnSpc>
            <a:spcBef>
              <a:spcPct val="0"/>
            </a:spcBef>
            <a:spcAft>
              <a:spcPct val="15000"/>
            </a:spcAft>
            <a:buFontTx/>
            <a:buNone/>
          </a:pPr>
          <a:r>
            <a:rPr lang="en-GB" sz="1600" kern="1200" dirty="0">
              <a:solidFill>
                <a:schemeClr val="tx1"/>
              </a:solidFill>
            </a:rPr>
            <a:t>DILYNIANT</a:t>
          </a:r>
        </a:p>
        <a:p>
          <a:pPr marL="171450" lvl="1" indent="-171450" algn="l" defTabSz="711200">
            <a:lnSpc>
              <a:spcPct val="90000"/>
            </a:lnSpc>
            <a:spcBef>
              <a:spcPct val="0"/>
            </a:spcBef>
            <a:spcAft>
              <a:spcPct val="15000"/>
            </a:spcAft>
            <a:buFont typeface="Arial" panose="020B0604020202020204" pitchFamily="34" charset="0"/>
            <a:buChar char="•"/>
          </a:pPr>
          <a:r>
            <a:rPr lang="en-GB" sz="1600" kern="1200" dirty="0">
              <a:solidFill>
                <a:schemeClr val="tx1"/>
              </a:solidFill>
            </a:rPr>
            <a:t>7.1% o fyfyrwyr Gwyn yn gadael addysg uwch heb gymhwyster;</a:t>
          </a:r>
        </a:p>
        <a:p>
          <a:pPr marL="171450" lvl="1" indent="-171450" algn="l" defTabSz="711200">
            <a:lnSpc>
              <a:spcPct val="90000"/>
            </a:lnSpc>
            <a:spcBef>
              <a:spcPct val="0"/>
            </a:spcBef>
            <a:spcAft>
              <a:spcPct val="15000"/>
            </a:spcAft>
            <a:buFont typeface="Arial" panose="020B0604020202020204" pitchFamily="34" charset="0"/>
            <a:buChar char="•"/>
          </a:pPr>
          <a:r>
            <a:rPr lang="en-GB" sz="1600" kern="1200" dirty="0">
              <a:solidFill>
                <a:schemeClr val="tx1"/>
              </a:solidFill>
            </a:rPr>
            <a:t>9.2% o fyfyrwyr o gefndiroedd lleiafrifoedd ethnig yn gadael addysg uwch heb gymhwyster;</a:t>
          </a:r>
        </a:p>
        <a:p>
          <a:pPr marL="171450" lvl="1" indent="-171450" algn="l" defTabSz="711200">
            <a:lnSpc>
              <a:spcPct val="90000"/>
            </a:lnSpc>
            <a:spcBef>
              <a:spcPct val="0"/>
            </a:spcBef>
            <a:spcAft>
              <a:spcPct val="15000"/>
            </a:spcAft>
            <a:buFont typeface="Arial" panose="020B0604020202020204" pitchFamily="34" charset="0"/>
            <a:buChar char="•"/>
          </a:pPr>
          <a:r>
            <a:rPr lang="en-GB" sz="1600" kern="1200" dirty="0">
              <a:solidFill>
                <a:schemeClr val="tx1"/>
              </a:solidFill>
            </a:rPr>
            <a:t>12.3% o fyfyrwyr Du yn gadael addysg uwch heb gymhwyster.</a:t>
          </a:r>
        </a:p>
        <a:p>
          <a:pPr marL="114300" lvl="1" indent="-114300" algn="ctr" defTabSz="577850">
            <a:lnSpc>
              <a:spcPct val="90000"/>
            </a:lnSpc>
            <a:spcBef>
              <a:spcPct val="0"/>
            </a:spcBef>
            <a:spcAft>
              <a:spcPct val="15000"/>
            </a:spcAft>
            <a:buFontTx/>
            <a:buNone/>
          </a:pPr>
          <a:endParaRPr lang="en-GB" sz="1300" kern="1200" dirty="0">
            <a:solidFill>
              <a:schemeClr val="tx1"/>
            </a:solidFill>
          </a:endParaRPr>
        </a:p>
      </dsp:txBody>
      <dsp:txXfrm>
        <a:off x="3227116" y="540904"/>
        <a:ext cx="2400748" cy="3911868"/>
      </dsp:txXfrm>
    </dsp:sp>
    <dsp:sp modelId="{BAC3C362-811C-4787-B599-B95BFB5CB1AC}">
      <dsp:nvSpPr>
        <dsp:cNvPr id="0" name=""/>
        <dsp:cNvSpPr/>
      </dsp:nvSpPr>
      <dsp:spPr>
        <a:xfrm>
          <a:off x="3147611" y="198741"/>
          <a:ext cx="733343" cy="733343"/>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25000" r="-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C950DAC-EE0D-45FB-BEC5-217644FE03A1}">
      <dsp:nvSpPr>
        <dsp:cNvPr id="0" name=""/>
        <dsp:cNvSpPr/>
      </dsp:nvSpPr>
      <dsp:spPr>
        <a:xfrm rot="16200000">
          <a:off x="4471759" y="2186487"/>
          <a:ext cx="3628180" cy="366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323384" bIns="0" numCol="1" spcCol="1270" anchor="t" anchorCtr="0">
          <a:noAutofit/>
        </a:bodyPr>
        <a:lstStyle/>
        <a:p>
          <a:pPr marL="0" lvl="0" indent="0" algn="r" defTabSz="1155700">
            <a:lnSpc>
              <a:spcPct val="90000"/>
            </a:lnSpc>
            <a:spcBef>
              <a:spcPct val="0"/>
            </a:spcBef>
            <a:spcAft>
              <a:spcPct val="35000"/>
            </a:spcAft>
            <a:buNone/>
          </a:pPr>
          <a:endParaRPr lang="en-GB" sz="2600" kern="1200"/>
        </a:p>
      </dsp:txBody>
      <dsp:txXfrm>
        <a:off x="4471759" y="2186487"/>
        <a:ext cx="3628180" cy="366671"/>
      </dsp:txXfrm>
    </dsp:sp>
    <dsp:sp modelId="{218FA1B2-7D5C-47E5-856E-07254EFEC9A8}">
      <dsp:nvSpPr>
        <dsp:cNvPr id="0" name=""/>
        <dsp:cNvSpPr/>
      </dsp:nvSpPr>
      <dsp:spPr>
        <a:xfrm>
          <a:off x="6134276" y="433807"/>
          <a:ext cx="2496233" cy="3872030"/>
        </a:xfrm>
        <a:prstGeom prst="rect">
          <a:avLst/>
        </a:prstGeom>
        <a:solidFill>
          <a:schemeClr val="accent6">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323384" rIns="128016" bIns="128016" numCol="1" spcCol="1270" anchor="t" anchorCtr="0">
          <a:noAutofit/>
        </a:bodyPr>
        <a:lstStyle/>
        <a:p>
          <a:pPr marL="171450" lvl="1" indent="-171450" algn="ctr" defTabSz="800100">
            <a:lnSpc>
              <a:spcPct val="90000"/>
            </a:lnSpc>
            <a:spcBef>
              <a:spcPct val="0"/>
            </a:spcBef>
            <a:spcAft>
              <a:spcPct val="15000"/>
            </a:spcAft>
            <a:buFontTx/>
            <a:buNone/>
          </a:pPr>
          <a:r>
            <a:rPr lang="en-GB" sz="1800" kern="1200" dirty="0">
              <a:solidFill>
                <a:schemeClr val="tx1"/>
              </a:solidFill>
            </a:rPr>
            <a:t>LLWYDDIANT </a:t>
          </a:r>
        </a:p>
        <a:p>
          <a:pPr marL="171450" lvl="1" indent="-171450" algn="l" defTabSz="800100">
            <a:lnSpc>
              <a:spcPct val="90000"/>
            </a:lnSpc>
            <a:spcBef>
              <a:spcPct val="0"/>
            </a:spcBef>
            <a:spcAft>
              <a:spcPct val="15000"/>
            </a:spcAft>
            <a:buChar char="•"/>
          </a:pPr>
          <a:r>
            <a:rPr lang="en-GB" sz="1800" kern="1200" dirty="0">
              <a:solidFill>
                <a:schemeClr val="tx1"/>
              </a:solidFill>
            </a:rPr>
            <a:t>86% of </a:t>
          </a:r>
          <a:r>
            <a:rPr lang="en-GB" sz="1800" kern="1200" dirty="0" err="1">
              <a:solidFill>
                <a:schemeClr val="tx1"/>
              </a:solidFill>
            </a:rPr>
            <a:t>fyfyrwyr</a:t>
          </a:r>
          <a:r>
            <a:rPr lang="en-GB" sz="1800" kern="1200" dirty="0">
              <a:solidFill>
                <a:schemeClr val="tx1"/>
              </a:solidFill>
            </a:rPr>
            <a:t> Gwyn </a:t>
          </a:r>
          <a:r>
            <a:rPr lang="en-GB" sz="1800" kern="1200" dirty="0" err="1">
              <a:solidFill>
                <a:schemeClr val="tx1"/>
              </a:solidFill>
            </a:rPr>
            <a:t>yn</a:t>
          </a:r>
          <a:r>
            <a:rPr lang="en-GB" sz="1800" kern="1200" dirty="0">
              <a:solidFill>
                <a:schemeClr val="tx1"/>
              </a:solidFill>
            </a:rPr>
            <a:t> </a:t>
          </a:r>
          <a:r>
            <a:rPr lang="en-GB" sz="1800" kern="1200" dirty="0" err="1">
              <a:solidFill>
                <a:schemeClr val="tx1"/>
              </a:solidFill>
            </a:rPr>
            <a:t>derbyn</a:t>
          </a:r>
          <a:r>
            <a:rPr lang="en-GB" sz="1800" kern="1200" dirty="0">
              <a:solidFill>
                <a:schemeClr val="tx1"/>
              </a:solidFill>
            </a:rPr>
            <a:t> </a:t>
          </a:r>
          <a:r>
            <a:rPr lang="en-GB" sz="1800" kern="1200" dirty="0" err="1">
              <a:solidFill>
                <a:schemeClr val="tx1"/>
              </a:solidFill>
            </a:rPr>
            <a:t>gradd</a:t>
          </a:r>
          <a:r>
            <a:rPr lang="en-GB" sz="1800" kern="1200" dirty="0">
              <a:solidFill>
                <a:schemeClr val="tx1"/>
              </a:solidFill>
            </a:rPr>
            <a:t> ‘</a:t>
          </a:r>
          <a:r>
            <a:rPr lang="en-GB" sz="1800" kern="1200" dirty="0" err="1">
              <a:solidFill>
                <a:schemeClr val="tx1"/>
              </a:solidFill>
            </a:rPr>
            <a:t>dda</a:t>
          </a:r>
          <a:r>
            <a:rPr lang="en-GB" sz="1800" kern="1200" dirty="0">
              <a:solidFill>
                <a:schemeClr val="tx1"/>
              </a:solidFill>
            </a:rPr>
            <a:t>’;</a:t>
          </a:r>
        </a:p>
        <a:p>
          <a:pPr marL="171450" lvl="1" indent="-171450" algn="l" defTabSz="800100">
            <a:lnSpc>
              <a:spcPct val="90000"/>
            </a:lnSpc>
            <a:spcBef>
              <a:spcPct val="0"/>
            </a:spcBef>
            <a:spcAft>
              <a:spcPct val="15000"/>
            </a:spcAft>
            <a:buChar char="•"/>
          </a:pPr>
          <a:r>
            <a:rPr lang="en-GB" sz="1800" kern="1200" dirty="0">
              <a:solidFill>
                <a:schemeClr val="tx1"/>
              </a:solidFill>
            </a:rPr>
            <a:t>75.2% o </a:t>
          </a:r>
          <a:r>
            <a:rPr lang="en-GB" sz="1800" kern="1200" dirty="0" err="1">
              <a:solidFill>
                <a:schemeClr val="tx1"/>
              </a:solidFill>
            </a:rPr>
            <a:t>fyfyrwyr</a:t>
          </a:r>
          <a:r>
            <a:rPr lang="en-GB" sz="1800" kern="1200" dirty="0">
              <a:solidFill>
                <a:schemeClr val="tx1"/>
              </a:solidFill>
            </a:rPr>
            <a:t> o </a:t>
          </a:r>
          <a:r>
            <a:rPr lang="en-GB" sz="1800" kern="1200" dirty="0" err="1">
              <a:solidFill>
                <a:schemeClr val="tx1"/>
              </a:solidFill>
            </a:rPr>
            <a:t>gefndiroedd</a:t>
          </a:r>
          <a:r>
            <a:rPr lang="en-GB" sz="1800" kern="1200" dirty="0">
              <a:solidFill>
                <a:schemeClr val="tx1"/>
              </a:solidFill>
            </a:rPr>
            <a:t> </a:t>
          </a:r>
          <a:r>
            <a:rPr lang="en-GB" sz="1800" kern="1200" dirty="0" err="1">
              <a:solidFill>
                <a:schemeClr val="tx1"/>
              </a:solidFill>
            </a:rPr>
            <a:t>lleiafrifroedd</a:t>
          </a:r>
          <a:r>
            <a:rPr lang="en-GB" sz="1800" kern="1200" dirty="0">
              <a:solidFill>
                <a:schemeClr val="tx1"/>
              </a:solidFill>
            </a:rPr>
            <a:t> </a:t>
          </a:r>
          <a:r>
            <a:rPr lang="en-GB" sz="1800" kern="1200" dirty="0" err="1">
              <a:solidFill>
                <a:schemeClr val="tx1"/>
              </a:solidFill>
            </a:rPr>
            <a:t>ethnig</a:t>
          </a:r>
          <a:r>
            <a:rPr lang="en-GB" sz="1800" kern="1200" dirty="0">
              <a:solidFill>
                <a:schemeClr val="tx1"/>
              </a:solidFill>
            </a:rPr>
            <a:t> </a:t>
          </a:r>
          <a:r>
            <a:rPr lang="en-GB" sz="1800" kern="1200" dirty="0" err="1">
              <a:solidFill>
                <a:schemeClr val="tx1"/>
              </a:solidFill>
            </a:rPr>
            <a:t>yn</a:t>
          </a:r>
          <a:r>
            <a:rPr lang="en-GB" sz="1800" kern="1200" dirty="0">
              <a:solidFill>
                <a:schemeClr val="tx1"/>
              </a:solidFill>
            </a:rPr>
            <a:t> </a:t>
          </a:r>
          <a:r>
            <a:rPr lang="en-GB" sz="1800" kern="1200" dirty="0" err="1">
              <a:solidFill>
                <a:schemeClr val="tx1"/>
              </a:solidFill>
            </a:rPr>
            <a:t>derbyn</a:t>
          </a:r>
          <a:r>
            <a:rPr lang="en-GB" sz="1800" kern="1200" dirty="0">
              <a:solidFill>
                <a:schemeClr val="tx1"/>
              </a:solidFill>
            </a:rPr>
            <a:t> </a:t>
          </a:r>
          <a:r>
            <a:rPr lang="en-GB" sz="1800" kern="1200" dirty="0" err="1">
              <a:solidFill>
                <a:schemeClr val="tx1"/>
              </a:solidFill>
            </a:rPr>
            <a:t>gradd</a:t>
          </a:r>
          <a:r>
            <a:rPr lang="en-GB" sz="1800" kern="1200" dirty="0">
              <a:solidFill>
                <a:schemeClr val="tx1"/>
              </a:solidFill>
            </a:rPr>
            <a:t> ‘</a:t>
          </a:r>
          <a:r>
            <a:rPr lang="en-GB" sz="1800" kern="1200" dirty="0" err="1">
              <a:solidFill>
                <a:schemeClr val="tx1"/>
              </a:solidFill>
            </a:rPr>
            <a:t>dda</a:t>
          </a:r>
          <a:r>
            <a:rPr lang="en-GB" sz="1800" kern="1200" dirty="0">
              <a:solidFill>
                <a:schemeClr val="tx1"/>
              </a:solidFill>
            </a:rPr>
            <a:t>’;</a:t>
          </a:r>
        </a:p>
        <a:p>
          <a:pPr marL="171450" lvl="1" indent="-171450" algn="l" defTabSz="800100">
            <a:lnSpc>
              <a:spcPct val="90000"/>
            </a:lnSpc>
            <a:spcBef>
              <a:spcPct val="0"/>
            </a:spcBef>
            <a:spcAft>
              <a:spcPct val="15000"/>
            </a:spcAft>
            <a:buChar char="•"/>
          </a:pPr>
          <a:r>
            <a:rPr lang="en-GB" sz="1800" kern="1200" dirty="0">
              <a:solidFill>
                <a:schemeClr val="tx1"/>
              </a:solidFill>
            </a:rPr>
            <a:t>66.3% o </a:t>
          </a:r>
          <a:r>
            <a:rPr lang="en-GB" sz="1800" kern="1200" dirty="0" err="1">
              <a:solidFill>
                <a:schemeClr val="tx1"/>
              </a:solidFill>
            </a:rPr>
            <a:t>fyfyrwyr</a:t>
          </a:r>
          <a:r>
            <a:rPr lang="en-GB" sz="1800" kern="1200" dirty="0">
              <a:solidFill>
                <a:schemeClr val="tx1"/>
              </a:solidFill>
            </a:rPr>
            <a:t> Du </a:t>
          </a:r>
          <a:r>
            <a:rPr lang="en-GB" sz="1800" kern="1200" dirty="0" err="1">
              <a:solidFill>
                <a:schemeClr val="tx1"/>
              </a:solidFill>
            </a:rPr>
            <a:t>yn</a:t>
          </a:r>
          <a:r>
            <a:rPr lang="en-GB" sz="1800" kern="1200" dirty="0">
              <a:solidFill>
                <a:schemeClr val="tx1"/>
              </a:solidFill>
            </a:rPr>
            <a:t> </a:t>
          </a:r>
          <a:r>
            <a:rPr lang="en-GB" sz="1800" kern="1200" dirty="0" err="1">
              <a:solidFill>
                <a:schemeClr val="tx1"/>
              </a:solidFill>
            </a:rPr>
            <a:t>derbyn</a:t>
          </a:r>
          <a:r>
            <a:rPr lang="en-GB" sz="1800" kern="1200" dirty="0">
              <a:solidFill>
                <a:schemeClr val="tx1"/>
              </a:solidFill>
            </a:rPr>
            <a:t> </a:t>
          </a:r>
          <a:r>
            <a:rPr lang="en-GB" sz="1800" kern="1200" dirty="0" err="1">
              <a:solidFill>
                <a:schemeClr val="tx1"/>
              </a:solidFill>
            </a:rPr>
            <a:t>gradd</a:t>
          </a:r>
          <a:r>
            <a:rPr lang="en-GB" sz="1800" kern="1200" dirty="0">
              <a:solidFill>
                <a:schemeClr val="tx1"/>
              </a:solidFill>
            </a:rPr>
            <a:t> ‘</a:t>
          </a:r>
          <a:r>
            <a:rPr lang="en-GB" sz="1800" kern="1200" dirty="0" err="1">
              <a:solidFill>
                <a:schemeClr val="tx1"/>
              </a:solidFill>
            </a:rPr>
            <a:t>dda</a:t>
          </a:r>
          <a:r>
            <a:rPr lang="en-GB" sz="1800" kern="1200" dirty="0">
              <a:solidFill>
                <a:schemeClr val="tx1"/>
              </a:solidFill>
            </a:rPr>
            <a:t>’.</a:t>
          </a:r>
        </a:p>
      </dsp:txBody>
      <dsp:txXfrm>
        <a:off x="6134276" y="433807"/>
        <a:ext cx="2496233" cy="3872030"/>
      </dsp:txXfrm>
    </dsp:sp>
    <dsp:sp modelId="{A274EBCD-9E39-4CF4-A878-D1E90D94E78C}">
      <dsp:nvSpPr>
        <dsp:cNvPr id="0" name=""/>
        <dsp:cNvSpPr/>
      </dsp:nvSpPr>
      <dsp:spPr>
        <a:xfrm>
          <a:off x="6169824" y="198741"/>
          <a:ext cx="598723" cy="479313"/>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25000" r="-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22655D-FF23-480A-8E34-27C31A457871}">
      <dsp:nvSpPr>
        <dsp:cNvPr id="0" name=""/>
        <dsp:cNvSpPr/>
      </dsp:nvSpPr>
      <dsp:spPr>
        <a:xfrm rot="16200000">
          <a:off x="-1624225" y="2493106"/>
          <a:ext cx="3783230" cy="4247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374602" bIns="0" numCol="1" spcCol="1270" anchor="t" anchorCtr="0">
          <a:noAutofit/>
        </a:bodyPr>
        <a:lstStyle/>
        <a:p>
          <a:pPr marL="0" lvl="0" indent="0" algn="r" defTabSz="1333500">
            <a:lnSpc>
              <a:spcPct val="90000"/>
            </a:lnSpc>
            <a:spcBef>
              <a:spcPct val="0"/>
            </a:spcBef>
            <a:spcAft>
              <a:spcPct val="35000"/>
            </a:spcAft>
            <a:buNone/>
          </a:pPr>
          <a:endParaRPr lang="en-GB" sz="3000" kern="1200" dirty="0"/>
        </a:p>
      </dsp:txBody>
      <dsp:txXfrm>
        <a:off x="-1624225" y="2493106"/>
        <a:ext cx="3783230" cy="424745"/>
      </dsp:txXfrm>
    </dsp:sp>
    <dsp:sp modelId="{67B1B937-0376-4A62-9BDB-CE1357CAE974}">
      <dsp:nvSpPr>
        <dsp:cNvPr id="0" name=""/>
        <dsp:cNvSpPr/>
      </dsp:nvSpPr>
      <dsp:spPr>
        <a:xfrm>
          <a:off x="479762" y="813864"/>
          <a:ext cx="2115684" cy="3783230"/>
        </a:xfrm>
        <a:prstGeom prst="rect">
          <a:avLst/>
        </a:prstGeom>
        <a:solidFill>
          <a:schemeClr val="accent4">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374602" rIns="135128" bIns="135128" numCol="1" spcCol="1270" anchor="t" anchorCtr="0">
          <a:noAutofit/>
        </a:bodyPr>
        <a:lstStyle/>
        <a:p>
          <a:pPr marL="114300" lvl="1" indent="-114300" algn="ctr" defTabSz="666750">
            <a:lnSpc>
              <a:spcPct val="90000"/>
            </a:lnSpc>
            <a:spcBef>
              <a:spcPct val="0"/>
            </a:spcBef>
            <a:spcAft>
              <a:spcPct val="15000"/>
            </a:spcAft>
            <a:buFontTx/>
            <a:buNone/>
          </a:pPr>
          <a:r>
            <a:rPr lang="en-GB" sz="1500" kern="1200" dirty="0">
              <a:solidFill>
                <a:schemeClr val="tx1"/>
              </a:solidFill>
            </a:rPr>
            <a:t>REPRESENTATION</a:t>
          </a:r>
        </a:p>
        <a:p>
          <a:pPr marL="114300" lvl="1" indent="-114300" algn="l" defTabSz="666750">
            <a:lnSpc>
              <a:spcPct val="90000"/>
            </a:lnSpc>
            <a:spcBef>
              <a:spcPct val="0"/>
            </a:spcBef>
            <a:spcAft>
              <a:spcPct val="15000"/>
            </a:spcAft>
            <a:buChar char="•"/>
          </a:pPr>
          <a:r>
            <a:rPr lang="en-GB" sz="1500" kern="1200" dirty="0">
              <a:solidFill>
                <a:schemeClr val="tx1"/>
              </a:solidFill>
            </a:rPr>
            <a:t>25.3% of UK students are from ethnic minority backgrounds;</a:t>
          </a:r>
        </a:p>
        <a:p>
          <a:pPr marL="114300" lvl="1" indent="-114300" algn="l" defTabSz="666750">
            <a:lnSpc>
              <a:spcPct val="90000"/>
            </a:lnSpc>
            <a:spcBef>
              <a:spcPct val="0"/>
            </a:spcBef>
            <a:spcAft>
              <a:spcPct val="15000"/>
            </a:spcAft>
            <a:buChar char="•"/>
          </a:pPr>
          <a:r>
            <a:rPr lang="en-GB" sz="1500" kern="1200" dirty="0">
              <a:solidFill>
                <a:schemeClr val="tx1"/>
              </a:solidFill>
            </a:rPr>
            <a:t>26.7% of UK UGs are from ethnic minority backgrounds;</a:t>
          </a:r>
        </a:p>
        <a:p>
          <a:pPr marL="114300" lvl="1" indent="-114300" algn="l" defTabSz="666750">
            <a:lnSpc>
              <a:spcPct val="90000"/>
            </a:lnSpc>
            <a:spcBef>
              <a:spcPct val="0"/>
            </a:spcBef>
            <a:spcAft>
              <a:spcPct val="15000"/>
            </a:spcAft>
            <a:buChar char="•"/>
          </a:pPr>
          <a:r>
            <a:rPr lang="en-GB" sz="1500" kern="1200" dirty="0">
              <a:solidFill>
                <a:schemeClr val="tx1"/>
              </a:solidFill>
            </a:rPr>
            <a:t>23.6% of UK PGTs are from ethnic minority backgrounds;</a:t>
          </a:r>
        </a:p>
        <a:p>
          <a:pPr marL="114300" lvl="1" indent="-114300" algn="l" defTabSz="666750">
            <a:lnSpc>
              <a:spcPct val="90000"/>
            </a:lnSpc>
            <a:spcBef>
              <a:spcPct val="0"/>
            </a:spcBef>
            <a:spcAft>
              <a:spcPct val="15000"/>
            </a:spcAft>
            <a:buChar char="•"/>
          </a:pPr>
          <a:r>
            <a:rPr lang="en-GB" sz="1500" kern="1200" dirty="0">
              <a:solidFill>
                <a:schemeClr val="tx1"/>
              </a:solidFill>
            </a:rPr>
            <a:t>18.6% of UK PGRs are Black.</a:t>
          </a:r>
        </a:p>
      </dsp:txBody>
      <dsp:txXfrm>
        <a:off x="479762" y="813864"/>
        <a:ext cx="2115684" cy="3783230"/>
      </dsp:txXfrm>
    </dsp:sp>
    <dsp:sp modelId="{CF701925-6011-485F-AB29-5C2E8535C332}">
      <dsp:nvSpPr>
        <dsp:cNvPr id="0" name=""/>
        <dsp:cNvSpPr/>
      </dsp:nvSpPr>
      <dsp:spPr>
        <a:xfrm>
          <a:off x="55017" y="253200"/>
          <a:ext cx="849491" cy="849491"/>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39000" r="-39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F0A5D50-FB0F-43D8-B264-FEE71EB35387}">
      <dsp:nvSpPr>
        <dsp:cNvPr id="0" name=""/>
        <dsp:cNvSpPr/>
      </dsp:nvSpPr>
      <dsp:spPr>
        <a:xfrm rot="16200000">
          <a:off x="1463516" y="2493106"/>
          <a:ext cx="3783230" cy="4247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374602" bIns="0" numCol="1" spcCol="1270" anchor="t" anchorCtr="0">
          <a:noAutofit/>
        </a:bodyPr>
        <a:lstStyle/>
        <a:p>
          <a:pPr marL="0" lvl="0" indent="0" algn="r" defTabSz="1333500">
            <a:lnSpc>
              <a:spcPct val="90000"/>
            </a:lnSpc>
            <a:spcBef>
              <a:spcPct val="0"/>
            </a:spcBef>
            <a:spcAft>
              <a:spcPct val="35000"/>
            </a:spcAft>
            <a:buNone/>
          </a:pPr>
          <a:endParaRPr lang="en-GB" sz="3000" kern="1200" dirty="0"/>
        </a:p>
      </dsp:txBody>
      <dsp:txXfrm>
        <a:off x="1463516" y="2493106"/>
        <a:ext cx="3783230" cy="424745"/>
      </dsp:txXfrm>
    </dsp:sp>
    <dsp:sp modelId="{4E3C6AFB-5252-456C-9CE5-D2C8AA2B5EB3}">
      <dsp:nvSpPr>
        <dsp:cNvPr id="0" name=""/>
        <dsp:cNvSpPr/>
      </dsp:nvSpPr>
      <dsp:spPr>
        <a:xfrm>
          <a:off x="3567504" y="813864"/>
          <a:ext cx="2115684" cy="3783230"/>
        </a:xfrm>
        <a:prstGeom prst="rect">
          <a:avLst/>
        </a:prstGeom>
        <a:solidFill>
          <a:schemeClr val="accent2">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374602" rIns="135128" bIns="135128" numCol="1" spcCol="1270" anchor="t" anchorCtr="0">
          <a:noAutofit/>
        </a:bodyPr>
        <a:lstStyle/>
        <a:p>
          <a:pPr marL="114300" lvl="1" indent="-114300" algn="ctr" defTabSz="666750">
            <a:lnSpc>
              <a:spcPct val="90000"/>
            </a:lnSpc>
            <a:spcBef>
              <a:spcPct val="0"/>
            </a:spcBef>
            <a:spcAft>
              <a:spcPct val="15000"/>
            </a:spcAft>
            <a:buFontTx/>
            <a:buNone/>
          </a:pPr>
          <a:r>
            <a:rPr lang="en-GB" sz="1500" kern="1200" dirty="0">
              <a:solidFill>
                <a:schemeClr val="tx1"/>
              </a:solidFill>
            </a:rPr>
            <a:t>PROGRESSION</a:t>
          </a:r>
        </a:p>
        <a:p>
          <a:pPr marL="114300" lvl="1" indent="-114300" algn="l" defTabSz="666750">
            <a:lnSpc>
              <a:spcPct val="90000"/>
            </a:lnSpc>
            <a:spcBef>
              <a:spcPct val="0"/>
            </a:spcBef>
            <a:spcAft>
              <a:spcPct val="15000"/>
            </a:spcAft>
            <a:buChar char="•"/>
          </a:pPr>
          <a:r>
            <a:rPr lang="en-GB" sz="1500" kern="1200" dirty="0">
              <a:solidFill>
                <a:schemeClr val="tx1"/>
              </a:solidFill>
            </a:rPr>
            <a:t>7.1% of White students leave HE without qualification;</a:t>
          </a:r>
        </a:p>
        <a:p>
          <a:pPr marL="114300" lvl="1" indent="-114300" algn="l" defTabSz="666750">
            <a:lnSpc>
              <a:spcPct val="90000"/>
            </a:lnSpc>
            <a:spcBef>
              <a:spcPct val="0"/>
            </a:spcBef>
            <a:spcAft>
              <a:spcPct val="15000"/>
            </a:spcAft>
            <a:buChar char="•"/>
          </a:pPr>
          <a:r>
            <a:rPr lang="en-GB" sz="1500" kern="1200" dirty="0">
              <a:solidFill>
                <a:schemeClr val="tx1"/>
              </a:solidFill>
            </a:rPr>
            <a:t>9.2% of students from ethnic minority backgrounds leave HE without qualification;</a:t>
          </a:r>
        </a:p>
        <a:p>
          <a:pPr marL="114300" lvl="1" indent="-114300" algn="l" defTabSz="666750">
            <a:lnSpc>
              <a:spcPct val="90000"/>
            </a:lnSpc>
            <a:spcBef>
              <a:spcPct val="0"/>
            </a:spcBef>
            <a:spcAft>
              <a:spcPct val="15000"/>
            </a:spcAft>
            <a:buChar char="•"/>
          </a:pPr>
          <a:r>
            <a:rPr lang="en-GB" sz="1500" kern="1200" dirty="0">
              <a:solidFill>
                <a:schemeClr val="tx1"/>
              </a:solidFill>
            </a:rPr>
            <a:t>12.3% of Black students leave HE without qualification.</a:t>
          </a:r>
        </a:p>
      </dsp:txBody>
      <dsp:txXfrm>
        <a:off x="3567504" y="813864"/>
        <a:ext cx="2115684" cy="3783230"/>
      </dsp:txXfrm>
    </dsp:sp>
    <dsp:sp modelId="{BAC3C362-811C-4787-B599-B95BFB5CB1AC}">
      <dsp:nvSpPr>
        <dsp:cNvPr id="0" name=""/>
        <dsp:cNvSpPr/>
      </dsp:nvSpPr>
      <dsp:spPr>
        <a:xfrm>
          <a:off x="3142759" y="253200"/>
          <a:ext cx="849491" cy="849491"/>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25000" r="-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C950DAC-EE0D-45FB-BEC5-217644FE03A1}">
      <dsp:nvSpPr>
        <dsp:cNvPr id="0" name=""/>
        <dsp:cNvSpPr/>
      </dsp:nvSpPr>
      <dsp:spPr>
        <a:xfrm rot="16200000">
          <a:off x="4551258" y="2493106"/>
          <a:ext cx="3783230" cy="4247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374602" bIns="0" numCol="1" spcCol="1270" anchor="t" anchorCtr="0">
          <a:noAutofit/>
        </a:bodyPr>
        <a:lstStyle/>
        <a:p>
          <a:pPr marL="0" lvl="0" indent="0" algn="r" defTabSz="1333500">
            <a:lnSpc>
              <a:spcPct val="90000"/>
            </a:lnSpc>
            <a:spcBef>
              <a:spcPct val="0"/>
            </a:spcBef>
            <a:spcAft>
              <a:spcPct val="35000"/>
            </a:spcAft>
            <a:buNone/>
          </a:pPr>
          <a:endParaRPr lang="en-GB" sz="3000" kern="1200" dirty="0"/>
        </a:p>
      </dsp:txBody>
      <dsp:txXfrm>
        <a:off x="4551258" y="2493106"/>
        <a:ext cx="3783230" cy="424745"/>
      </dsp:txXfrm>
    </dsp:sp>
    <dsp:sp modelId="{218FA1B2-7D5C-47E5-856E-07254EFEC9A8}">
      <dsp:nvSpPr>
        <dsp:cNvPr id="0" name=""/>
        <dsp:cNvSpPr/>
      </dsp:nvSpPr>
      <dsp:spPr>
        <a:xfrm>
          <a:off x="6655246" y="813864"/>
          <a:ext cx="2115684" cy="3783230"/>
        </a:xfrm>
        <a:prstGeom prst="rect">
          <a:avLst/>
        </a:prstGeom>
        <a:solidFill>
          <a:schemeClr val="accent6">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374602" rIns="135128" bIns="135128" numCol="1" spcCol="1270" anchor="t" anchorCtr="0">
          <a:noAutofit/>
        </a:bodyPr>
        <a:lstStyle/>
        <a:p>
          <a:pPr marL="114300" lvl="1" indent="-114300" algn="ctr" defTabSz="666750">
            <a:lnSpc>
              <a:spcPct val="90000"/>
            </a:lnSpc>
            <a:spcBef>
              <a:spcPct val="0"/>
            </a:spcBef>
            <a:spcAft>
              <a:spcPct val="15000"/>
            </a:spcAft>
            <a:buFontTx/>
            <a:buNone/>
          </a:pPr>
          <a:r>
            <a:rPr lang="en-GB" sz="1500" kern="1200" dirty="0">
              <a:solidFill>
                <a:schemeClr val="tx1"/>
              </a:solidFill>
            </a:rPr>
            <a:t>SUCCESS </a:t>
          </a:r>
        </a:p>
        <a:p>
          <a:pPr marL="114300" lvl="1" indent="-114300" algn="l" defTabSz="666750">
            <a:lnSpc>
              <a:spcPct val="90000"/>
            </a:lnSpc>
            <a:spcBef>
              <a:spcPct val="0"/>
            </a:spcBef>
            <a:spcAft>
              <a:spcPct val="15000"/>
            </a:spcAft>
            <a:buChar char="•"/>
          </a:pPr>
          <a:r>
            <a:rPr lang="en-GB" sz="1500" kern="1200" dirty="0">
              <a:solidFill>
                <a:schemeClr val="tx1"/>
              </a:solidFill>
            </a:rPr>
            <a:t>86% of White students are awarded a ‘good’ degree;</a:t>
          </a:r>
        </a:p>
        <a:p>
          <a:pPr marL="114300" lvl="1" indent="-114300" algn="l" defTabSz="666750">
            <a:lnSpc>
              <a:spcPct val="90000"/>
            </a:lnSpc>
            <a:spcBef>
              <a:spcPct val="0"/>
            </a:spcBef>
            <a:spcAft>
              <a:spcPct val="15000"/>
            </a:spcAft>
            <a:buChar char="•"/>
          </a:pPr>
          <a:r>
            <a:rPr lang="en-GB" sz="1500" kern="1200" dirty="0">
              <a:solidFill>
                <a:schemeClr val="tx1"/>
              </a:solidFill>
            </a:rPr>
            <a:t>75.2% of students from ethnic minority backgrounds are awarded a ‘good’ degree;</a:t>
          </a:r>
        </a:p>
        <a:p>
          <a:pPr marL="114300" lvl="1" indent="-114300" algn="l" defTabSz="666750">
            <a:lnSpc>
              <a:spcPct val="90000"/>
            </a:lnSpc>
            <a:spcBef>
              <a:spcPct val="0"/>
            </a:spcBef>
            <a:spcAft>
              <a:spcPct val="15000"/>
            </a:spcAft>
            <a:buChar char="•"/>
          </a:pPr>
          <a:r>
            <a:rPr lang="en-GB" sz="1500" kern="1200" dirty="0">
              <a:solidFill>
                <a:schemeClr val="tx1"/>
              </a:solidFill>
            </a:rPr>
            <a:t>66.3% of Black students are awarded a ‘good’ degree.</a:t>
          </a:r>
        </a:p>
      </dsp:txBody>
      <dsp:txXfrm>
        <a:off x="6655246" y="813864"/>
        <a:ext cx="2115684" cy="3783230"/>
      </dsp:txXfrm>
    </dsp:sp>
    <dsp:sp modelId="{A274EBCD-9E39-4CF4-A878-D1E90D94E78C}">
      <dsp:nvSpPr>
        <dsp:cNvPr id="0" name=""/>
        <dsp:cNvSpPr/>
      </dsp:nvSpPr>
      <dsp:spPr>
        <a:xfrm>
          <a:off x="6230501" y="253200"/>
          <a:ext cx="849491" cy="849491"/>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25000" r="-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hList2">
  <dgm:title val=""/>
  <dgm:desc val=""/>
  <dgm:catLst>
    <dgm:cat type="list" pri="6000"/>
    <dgm:cat type="relationship" pri="16000"/>
    <dgm:cat type="picture" pri="29000"/>
    <dgm:cat type="pictureconvert" pri="2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dgm:varLst>
    <dgm:choose name="Name0">
      <dgm:if name="Name1" func="var" arg="dir" op="equ" val="norm">
        <dgm:alg type="lin">
          <dgm:param type="linDir" val="fromL"/>
          <dgm:param type="nodeVertAlign" val="t"/>
        </dgm:alg>
      </dgm:if>
      <dgm:else name="Name2">
        <dgm:alg type="lin">
          <dgm:param type="linDir" val="fromR"/>
          <dgm:param type="nodeVertAlign" val="t"/>
        </dgm:alg>
      </dgm:else>
    </dgm:choose>
    <dgm:shape xmlns:r="http://schemas.openxmlformats.org/officeDocument/2006/relationships" r:blip="">
      <dgm:adjLst/>
    </dgm:shape>
    <dgm:presOf/>
    <dgm:constrLst>
      <dgm:constr type="w" for="ch" forName="compositeNode" refType="w"/>
      <dgm:constr type="h" for="ch" forName="compositeNode" refType="h"/>
      <dgm:constr type="w" for="ch" forName="sibTrans" refType="w" refFor="ch" refForName="compositeNode" op="equ" fact="0.2"/>
      <dgm:constr type="h" for="des" forName="childNode" op="equ"/>
      <dgm:constr type="w" for="des" forName="childNode" op="equ"/>
      <dgm:constr type="w" for="des" forName="parentNode" op="equ"/>
      <dgm:constr type="h" for="des" forName="image" op="equ"/>
      <dgm:constr type="w" for="des" forName="image" op="equ"/>
      <dgm:constr type="primFontSz" for="des" forName="parentNode" op="equ" val="65"/>
      <dgm:constr type="primFontSz" for="des" forName="childNode" op="equ" val="65"/>
    </dgm:constrLst>
    <dgm:ruleLst/>
    <dgm:forEach name="Name3" axis="ch" ptType="node">
      <dgm:layoutNode name="compositeNode">
        <dgm:varLst>
          <dgm:bulletEnabled val="1"/>
        </dgm:varLst>
        <dgm:alg type="composite"/>
        <dgm:presOf/>
        <dgm:choose name="Name4">
          <dgm:if name="Name5" func="var" arg="dir" op="equ" val="norm">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l" for="ch" forName="image"/>
              <dgm:constr type="w" for="ch" forName="childNode" refType="w" fact="0.85"/>
              <dgm:constr type="h" for="ch" forName="childNode" refType="h" fact="0.78"/>
              <dgm:constr type="t" for="ch" forName="childNode" refType="h" refFor="ch" refForName="image" fact="0.66"/>
              <dgm:constr type="l"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l" for="ch" forName="parentNode"/>
              <dgm:constr type="r" for="ch" forName="parentNode" refType="l" refFor="ch" refForName="childNode"/>
              <dgm:constr type="rMarg" for="ch" forName="parentNode" refType="w" refFor="ch" refForName="image" fact="1.25"/>
            </dgm:constrLst>
          </dgm:if>
          <dgm:else name="Name6">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r" for="ch" forName="image" refType="w"/>
              <dgm:constr type="w" for="ch" forName="childNode" refType="w" fact="0.85"/>
              <dgm:constr type="h" for="ch" forName="childNode" refType="h" fact="0.78"/>
              <dgm:constr type="t" for="ch" forName="childNode" refType="h" refFor="ch" refForName="image" fact="0.66"/>
              <dgm:constr type="r" for="ch" forName="childNode" refType="w"/>
              <dgm:constr type="rOff"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r" for="ch" forName="parentNode" refType="w"/>
              <dgm:constr type="l" for="ch" forName="parentNode" refType="r" refFor="ch" refForName="childNode"/>
              <dgm:constr type="lOff" for="ch" forName="parentNode" refType="rOff" refFor="ch" refForName="childNode"/>
              <dgm:constr type="lMarg" for="ch" forName="parentNode" refType="w" refFor="ch" refForName="image" fact="1.25"/>
            </dgm:constrLst>
          </dgm:else>
        </dgm:choose>
        <dgm:ruleLst>
          <dgm:rule type="w" for="ch" forName="childNode" val="NaN" fact="0.4" max="NaN"/>
          <dgm:rule type="h" for="ch" forName="childNode" val="NaN" fact="0.5" max="NaN"/>
        </dgm:ruleLst>
        <dgm:layoutNode name="image" styleLbl="fgImgPlace1">
          <dgm:alg type="sp"/>
          <dgm:shape xmlns:r="http://schemas.openxmlformats.org/officeDocument/2006/relationships" type="rect" r:blip="" zOrderOff="4" blipPhldr="1">
            <dgm:adjLst/>
          </dgm:shape>
          <dgm:presOf/>
          <dgm:constrLst/>
          <dgm:ruleLst/>
        </dgm:layoutNode>
        <dgm:layoutNode name="childNode" styleLbl="node1">
          <dgm:varLst>
            <dgm:bulletEnabled val="1"/>
          </dgm:varLst>
          <dgm:alg type="tx">
            <dgm:param type="stBulletLvl" val="1"/>
          </dgm:alg>
          <dgm:shape xmlns:r="http://schemas.openxmlformats.org/officeDocument/2006/relationships" type="rect" r:blip="" zOrderOff="2">
            <dgm:adjLst/>
          </dgm:shape>
          <dgm:presOf axis="des" ptType="node"/>
          <dgm:constrLst/>
          <dgm:ruleLst>
            <dgm:rule type="primFontSz" val="5" fact="NaN" max="NaN"/>
          </dgm:ruleLst>
        </dgm:layoutNode>
        <dgm:layoutNode name="parentNode" styleLbl="revTx">
          <dgm:varLst>
            <dgm:chMax val="0"/>
            <dgm:bulletEnabled val="1"/>
          </dgm:varLst>
          <dgm:choose name="Name7">
            <dgm:if name="Name8" func="var" arg="dir" op="equ" val="norm">
              <dgm:alg type="tx">
                <dgm:param type="autoTxRot" val="grav"/>
                <dgm:param type="txAnchorVert" val="t"/>
                <dgm:param type="parTxLTRAlign" val="r"/>
                <dgm:param type="parTxRTLAlign" val="r"/>
              </dgm:alg>
              <dgm:shape xmlns:r="http://schemas.openxmlformats.org/officeDocument/2006/relationships" rot="270" type="rect" r:blip="">
                <dgm:adjLst/>
              </dgm:shape>
              <dgm:presOf axis="self"/>
              <dgm:constrLst>
                <dgm:constr type="lMarg"/>
                <dgm:constr type="bMarg"/>
                <dgm:constr type="tMarg"/>
              </dgm:constrLst>
            </dgm:if>
            <dgm:else name="Name9">
              <dgm:alg type="tx">
                <dgm:param type="autoTxRot" val="grav"/>
                <dgm:param type="parTxLTRAlign" val="l"/>
                <dgm:param type="parTxRTLAlign" val="l"/>
              </dgm:alg>
              <dgm:shape xmlns:r="http://schemas.openxmlformats.org/officeDocument/2006/relationships" rot="90" type="rect" r:blip="">
                <dgm:adjLst/>
              </dgm:shape>
              <dgm:presOf axis="self"/>
              <dgm:constrLst>
                <dgm:constr type="rMarg"/>
                <dgm:constr type="bMarg"/>
                <dgm:constr type="tMarg"/>
              </dgm:constrLst>
            </dgm:else>
          </dgm:choose>
          <dgm:ruleLst>
            <dgm:rule type="primFontSz" val="5" fact="NaN" max="NaN"/>
          </dgm:ruleLst>
        </dgm:layoutNode>
      </dgm:layoutNode>
      <dgm:forEach name="Name10"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2">
  <dgm:title val=""/>
  <dgm:desc val=""/>
  <dgm:catLst>
    <dgm:cat type="list" pri="6000"/>
    <dgm:cat type="relationship" pri="16000"/>
    <dgm:cat type="picture" pri="29000"/>
    <dgm:cat type="pictureconvert" pri="2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dgm:varLst>
    <dgm:choose name="Name0">
      <dgm:if name="Name1" func="var" arg="dir" op="equ" val="norm">
        <dgm:alg type="lin">
          <dgm:param type="linDir" val="fromL"/>
          <dgm:param type="nodeVertAlign" val="t"/>
        </dgm:alg>
      </dgm:if>
      <dgm:else name="Name2">
        <dgm:alg type="lin">
          <dgm:param type="linDir" val="fromR"/>
          <dgm:param type="nodeVertAlign" val="t"/>
        </dgm:alg>
      </dgm:else>
    </dgm:choose>
    <dgm:shape xmlns:r="http://schemas.openxmlformats.org/officeDocument/2006/relationships" r:blip="">
      <dgm:adjLst/>
    </dgm:shape>
    <dgm:presOf/>
    <dgm:constrLst>
      <dgm:constr type="w" for="ch" forName="compositeNode" refType="w"/>
      <dgm:constr type="h" for="ch" forName="compositeNode" refType="h"/>
      <dgm:constr type="w" for="ch" forName="sibTrans" refType="w" refFor="ch" refForName="compositeNode" op="equ" fact="0.2"/>
      <dgm:constr type="h" for="des" forName="childNode" op="equ"/>
      <dgm:constr type="w" for="des" forName="childNode" op="equ"/>
      <dgm:constr type="w" for="des" forName="parentNode" op="equ"/>
      <dgm:constr type="h" for="des" forName="image" op="equ"/>
      <dgm:constr type="w" for="des" forName="image" op="equ"/>
      <dgm:constr type="primFontSz" for="des" forName="parentNode" op="equ" val="65"/>
      <dgm:constr type="primFontSz" for="des" forName="childNode" op="equ" val="65"/>
    </dgm:constrLst>
    <dgm:ruleLst/>
    <dgm:forEach name="Name3" axis="ch" ptType="node">
      <dgm:layoutNode name="compositeNode">
        <dgm:varLst>
          <dgm:bulletEnabled val="1"/>
        </dgm:varLst>
        <dgm:alg type="composite"/>
        <dgm:presOf/>
        <dgm:choose name="Name4">
          <dgm:if name="Name5" func="var" arg="dir" op="equ" val="norm">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l" for="ch" forName="image"/>
              <dgm:constr type="w" for="ch" forName="childNode" refType="w" fact="0.85"/>
              <dgm:constr type="h" for="ch" forName="childNode" refType="h" fact="0.78"/>
              <dgm:constr type="t" for="ch" forName="childNode" refType="h" refFor="ch" refForName="image" fact="0.66"/>
              <dgm:constr type="l"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l" for="ch" forName="parentNode"/>
              <dgm:constr type="r" for="ch" forName="parentNode" refType="l" refFor="ch" refForName="childNode"/>
              <dgm:constr type="rMarg" for="ch" forName="parentNode" refType="w" refFor="ch" refForName="image" fact="1.25"/>
            </dgm:constrLst>
          </dgm:if>
          <dgm:else name="Name6">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r" for="ch" forName="image" refType="w"/>
              <dgm:constr type="w" for="ch" forName="childNode" refType="w" fact="0.85"/>
              <dgm:constr type="h" for="ch" forName="childNode" refType="h" fact="0.78"/>
              <dgm:constr type="t" for="ch" forName="childNode" refType="h" refFor="ch" refForName="image" fact="0.66"/>
              <dgm:constr type="r" for="ch" forName="childNode" refType="w"/>
              <dgm:constr type="rOff"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r" for="ch" forName="parentNode" refType="w"/>
              <dgm:constr type="l" for="ch" forName="parentNode" refType="r" refFor="ch" refForName="childNode"/>
              <dgm:constr type="lOff" for="ch" forName="parentNode" refType="rOff" refFor="ch" refForName="childNode"/>
              <dgm:constr type="lMarg" for="ch" forName="parentNode" refType="w" refFor="ch" refForName="image" fact="1.25"/>
            </dgm:constrLst>
          </dgm:else>
        </dgm:choose>
        <dgm:ruleLst>
          <dgm:rule type="w" for="ch" forName="childNode" val="NaN" fact="0.4" max="NaN"/>
          <dgm:rule type="h" for="ch" forName="childNode" val="NaN" fact="0.5" max="NaN"/>
        </dgm:ruleLst>
        <dgm:layoutNode name="image" styleLbl="fgImgPlace1">
          <dgm:alg type="sp"/>
          <dgm:shape xmlns:r="http://schemas.openxmlformats.org/officeDocument/2006/relationships" type="rect" r:blip="" zOrderOff="4" blipPhldr="1">
            <dgm:adjLst/>
          </dgm:shape>
          <dgm:presOf/>
          <dgm:constrLst/>
          <dgm:ruleLst/>
        </dgm:layoutNode>
        <dgm:layoutNode name="childNode" styleLbl="node1">
          <dgm:varLst>
            <dgm:bulletEnabled val="1"/>
          </dgm:varLst>
          <dgm:alg type="tx">
            <dgm:param type="stBulletLvl" val="1"/>
          </dgm:alg>
          <dgm:shape xmlns:r="http://schemas.openxmlformats.org/officeDocument/2006/relationships" type="rect" r:blip="" zOrderOff="2">
            <dgm:adjLst/>
          </dgm:shape>
          <dgm:presOf axis="des" ptType="node"/>
          <dgm:constrLst/>
          <dgm:ruleLst>
            <dgm:rule type="primFontSz" val="5" fact="NaN" max="NaN"/>
          </dgm:ruleLst>
        </dgm:layoutNode>
        <dgm:layoutNode name="parentNode" styleLbl="revTx">
          <dgm:varLst>
            <dgm:chMax val="0"/>
            <dgm:bulletEnabled val="1"/>
          </dgm:varLst>
          <dgm:choose name="Name7">
            <dgm:if name="Name8" func="var" arg="dir" op="equ" val="norm">
              <dgm:alg type="tx">
                <dgm:param type="autoTxRot" val="grav"/>
                <dgm:param type="txAnchorVert" val="t"/>
                <dgm:param type="parTxLTRAlign" val="r"/>
                <dgm:param type="parTxRTLAlign" val="r"/>
              </dgm:alg>
              <dgm:shape xmlns:r="http://schemas.openxmlformats.org/officeDocument/2006/relationships" rot="270" type="rect" r:blip="">
                <dgm:adjLst/>
              </dgm:shape>
              <dgm:presOf axis="self"/>
              <dgm:constrLst>
                <dgm:constr type="lMarg"/>
                <dgm:constr type="bMarg"/>
                <dgm:constr type="tMarg"/>
              </dgm:constrLst>
            </dgm:if>
            <dgm:else name="Name9">
              <dgm:alg type="tx">
                <dgm:param type="autoTxRot" val="grav"/>
                <dgm:param type="parTxLTRAlign" val="l"/>
                <dgm:param type="parTxRTLAlign" val="l"/>
              </dgm:alg>
              <dgm:shape xmlns:r="http://schemas.openxmlformats.org/officeDocument/2006/relationships" rot="90" type="rect" r:blip="">
                <dgm:adjLst/>
              </dgm:shape>
              <dgm:presOf axis="self"/>
              <dgm:constrLst>
                <dgm:constr type="rMarg"/>
                <dgm:constr type="bMarg"/>
                <dgm:constr type="tMarg"/>
              </dgm:constrLst>
            </dgm:else>
          </dgm:choose>
          <dgm:ruleLst>
            <dgm:rule type="primFontSz" val="5" fact="NaN" max="NaN"/>
          </dgm:ruleLst>
        </dgm:layoutNode>
      </dgm:layoutNode>
      <dgm:forEach name="Name10"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10/10/2023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F18E059C-F10D-494F-1874-9595D40A61C2}"/>
              </a:ext>
            </a:extLst>
          </p:cNvPr>
          <p:cNvSpPr>
            <a:spLocks noGrp="1" noRot="1" noChangeAspect="1" noChangeArrowheads="1" noTextEdit="1"/>
          </p:cNvSpPr>
          <p:nvPr>
            <p:ph type="sldImg"/>
          </p:nvPr>
        </p:nvSpPr>
        <p:spPr>
          <a:xfrm>
            <a:off x="941388" y="750888"/>
            <a:ext cx="5006975" cy="3756025"/>
          </a:xfrm>
          <a:ln/>
        </p:spPr>
      </p:sp>
      <p:sp>
        <p:nvSpPr>
          <p:cNvPr id="16387" name="Notes Placeholder 2">
            <a:extLst>
              <a:ext uri="{FF2B5EF4-FFF2-40B4-BE49-F238E27FC236}">
                <a16:creationId xmlns:a16="http://schemas.microsoft.com/office/drawing/2014/main" id="{045BD5A2-371A-893E-AE67-F8A66E76355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6388" name="Slide Number Placeholder 3">
            <a:extLst>
              <a:ext uri="{FF2B5EF4-FFF2-40B4-BE49-F238E27FC236}">
                <a16:creationId xmlns:a16="http://schemas.microsoft.com/office/drawing/2014/main" id="{795E3132-4A55-4EE9-2A8F-F3D259551FC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2989A22-7570-4498-B4C6-202830579B84}" type="slidenum">
              <a:rPr lang="en-GB" altLang="en-US" sz="1200">
                <a:solidFill>
                  <a:srgbClr val="000000"/>
                </a:solidFill>
                <a:latin typeface="Arial" panose="020B0604020202020204" pitchFamily="34" charset="0"/>
              </a:rPr>
              <a:pPr/>
              <a:t>2</a:t>
            </a:fld>
            <a:endParaRPr lang="en-GB" altLang="en-US" sz="1200">
              <a:solidFill>
                <a:srgbClr val="000000"/>
              </a:solidFill>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5FFDD11-B3EC-214B-B984-1798BFAD033A}" type="slidenum">
              <a:rPr lang="en-US" smtClean="0"/>
              <a:t>3</a:t>
            </a:fld>
            <a:endParaRPr lang="en-US"/>
          </a:p>
        </p:txBody>
      </p:sp>
    </p:spTree>
    <p:extLst>
      <p:ext uri="{BB962C8B-B14F-4D97-AF65-F5344CB8AC3E}">
        <p14:creationId xmlns:p14="http://schemas.microsoft.com/office/powerpoint/2010/main" val="37826293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5FFDD11-B3EC-214B-B984-1798BFAD033A}" type="slidenum">
              <a:rPr lang="en-US" smtClean="0"/>
              <a:t>5</a:t>
            </a:fld>
            <a:endParaRPr lang="en-US"/>
          </a:p>
        </p:txBody>
      </p:sp>
    </p:spTree>
    <p:extLst>
      <p:ext uri="{BB962C8B-B14F-4D97-AF65-F5344CB8AC3E}">
        <p14:creationId xmlns:p14="http://schemas.microsoft.com/office/powerpoint/2010/main" val="13261165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16077001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7</a:t>
            </a:fld>
            <a:endParaRPr lang="en-US"/>
          </a:p>
        </p:txBody>
      </p:sp>
    </p:spTree>
    <p:extLst>
      <p:ext uri="{BB962C8B-B14F-4D97-AF65-F5344CB8AC3E}">
        <p14:creationId xmlns:p14="http://schemas.microsoft.com/office/powerpoint/2010/main" val="40406289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8</a:t>
            </a:fld>
            <a:endParaRPr lang="en-US"/>
          </a:p>
        </p:txBody>
      </p:sp>
    </p:spTree>
    <p:extLst>
      <p:ext uri="{BB962C8B-B14F-4D97-AF65-F5344CB8AC3E}">
        <p14:creationId xmlns:p14="http://schemas.microsoft.com/office/powerpoint/2010/main" val="42405856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12</a:t>
            </a:fld>
            <a:endParaRPr lang="en-US"/>
          </a:p>
        </p:txBody>
      </p:sp>
    </p:spTree>
    <p:extLst>
      <p:ext uri="{BB962C8B-B14F-4D97-AF65-F5344CB8AC3E}">
        <p14:creationId xmlns:p14="http://schemas.microsoft.com/office/powerpoint/2010/main" val="7422594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14</a:t>
            </a:fld>
            <a:endParaRPr lang="en-US"/>
          </a:p>
        </p:txBody>
      </p:sp>
    </p:spTree>
    <p:extLst>
      <p:ext uri="{BB962C8B-B14F-4D97-AF65-F5344CB8AC3E}">
        <p14:creationId xmlns:p14="http://schemas.microsoft.com/office/powerpoint/2010/main" val="21015085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5FFDD11-B3EC-214B-B984-1798BFAD033A}" type="slidenum">
              <a:rPr lang="en-US" smtClean="0"/>
              <a:t>16</a:t>
            </a:fld>
            <a:endParaRPr lang="en-US"/>
          </a:p>
        </p:txBody>
      </p:sp>
    </p:spTree>
    <p:extLst>
      <p:ext uri="{BB962C8B-B14F-4D97-AF65-F5344CB8AC3E}">
        <p14:creationId xmlns:p14="http://schemas.microsoft.com/office/powerpoint/2010/main" val="5530489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5FFDD11-B3EC-214B-B984-1798BFAD033A}" type="slidenum">
              <a:rPr lang="en-US" smtClean="0"/>
              <a:t>17</a:t>
            </a:fld>
            <a:endParaRPr lang="en-US"/>
          </a:p>
        </p:txBody>
      </p:sp>
    </p:spTree>
    <p:extLst>
      <p:ext uri="{BB962C8B-B14F-4D97-AF65-F5344CB8AC3E}">
        <p14:creationId xmlns:p14="http://schemas.microsoft.com/office/powerpoint/2010/main" val="26800819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18</a:t>
            </a:fld>
            <a:endParaRPr lang="en-US"/>
          </a:p>
        </p:txBody>
      </p:sp>
    </p:spTree>
    <p:extLst>
      <p:ext uri="{BB962C8B-B14F-4D97-AF65-F5344CB8AC3E}">
        <p14:creationId xmlns:p14="http://schemas.microsoft.com/office/powerpoint/2010/main" val="29798870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19</a:t>
            </a:fld>
            <a:endParaRPr lang="en-US"/>
          </a:p>
        </p:txBody>
      </p:sp>
    </p:spTree>
    <p:extLst>
      <p:ext uri="{BB962C8B-B14F-4D97-AF65-F5344CB8AC3E}">
        <p14:creationId xmlns:p14="http://schemas.microsoft.com/office/powerpoint/2010/main" val="5611772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20</a:t>
            </a:fld>
            <a:endParaRPr lang="en-US"/>
          </a:p>
        </p:txBody>
      </p:sp>
    </p:spTree>
    <p:extLst>
      <p:ext uri="{BB962C8B-B14F-4D97-AF65-F5344CB8AC3E}">
        <p14:creationId xmlns:p14="http://schemas.microsoft.com/office/powerpoint/2010/main" val="18253670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22</a:t>
            </a:fld>
            <a:endParaRPr lang="en-US"/>
          </a:p>
        </p:txBody>
      </p:sp>
    </p:spTree>
    <p:extLst>
      <p:ext uri="{BB962C8B-B14F-4D97-AF65-F5344CB8AC3E}">
        <p14:creationId xmlns:p14="http://schemas.microsoft.com/office/powerpoint/2010/main" val="16365922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23</a:t>
            </a:fld>
            <a:endParaRPr lang="en-US"/>
          </a:p>
        </p:txBody>
      </p:sp>
    </p:spTree>
    <p:extLst>
      <p:ext uri="{BB962C8B-B14F-4D97-AF65-F5344CB8AC3E}">
        <p14:creationId xmlns:p14="http://schemas.microsoft.com/office/powerpoint/2010/main" val="40809222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26</a:t>
            </a:fld>
            <a:endParaRPr lang="en-US"/>
          </a:p>
        </p:txBody>
      </p:sp>
    </p:spTree>
    <p:extLst>
      <p:ext uri="{BB962C8B-B14F-4D97-AF65-F5344CB8AC3E}">
        <p14:creationId xmlns:p14="http://schemas.microsoft.com/office/powerpoint/2010/main" val="178625447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29</a:t>
            </a:fld>
            <a:endParaRPr lang="en-US"/>
          </a:p>
        </p:txBody>
      </p:sp>
    </p:spTree>
    <p:extLst>
      <p:ext uri="{BB962C8B-B14F-4D97-AF65-F5344CB8AC3E}">
        <p14:creationId xmlns:p14="http://schemas.microsoft.com/office/powerpoint/2010/main" val="41398307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30</a:t>
            </a:fld>
            <a:endParaRPr lang="en-US"/>
          </a:p>
        </p:txBody>
      </p:sp>
    </p:spTree>
    <p:extLst>
      <p:ext uri="{BB962C8B-B14F-4D97-AF65-F5344CB8AC3E}">
        <p14:creationId xmlns:p14="http://schemas.microsoft.com/office/powerpoint/2010/main" val="424522251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31</a:t>
            </a:fld>
            <a:endParaRPr lang="en-US"/>
          </a:p>
        </p:txBody>
      </p:sp>
    </p:spTree>
    <p:extLst>
      <p:ext uri="{BB962C8B-B14F-4D97-AF65-F5344CB8AC3E}">
        <p14:creationId xmlns:p14="http://schemas.microsoft.com/office/powerpoint/2010/main" val="65649592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32</a:t>
            </a:fld>
            <a:endParaRPr lang="en-US"/>
          </a:p>
        </p:txBody>
      </p:sp>
    </p:spTree>
    <p:extLst>
      <p:ext uri="{BB962C8B-B14F-4D97-AF65-F5344CB8AC3E}">
        <p14:creationId xmlns:p14="http://schemas.microsoft.com/office/powerpoint/2010/main" val="403806103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33</a:t>
            </a:fld>
            <a:endParaRPr lang="en-US"/>
          </a:p>
        </p:txBody>
      </p:sp>
    </p:spTree>
    <p:extLst>
      <p:ext uri="{BB962C8B-B14F-4D97-AF65-F5344CB8AC3E}">
        <p14:creationId xmlns:p14="http://schemas.microsoft.com/office/powerpoint/2010/main" val="247402590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34</a:t>
            </a:fld>
            <a:endParaRPr lang="en-US"/>
          </a:p>
        </p:txBody>
      </p:sp>
    </p:spTree>
    <p:extLst>
      <p:ext uri="{BB962C8B-B14F-4D97-AF65-F5344CB8AC3E}">
        <p14:creationId xmlns:p14="http://schemas.microsoft.com/office/powerpoint/2010/main" val="267784841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36</a:t>
            </a:fld>
            <a:endParaRPr lang="en-US"/>
          </a:p>
        </p:txBody>
      </p:sp>
    </p:spTree>
    <p:extLst>
      <p:ext uri="{BB962C8B-B14F-4D97-AF65-F5344CB8AC3E}">
        <p14:creationId xmlns:p14="http://schemas.microsoft.com/office/powerpoint/2010/main" val="105702727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37</a:t>
            </a:fld>
            <a:endParaRPr lang="en-US"/>
          </a:p>
        </p:txBody>
      </p:sp>
    </p:spTree>
    <p:extLst>
      <p:ext uri="{BB962C8B-B14F-4D97-AF65-F5344CB8AC3E}">
        <p14:creationId xmlns:p14="http://schemas.microsoft.com/office/powerpoint/2010/main" val="305522430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38</a:t>
            </a:fld>
            <a:endParaRPr lang="en-US"/>
          </a:p>
        </p:txBody>
      </p:sp>
    </p:spTree>
    <p:extLst>
      <p:ext uri="{BB962C8B-B14F-4D97-AF65-F5344CB8AC3E}">
        <p14:creationId xmlns:p14="http://schemas.microsoft.com/office/powerpoint/2010/main" val="202125174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39</a:t>
            </a:fld>
            <a:endParaRPr lang="en-US"/>
          </a:p>
        </p:txBody>
      </p:sp>
    </p:spTree>
    <p:extLst>
      <p:ext uri="{BB962C8B-B14F-4D97-AF65-F5344CB8AC3E}">
        <p14:creationId xmlns:p14="http://schemas.microsoft.com/office/powerpoint/2010/main" val="3846068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40</a:t>
            </a:fld>
            <a:endParaRPr lang="en-US"/>
          </a:p>
        </p:txBody>
      </p:sp>
    </p:spTree>
    <p:extLst>
      <p:ext uri="{BB962C8B-B14F-4D97-AF65-F5344CB8AC3E}">
        <p14:creationId xmlns:p14="http://schemas.microsoft.com/office/powerpoint/2010/main" val="262640969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41</a:t>
            </a:fld>
            <a:endParaRPr lang="en-US"/>
          </a:p>
        </p:txBody>
      </p:sp>
    </p:spTree>
    <p:extLst>
      <p:ext uri="{BB962C8B-B14F-4D97-AF65-F5344CB8AC3E}">
        <p14:creationId xmlns:p14="http://schemas.microsoft.com/office/powerpoint/2010/main" val="284240233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42</a:t>
            </a:fld>
            <a:endParaRPr lang="en-US"/>
          </a:p>
        </p:txBody>
      </p:sp>
    </p:spTree>
    <p:extLst>
      <p:ext uri="{BB962C8B-B14F-4D97-AF65-F5344CB8AC3E}">
        <p14:creationId xmlns:p14="http://schemas.microsoft.com/office/powerpoint/2010/main" val="42138167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8.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19.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4952BC4-54F5-D1CB-F0D6-58318A91864A}"/>
              </a:ext>
            </a:extLst>
          </p:cNvPr>
          <p:cNvSpPr>
            <a:spLocks noGrp="1"/>
          </p:cNvSpPr>
          <p:nvPr>
            <p:ph type="dt" sz="half" idx="10"/>
          </p:nvPr>
        </p:nvSpPr>
        <p:spPr>
          <a:xfrm>
            <a:off x="395288" y="6524627"/>
            <a:ext cx="971550" cy="219075"/>
          </a:xfrm>
        </p:spPr>
        <p:txBody>
          <a:bodyPr/>
          <a:lstStyle>
            <a:lvl1pPr eaLnBrk="0" fontAlgn="base" hangingPunct="0">
              <a:spcBef>
                <a:spcPct val="0"/>
              </a:spcBef>
              <a:spcAft>
                <a:spcPct val="0"/>
              </a:spcAft>
              <a:defRPr>
                <a:latin typeface="Times" charset="0"/>
              </a:defRPr>
            </a:lvl1pPr>
          </a:lstStyle>
          <a:p>
            <a:pPr>
              <a:defRPr/>
            </a:pPr>
            <a:fld id="{FE54E0AE-4591-4F24-825A-51CC9A27CF4F}" type="datetimeFigureOut">
              <a:rPr lang="en-GB"/>
              <a:pPr>
                <a:defRPr/>
              </a:pPr>
              <a:t>10/10/2023</a:t>
            </a:fld>
            <a:endParaRPr lang="en-GB"/>
          </a:p>
        </p:txBody>
      </p:sp>
      <p:sp>
        <p:nvSpPr>
          <p:cNvPr id="5" name="Footer Placeholder 4">
            <a:extLst>
              <a:ext uri="{FF2B5EF4-FFF2-40B4-BE49-F238E27FC236}">
                <a16:creationId xmlns:a16="http://schemas.microsoft.com/office/drawing/2014/main" id="{4C3847C6-A263-67B1-E0F4-71F198E721AF}"/>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sz="135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F90D5DAE-0785-DC23-9B70-DD673C960E83}"/>
              </a:ext>
            </a:extLst>
          </p:cNvPr>
          <p:cNvSpPr>
            <a:spLocks noGrp="1"/>
          </p:cNvSpPr>
          <p:nvPr>
            <p:ph type="sldNum" sz="quarter" idx="12"/>
          </p:nvPr>
        </p:nvSpPr>
        <p:spPr/>
        <p:txBody>
          <a:bodyPr/>
          <a:lstStyle>
            <a:lvl1pPr eaLnBrk="0" hangingPunct="0">
              <a:defRPr smtClean="0">
                <a:latin typeface="Times" panose="02020603050405020304" pitchFamily="18" charset="0"/>
              </a:defRPr>
            </a:lvl1pPr>
          </a:lstStyle>
          <a:p>
            <a:pPr>
              <a:defRPr/>
            </a:pPr>
            <a:fld id="{B8A1D83A-B291-4092-B7A7-EB7B73B040CD}" type="slidenum">
              <a:rPr lang="en-GB" altLang="en-US"/>
              <a:pPr>
                <a:defRPr/>
              </a:pPr>
              <a:t>‹#›</a:t>
            </a:fld>
            <a:endParaRPr lang="en-GB" altLang="en-US"/>
          </a:p>
        </p:txBody>
      </p:sp>
    </p:spTree>
    <p:extLst>
      <p:ext uri="{BB962C8B-B14F-4D97-AF65-F5344CB8AC3E}">
        <p14:creationId xmlns:p14="http://schemas.microsoft.com/office/powerpoint/2010/main" val="35720381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628650" y="1825625"/>
            <a:ext cx="3886200" cy="4351338"/>
          </a:xfrm>
        </p:spPr>
        <p:txBody>
          <a:bodyPr/>
          <a:lstStyle>
            <a:lvl4pPr>
              <a:defRPr>
                <a:solidFill>
                  <a:srgbClr val="0B148B"/>
                </a:solidFill>
              </a:defRPr>
            </a:lvl4pPr>
            <a:lvl5pPr>
              <a:defRPr>
                <a:solidFill>
                  <a:srgbClr val="0B148B"/>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a:t>
            </a:r>
            <a:r>
              <a:rPr lang="en-US" dirty="0" err="1"/>
              <a:t>levelflkfdl</a:t>
            </a:r>
            <a:r>
              <a:rPr lang="en-US" dirty="0"/>
              <a:t>;</a:t>
            </a:r>
          </a:p>
          <a:p>
            <a:pPr lvl="4"/>
            <a:r>
              <a:rPr lang="en-US" dirty="0"/>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10/10/2023</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029332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EBA81-75B2-18B1-A9AB-410935A97274}"/>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D13BE4C-8EB9-D0FE-6F38-D8A4E7A5016C}"/>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1245115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07649-4712-4653-2CCF-1735D4CB959B}"/>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4BD8833-54E0-66EC-9A2A-D8A8D737D5C8}"/>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0042526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4952BC4-54F5-D1CB-F0D6-58318A91864A}"/>
              </a:ext>
            </a:extLst>
          </p:cNvPr>
          <p:cNvSpPr>
            <a:spLocks noGrp="1"/>
          </p:cNvSpPr>
          <p:nvPr>
            <p:ph type="dt" sz="half" idx="10"/>
          </p:nvPr>
        </p:nvSpPr>
        <p:spPr>
          <a:xfrm>
            <a:off x="395288" y="6524627"/>
            <a:ext cx="971550" cy="219075"/>
          </a:xfrm>
        </p:spPr>
        <p:txBody>
          <a:bodyPr/>
          <a:lstStyle>
            <a:lvl1pPr eaLnBrk="0" fontAlgn="base" hangingPunct="0">
              <a:spcBef>
                <a:spcPct val="0"/>
              </a:spcBef>
              <a:spcAft>
                <a:spcPct val="0"/>
              </a:spcAft>
              <a:defRPr>
                <a:latin typeface="Times" charset="0"/>
              </a:defRPr>
            </a:lvl1pPr>
          </a:lstStyle>
          <a:p>
            <a:pPr>
              <a:defRPr/>
            </a:pPr>
            <a:fld id="{FE54E0AE-4591-4F24-825A-51CC9A27CF4F}" type="datetimeFigureOut">
              <a:rPr lang="en-GB"/>
              <a:pPr>
                <a:defRPr/>
              </a:pPr>
              <a:t>10/10/2023</a:t>
            </a:fld>
            <a:endParaRPr lang="en-GB"/>
          </a:p>
        </p:txBody>
      </p:sp>
      <p:sp>
        <p:nvSpPr>
          <p:cNvPr id="5" name="Footer Placeholder 4">
            <a:extLst>
              <a:ext uri="{FF2B5EF4-FFF2-40B4-BE49-F238E27FC236}">
                <a16:creationId xmlns:a16="http://schemas.microsoft.com/office/drawing/2014/main" id="{4C3847C6-A263-67B1-E0F4-71F198E721AF}"/>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sz="135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F90D5DAE-0785-DC23-9B70-DD673C960E83}"/>
              </a:ext>
            </a:extLst>
          </p:cNvPr>
          <p:cNvSpPr>
            <a:spLocks noGrp="1"/>
          </p:cNvSpPr>
          <p:nvPr>
            <p:ph type="sldNum" sz="quarter" idx="12"/>
          </p:nvPr>
        </p:nvSpPr>
        <p:spPr/>
        <p:txBody>
          <a:bodyPr/>
          <a:lstStyle>
            <a:lvl1pPr eaLnBrk="0" hangingPunct="0">
              <a:defRPr smtClean="0">
                <a:latin typeface="Times" panose="02020603050405020304" pitchFamily="18" charset="0"/>
              </a:defRPr>
            </a:lvl1pPr>
          </a:lstStyle>
          <a:p>
            <a:pPr>
              <a:defRPr/>
            </a:pPr>
            <a:fld id="{B8A1D83A-B291-4092-B7A7-EB7B73B040CD}" type="slidenum">
              <a:rPr lang="en-GB" altLang="en-US"/>
              <a:pPr>
                <a:defRPr/>
              </a:pPr>
              <a:t>‹#›</a:t>
            </a:fld>
            <a:endParaRPr lang="en-GB" altLang="en-US"/>
          </a:p>
        </p:txBody>
      </p:sp>
    </p:spTree>
    <p:extLst>
      <p:ext uri="{BB962C8B-B14F-4D97-AF65-F5344CB8AC3E}">
        <p14:creationId xmlns:p14="http://schemas.microsoft.com/office/powerpoint/2010/main" val="26472702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630238" y="1561270"/>
            <a:ext cx="2949575" cy="665922"/>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4969564" y="457201"/>
            <a:ext cx="3547373"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630238" y="2474842"/>
            <a:ext cx="2949575"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7095176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630238" y="1351722"/>
            <a:ext cx="3405049" cy="1232452"/>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4572000" y="0"/>
            <a:ext cx="4572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630238" y="2584174"/>
            <a:ext cx="3405049"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0631704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10/10/2023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69398579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66116355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628650" y="1053548"/>
            <a:ext cx="7886700" cy="955192"/>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628650" y="2156791"/>
            <a:ext cx="7886700" cy="4338224"/>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04271086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623888" y="1709738"/>
            <a:ext cx="78867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Tree>
    <p:extLst>
      <p:ext uri="{BB962C8B-B14F-4D97-AF65-F5344CB8AC3E}">
        <p14:creationId xmlns:p14="http://schemas.microsoft.com/office/powerpoint/2010/main" val="202323058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628650" y="1200012"/>
            <a:ext cx="7886700" cy="1325563"/>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628650" y="2660512"/>
            <a:ext cx="3867150" cy="375022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4648200" y="2660512"/>
            <a:ext cx="3867150" cy="3750227"/>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61782584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630238" y="1331843"/>
            <a:ext cx="2949575" cy="126227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3887788" y="1331844"/>
            <a:ext cx="462915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630238" y="2594113"/>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424626399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630238" y="1272208"/>
            <a:ext cx="2949575" cy="1302025"/>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3887788" y="1272209"/>
            <a:ext cx="462915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630238" y="2574234"/>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84339987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3028949" y="1122363"/>
            <a:ext cx="5618093"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3028949" y="3602038"/>
            <a:ext cx="5618093"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66037170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3180522" y="365125"/>
            <a:ext cx="5334828" cy="1325563"/>
          </a:xfrm>
        </p:spPr>
        <p:txBody>
          <a:bodyPr/>
          <a:lstStyle/>
          <a:p>
            <a:r>
              <a:rPr lang="en-GB"/>
              <a:t>Click to edit Master title style</a:t>
            </a:r>
            <a:endParaRPr lang="en-US"/>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3180522" y="1825625"/>
            <a:ext cx="5334828"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9991172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3120887" y="795131"/>
            <a:ext cx="5396051"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31400508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3120886" y="896040"/>
            <a:ext cx="5396052"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Tree>
    <p:extLst>
      <p:ext uri="{BB962C8B-B14F-4D97-AF65-F5344CB8AC3E}">
        <p14:creationId xmlns:p14="http://schemas.microsoft.com/office/powerpoint/2010/main" val="233912254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66153928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70168677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782687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3177740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70150359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25424276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2042642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61002105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9223513" cy="6917635"/>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4.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5.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7.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slideLayout" Target="../slideLayouts/slideLayout9.xml"/><Relationship Id="rId1" Type="http://schemas.openxmlformats.org/officeDocument/2006/relationships/slideLayout" Target="../slideLayouts/slideLayout8.xml"/><Relationship Id="rId5" Type="http://schemas.openxmlformats.org/officeDocument/2006/relationships/image" Target="../media/image7.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2.xml"/><Relationship Id="rId1" Type="http://schemas.openxmlformats.org/officeDocument/2006/relationships/slideLayout" Target="../slideLayouts/slideLayout11.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10" Type="http://schemas.openxmlformats.org/officeDocument/2006/relationships/image" Target="../media/image9.png"/><Relationship Id="rId4" Type="http://schemas.openxmlformats.org/officeDocument/2006/relationships/slideLayout" Target="../slideLayouts/slideLayout16.xml"/><Relationship Id="rId9" Type="http://schemas.openxmlformats.org/officeDocument/2006/relationships/theme" Target="../theme/theme8.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23.xml"/><Relationship Id="rId7" Type="http://schemas.openxmlformats.org/officeDocument/2006/relationships/image" Target="../media/image11.png"/><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theme" Target="../theme/theme9.xml"/><Relationship Id="rId5" Type="http://schemas.openxmlformats.org/officeDocument/2006/relationships/slideLayout" Target="../slideLayouts/slideLayout25.xml"/><Relationship Id="rId4" Type="http://schemas.openxmlformats.org/officeDocument/2006/relationships/slideLayout" Target="../slideLayouts/slideLayout24.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image" Target="../media/image12.png"/><Relationship Id="rId5" Type="http://schemas.openxmlformats.org/officeDocument/2006/relationships/theme" Target="../theme/theme10.xml"/><Relationship Id="rId4" Type="http://schemas.openxmlformats.org/officeDocument/2006/relationships/slideLayout" Target="../slideLayouts/slideLayout29.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1.xml"/><Relationship Id="rId1" Type="http://schemas.openxmlformats.org/officeDocument/2006/relationships/slideLayout" Target="../slideLayouts/slideLayout30.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2.xml"/><Relationship Id="rId1" Type="http://schemas.openxmlformats.org/officeDocument/2006/relationships/slideLayout" Target="../slideLayouts/slideLayout31.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3.xml"/><Relationship Id="rId1" Type="http://schemas.openxmlformats.org/officeDocument/2006/relationships/slideLayout" Target="../slideLayouts/slideLayout32.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4.xml"/><Relationship Id="rId1" Type="http://schemas.openxmlformats.org/officeDocument/2006/relationships/slideLayout" Target="../slideLayouts/slideLayout33.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5.xml"/><Relationship Id="rId1" Type="http://schemas.openxmlformats.org/officeDocument/2006/relationships/slideLayout" Target="../slideLayouts/slideLayout34.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6.xml"/><Relationship Id="rId1" Type="http://schemas.openxmlformats.org/officeDocument/2006/relationships/slideLayout" Target="../slideLayouts/slideLayout35.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theme" Target="../theme/theme17.xml"/><Relationship Id="rId1" Type="http://schemas.openxmlformats.org/officeDocument/2006/relationships/slideLayout" Target="../slideLayouts/slideLayout36.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37.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45.xml"/><Relationship Id="rId3" Type="http://schemas.openxmlformats.org/officeDocument/2006/relationships/slideLayout" Target="../slideLayouts/slideLayout40.xml"/><Relationship Id="rId7" Type="http://schemas.openxmlformats.org/officeDocument/2006/relationships/slideLayout" Target="../slideLayouts/slideLayout44.xml"/><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slideLayout" Target="../slideLayouts/slideLayout43.xml"/><Relationship Id="rId5" Type="http://schemas.openxmlformats.org/officeDocument/2006/relationships/slideLayout" Target="../slideLayouts/slideLayout42.xml"/><Relationship Id="rId4" Type="http://schemas.openxmlformats.org/officeDocument/2006/relationships/slideLayout" Target="../slideLayouts/slideLayout41.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 id="2147483811" r:id="rId2"/>
    <p:sldLayoutId id="214748381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81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81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81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10/10/2023</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3434983733"/>
      </p:ext>
    </p:extLst>
  </p:cSld>
  <p:clrMap bg1="lt1" tx1="dk1" bg2="lt2" tx2="dk2" accent1="accent1" accent2="accent2" accent3="accent3" accent4="accent4" accent5="accent5" accent6="accent6" hlink="hlink" folHlink="folHlink"/>
  <p:sldLayoutIdLst>
    <p:sldLayoutId id="2147483776" r:id="rId1"/>
    <p:sldLayoutId id="214748377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10/10/2023</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 id="2147483816" r:id="rId7"/>
    <p:sldLayoutId id="2147483817"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10/10/2023</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userDrawn="1"/>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1609168057"/>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6" r:id="rId4"/>
    <p:sldLayoutId id="214748379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10/10/2023</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492456996"/>
      </p:ext>
    </p:extLst>
  </p:cSld>
  <p:clrMap bg1="lt1" tx1="dk1" bg2="lt2" tx2="dk2" accent1="accent1" accent2="accent2" accent3="accent3" accent4="accent4" accent5="accent5" accent6="accent6" hlink="hlink" folHlink="folHlink"/>
  <p:sldLayoutIdLst>
    <p:sldLayoutId id="2147483799" r:id="rId1"/>
    <p:sldLayoutId id="2147483802" r:id="rId2"/>
    <p:sldLayoutId id="2147483806" r:id="rId3"/>
    <p:sldLayoutId id="214748381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474841858"/>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681636072"/>
      </p:ext>
    </p:extLst>
  </p:cSld>
  <p:clrMap bg1="lt1" tx1="dk1" bg2="lt2" tx2="dk2" accent1="accent1" accent2="accent2" accent3="accent3" accent4="accent4" accent5="accent5" accent6="accent6" hlink="hlink" folHlink="folHlink"/>
  <p:sldLayoutIdLst>
    <p:sldLayoutId id="214748375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06151876"/>
      </p:ext>
    </p:extLst>
  </p:cSld>
  <p:clrMap bg1="lt1" tx1="dk1" bg2="lt2" tx2="dk2" accent1="accent1" accent2="accent2" accent3="accent3" accent4="accent4" accent5="accent5" accent6="accent6" hlink="hlink" folHlink="folHlink"/>
  <p:sldLayoutIdLst>
    <p:sldLayoutId id="214748375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78632150"/>
      </p:ext>
    </p:extLst>
  </p:cSld>
  <p:clrMap bg1="lt1" tx1="dk1" bg2="lt2" tx2="dk2" accent1="accent1" accent2="accent2" accent3="accent3" accent4="accent4" accent5="accent5" accent6="accent6" hlink="hlink" folHlink="folHlink"/>
  <p:sldLayoutIdLst>
    <p:sldLayoutId id="214748375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267377243"/>
      </p:ext>
    </p:extLst>
  </p:cSld>
  <p:clrMap bg1="lt1" tx1="dk1" bg2="lt2" tx2="dk2" accent1="accent1" accent2="accent2" accent3="accent3" accent4="accent4" accent5="accent5" accent6="accent6" hlink="hlink" folHlink="folHlink"/>
  <p:sldLayoutIdLst>
    <p:sldLayoutId id="21474837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394821867"/>
      </p:ext>
    </p:extLst>
  </p:cSld>
  <p:clrMap bg1="lt1" tx1="dk1" bg2="lt2" tx2="dk2" accent1="accent1" accent2="accent2" accent3="accent3" accent4="accent4" accent5="accent5" accent6="accent6" hlink="hlink" folHlink="folHlink"/>
  <p:sldLayoutIdLst>
    <p:sldLayoutId id="214748376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716903093"/>
      </p:ext>
    </p:extLst>
  </p:cSld>
  <p:clrMap bg1="lt1" tx1="dk1" bg2="lt2" tx2="dk2" accent1="accent1" accent2="accent2" accent3="accent3" accent4="accent4" accent5="accent5" accent6="accent6" hlink="hlink" folHlink="folHlink"/>
  <p:sldLayoutIdLst>
    <p:sldLayoutId id="21474837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107452737"/>
      </p:ext>
    </p:extLst>
  </p:cSld>
  <p:clrMap bg1="lt1" tx1="dk1" bg2="lt2" tx2="dk2" accent1="accent1" accent2="accent2" accent3="accent3" accent4="accent4" accent5="accent5" accent6="accent6" hlink="hlink" folHlink="folHlink"/>
  <p:sldLayoutIdLst>
    <p:sldLayoutId id="21474837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5.xml"/><Relationship Id="rId1" Type="http://schemas.openxmlformats.org/officeDocument/2006/relationships/video" Target="https://www.youtube.com/embed/JRci2V8PxW4?feature=oembed" TargetMode="External"/><Relationship Id="rId5" Type="http://schemas.openxmlformats.org/officeDocument/2006/relationships/image" Target="../media/image29.jpeg"/><Relationship Id="rId4" Type="http://schemas.openxmlformats.org/officeDocument/2006/relationships/hyperlink" Target="https://www.youtube.com/watch?v=JRci2V8PxW4"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8.xml"/><Relationship Id="rId1" Type="http://schemas.openxmlformats.org/officeDocument/2006/relationships/slideLayout" Target="../slideLayouts/slideLayout15.xml"/><Relationship Id="rId4" Type="http://schemas.openxmlformats.org/officeDocument/2006/relationships/image" Target="../media/image34.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1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1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3" Type="http://schemas.openxmlformats.org/officeDocument/2006/relationships/hyperlink" Target="https://doi-org.ezproxy.uwtsd.ac.uk/10.1177/1095796019867944" TargetMode="External"/><Relationship Id="rId2" Type="http://schemas.openxmlformats.org/officeDocument/2006/relationships/notesSlide" Target="../notesSlides/notesSlide14.xml"/><Relationship Id="rId1" Type="http://schemas.openxmlformats.org/officeDocument/2006/relationships/slideLayout" Target="../slideLayouts/slideLayout15.xml"/><Relationship Id="rId5" Type="http://schemas.openxmlformats.org/officeDocument/2006/relationships/hyperlink" Target="https://www.gov.scot/publications/using-intersectionality-understand-structural-inequality-scotland-evidence-synthesis/pages/4/" TargetMode="External"/><Relationship Id="rId4" Type="http://schemas.openxmlformats.org/officeDocument/2006/relationships/hyperlink" Target="https://doi.org/10.1080/13569317.2018.1451228" TargetMode="Externa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2" Type="http://schemas.openxmlformats.org/officeDocument/2006/relationships/image" Target="../media/image38.jpg"/><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9.xml"/><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2.xml"/><Relationship Id="rId1" Type="http://schemas.openxmlformats.org/officeDocument/2006/relationships/slideLayout" Target="../slideLayouts/slideLayout15.xml"/><Relationship Id="rId4" Type="http://schemas.openxmlformats.org/officeDocument/2006/relationships/hyperlink" Target="https://repository.uel.ac.uk/download/0a1bf27b3ce062c7bc8fca4abf37529f82da68723e654815b29ba71b0b0ee117/2999353/2019_PhD_Jackson-Cole.pdf" TargetMode="Externa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15.xml"/><Relationship Id="rId1" Type="http://schemas.openxmlformats.org/officeDocument/2006/relationships/video" Target="https://www.youtube.com/embed/1I3wJ7pJUjg?feature=oembed" TargetMode="External"/><Relationship Id="rId4" Type="http://schemas.openxmlformats.org/officeDocument/2006/relationships/image" Target="../media/image45.jpeg"/></Relationships>
</file>

<file path=ppt/slides/_rels/slide37.xml.rels><?xml version="1.0" encoding="UTF-8" standalone="yes"?>
<Relationships xmlns="http://schemas.openxmlformats.org/package/2006/relationships"><Relationship Id="rId3" Type="http://schemas.openxmlformats.org/officeDocument/2006/relationships/hyperlink" Target="https://philarchive.org/archive/LOWPWI-2" TargetMode="External"/><Relationship Id="rId2" Type="http://schemas.openxmlformats.org/officeDocument/2006/relationships/notesSlide" Target="../notesSlides/notesSlide24.xml"/><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3" Type="http://schemas.openxmlformats.org/officeDocument/2006/relationships/hyperlink" Target="https://philarchive.org/archive/LOWPWI-2" TargetMode="External"/><Relationship Id="rId2" Type="http://schemas.openxmlformats.org/officeDocument/2006/relationships/notesSlide" Target="../notesSlides/notesSlide25.xml"/><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8" Type="http://schemas.openxmlformats.org/officeDocument/2006/relationships/image" Target="../media/image51.png"/><Relationship Id="rId3" Type="http://schemas.openxmlformats.org/officeDocument/2006/relationships/image" Target="../media/image46.png"/><Relationship Id="rId7" Type="http://schemas.openxmlformats.org/officeDocument/2006/relationships/image" Target="../media/image50.png"/><Relationship Id="rId2" Type="http://schemas.openxmlformats.org/officeDocument/2006/relationships/notesSlide" Target="../notesSlides/notesSlide26.xml"/><Relationship Id="rId1" Type="http://schemas.openxmlformats.org/officeDocument/2006/relationships/slideLayout" Target="../slideLayouts/slideLayout14.xml"/><Relationship Id="rId6" Type="http://schemas.openxmlformats.org/officeDocument/2006/relationships/image" Target="../media/image49.emf"/><Relationship Id="rId11" Type="http://schemas.openxmlformats.org/officeDocument/2006/relationships/image" Target="../media/image54.png"/><Relationship Id="rId5" Type="http://schemas.openxmlformats.org/officeDocument/2006/relationships/image" Target="../media/image48.png"/><Relationship Id="rId10" Type="http://schemas.openxmlformats.org/officeDocument/2006/relationships/image" Target="../media/image53.emf"/><Relationship Id="rId4" Type="http://schemas.openxmlformats.org/officeDocument/2006/relationships/image" Target="../media/image47.png"/><Relationship Id="rId9" Type="http://schemas.openxmlformats.org/officeDocument/2006/relationships/image" Target="../media/image52.png"/></Relationships>
</file>

<file path=ppt/slides/_rels/slide40.xml.rels><?xml version="1.0" encoding="UTF-8" standalone="yes"?>
<Relationships xmlns="http://schemas.openxmlformats.org/package/2006/relationships"><Relationship Id="rId8" Type="http://schemas.openxmlformats.org/officeDocument/2006/relationships/image" Target="../media/image60.png"/><Relationship Id="rId3" Type="http://schemas.openxmlformats.org/officeDocument/2006/relationships/image" Target="../media/image55.png"/><Relationship Id="rId7" Type="http://schemas.openxmlformats.org/officeDocument/2006/relationships/image" Target="../media/image59.png"/><Relationship Id="rId2" Type="http://schemas.openxmlformats.org/officeDocument/2006/relationships/notesSlide" Target="../notesSlides/notesSlide27.xml"/><Relationship Id="rId1" Type="http://schemas.openxmlformats.org/officeDocument/2006/relationships/slideLayout" Target="../slideLayouts/slideLayout14.xml"/><Relationship Id="rId6" Type="http://schemas.openxmlformats.org/officeDocument/2006/relationships/image" Target="../media/image58.png"/><Relationship Id="rId11" Type="http://schemas.openxmlformats.org/officeDocument/2006/relationships/image" Target="../media/image63.png"/><Relationship Id="rId5" Type="http://schemas.openxmlformats.org/officeDocument/2006/relationships/image" Target="../media/image57.png"/><Relationship Id="rId10" Type="http://schemas.openxmlformats.org/officeDocument/2006/relationships/image" Target="../media/image62.png"/><Relationship Id="rId4" Type="http://schemas.openxmlformats.org/officeDocument/2006/relationships/image" Target="../media/image56.png"/><Relationship Id="rId9" Type="http://schemas.openxmlformats.org/officeDocument/2006/relationships/image" Target="../media/image61.png"/></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14.xml"/><Relationship Id="rId1" Type="http://schemas.openxmlformats.org/officeDocument/2006/relationships/video" Target="https://www.youtube.com/embed/BfsaiJZYsAQ?feature=oembed" TargetMode="External"/><Relationship Id="rId4" Type="http://schemas.openxmlformats.org/officeDocument/2006/relationships/image" Target="../media/image64.jpeg"/></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5.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4.xml.rels><?xml version="1.0" encoding="UTF-8" standalone="yes"?>
<Relationships xmlns="http://schemas.openxmlformats.org/package/2006/relationships"><Relationship Id="rId3" Type="http://schemas.openxmlformats.org/officeDocument/2006/relationships/hyperlink" Target="https://scholarship.law.ua.edu/cgi/viewcontent.cgi?article=1046&amp;context=fac_working_papers" TargetMode="External"/><Relationship Id="rId2" Type="http://schemas.openxmlformats.org/officeDocument/2006/relationships/hyperlink" Target="https://www.advance-he.ac.uk/knowledge-hub/equality-higher-education-statistical-report-2021" TargetMode="External"/><Relationship Id="rId1" Type="http://schemas.openxmlformats.org/officeDocument/2006/relationships/slideLayout" Target="../slideLayouts/slideLayout15.xml"/></Relationships>
</file>

<file path=ppt/slides/_rels/slide45.xml.rels><?xml version="1.0" encoding="UTF-8" standalone="yes"?>
<Relationships xmlns="http://schemas.openxmlformats.org/package/2006/relationships"><Relationship Id="rId2" Type="http://schemas.openxmlformats.org/officeDocument/2006/relationships/hyperlink" Target="https://csethics.nd.edu/assets/501781/steinmetz_2020_time_she_coined_the_term_over_30_years_ago.pdf" TargetMode="Externa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5">
            <a:extLst>
              <a:ext uri="{FF2B5EF4-FFF2-40B4-BE49-F238E27FC236}">
                <a16:creationId xmlns:a16="http://schemas.microsoft.com/office/drawing/2014/main" id="{AA2E3982-959D-5F2C-3DA1-3A57E6921C1C}"/>
              </a:ext>
            </a:extLst>
          </p:cNvPr>
          <p:cNvSpPr>
            <a:spLocks noGrp="1"/>
          </p:cNvSpPr>
          <p:nvPr>
            <p:ph type="ctrTitle"/>
          </p:nvPr>
        </p:nvSpPr>
        <p:spPr>
          <a:xfrm>
            <a:off x="310243" y="1809155"/>
            <a:ext cx="8654143" cy="3239690"/>
          </a:xfrm>
        </p:spPr>
        <p:txBody>
          <a:bodyPr lIns="91440" tIns="45720" rIns="91440" bIns="45720" rtlCol="0" anchor="t">
            <a:normAutofit fontScale="90000"/>
          </a:bodyPr>
          <a:lstStyle/>
          <a:p>
            <a:pPr algn="ctr" fontAlgn="base"/>
            <a:r>
              <a:rPr lang="en-GB" sz="3000" b="1" dirty="0">
                <a:solidFill>
                  <a:schemeClr val="bg1"/>
                </a:solidFill>
                <a:latin typeface="Arial"/>
                <a:cs typeface="Arial"/>
              </a:rPr>
              <a:t>ECCP7001C </a:t>
            </a:r>
            <a:r>
              <a:rPr lang="en-GB" sz="3000" b="1" dirty="0" err="1">
                <a:solidFill>
                  <a:schemeClr val="bg1"/>
                </a:solidFill>
                <a:latin typeface="Arial"/>
                <a:cs typeface="Arial"/>
              </a:rPr>
              <a:t>Myfyrdodau</a:t>
            </a:r>
            <a:r>
              <a:rPr lang="en-GB" sz="3000" b="1" dirty="0">
                <a:solidFill>
                  <a:schemeClr val="bg1"/>
                </a:solidFill>
                <a:latin typeface="Arial"/>
                <a:cs typeface="Arial"/>
              </a:rPr>
              <a:t> </a:t>
            </a:r>
            <a:r>
              <a:rPr lang="en-GB" sz="3000" b="1" dirty="0" err="1">
                <a:solidFill>
                  <a:schemeClr val="bg1"/>
                </a:solidFill>
                <a:latin typeface="Arial"/>
                <a:cs typeface="Arial"/>
              </a:rPr>
              <a:t>Beirniadol</a:t>
            </a:r>
            <a:r>
              <a:rPr lang="en-GB" sz="3000" b="1" dirty="0">
                <a:solidFill>
                  <a:schemeClr val="bg1"/>
                </a:solidFill>
                <a:latin typeface="Arial"/>
                <a:cs typeface="Arial"/>
              </a:rPr>
              <a:t> o </a:t>
            </a:r>
            <a:r>
              <a:rPr lang="en-GB" sz="3000" b="1" dirty="0" err="1">
                <a:solidFill>
                  <a:schemeClr val="bg1"/>
                </a:solidFill>
                <a:latin typeface="Arial"/>
                <a:cs typeface="Arial"/>
              </a:rPr>
              <a:t>Arfer</a:t>
            </a:r>
            <a:r>
              <a:rPr lang="en-GB" sz="3000" b="1" dirty="0">
                <a:solidFill>
                  <a:schemeClr val="bg1"/>
                </a:solidFill>
                <a:latin typeface="Arial"/>
                <a:cs typeface="Arial"/>
              </a:rPr>
              <a:t> </a:t>
            </a:r>
            <a:r>
              <a:rPr lang="en-GB" sz="3000" b="1" dirty="0" err="1">
                <a:solidFill>
                  <a:schemeClr val="bg1"/>
                </a:solidFill>
                <a:latin typeface="Arial"/>
                <a:cs typeface="Arial"/>
              </a:rPr>
              <a:t>Academaidd</a:t>
            </a:r>
            <a:r>
              <a:rPr lang="en-GB" sz="3000" b="1" dirty="0">
                <a:solidFill>
                  <a:schemeClr val="bg1"/>
                </a:solidFill>
                <a:latin typeface="Arial"/>
                <a:cs typeface="Arial"/>
              </a:rPr>
              <a:t> a </a:t>
            </a:r>
            <a:r>
              <a:rPr lang="en-GB" sz="3000" b="1" dirty="0" err="1">
                <a:solidFill>
                  <a:schemeClr val="bg1"/>
                </a:solidFill>
                <a:latin typeface="Arial"/>
                <a:cs typeface="Arial"/>
              </a:rPr>
              <a:t>Phroffesiynol</a:t>
            </a:r>
            <a:r>
              <a:rPr lang="en-GB" sz="3000" dirty="0">
                <a:solidFill>
                  <a:schemeClr val="bg1"/>
                </a:solidFill>
                <a:latin typeface="Arial"/>
                <a:cs typeface="Arial"/>
              </a:rPr>
              <a:t> </a:t>
            </a:r>
            <a:br>
              <a:rPr lang="en-GB" sz="3000" dirty="0">
                <a:latin typeface="Arial" panose="020B0604020202020204" pitchFamily="34" charset="0"/>
              </a:rPr>
            </a:br>
            <a:r>
              <a:rPr lang="en-GB" sz="3000" dirty="0" err="1">
                <a:solidFill>
                  <a:schemeClr val="bg1"/>
                </a:solidFill>
                <a:latin typeface="Arial"/>
                <a:cs typeface="Arial"/>
              </a:rPr>
              <a:t>Darlith</a:t>
            </a:r>
            <a:r>
              <a:rPr lang="en-GB" sz="3000" dirty="0">
                <a:solidFill>
                  <a:schemeClr val="bg1"/>
                </a:solidFill>
                <a:latin typeface="Arial"/>
                <a:cs typeface="Arial"/>
              </a:rPr>
              <a:t> 3</a:t>
            </a:r>
            <a:br>
              <a:rPr lang="en-GB" sz="3000" dirty="0">
                <a:latin typeface="Arial" panose="020B0604020202020204" pitchFamily="34" charset="0"/>
              </a:rPr>
            </a:br>
            <a:br>
              <a:rPr lang="en-GB" sz="3000" dirty="0">
                <a:latin typeface="Arial" panose="020B0604020202020204" pitchFamily="34" charset="0"/>
              </a:rPr>
            </a:br>
            <a:br>
              <a:rPr lang="en-GB" sz="3000" dirty="0">
                <a:latin typeface="Segoe UI" panose="020B0502040204020203" pitchFamily="34" charset="0"/>
              </a:rPr>
            </a:br>
            <a:r>
              <a:rPr lang="en-GB" sz="3000" b="1" dirty="0">
                <a:solidFill>
                  <a:schemeClr val="bg1"/>
                </a:solidFill>
                <a:latin typeface="Arial"/>
                <a:cs typeface="Arial"/>
              </a:rPr>
              <a:t>ECCP7001 Critical Reflections of Academic and Professional Practice</a:t>
            </a:r>
            <a:br>
              <a:rPr lang="en-GB" sz="3000" b="1" dirty="0">
                <a:latin typeface="Arial" panose="020B0604020202020204" pitchFamily="34" charset="0"/>
              </a:rPr>
            </a:br>
            <a:r>
              <a:rPr lang="en-GB" sz="3000" b="1" dirty="0">
                <a:solidFill>
                  <a:schemeClr val="bg1"/>
                </a:solidFill>
                <a:latin typeface="Arial"/>
                <a:cs typeface="Arial"/>
              </a:rPr>
              <a:t>Lecture 3</a:t>
            </a:r>
            <a:br>
              <a:rPr lang="en-GB" sz="1500" dirty="0">
                <a:latin typeface="Segoe UI" panose="020B0502040204020203" pitchFamily="34" charset="0"/>
              </a:rPr>
            </a:br>
            <a:br>
              <a:rPr lang="cy-GB" altLang="en-US" sz="3000" b="1" i="1" dirty="0">
                <a:latin typeface="Lucida Sans" pitchFamily="34" charset="0"/>
              </a:rPr>
            </a:br>
            <a:br>
              <a:rPr lang="en-US" altLang="en-US" dirty="0">
                <a:solidFill>
                  <a:schemeClr val="bg1"/>
                </a:solidFill>
              </a:rPr>
            </a:br>
            <a:br>
              <a:rPr lang="en-US" altLang="en-US" dirty="0">
                <a:solidFill>
                  <a:schemeClr val="bg1"/>
                </a:solidFill>
              </a:rPr>
            </a:br>
            <a:br>
              <a:rPr lang="en-GB" altLang="en-US" sz="2700" b="1" dirty="0">
                <a:solidFill>
                  <a:schemeClr val="bg1"/>
                </a:solidFill>
              </a:rPr>
            </a:br>
            <a:endParaRPr lang="en-US" altLang="en-US" dirty="0">
              <a:solidFill>
                <a:schemeClr val="bg1"/>
              </a:solidFill>
            </a:endParaRPr>
          </a:p>
        </p:txBody>
      </p:sp>
    </p:spTree>
    <p:extLst>
      <p:ext uri="{BB962C8B-B14F-4D97-AF65-F5344CB8AC3E}">
        <p14:creationId xmlns:p14="http://schemas.microsoft.com/office/powerpoint/2010/main" val="230989754"/>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501BD52-7F84-48A4-99CA-C71CBE728ADC}"/>
              </a:ext>
            </a:extLst>
          </p:cNvPr>
          <p:cNvSpPr>
            <a:spLocks noGrp="1"/>
          </p:cNvSpPr>
          <p:nvPr>
            <p:ph type="title"/>
          </p:nvPr>
        </p:nvSpPr>
        <p:spPr>
          <a:xfrm>
            <a:off x="677331" y="1833640"/>
            <a:ext cx="8297704" cy="1325563"/>
          </a:xfrm>
        </p:spPr>
        <p:txBody>
          <a:bodyPr/>
          <a:lstStyle/>
          <a:p>
            <a:r>
              <a:rPr lang="cy-GB" dirty="0"/>
              <a:t>Croestoriadoldeb</a:t>
            </a:r>
            <a:r>
              <a:rPr lang="en-GB" dirty="0"/>
              <a:t> / </a:t>
            </a:r>
            <a:r>
              <a:rPr lang="en-GB" dirty="0">
                <a:solidFill>
                  <a:srgbClr val="0070C0"/>
                </a:solidFill>
              </a:rPr>
              <a:t>Intersectionality</a:t>
            </a:r>
          </a:p>
        </p:txBody>
      </p:sp>
    </p:spTree>
    <p:extLst>
      <p:ext uri="{BB962C8B-B14F-4D97-AF65-F5344CB8AC3E}">
        <p14:creationId xmlns:p14="http://schemas.microsoft.com/office/powerpoint/2010/main" val="28531686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3773B-AC85-6F1D-71C9-3913CC1398B9}"/>
              </a:ext>
            </a:extLst>
          </p:cNvPr>
          <p:cNvSpPr>
            <a:spLocks noGrp="1"/>
          </p:cNvSpPr>
          <p:nvPr>
            <p:ph type="title"/>
          </p:nvPr>
        </p:nvSpPr>
        <p:spPr/>
        <p:txBody>
          <a:bodyPr/>
          <a:lstStyle/>
          <a:p>
            <a:r>
              <a:rPr lang="en-US" err="1">
                <a:ea typeface="+mj-lt"/>
                <a:cs typeface="+mj-lt"/>
              </a:rPr>
              <a:t>Cynnwys</a:t>
            </a:r>
            <a:r>
              <a:rPr lang="en-US" dirty="0">
                <a:ea typeface="+mj-lt"/>
                <a:cs typeface="+mj-lt"/>
              </a:rPr>
              <a:t> </a:t>
            </a:r>
            <a:r>
              <a:rPr lang="en-US" dirty="0">
                <a:cs typeface="Calibri Light"/>
              </a:rPr>
              <a:t>               </a:t>
            </a:r>
            <a:r>
              <a:rPr lang="en-US" dirty="0">
                <a:solidFill>
                  <a:srgbClr val="0070C0"/>
                </a:solidFill>
                <a:cs typeface="Calibri Light"/>
              </a:rPr>
              <a:t>Content</a:t>
            </a:r>
          </a:p>
        </p:txBody>
      </p:sp>
      <p:sp>
        <p:nvSpPr>
          <p:cNvPr id="3" name="Content Placeholder 2">
            <a:extLst>
              <a:ext uri="{FF2B5EF4-FFF2-40B4-BE49-F238E27FC236}">
                <a16:creationId xmlns:a16="http://schemas.microsoft.com/office/drawing/2014/main" id="{FC2F5C45-2322-1627-E892-8FBA9333DB87}"/>
              </a:ext>
            </a:extLst>
          </p:cNvPr>
          <p:cNvSpPr>
            <a:spLocks noGrp="1"/>
          </p:cNvSpPr>
          <p:nvPr>
            <p:ph sz="half" idx="1"/>
          </p:nvPr>
        </p:nvSpPr>
        <p:spPr/>
        <p:txBody>
          <a:bodyPr vert="horz" lIns="91440" tIns="45720" rIns="91440" bIns="45720" rtlCol="0" anchor="t">
            <a:normAutofit/>
          </a:bodyPr>
          <a:lstStyle/>
          <a:p>
            <a:r>
              <a:rPr lang="en-US" dirty="0" err="1">
                <a:ea typeface="+mn-lt"/>
                <a:cs typeface="+mn-lt"/>
              </a:rPr>
              <a:t>Diffinio</a:t>
            </a:r>
            <a:r>
              <a:rPr lang="en-US" dirty="0">
                <a:ea typeface="+mn-lt"/>
                <a:cs typeface="+mn-lt"/>
              </a:rPr>
              <a:t> ‘</a:t>
            </a:r>
            <a:r>
              <a:rPr lang="en-US" dirty="0" err="1">
                <a:ea typeface="+mn-lt"/>
                <a:cs typeface="+mn-lt"/>
              </a:rPr>
              <a:t>croestoriadoldeb</a:t>
            </a:r>
            <a:r>
              <a:rPr lang="en-US" dirty="0">
                <a:ea typeface="+mn-lt"/>
                <a:cs typeface="+mn-lt"/>
              </a:rPr>
              <a:t>’;</a:t>
            </a:r>
            <a:endParaRPr lang="en-US" dirty="0">
              <a:cs typeface="Calibri" panose="020F0502020204030204"/>
            </a:endParaRPr>
          </a:p>
          <a:p>
            <a:r>
              <a:rPr lang="en-US" dirty="0" err="1">
                <a:ea typeface="+mn-lt"/>
                <a:cs typeface="+mn-lt"/>
              </a:rPr>
              <a:t>Braint</a:t>
            </a:r>
            <a:r>
              <a:rPr lang="en-US" dirty="0">
                <a:ea typeface="+mn-lt"/>
                <a:cs typeface="+mn-lt"/>
              </a:rPr>
              <a:t>;</a:t>
            </a:r>
          </a:p>
          <a:p>
            <a:r>
              <a:rPr lang="en-US" dirty="0" err="1">
                <a:ea typeface="+mn-lt"/>
                <a:cs typeface="+mn-lt"/>
              </a:rPr>
              <a:t>Adfyfyrio</a:t>
            </a:r>
            <a:r>
              <a:rPr lang="en-US" dirty="0">
                <a:ea typeface="+mn-lt"/>
                <a:cs typeface="+mn-lt"/>
              </a:rPr>
              <a:t>;</a:t>
            </a:r>
          </a:p>
          <a:p>
            <a:r>
              <a:rPr lang="en-US" dirty="0" err="1">
                <a:ea typeface="+mn-lt"/>
                <a:cs typeface="+mn-lt"/>
              </a:rPr>
              <a:t>Trafod</a:t>
            </a:r>
            <a:r>
              <a:rPr lang="en-US" dirty="0">
                <a:ea typeface="+mn-lt"/>
                <a:cs typeface="+mn-lt"/>
              </a:rPr>
              <a:t>;</a:t>
            </a:r>
            <a:endParaRPr lang="en-US" dirty="0"/>
          </a:p>
          <a:p>
            <a:r>
              <a:rPr lang="en-US" dirty="0" err="1">
                <a:ea typeface="+mn-lt"/>
                <a:cs typeface="+mn-lt"/>
              </a:rPr>
              <a:t>Ymchwil</a:t>
            </a:r>
            <a:r>
              <a:rPr lang="en-US" dirty="0">
                <a:ea typeface="+mn-lt"/>
                <a:cs typeface="+mn-lt"/>
              </a:rPr>
              <a:t>.</a:t>
            </a:r>
            <a:endParaRPr lang="en-US" dirty="0"/>
          </a:p>
        </p:txBody>
      </p:sp>
      <p:sp>
        <p:nvSpPr>
          <p:cNvPr id="4" name="Content Placeholder 3">
            <a:extLst>
              <a:ext uri="{FF2B5EF4-FFF2-40B4-BE49-F238E27FC236}">
                <a16:creationId xmlns:a16="http://schemas.microsoft.com/office/drawing/2014/main" id="{D8D78C7B-C48E-0A61-21F3-E8434CDFAC54}"/>
              </a:ext>
            </a:extLst>
          </p:cNvPr>
          <p:cNvSpPr>
            <a:spLocks noGrp="1"/>
          </p:cNvSpPr>
          <p:nvPr>
            <p:ph sz="half" idx="2"/>
          </p:nvPr>
        </p:nvSpPr>
        <p:spPr/>
        <p:txBody>
          <a:bodyPr vert="horz" lIns="91440" tIns="45720" rIns="91440" bIns="45720" rtlCol="0" anchor="t">
            <a:normAutofit/>
          </a:bodyPr>
          <a:lstStyle/>
          <a:p>
            <a:r>
              <a:rPr lang="en-US" dirty="0">
                <a:solidFill>
                  <a:srgbClr val="0070C0"/>
                </a:solidFill>
                <a:cs typeface="Calibri"/>
              </a:rPr>
              <a:t>Defining ‘intersectionality’;</a:t>
            </a:r>
          </a:p>
          <a:p>
            <a:r>
              <a:rPr lang="en-US" dirty="0">
                <a:solidFill>
                  <a:srgbClr val="0070C0"/>
                </a:solidFill>
                <a:cs typeface="Calibri"/>
              </a:rPr>
              <a:t>Privilege;</a:t>
            </a:r>
          </a:p>
          <a:p>
            <a:r>
              <a:rPr lang="en-US" dirty="0">
                <a:solidFill>
                  <a:srgbClr val="0070C0"/>
                </a:solidFill>
                <a:cs typeface="Calibri"/>
              </a:rPr>
              <a:t>Reflection;</a:t>
            </a:r>
          </a:p>
          <a:p>
            <a:r>
              <a:rPr lang="en-US" dirty="0">
                <a:solidFill>
                  <a:srgbClr val="0070C0"/>
                </a:solidFill>
                <a:cs typeface="Calibri"/>
              </a:rPr>
              <a:t>Discussion;</a:t>
            </a:r>
          </a:p>
          <a:p>
            <a:r>
              <a:rPr lang="en-US" dirty="0">
                <a:solidFill>
                  <a:srgbClr val="0070C0"/>
                </a:solidFill>
                <a:cs typeface="Calibri"/>
              </a:rPr>
              <a:t>Research.</a:t>
            </a:r>
          </a:p>
        </p:txBody>
      </p:sp>
    </p:spTree>
    <p:extLst>
      <p:ext uri="{BB962C8B-B14F-4D97-AF65-F5344CB8AC3E}">
        <p14:creationId xmlns:p14="http://schemas.microsoft.com/office/powerpoint/2010/main" val="21332938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76B9C-C57C-9372-2B9D-0AD90B17411E}"/>
              </a:ext>
            </a:extLst>
          </p:cNvPr>
          <p:cNvSpPr>
            <a:spLocks noGrp="1"/>
          </p:cNvSpPr>
          <p:nvPr>
            <p:ph type="title"/>
          </p:nvPr>
        </p:nvSpPr>
        <p:spPr/>
        <p:txBody>
          <a:bodyPr>
            <a:normAutofit/>
          </a:bodyPr>
          <a:lstStyle/>
          <a:p>
            <a:pPr algn="ctr"/>
            <a:r>
              <a:rPr lang="en-US" dirty="0" err="1">
                <a:ea typeface="+mn-lt"/>
                <a:cs typeface="+mn-lt"/>
              </a:rPr>
              <a:t>Diffinio</a:t>
            </a:r>
            <a:r>
              <a:rPr lang="en-US" dirty="0">
                <a:ea typeface="+mn-lt"/>
                <a:cs typeface="+mn-lt"/>
              </a:rPr>
              <a:t> ‘</a:t>
            </a:r>
            <a:r>
              <a:rPr lang="en-US" dirty="0" err="1">
                <a:ea typeface="+mn-lt"/>
                <a:cs typeface="+mn-lt"/>
              </a:rPr>
              <a:t>croestoriadoldeb</a:t>
            </a:r>
            <a:r>
              <a:rPr lang="en-US" dirty="0">
                <a:ea typeface="+mn-lt"/>
                <a:cs typeface="+mn-lt"/>
              </a:rPr>
              <a:t>’;</a:t>
            </a:r>
            <a:br>
              <a:rPr lang="en-US" dirty="0">
                <a:cs typeface="Calibri" panose="020F0502020204030204"/>
              </a:rPr>
            </a:br>
            <a:r>
              <a:rPr lang="en-US" dirty="0">
                <a:solidFill>
                  <a:srgbClr val="0070C0"/>
                </a:solidFill>
                <a:cs typeface="Calibri"/>
              </a:rPr>
              <a:t>Defining ‘intersectionality</a:t>
            </a:r>
            <a:endParaRPr lang="en-US" dirty="0">
              <a:solidFill>
                <a:srgbClr val="0070C0"/>
              </a:solidFill>
              <a:cs typeface="Calibri Light"/>
            </a:endParaRPr>
          </a:p>
        </p:txBody>
      </p:sp>
      <p:sp>
        <p:nvSpPr>
          <p:cNvPr id="3" name="Content Placeholder 2">
            <a:extLst>
              <a:ext uri="{FF2B5EF4-FFF2-40B4-BE49-F238E27FC236}">
                <a16:creationId xmlns:a16="http://schemas.microsoft.com/office/drawing/2014/main" id="{01D0722E-1882-8E27-12AD-B4E776308A7B}"/>
              </a:ext>
            </a:extLst>
          </p:cNvPr>
          <p:cNvSpPr>
            <a:spLocks noGrp="1"/>
          </p:cNvSpPr>
          <p:nvPr>
            <p:ph sz="half" idx="1"/>
          </p:nvPr>
        </p:nvSpPr>
        <p:spPr>
          <a:xfrm>
            <a:off x="288235" y="2166730"/>
            <a:ext cx="8637103" cy="3866321"/>
          </a:xfrm>
        </p:spPr>
        <p:txBody>
          <a:bodyPr vert="horz" lIns="91440" tIns="45720" rIns="91440" bIns="45720" rtlCol="0" anchor="t">
            <a:normAutofit/>
          </a:bodyPr>
          <a:lstStyle/>
          <a:p>
            <a:pPr marL="0" indent="0">
              <a:buNone/>
            </a:pPr>
            <a:r>
              <a:rPr lang="en-GB" i="1" dirty="0"/>
              <a:t>“… a lens, a prism, for seeing the way in which various forms of inequality often operate together and exacerbate each other. We tend to talk about race inequality as separate from inequality based on gender, class, sexuality or immigrant status. What’s often missing is how some people are subject to all of these, and the experience is not just the sum of its parts.”</a:t>
            </a:r>
          </a:p>
          <a:p>
            <a:pPr marL="0" indent="0" algn="r">
              <a:buNone/>
            </a:pPr>
            <a:r>
              <a:rPr lang="en-GB" sz="1800" dirty="0"/>
              <a:t>(Crenshaw cited in Steinmetz, 2020, p. 2).</a:t>
            </a:r>
            <a:endParaRPr lang="en-US" sz="1800" dirty="0"/>
          </a:p>
        </p:txBody>
      </p:sp>
    </p:spTree>
    <p:extLst>
      <p:ext uri="{BB962C8B-B14F-4D97-AF65-F5344CB8AC3E}">
        <p14:creationId xmlns:p14="http://schemas.microsoft.com/office/powerpoint/2010/main" val="16482234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76B9C-C57C-9372-2B9D-0AD90B17411E}"/>
              </a:ext>
            </a:extLst>
          </p:cNvPr>
          <p:cNvSpPr>
            <a:spLocks noGrp="1"/>
          </p:cNvSpPr>
          <p:nvPr>
            <p:ph type="title"/>
          </p:nvPr>
        </p:nvSpPr>
        <p:spPr/>
        <p:txBody>
          <a:bodyPr>
            <a:normAutofit/>
          </a:bodyPr>
          <a:lstStyle/>
          <a:p>
            <a:pPr algn="ctr"/>
            <a:r>
              <a:rPr lang="en-US" dirty="0" err="1">
                <a:ea typeface="+mn-lt"/>
                <a:cs typeface="+mn-lt"/>
              </a:rPr>
              <a:t>Diffinio</a:t>
            </a:r>
            <a:r>
              <a:rPr lang="en-US" dirty="0">
                <a:ea typeface="+mn-lt"/>
                <a:cs typeface="+mn-lt"/>
              </a:rPr>
              <a:t> ‘</a:t>
            </a:r>
            <a:r>
              <a:rPr lang="en-US" dirty="0" err="1">
                <a:ea typeface="+mn-lt"/>
                <a:cs typeface="+mn-lt"/>
              </a:rPr>
              <a:t>croestoriadoldeb</a:t>
            </a:r>
            <a:r>
              <a:rPr lang="en-US" dirty="0">
                <a:ea typeface="+mn-lt"/>
                <a:cs typeface="+mn-lt"/>
              </a:rPr>
              <a:t>’;</a:t>
            </a:r>
            <a:br>
              <a:rPr lang="en-US" dirty="0">
                <a:cs typeface="Calibri" panose="020F0502020204030204"/>
              </a:rPr>
            </a:br>
            <a:r>
              <a:rPr lang="en-US" dirty="0">
                <a:solidFill>
                  <a:srgbClr val="0070C0"/>
                </a:solidFill>
                <a:cs typeface="Calibri"/>
              </a:rPr>
              <a:t>Defining ‘intersectionality</a:t>
            </a:r>
            <a:endParaRPr lang="en-US" dirty="0">
              <a:solidFill>
                <a:srgbClr val="0070C0"/>
              </a:solidFill>
              <a:cs typeface="Calibri Light"/>
            </a:endParaRPr>
          </a:p>
        </p:txBody>
      </p:sp>
      <p:pic>
        <p:nvPicPr>
          <p:cNvPr id="7" name="Content Placeholder 6" descr="Person staring up">
            <a:extLst>
              <a:ext uri="{FF2B5EF4-FFF2-40B4-BE49-F238E27FC236}">
                <a16:creationId xmlns:a16="http://schemas.microsoft.com/office/drawing/2014/main" id="{A66F5CFF-66BC-109E-48F6-E6B1B3FD982C}"/>
              </a:ext>
            </a:extLst>
          </p:cNvPr>
          <p:cNvPicPr>
            <a:picLocks noGrp="1" noChangeAspect="1"/>
          </p:cNvPicPr>
          <p:nvPr>
            <p:ph sz="half" idx="1"/>
          </p:nvPr>
        </p:nvPicPr>
        <p:blipFill>
          <a:blip r:embed="rId3"/>
          <a:stretch>
            <a:fillRect/>
          </a:stretch>
        </p:blipFill>
        <p:spPr>
          <a:xfrm>
            <a:off x="628650" y="2440194"/>
            <a:ext cx="3867150" cy="2580862"/>
          </a:xfrm>
        </p:spPr>
      </p:pic>
      <p:sp>
        <p:nvSpPr>
          <p:cNvPr id="8" name="Content Placeholder 7">
            <a:extLst>
              <a:ext uri="{FF2B5EF4-FFF2-40B4-BE49-F238E27FC236}">
                <a16:creationId xmlns:a16="http://schemas.microsoft.com/office/drawing/2014/main" id="{BAA2A436-A5C7-959D-07A5-B5E97899A96B}"/>
              </a:ext>
            </a:extLst>
          </p:cNvPr>
          <p:cNvSpPr>
            <a:spLocks noGrp="1"/>
          </p:cNvSpPr>
          <p:nvPr>
            <p:ph sz="half" idx="2"/>
          </p:nvPr>
        </p:nvSpPr>
        <p:spPr/>
        <p:txBody>
          <a:bodyPr/>
          <a:lstStyle/>
          <a:p>
            <a:pPr marL="0" indent="0">
              <a:buNone/>
            </a:pPr>
            <a:endParaRPr lang="en-GB" dirty="0"/>
          </a:p>
          <a:p>
            <a:pPr marL="0" indent="0">
              <a:buNone/>
            </a:pPr>
            <a:endParaRPr lang="en-GB" dirty="0"/>
          </a:p>
          <a:p>
            <a:pPr marL="0" indent="0" algn="ctr">
              <a:buNone/>
            </a:pPr>
            <a:r>
              <a:rPr lang="en-GB" sz="3200" dirty="0"/>
              <a:t>“a theory of identity”</a:t>
            </a:r>
          </a:p>
          <a:p>
            <a:pPr marL="0" indent="0" algn="r">
              <a:buNone/>
            </a:pPr>
            <a:r>
              <a:rPr lang="en-GB" sz="1800" dirty="0"/>
              <a:t>(Hill Collins &amp; Bilge, 2016)</a:t>
            </a:r>
          </a:p>
          <a:p>
            <a:pPr marL="0" indent="0">
              <a:buNone/>
            </a:pPr>
            <a:endParaRPr lang="en-GB" dirty="0"/>
          </a:p>
        </p:txBody>
      </p:sp>
    </p:spTree>
    <p:extLst>
      <p:ext uri="{BB962C8B-B14F-4D97-AF65-F5344CB8AC3E}">
        <p14:creationId xmlns:p14="http://schemas.microsoft.com/office/powerpoint/2010/main" val="12061738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1949F-DD30-7BBE-B7DC-EB3D79CCB166}"/>
              </a:ext>
            </a:extLst>
          </p:cNvPr>
          <p:cNvSpPr>
            <a:spLocks noGrp="1"/>
          </p:cNvSpPr>
          <p:nvPr>
            <p:ph type="title"/>
          </p:nvPr>
        </p:nvSpPr>
        <p:spPr/>
        <p:txBody>
          <a:bodyPr/>
          <a:lstStyle/>
          <a:p>
            <a:pPr algn="ctr"/>
            <a:r>
              <a:rPr lang="en-GB" dirty="0" err="1"/>
              <a:t>Croestoriadoldeb</a:t>
            </a:r>
            <a:br>
              <a:rPr lang="en-GB" dirty="0"/>
            </a:br>
            <a:r>
              <a:rPr lang="en-GB" dirty="0">
                <a:solidFill>
                  <a:srgbClr val="0070C0"/>
                </a:solidFill>
              </a:rPr>
              <a:t>Intersectionality</a:t>
            </a:r>
          </a:p>
        </p:txBody>
      </p:sp>
      <p:sp>
        <p:nvSpPr>
          <p:cNvPr id="3" name="Content Placeholder 2">
            <a:extLst>
              <a:ext uri="{FF2B5EF4-FFF2-40B4-BE49-F238E27FC236}">
                <a16:creationId xmlns:a16="http://schemas.microsoft.com/office/drawing/2014/main" id="{85A63908-3A6C-DF7E-898E-3F37E2697640}"/>
              </a:ext>
            </a:extLst>
          </p:cNvPr>
          <p:cNvSpPr>
            <a:spLocks noGrp="1"/>
          </p:cNvSpPr>
          <p:nvPr>
            <p:ph sz="half" idx="1"/>
          </p:nvPr>
        </p:nvSpPr>
        <p:spPr/>
        <p:txBody>
          <a:bodyPr>
            <a:normAutofit/>
          </a:bodyPr>
          <a:lstStyle/>
          <a:p>
            <a:r>
              <a:rPr lang="en-GB" dirty="0" err="1"/>
              <a:t>Cyflwynwyd</a:t>
            </a:r>
            <a:r>
              <a:rPr lang="en-GB" dirty="0"/>
              <a:t> </a:t>
            </a:r>
            <a:r>
              <a:rPr lang="en-GB" dirty="0" err="1"/>
              <a:t>gyntaf</a:t>
            </a:r>
            <a:r>
              <a:rPr lang="en-GB" dirty="0"/>
              <a:t> </a:t>
            </a:r>
            <a:r>
              <a:rPr lang="en-GB" dirty="0" err="1"/>
              <a:t>gan</a:t>
            </a:r>
            <a:r>
              <a:rPr lang="en-GB" dirty="0"/>
              <a:t> </a:t>
            </a:r>
            <a:r>
              <a:rPr lang="en-GB" dirty="0" err="1"/>
              <a:t>Kimberlé</a:t>
            </a:r>
            <a:r>
              <a:rPr lang="en-GB" dirty="0"/>
              <a:t> Crenshaw </a:t>
            </a:r>
            <a:r>
              <a:rPr lang="en-GB" dirty="0" err="1"/>
              <a:t>yn</a:t>
            </a:r>
            <a:r>
              <a:rPr lang="en-GB" dirty="0"/>
              <a:t> 1989;</a:t>
            </a:r>
          </a:p>
          <a:p>
            <a:r>
              <a:rPr lang="en-GB" dirty="0" err="1"/>
              <a:t>Mynd</a:t>
            </a:r>
            <a:r>
              <a:rPr lang="en-GB" dirty="0"/>
              <a:t> </a:t>
            </a:r>
            <a:r>
              <a:rPr lang="en-GB" dirty="0" err="1"/>
              <a:t>i'r</a:t>
            </a:r>
            <a:r>
              <a:rPr lang="en-GB" dirty="0"/>
              <a:t> </a:t>
            </a:r>
            <a:r>
              <a:rPr lang="en-GB" dirty="0" err="1"/>
              <a:t>afael</a:t>
            </a:r>
            <a:r>
              <a:rPr lang="en-GB" dirty="0"/>
              <a:t> â </a:t>
            </a:r>
            <a:r>
              <a:rPr lang="en-GB" dirty="0" err="1"/>
              <a:t>chategorïau</a:t>
            </a:r>
            <a:r>
              <a:rPr lang="en-GB" dirty="0"/>
              <a:t> </a:t>
            </a:r>
            <a:r>
              <a:rPr lang="en-GB" dirty="0" err="1"/>
              <a:t>hunaniaeth</a:t>
            </a:r>
            <a:r>
              <a:rPr lang="en-GB" dirty="0"/>
              <a:t> </a:t>
            </a:r>
            <a:r>
              <a:rPr lang="en-GB" sz="2000" dirty="0"/>
              <a:t>(Cole, 2020);</a:t>
            </a:r>
            <a:endParaRPr lang="en-GB" dirty="0"/>
          </a:p>
          <a:p>
            <a:r>
              <a:rPr lang="en-GB" dirty="0"/>
              <a:t>Ei </a:t>
            </a:r>
            <a:r>
              <a:rPr lang="en-GB" dirty="0" err="1"/>
              <a:t>graidd</a:t>
            </a:r>
            <a:r>
              <a:rPr lang="en-GB" dirty="0"/>
              <a:t> </a:t>
            </a:r>
            <a:r>
              <a:rPr lang="en-GB" dirty="0" err="1"/>
              <a:t>yn</a:t>
            </a:r>
            <a:r>
              <a:rPr lang="en-GB" dirty="0"/>
              <a:t> </a:t>
            </a:r>
            <a:r>
              <a:rPr lang="en-GB" dirty="0" err="1"/>
              <a:t>ymwneud</a:t>
            </a:r>
            <a:r>
              <a:rPr lang="en-GB" dirty="0"/>
              <a:t> â </a:t>
            </a:r>
            <a:r>
              <a:rPr lang="en-GB" dirty="0" err="1"/>
              <a:t>phŵer</a:t>
            </a:r>
            <a:r>
              <a:rPr lang="en-GB" dirty="0"/>
              <a:t> </a:t>
            </a:r>
            <a:r>
              <a:rPr lang="en-GB" sz="2000" dirty="0"/>
              <a:t>(Overstreet </a:t>
            </a:r>
            <a:r>
              <a:rPr lang="en-GB" sz="2000" i="1" dirty="0"/>
              <a:t>et al., </a:t>
            </a:r>
            <a:r>
              <a:rPr lang="en-GB" sz="2000" dirty="0"/>
              <a:t>2020).</a:t>
            </a:r>
            <a:endParaRPr lang="en-GB" dirty="0"/>
          </a:p>
          <a:p>
            <a:endParaRPr lang="en-GB" dirty="0"/>
          </a:p>
        </p:txBody>
      </p:sp>
      <p:sp>
        <p:nvSpPr>
          <p:cNvPr id="4" name="Content Placeholder 3">
            <a:extLst>
              <a:ext uri="{FF2B5EF4-FFF2-40B4-BE49-F238E27FC236}">
                <a16:creationId xmlns:a16="http://schemas.microsoft.com/office/drawing/2014/main" id="{383B0DF2-1FF1-DC6B-274D-8C1373C54B8E}"/>
              </a:ext>
            </a:extLst>
          </p:cNvPr>
          <p:cNvSpPr>
            <a:spLocks noGrp="1"/>
          </p:cNvSpPr>
          <p:nvPr>
            <p:ph sz="half" idx="2"/>
          </p:nvPr>
        </p:nvSpPr>
        <p:spPr/>
        <p:txBody>
          <a:bodyPr>
            <a:normAutofit/>
          </a:bodyPr>
          <a:lstStyle/>
          <a:p>
            <a:r>
              <a:rPr lang="en-GB" dirty="0">
                <a:solidFill>
                  <a:srgbClr val="0070C0"/>
                </a:solidFill>
              </a:rPr>
              <a:t>First introduced by </a:t>
            </a:r>
            <a:r>
              <a:rPr lang="en-GB" dirty="0" err="1">
                <a:solidFill>
                  <a:srgbClr val="0070C0"/>
                </a:solidFill>
              </a:rPr>
              <a:t>Kimberlé</a:t>
            </a:r>
            <a:r>
              <a:rPr lang="en-GB" dirty="0">
                <a:solidFill>
                  <a:srgbClr val="0070C0"/>
                </a:solidFill>
              </a:rPr>
              <a:t> Crenshaw in 1989;</a:t>
            </a:r>
          </a:p>
          <a:p>
            <a:r>
              <a:rPr lang="en-GB" dirty="0">
                <a:solidFill>
                  <a:srgbClr val="0070C0"/>
                </a:solidFill>
              </a:rPr>
              <a:t>Addresses categories of identity </a:t>
            </a:r>
            <a:r>
              <a:rPr lang="en-GB" sz="2000" dirty="0">
                <a:solidFill>
                  <a:srgbClr val="0070C0"/>
                </a:solidFill>
              </a:rPr>
              <a:t>(Cole, 2020);</a:t>
            </a:r>
            <a:endParaRPr lang="en-GB" dirty="0">
              <a:solidFill>
                <a:srgbClr val="0070C0"/>
              </a:solidFill>
            </a:endParaRPr>
          </a:p>
          <a:p>
            <a:r>
              <a:rPr lang="en-GB" dirty="0">
                <a:solidFill>
                  <a:srgbClr val="0070C0"/>
                </a:solidFill>
              </a:rPr>
              <a:t>Its core is about power </a:t>
            </a:r>
            <a:r>
              <a:rPr lang="en-GB" sz="2000" dirty="0">
                <a:solidFill>
                  <a:srgbClr val="0070C0"/>
                </a:solidFill>
              </a:rPr>
              <a:t>(Overstreet </a:t>
            </a:r>
            <a:r>
              <a:rPr lang="en-GB" sz="2000" i="1" dirty="0">
                <a:solidFill>
                  <a:srgbClr val="0070C0"/>
                </a:solidFill>
              </a:rPr>
              <a:t>et al</a:t>
            </a:r>
            <a:r>
              <a:rPr lang="en-GB" sz="2000" dirty="0">
                <a:solidFill>
                  <a:srgbClr val="0070C0"/>
                </a:solidFill>
              </a:rPr>
              <a:t>., 2020).</a:t>
            </a:r>
            <a:endParaRPr lang="en-GB" dirty="0">
              <a:solidFill>
                <a:srgbClr val="0070C0"/>
              </a:solidFill>
            </a:endParaRPr>
          </a:p>
        </p:txBody>
      </p:sp>
    </p:spTree>
    <p:extLst>
      <p:ext uri="{BB962C8B-B14F-4D97-AF65-F5344CB8AC3E}">
        <p14:creationId xmlns:p14="http://schemas.microsoft.com/office/powerpoint/2010/main" val="25931141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BA983-B4FD-79B1-99B1-A4922D2110A3}"/>
              </a:ext>
            </a:extLst>
          </p:cNvPr>
          <p:cNvSpPr>
            <a:spLocks noGrp="1"/>
          </p:cNvSpPr>
          <p:nvPr>
            <p:ph type="title"/>
          </p:nvPr>
        </p:nvSpPr>
        <p:spPr/>
        <p:txBody>
          <a:bodyPr/>
          <a:lstStyle/>
          <a:p>
            <a:pPr algn="ctr"/>
            <a:r>
              <a:rPr lang="en-GB" dirty="0" err="1"/>
              <a:t>Gwyliwch</a:t>
            </a:r>
            <a:r>
              <a:rPr lang="en-GB" dirty="0"/>
              <a:t> a </a:t>
            </a:r>
            <a:r>
              <a:rPr lang="en-GB" dirty="0" err="1"/>
              <a:t>thrafodwch</a:t>
            </a:r>
            <a:br>
              <a:rPr lang="en-GB" dirty="0"/>
            </a:br>
            <a:r>
              <a:rPr lang="en-GB" dirty="0">
                <a:solidFill>
                  <a:srgbClr val="0070C0"/>
                </a:solidFill>
              </a:rPr>
              <a:t>Watch and discuss</a:t>
            </a:r>
          </a:p>
        </p:txBody>
      </p:sp>
      <p:sp>
        <p:nvSpPr>
          <p:cNvPr id="3" name="Content Placeholder 2">
            <a:extLst>
              <a:ext uri="{FF2B5EF4-FFF2-40B4-BE49-F238E27FC236}">
                <a16:creationId xmlns:a16="http://schemas.microsoft.com/office/drawing/2014/main" id="{11DC2AFC-1767-9105-7306-DAE49CCE5099}"/>
              </a:ext>
            </a:extLst>
          </p:cNvPr>
          <p:cNvSpPr>
            <a:spLocks noGrp="1"/>
          </p:cNvSpPr>
          <p:nvPr>
            <p:ph sz="half" idx="1"/>
          </p:nvPr>
        </p:nvSpPr>
        <p:spPr>
          <a:xfrm>
            <a:off x="628650" y="2524539"/>
            <a:ext cx="2353089" cy="3110948"/>
          </a:xfrm>
        </p:spPr>
        <p:txBody>
          <a:bodyPr>
            <a:normAutofit lnSpcReduction="10000"/>
          </a:bodyPr>
          <a:lstStyle/>
          <a:p>
            <a:pPr marL="0" indent="0">
              <a:buNone/>
            </a:pPr>
            <a:r>
              <a:rPr lang="en-GB" sz="2400" dirty="0"/>
              <a:t>Andersen, K. (2017) </a:t>
            </a:r>
            <a:r>
              <a:rPr lang="en-GB" sz="2400" i="1" dirty="0" err="1"/>
              <a:t>Kimberlé</a:t>
            </a:r>
            <a:r>
              <a:rPr lang="en-GB" sz="2400" i="1" dirty="0"/>
              <a:t> Crenshaw at Ted+ Animation. </a:t>
            </a:r>
            <a:r>
              <a:rPr lang="en-GB" sz="2400" dirty="0"/>
              <a:t>Available at: </a:t>
            </a:r>
            <a:r>
              <a:rPr lang="en-GB" sz="2400" dirty="0">
                <a:hlinkClick r:id="rId4"/>
              </a:rPr>
              <a:t>https://www.youtube.com/watch?v=JRci2V8PxW4</a:t>
            </a:r>
            <a:r>
              <a:rPr lang="en-GB" sz="2400" dirty="0"/>
              <a:t> [Accessed: October 2 2023].</a:t>
            </a:r>
          </a:p>
        </p:txBody>
      </p:sp>
      <p:pic>
        <p:nvPicPr>
          <p:cNvPr id="5" name="Online Media 4" title="Kimberlé Crenshaw at Ted + Animation">
            <a:hlinkClick r:id="" action="ppaction://media"/>
            <a:extLst>
              <a:ext uri="{FF2B5EF4-FFF2-40B4-BE49-F238E27FC236}">
                <a16:creationId xmlns:a16="http://schemas.microsoft.com/office/drawing/2014/main" id="{0820E93A-0253-929A-5607-D6C1BB66CC6D}"/>
              </a:ext>
            </a:extLst>
          </p:cNvPr>
          <p:cNvPicPr>
            <a:picLocks noGrp="1" noRot="1" noChangeAspect="1"/>
          </p:cNvPicPr>
          <p:nvPr>
            <p:ph sz="half" idx="2"/>
            <a:videoFile r:link="rId1"/>
          </p:nvPr>
        </p:nvPicPr>
        <p:blipFill>
          <a:blip r:embed="rId5"/>
          <a:stretch>
            <a:fillRect/>
          </a:stretch>
        </p:blipFill>
        <p:spPr>
          <a:xfrm>
            <a:off x="3051313" y="1825625"/>
            <a:ext cx="5903844" cy="3809862"/>
          </a:xfrm>
          <a:prstGeom prst="rect">
            <a:avLst/>
          </a:prstGeom>
        </p:spPr>
      </p:pic>
    </p:spTree>
    <p:extLst>
      <p:ext uri="{BB962C8B-B14F-4D97-AF65-F5344CB8AC3E}">
        <p14:creationId xmlns:p14="http://schemas.microsoft.com/office/powerpoint/2010/main" val="3982635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E9B663E-C456-5F5A-C741-A536C9C21961}"/>
              </a:ext>
            </a:extLst>
          </p:cNvPr>
          <p:cNvPicPr>
            <a:picLocks noGrp="1" noChangeAspect="1"/>
          </p:cNvPicPr>
          <p:nvPr>
            <p:ph sz="half" idx="1"/>
          </p:nvPr>
        </p:nvPicPr>
        <p:blipFill>
          <a:blip r:embed="rId2"/>
          <a:stretch>
            <a:fillRect/>
          </a:stretch>
        </p:blipFill>
        <p:spPr>
          <a:xfrm>
            <a:off x="628649" y="278296"/>
            <a:ext cx="7958760" cy="5555974"/>
          </a:xfrm>
          <a:prstGeom prst="rect">
            <a:avLst/>
          </a:prstGeom>
        </p:spPr>
      </p:pic>
    </p:spTree>
    <p:extLst>
      <p:ext uri="{BB962C8B-B14F-4D97-AF65-F5344CB8AC3E}">
        <p14:creationId xmlns:p14="http://schemas.microsoft.com/office/powerpoint/2010/main" val="4159921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74ABF-30F0-68EB-F764-D4D9E009A5CA}"/>
              </a:ext>
            </a:extLst>
          </p:cNvPr>
          <p:cNvSpPr>
            <a:spLocks noGrp="1"/>
          </p:cNvSpPr>
          <p:nvPr>
            <p:ph type="title"/>
          </p:nvPr>
        </p:nvSpPr>
        <p:spPr/>
        <p:txBody>
          <a:bodyPr/>
          <a:lstStyle/>
          <a:p>
            <a:pPr algn="ctr"/>
            <a:r>
              <a:rPr lang="en-GB" dirty="0"/>
              <a:t>3 </a:t>
            </a:r>
            <a:r>
              <a:rPr lang="en-GB" dirty="0" err="1"/>
              <a:t>dimensiwn</a:t>
            </a:r>
            <a:r>
              <a:rPr lang="en-GB" dirty="0"/>
              <a:t> o </a:t>
            </a:r>
            <a:r>
              <a:rPr lang="en-GB" dirty="0" err="1"/>
              <a:t>groestoriadoldeb</a:t>
            </a:r>
            <a:br>
              <a:rPr lang="en-GB" dirty="0"/>
            </a:br>
            <a:r>
              <a:rPr lang="en-GB" dirty="0">
                <a:solidFill>
                  <a:srgbClr val="0070C0"/>
                </a:solidFill>
              </a:rPr>
              <a:t>3 dimensions of intersectionality</a:t>
            </a:r>
          </a:p>
        </p:txBody>
      </p:sp>
      <p:sp>
        <p:nvSpPr>
          <p:cNvPr id="3" name="Content Placeholder 2">
            <a:extLst>
              <a:ext uri="{FF2B5EF4-FFF2-40B4-BE49-F238E27FC236}">
                <a16:creationId xmlns:a16="http://schemas.microsoft.com/office/drawing/2014/main" id="{4E415670-519A-1FF3-4986-72A12641972D}"/>
              </a:ext>
            </a:extLst>
          </p:cNvPr>
          <p:cNvSpPr>
            <a:spLocks noGrp="1"/>
          </p:cNvSpPr>
          <p:nvPr>
            <p:ph sz="half" idx="1"/>
          </p:nvPr>
        </p:nvSpPr>
        <p:spPr/>
        <p:txBody>
          <a:bodyPr/>
          <a:lstStyle/>
          <a:p>
            <a:r>
              <a:rPr lang="en-GB" dirty="0" err="1"/>
              <a:t>Strwythurol</a:t>
            </a:r>
            <a:r>
              <a:rPr lang="en-GB" dirty="0"/>
              <a:t>;</a:t>
            </a:r>
          </a:p>
          <a:p>
            <a:r>
              <a:rPr lang="en-GB" dirty="0" err="1"/>
              <a:t>Gwleidyddol</a:t>
            </a:r>
            <a:r>
              <a:rPr lang="en-GB" dirty="0"/>
              <a:t>;</a:t>
            </a:r>
          </a:p>
          <a:p>
            <a:r>
              <a:rPr lang="en-GB" dirty="0" err="1"/>
              <a:t>Cynrychiadol</a:t>
            </a:r>
            <a:r>
              <a:rPr lang="en-GB" dirty="0"/>
              <a:t>.</a:t>
            </a:r>
          </a:p>
          <a:p>
            <a:endParaRPr lang="en-GB" dirty="0"/>
          </a:p>
        </p:txBody>
      </p:sp>
      <p:sp>
        <p:nvSpPr>
          <p:cNvPr id="4" name="Content Placeholder 3">
            <a:extLst>
              <a:ext uri="{FF2B5EF4-FFF2-40B4-BE49-F238E27FC236}">
                <a16:creationId xmlns:a16="http://schemas.microsoft.com/office/drawing/2014/main" id="{2C2558D3-3FEA-D811-CED3-8E2C80772C20}"/>
              </a:ext>
            </a:extLst>
          </p:cNvPr>
          <p:cNvSpPr>
            <a:spLocks noGrp="1"/>
          </p:cNvSpPr>
          <p:nvPr>
            <p:ph sz="half" idx="2"/>
          </p:nvPr>
        </p:nvSpPr>
        <p:spPr/>
        <p:txBody>
          <a:bodyPr/>
          <a:lstStyle/>
          <a:p>
            <a:r>
              <a:rPr lang="en-GB" dirty="0">
                <a:solidFill>
                  <a:srgbClr val="0070C0"/>
                </a:solidFill>
              </a:rPr>
              <a:t>Structural;</a:t>
            </a:r>
          </a:p>
          <a:p>
            <a:r>
              <a:rPr lang="en-GB" dirty="0">
                <a:solidFill>
                  <a:srgbClr val="0070C0"/>
                </a:solidFill>
              </a:rPr>
              <a:t>Political;</a:t>
            </a:r>
          </a:p>
          <a:p>
            <a:r>
              <a:rPr lang="en-GB" dirty="0">
                <a:solidFill>
                  <a:srgbClr val="0070C0"/>
                </a:solidFill>
              </a:rPr>
              <a:t>Representational.</a:t>
            </a:r>
          </a:p>
        </p:txBody>
      </p:sp>
      <p:pic>
        <p:nvPicPr>
          <p:cNvPr id="6" name="Picture 5" descr="Multiple interweaving highways with cars driving in different directions">
            <a:extLst>
              <a:ext uri="{FF2B5EF4-FFF2-40B4-BE49-F238E27FC236}">
                <a16:creationId xmlns:a16="http://schemas.microsoft.com/office/drawing/2014/main" id="{43538E3F-A30B-BA79-464F-EB25DB044079}"/>
              </a:ext>
            </a:extLst>
          </p:cNvPr>
          <p:cNvPicPr>
            <a:picLocks noChangeAspect="1"/>
          </p:cNvPicPr>
          <p:nvPr/>
        </p:nvPicPr>
        <p:blipFill>
          <a:blip r:embed="rId2"/>
          <a:stretch>
            <a:fillRect/>
          </a:stretch>
        </p:blipFill>
        <p:spPr>
          <a:xfrm>
            <a:off x="2574705" y="3498574"/>
            <a:ext cx="3842190" cy="2406997"/>
          </a:xfrm>
          <a:prstGeom prst="rect">
            <a:avLst/>
          </a:prstGeom>
        </p:spPr>
      </p:pic>
      <p:sp>
        <p:nvSpPr>
          <p:cNvPr id="5" name="TextBox 4">
            <a:extLst>
              <a:ext uri="{FF2B5EF4-FFF2-40B4-BE49-F238E27FC236}">
                <a16:creationId xmlns:a16="http://schemas.microsoft.com/office/drawing/2014/main" id="{FDB83DC0-5B85-41FD-39A6-0424BD91F16D}"/>
              </a:ext>
            </a:extLst>
          </p:cNvPr>
          <p:cNvSpPr txBox="1"/>
          <p:nvPr/>
        </p:nvSpPr>
        <p:spPr>
          <a:xfrm>
            <a:off x="6569295" y="4232564"/>
            <a:ext cx="2325324" cy="369332"/>
          </a:xfrm>
          <a:prstGeom prst="rect">
            <a:avLst/>
          </a:prstGeom>
          <a:noFill/>
        </p:spPr>
        <p:txBody>
          <a:bodyPr wrap="square" rtlCol="0">
            <a:spAutoFit/>
          </a:bodyPr>
          <a:lstStyle/>
          <a:p>
            <a:r>
              <a:rPr lang="en-GB" dirty="0"/>
              <a:t>(Jackson-Cole, 2023).</a:t>
            </a:r>
          </a:p>
        </p:txBody>
      </p:sp>
    </p:spTree>
    <p:extLst>
      <p:ext uri="{BB962C8B-B14F-4D97-AF65-F5344CB8AC3E}">
        <p14:creationId xmlns:p14="http://schemas.microsoft.com/office/powerpoint/2010/main" val="14091247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09985-147A-DE47-49F9-5C82F505A950}"/>
              </a:ext>
            </a:extLst>
          </p:cNvPr>
          <p:cNvSpPr>
            <a:spLocks noGrp="1"/>
          </p:cNvSpPr>
          <p:nvPr>
            <p:ph type="title"/>
          </p:nvPr>
        </p:nvSpPr>
        <p:spPr/>
        <p:txBody>
          <a:bodyPr/>
          <a:lstStyle/>
          <a:p>
            <a:pPr algn="ctr"/>
            <a:r>
              <a:rPr lang="en-GB" dirty="0" err="1"/>
              <a:t>Croestoriadoldeb</a:t>
            </a:r>
            <a:r>
              <a:rPr lang="en-GB" dirty="0"/>
              <a:t> </a:t>
            </a:r>
            <a:r>
              <a:rPr lang="en-GB" dirty="0" err="1"/>
              <a:t>Strwythurol</a:t>
            </a:r>
            <a:br>
              <a:rPr lang="en-GB" dirty="0"/>
            </a:br>
            <a:r>
              <a:rPr lang="en-GB" dirty="0">
                <a:solidFill>
                  <a:srgbClr val="0070C0"/>
                </a:solidFill>
              </a:rPr>
              <a:t>Structural Intersectionality</a:t>
            </a:r>
          </a:p>
        </p:txBody>
      </p:sp>
      <p:sp>
        <p:nvSpPr>
          <p:cNvPr id="3" name="Content Placeholder 2">
            <a:extLst>
              <a:ext uri="{FF2B5EF4-FFF2-40B4-BE49-F238E27FC236}">
                <a16:creationId xmlns:a16="http://schemas.microsoft.com/office/drawing/2014/main" id="{0C345D42-A0D1-41E5-53BA-6218D2B3D47D}"/>
              </a:ext>
            </a:extLst>
          </p:cNvPr>
          <p:cNvSpPr>
            <a:spLocks noGrp="1"/>
          </p:cNvSpPr>
          <p:nvPr>
            <p:ph sz="half" idx="1"/>
          </p:nvPr>
        </p:nvSpPr>
        <p:spPr/>
        <p:txBody>
          <a:bodyPr>
            <a:normAutofit lnSpcReduction="10000"/>
          </a:bodyPr>
          <a:lstStyle/>
          <a:p>
            <a:r>
              <a:rPr lang="cy-GB" dirty="0"/>
              <a:t>Archwilio profiadau byw unigryw ar wahanol groesffyrdd;</a:t>
            </a:r>
          </a:p>
          <a:p>
            <a:r>
              <a:rPr lang="cy-GB" dirty="0"/>
              <a:t>Mae pobl yn cael eu llunio gan sawl categori cymdeithasol </a:t>
            </a:r>
            <a:r>
              <a:rPr lang="cy-GB" dirty="0" err="1"/>
              <a:t>rhyng</a:t>
            </a:r>
            <a:r>
              <a:rPr lang="cy-GB" dirty="0"/>
              <a:t>-gysylltiedig.</a:t>
            </a:r>
          </a:p>
          <a:p>
            <a:endParaRPr lang="en-GB" dirty="0"/>
          </a:p>
        </p:txBody>
      </p:sp>
      <p:sp>
        <p:nvSpPr>
          <p:cNvPr id="4" name="Content Placeholder 3">
            <a:extLst>
              <a:ext uri="{FF2B5EF4-FFF2-40B4-BE49-F238E27FC236}">
                <a16:creationId xmlns:a16="http://schemas.microsoft.com/office/drawing/2014/main" id="{D12B6F24-24E4-6362-B503-01D53DAC3C65}"/>
              </a:ext>
            </a:extLst>
          </p:cNvPr>
          <p:cNvSpPr>
            <a:spLocks noGrp="1"/>
          </p:cNvSpPr>
          <p:nvPr>
            <p:ph sz="half" idx="2"/>
          </p:nvPr>
        </p:nvSpPr>
        <p:spPr/>
        <p:txBody>
          <a:bodyPr>
            <a:normAutofit lnSpcReduction="10000"/>
          </a:bodyPr>
          <a:lstStyle/>
          <a:p>
            <a:r>
              <a:rPr lang="en-GB" dirty="0">
                <a:solidFill>
                  <a:srgbClr val="0070C0"/>
                </a:solidFill>
              </a:rPr>
              <a:t>Examines unique lived experiences at various intersections;</a:t>
            </a:r>
          </a:p>
          <a:p>
            <a:r>
              <a:rPr lang="en-GB" dirty="0">
                <a:solidFill>
                  <a:srgbClr val="0070C0"/>
                </a:solidFill>
              </a:rPr>
              <a:t>People are shaped by multiple interconnected social categories.</a:t>
            </a:r>
          </a:p>
          <a:p>
            <a:endParaRPr lang="en-GB" dirty="0">
              <a:solidFill>
                <a:srgbClr val="0070C0"/>
              </a:solidFill>
            </a:endParaRPr>
          </a:p>
          <a:p>
            <a:pPr marL="0" indent="0" algn="r">
              <a:buNone/>
            </a:pPr>
            <a:r>
              <a:rPr lang="en-GB" sz="2000" dirty="0">
                <a:solidFill>
                  <a:srgbClr val="0070C0"/>
                </a:solidFill>
              </a:rPr>
              <a:t>(Jackson-Cole, 2023).</a:t>
            </a:r>
          </a:p>
          <a:p>
            <a:endParaRPr lang="en-GB" dirty="0">
              <a:solidFill>
                <a:srgbClr val="0070C0"/>
              </a:solidFill>
            </a:endParaRPr>
          </a:p>
        </p:txBody>
      </p:sp>
    </p:spTree>
    <p:extLst>
      <p:ext uri="{BB962C8B-B14F-4D97-AF65-F5344CB8AC3E}">
        <p14:creationId xmlns:p14="http://schemas.microsoft.com/office/powerpoint/2010/main" val="8529683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09985-147A-DE47-49F9-5C82F505A950}"/>
              </a:ext>
            </a:extLst>
          </p:cNvPr>
          <p:cNvSpPr>
            <a:spLocks noGrp="1"/>
          </p:cNvSpPr>
          <p:nvPr>
            <p:ph type="title"/>
          </p:nvPr>
        </p:nvSpPr>
        <p:spPr/>
        <p:txBody>
          <a:bodyPr>
            <a:normAutofit/>
          </a:bodyPr>
          <a:lstStyle/>
          <a:p>
            <a:r>
              <a:rPr lang="en-GB" dirty="0"/>
              <a:t>Olwyn </a:t>
            </a:r>
            <a:r>
              <a:rPr lang="en-GB" dirty="0" err="1"/>
              <a:t>Amrywiaeth</a:t>
            </a:r>
            <a:br>
              <a:rPr lang="en-GB" dirty="0"/>
            </a:br>
            <a:r>
              <a:rPr lang="en-GB" dirty="0">
                <a:solidFill>
                  <a:srgbClr val="0070C0"/>
                </a:solidFill>
              </a:rPr>
              <a:t>Diversity Wheel </a:t>
            </a:r>
            <a:r>
              <a:rPr lang="en-GB" sz="2200" dirty="0">
                <a:solidFill>
                  <a:srgbClr val="0070C0"/>
                </a:solidFill>
              </a:rPr>
              <a:t>(Scottish Government, 2022)</a:t>
            </a:r>
            <a:endParaRPr lang="en-GB" dirty="0">
              <a:solidFill>
                <a:srgbClr val="0070C0"/>
              </a:solidFill>
            </a:endParaRPr>
          </a:p>
        </p:txBody>
      </p:sp>
      <p:pic>
        <p:nvPicPr>
          <p:cNvPr id="6" name="Content Placeholder 5">
            <a:extLst>
              <a:ext uri="{FF2B5EF4-FFF2-40B4-BE49-F238E27FC236}">
                <a16:creationId xmlns:a16="http://schemas.microsoft.com/office/drawing/2014/main" id="{7783B03D-20C2-FDCF-1D8E-62325AC7E6BE}"/>
              </a:ext>
            </a:extLst>
          </p:cNvPr>
          <p:cNvPicPr>
            <a:picLocks noGrp="1" noChangeAspect="1"/>
          </p:cNvPicPr>
          <p:nvPr>
            <p:ph idx="1"/>
          </p:nvPr>
        </p:nvPicPr>
        <p:blipFill>
          <a:blip r:embed="rId3"/>
          <a:stretch>
            <a:fillRect/>
          </a:stretch>
        </p:blipFill>
        <p:spPr>
          <a:xfrm>
            <a:off x="628650" y="1825624"/>
            <a:ext cx="7978637" cy="4052371"/>
          </a:xfrm>
          <a:prstGeom prst="rect">
            <a:avLst/>
          </a:prstGeom>
        </p:spPr>
      </p:pic>
    </p:spTree>
    <p:extLst>
      <p:ext uri="{BB962C8B-B14F-4D97-AF65-F5344CB8AC3E}">
        <p14:creationId xmlns:p14="http://schemas.microsoft.com/office/powerpoint/2010/main" val="28425680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6CCE2-B70E-AA20-368B-72168FFAF946}"/>
              </a:ext>
            </a:extLst>
          </p:cNvPr>
          <p:cNvSpPr>
            <a:spLocks noGrp="1"/>
          </p:cNvSpPr>
          <p:nvPr>
            <p:ph type="title"/>
          </p:nvPr>
        </p:nvSpPr>
        <p:spPr/>
        <p:txBody>
          <a:bodyPr/>
          <a:lstStyle/>
          <a:p>
            <a:pPr algn="ctr"/>
            <a:r>
              <a:rPr lang="en-GB" dirty="0" err="1"/>
              <a:t>Croestoriadoldeb</a:t>
            </a:r>
            <a:r>
              <a:rPr lang="en-GB" dirty="0"/>
              <a:t> </a:t>
            </a:r>
            <a:r>
              <a:rPr lang="en-GB" dirty="0" err="1"/>
              <a:t>Gwleidyddol</a:t>
            </a:r>
            <a:br>
              <a:rPr lang="en-GB" dirty="0"/>
            </a:br>
            <a:r>
              <a:rPr lang="en-GB" dirty="0">
                <a:solidFill>
                  <a:srgbClr val="0070C0"/>
                </a:solidFill>
              </a:rPr>
              <a:t>Political Intersectionality</a:t>
            </a:r>
          </a:p>
        </p:txBody>
      </p:sp>
      <p:sp>
        <p:nvSpPr>
          <p:cNvPr id="3" name="Content Placeholder 2">
            <a:extLst>
              <a:ext uri="{FF2B5EF4-FFF2-40B4-BE49-F238E27FC236}">
                <a16:creationId xmlns:a16="http://schemas.microsoft.com/office/drawing/2014/main" id="{BB2E8208-5A0F-F5C0-9589-7C039D380A08}"/>
              </a:ext>
            </a:extLst>
          </p:cNvPr>
          <p:cNvSpPr>
            <a:spLocks noGrp="1"/>
          </p:cNvSpPr>
          <p:nvPr>
            <p:ph sz="half" idx="1"/>
          </p:nvPr>
        </p:nvSpPr>
        <p:spPr/>
        <p:txBody>
          <a:bodyPr>
            <a:normAutofit fontScale="92500" lnSpcReduction="10000"/>
          </a:bodyPr>
          <a:lstStyle/>
          <a:p>
            <a:r>
              <a:rPr lang="cy-GB" dirty="0"/>
              <a:t>Archwilio sut mae fframweithiau cyfreithiol a lled-gyfreithiol yn arwain at ganlyniadau gwahanol i bobl mewn gwahanol groestoriadau;</a:t>
            </a:r>
          </a:p>
          <a:p>
            <a:r>
              <a:rPr lang="cy-GB" dirty="0"/>
              <a:t>Gwahaniaethu gwleidyddol tuag at eraill gyda safbwyntiau gwleidyddol gwrthwynebol.</a:t>
            </a:r>
          </a:p>
          <a:p>
            <a:endParaRPr lang="en-GB" dirty="0"/>
          </a:p>
        </p:txBody>
      </p:sp>
      <p:sp>
        <p:nvSpPr>
          <p:cNvPr id="4" name="Content Placeholder 3">
            <a:extLst>
              <a:ext uri="{FF2B5EF4-FFF2-40B4-BE49-F238E27FC236}">
                <a16:creationId xmlns:a16="http://schemas.microsoft.com/office/drawing/2014/main" id="{4743BF88-68A0-5D88-1014-CF784EAF7F80}"/>
              </a:ext>
            </a:extLst>
          </p:cNvPr>
          <p:cNvSpPr>
            <a:spLocks noGrp="1"/>
          </p:cNvSpPr>
          <p:nvPr>
            <p:ph sz="half" idx="2"/>
          </p:nvPr>
        </p:nvSpPr>
        <p:spPr/>
        <p:txBody>
          <a:bodyPr>
            <a:normAutofit fontScale="92500" lnSpcReduction="10000"/>
          </a:bodyPr>
          <a:lstStyle/>
          <a:p>
            <a:r>
              <a:rPr lang="en-GB" dirty="0">
                <a:solidFill>
                  <a:srgbClr val="0070C0"/>
                </a:solidFill>
              </a:rPr>
              <a:t>Examines how legal and quasi-legal frameworks lead to different outcomes for people at different intersections;</a:t>
            </a:r>
          </a:p>
          <a:p>
            <a:r>
              <a:rPr lang="en-GB" dirty="0">
                <a:solidFill>
                  <a:srgbClr val="0070C0"/>
                </a:solidFill>
              </a:rPr>
              <a:t>Political discrimination towards others with opposing political views.</a:t>
            </a:r>
          </a:p>
          <a:p>
            <a:pPr marL="0" indent="0">
              <a:buNone/>
            </a:pPr>
            <a:endParaRPr lang="en-GB" sz="2200" dirty="0">
              <a:solidFill>
                <a:srgbClr val="0070C0"/>
              </a:solidFill>
            </a:endParaRPr>
          </a:p>
          <a:p>
            <a:pPr marL="0" indent="0" algn="r">
              <a:buNone/>
            </a:pPr>
            <a:r>
              <a:rPr lang="en-GB" sz="2200" dirty="0">
                <a:solidFill>
                  <a:srgbClr val="0070C0"/>
                </a:solidFill>
              </a:rPr>
              <a:t>(Jackson-Cole, 2023).</a:t>
            </a:r>
          </a:p>
          <a:p>
            <a:pPr marL="0" indent="0">
              <a:buNone/>
            </a:pPr>
            <a:endParaRPr lang="en-GB" dirty="0">
              <a:solidFill>
                <a:srgbClr val="0070C0"/>
              </a:solidFill>
            </a:endParaRPr>
          </a:p>
        </p:txBody>
      </p:sp>
    </p:spTree>
    <p:extLst>
      <p:ext uri="{BB962C8B-B14F-4D97-AF65-F5344CB8AC3E}">
        <p14:creationId xmlns:p14="http://schemas.microsoft.com/office/powerpoint/2010/main" val="20230849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6CCE2-B70E-AA20-368B-72168FFAF946}"/>
              </a:ext>
            </a:extLst>
          </p:cNvPr>
          <p:cNvSpPr>
            <a:spLocks noGrp="1"/>
          </p:cNvSpPr>
          <p:nvPr>
            <p:ph type="title"/>
          </p:nvPr>
        </p:nvSpPr>
        <p:spPr/>
        <p:txBody>
          <a:bodyPr/>
          <a:lstStyle/>
          <a:p>
            <a:pPr algn="ctr"/>
            <a:r>
              <a:rPr lang="en-GB" dirty="0" err="1"/>
              <a:t>Croestoriadoldeb</a:t>
            </a:r>
            <a:r>
              <a:rPr lang="en-GB" dirty="0"/>
              <a:t> </a:t>
            </a:r>
            <a:r>
              <a:rPr lang="en-GB" dirty="0" err="1"/>
              <a:t>Gwleidyddol</a:t>
            </a:r>
            <a:br>
              <a:rPr lang="en-GB" dirty="0"/>
            </a:br>
            <a:r>
              <a:rPr lang="en-GB" dirty="0">
                <a:solidFill>
                  <a:srgbClr val="0070C0"/>
                </a:solidFill>
              </a:rPr>
              <a:t>Political Intersectionality</a:t>
            </a:r>
          </a:p>
        </p:txBody>
      </p:sp>
      <p:pic>
        <p:nvPicPr>
          <p:cNvPr id="8" name="Content Placeholder 7" descr="A person looking to the side&#10;&#10;Description automatically generated">
            <a:extLst>
              <a:ext uri="{FF2B5EF4-FFF2-40B4-BE49-F238E27FC236}">
                <a16:creationId xmlns:a16="http://schemas.microsoft.com/office/drawing/2014/main" id="{1382D5AE-47FF-8C70-FD05-FF7A078C6C39}"/>
              </a:ext>
            </a:extLst>
          </p:cNvPr>
          <p:cNvPicPr>
            <a:picLocks noGrp="1" noChangeAspect="1"/>
          </p:cNvPicPr>
          <p:nvPr>
            <p:ph sz="half" idx="1"/>
          </p:nvPr>
        </p:nvPicPr>
        <p:blipFill>
          <a:blip r:embed="rId3"/>
          <a:stretch>
            <a:fillRect/>
          </a:stretch>
        </p:blipFill>
        <p:spPr>
          <a:xfrm>
            <a:off x="628650" y="1850923"/>
            <a:ext cx="3867150" cy="4011561"/>
          </a:xfrm>
        </p:spPr>
      </p:pic>
      <p:pic>
        <p:nvPicPr>
          <p:cNvPr id="6" name="Content Placeholder 5" descr="A person in a suit&#10;&#10;Description automatically generated">
            <a:extLst>
              <a:ext uri="{FF2B5EF4-FFF2-40B4-BE49-F238E27FC236}">
                <a16:creationId xmlns:a16="http://schemas.microsoft.com/office/drawing/2014/main" id="{A4B0D466-C8C0-2A81-C892-A54C3757A20B}"/>
              </a:ext>
            </a:extLst>
          </p:cNvPr>
          <p:cNvPicPr>
            <a:picLocks noGrp="1" noChangeAspect="1"/>
          </p:cNvPicPr>
          <p:nvPr>
            <p:ph sz="half" idx="2"/>
          </p:nvPr>
        </p:nvPicPr>
        <p:blipFill>
          <a:blip r:embed="rId4"/>
          <a:stretch>
            <a:fillRect/>
          </a:stretch>
        </p:blipFill>
        <p:spPr>
          <a:xfrm>
            <a:off x="4607337" y="1850923"/>
            <a:ext cx="3867150" cy="3915696"/>
          </a:xfrm>
        </p:spPr>
      </p:pic>
    </p:spTree>
    <p:extLst>
      <p:ext uri="{BB962C8B-B14F-4D97-AF65-F5344CB8AC3E}">
        <p14:creationId xmlns:p14="http://schemas.microsoft.com/office/powerpoint/2010/main" val="16051250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6C062-75EB-CDAA-3BCC-DB575BA2BB8F}"/>
              </a:ext>
            </a:extLst>
          </p:cNvPr>
          <p:cNvSpPr>
            <a:spLocks noGrp="1"/>
          </p:cNvSpPr>
          <p:nvPr>
            <p:ph type="title"/>
          </p:nvPr>
        </p:nvSpPr>
        <p:spPr/>
        <p:txBody>
          <a:bodyPr/>
          <a:lstStyle/>
          <a:p>
            <a:pPr algn="ctr"/>
            <a:r>
              <a:rPr lang="en-GB" dirty="0" err="1"/>
              <a:t>Croestoriadoldeb</a:t>
            </a:r>
            <a:r>
              <a:rPr lang="en-GB" dirty="0"/>
              <a:t> </a:t>
            </a:r>
            <a:r>
              <a:rPr lang="en-GB" dirty="0" err="1"/>
              <a:t>Cynrychiadol</a:t>
            </a:r>
            <a:br>
              <a:rPr lang="en-GB" dirty="0"/>
            </a:br>
            <a:r>
              <a:rPr lang="en-GB" dirty="0">
                <a:solidFill>
                  <a:srgbClr val="0070C0"/>
                </a:solidFill>
              </a:rPr>
              <a:t>Representational Intersectionality</a:t>
            </a:r>
          </a:p>
        </p:txBody>
      </p:sp>
      <p:sp>
        <p:nvSpPr>
          <p:cNvPr id="3" name="Content Placeholder 2">
            <a:extLst>
              <a:ext uri="{FF2B5EF4-FFF2-40B4-BE49-F238E27FC236}">
                <a16:creationId xmlns:a16="http://schemas.microsoft.com/office/drawing/2014/main" id="{F1CD38E0-027B-2A23-A6A5-D24D7D66F382}"/>
              </a:ext>
            </a:extLst>
          </p:cNvPr>
          <p:cNvSpPr>
            <a:spLocks noGrp="1"/>
          </p:cNvSpPr>
          <p:nvPr>
            <p:ph sz="half" idx="1"/>
          </p:nvPr>
        </p:nvSpPr>
        <p:spPr>
          <a:xfrm>
            <a:off x="628650" y="1825625"/>
            <a:ext cx="3867150" cy="4180320"/>
          </a:xfrm>
        </p:spPr>
        <p:txBody>
          <a:bodyPr>
            <a:normAutofit fontScale="92500" lnSpcReduction="10000"/>
          </a:bodyPr>
          <a:lstStyle/>
          <a:p>
            <a:r>
              <a:rPr lang="cy-GB" dirty="0"/>
              <a:t>Archwilio'r gwahaniaethau mewn cynrychiolaeth a gwelededd;</a:t>
            </a:r>
          </a:p>
          <a:p>
            <a:r>
              <a:rPr lang="cy-GB" dirty="0"/>
              <a:t>Sut gall y cyfryngau herio neu atgyfnerthu cysylltiadau pŵer sy'n llywio profiadau pobl ymylol. </a:t>
            </a:r>
          </a:p>
          <a:p>
            <a:endParaRPr lang="en-GB" dirty="0"/>
          </a:p>
        </p:txBody>
      </p:sp>
      <p:sp>
        <p:nvSpPr>
          <p:cNvPr id="4" name="Content Placeholder 3">
            <a:extLst>
              <a:ext uri="{FF2B5EF4-FFF2-40B4-BE49-F238E27FC236}">
                <a16:creationId xmlns:a16="http://schemas.microsoft.com/office/drawing/2014/main" id="{FD95C288-F1A2-83FB-E2A5-D8BEEF5B2A46}"/>
              </a:ext>
            </a:extLst>
          </p:cNvPr>
          <p:cNvSpPr>
            <a:spLocks noGrp="1"/>
          </p:cNvSpPr>
          <p:nvPr>
            <p:ph sz="half" idx="2"/>
          </p:nvPr>
        </p:nvSpPr>
        <p:spPr>
          <a:xfrm>
            <a:off x="4648200" y="1825625"/>
            <a:ext cx="3867150" cy="4180320"/>
          </a:xfrm>
        </p:spPr>
        <p:txBody>
          <a:bodyPr>
            <a:normAutofit fontScale="92500" lnSpcReduction="10000"/>
          </a:bodyPr>
          <a:lstStyle/>
          <a:p>
            <a:r>
              <a:rPr lang="en-GB" dirty="0">
                <a:solidFill>
                  <a:srgbClr val="0070C0"/>
                </a:solidFill>
              </a:rPr>
              <a:t>Examines differences in representation and visibility;</a:t>
            </a:r>
          </a:p>
          <a:p>
            <a:r>
              <a:rPr lang="en-GB" dirty="0">
                <a:solidFill>
                  <a:srgbClr val="0070C0"/>
                </a:solidFill>
              </a:rPr>
              <a:t>How the media can challenge or reinforce power relations that shape the experiences of marginalised people.</a:t>
            </a:r>
          </a:p>
          <a:p>
            <a:pPr marL="0" indent="0">
              <a:buNone/>
            </a:pPr>
            <a:endParaRPr lang="en-GB" dirty="0">
              <a:solidFill>
                <a:srgbClr val="0070C0"/>
              </a:solidFill>
            </a:endParaRPr>
          </a:p>
          <a:p>
            <a:pPr marL="0" indent="0" algn="r">
              <a:buNone/>
            </a:pPr>
            <a:r>
              <a:rPr lang="en-GB" sz="2200" dirty="0">
                <a:solidFill>
                  <a:srgbClr val="0070C0"/>
                </a:solidFill>
              </a:rPr>
              <a:t>(Jackson-Cole, 2023).</a:t>
            </a:r>
          </a:p>
          <a:p>
            <a:pPr marL="0" indent="0" algn="r">
              <a:buNone/>
            </a:pPr>
            <a:r>
              <a:rPr lang="en-GB" dirty="0">
                <a:solidFill>
                  <a:srgbClr val="0070C0"/>
                </a:solidFill>
              </a:rPr>
              <a:t> </a:t>
            </a:r>
          </a:p>
        </p:txBody>
      </p:sp>
    </p:spTree>
    <p:extLst>
      <p:ext uri="{BB962C8B-B14F-4D97-AF65-F5344CB8AC3E}">
        <p14:creationId xmlns:p14="http://schemas.microsoft.com/office/powerpoint/2010/main" val="12200266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D4E441-34A4-49C6-9E02-53B433F4654E}"/>
              </a:ext>
            </a:extLst>
          </p:cNvPr>
          <p:cNvSpPr>
            <a:spLocks noGrp="1"/>
          </p:cNvSpPr>
          <p:nvPr>
            <p:ph type="title"/>
          </p:nvPr>
        </p:nvSpPr>
        <p:spPr>
          <a:xfrm>
            <a:off x="628650" y="365125"/>
            <a:ext cx="7886700" cy="847449"/>
          </a:xfrm>
        </p:spPr>
        <p:txBody>
          <a:bodyPr>
            <a:normAutofit/>
          </a:bodyPr>
          <a:lstStyle/>
          <a:p>
            <a:pPr algn="ctr"/>
            <a:r>
              <a:rPr lang="en-GB" dirty="0" err="1"/>
              <a:t>Canlyniadau</a:t>
            </a:r>
            <a:r>
              <a:rPr lang="en-GB" dirty="0"/>
              <a:t> </a:t>
            </a:r>
            <a:r>
              <a:rPr lang="en-GB" dirty="0" err="1"/>
              <a:t>addysg</a:t>
            </a:r>
            <a:r>
              <a:rPr lang="en-GB" dirty="0"/>
              <a:t> </a:t>
            </a:r>
            <a:r>
              <a:rPr lang="en-GB" dirty="0" err="1"/>
              <a:t>uwch</a:t>
            </a:r>
            <a:r>
              <a:rPr lang="en-GB" dirty="0"/>
              <a:t> </a:t>
            </a:r>
            <a:r>
              <a:rPr lang="en-GB" dirty="0" err="1"/>
              <a:t>yn</a:t>
            </a:r>
            <a:r>
              <a:rPr lang="en-GB" dirty="0"/>
              <a:t> y DU               </a:t>
            </a:r>
            <a:endParaRPr lang="en-GB" dirty="0">
              <a:solidFill>
                <a:schemeClr val="accent1">
                  <a:lumMod val="75000"/>
                </a:schemeClr>
              </a:solidFill>
            </a:endParaRPr>
          </a:p>
        </p:txBody>
      </p:sp>
      <p:graphicFrame>
        <p:nvGraphicFramePr>
          <p:cNvPr id="6" name="Content Placeholder 5">
            <a:extLst>
              <a:ext uri="{FF2B5EF4-FFF2-40B4-BE49-F238E27FC236}">
                <a16:creationId xmlns:a16="http://schemas.microsoft.com/office/drawing/2014/main" id="{6F852C39-C196-FA32-68E0-ED756C5A4F3A}"/>
              </a:ext>
            </a:extLst>
          </p:cNvPr>
          <p:cNvGraphicFramePr>
            <a:graphicFrameLocks noGrp="1"/>
          </p:cNvGraphicFramePr>
          <p:nvPr>
            <p:ph idx="1"/>
            <p:extLst>
              <p:ext uri="{D42A27DB-BD31-4B8C-83A1-F6EECF244321}">
                <p14:modId xmlns:p14="http://schemas.microsoft.com/office/powerpoint/2010/main" val="943530752"/>
              </p:ext>
            </p:extLst>
          </p:nvPr>
        </p:nvGraphicFramePr>
        <p:xfrm>
          <a:off x="139148" y="1331843"/>
          <a:ext cx="8885582" cy="46515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F9DEE136-DF67-66B4-B72C-62CACCC6DD38}"/>
              </a:ext>
            </a:extLst>
          </p:cNvPr>
          <p:cNvSpPr txBox="1"/>
          <p:nvPr/>
        </p:nvSpPr>
        <p:spPr>
          <a:xfrm flipH="1">
            <a:off x="6506153" y="5715000"/>
            <a:ext cx="2329733" cy="369332"/>
          </a:xfrm>
          <a:prstGeom prst="rect">
            <a:avLst/>
          </a:prstGeom>
          <a:noFill/>
        </p:spPr>
        <p:txBody>
          <a:bodyPr wrap="square" rtlCol="0">
            <a:spAutoFit/>
          </a:bodyPr>
          <a:lstStyle/>
          <a:p>
            <a:r>
              <a:rPr lang="en-GB" dirty="0"/>
              <a:t>(Advance HE, 2021).</a:t>
            </a:r>
          </a:p>
        </p:txBody>
      </p:sp>
    </p:spTree>
    <p:extLst>
      <p:ext uri="{BB962C8B-B14F-4D97-AF65-F5344CB8AC3E}">
        <p14:creationId xmlns:p14="http://schemas.microsoft.com/office/powerpoint/2010/main" val="17479433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D4E441-34A4-49C6-9E02-53B433F4654E}"/>
              </a:ext>
            </a:extLst>
          </p:cNvPr>
          <p:cNvSpPr>
            <a:spLocks noGrp="1"/>
          </p:cNvSpPr>
          <p:nvPr>
            <p:ph type="title"/>
          </p:nvPr>
        </p:nvSpPr>
        <p:spPr>
          <a:xfrm>
            <a:off x="628650" y="365126"/>
            <a:ext cx="7886700" cy="767936"/>
          </a:xfrm>
        </p:spPr>
        <p:txBody>
          <a:bodyPr>
            <a:normAutofit/>
          </a:bodyPr>
          <a:lstStyle/>
          <a:p>
            <a:pPr algn="ctr"/>
            <a:r>
              <a:rPr lang="en-GB" dirty="0">
                <a:solidFill>
                  <a:schemeClr val="accent1">
                    <a:lumMod val="75000"/>
                  </a:schemeClr>
                </a:solidFill>
              </a:rPr>
              <a:t>Outcomes in UK higher education</a:t>
            </a:r>
          </a:p>
        </p:txBody>
      </p:sp>
      <p:graphicFrame>
        <p:nvGraphicFramePr>
          <p:cNvPr id="6" name="Content Placeholder 5">
            <a:extLst>
              <a:ext uri="{FF2B5EF4-FFF2-40B4-BE49-F238E27FC236}">
                <a16:creationId xmlns:a16="http://schemas.microsoft.com/office/drawing/2014/main" id="{6F852C39-C196-FA32-68E0-ED756C5A4F3A}"/>
              </a:ext>
            </a:extLst>
          </p:cNvPr>
          <p:cNvGraphicFramePr>
            <a:graphicFrameLocks noGrp="1"/>
          </p:cNvGraphicFramePr>
          <p:nvPr>
            <p:ph idx="1"/>
            <p:extLst>
              <p:ext uri="{D42A27DB-BD31-4B8C-83A1-F6EECF244321}">
                <p14:modId xmlns:p14="http://schemas.microsoft.com/office/powerpoint/2010/main" val="2877524783"/>
              </p:ext>
            </p:extLst>
          </p:nvPr>
        </p:nvGraphicFramePr>
        <p:xfrm>
          <a:off x="178904" y="1133062"/>
          <a:ext cx="8825948" cy="48502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3A52FC89-C646-B607-42AA-1E1FB366C676}"/>
              </a:ext>
            </a:extLst>
          </p:cNvPr>
          <p:cNvSpPr txBox="1"/>
          <p:nvPr/>
        </p:nvSpPr>
        <p:spPr>
          <a:xfrm flipH="1">
            <a:off x="6506153" y="5715000"/>
            <a:ext cx="2329733" cy="369332"/>
          </a:xfrm>
          <a:prstGeom prst="rect">
            <a:avLst/>
          </a:prstGeom>
          <a:noFill/>
        </p:spPr>
        <p:txBody>
          <a:bodyPr wrap="square" rtlCol="0">
            <a:spAutoFit/>
          </a:bodyPr>
          <a:lstStyle/>
          <a:p>
            <a:r>
              <a:rPr lang="en-GB" dirty="0"/>
              <a:t>(Advance HE, 2021).</a:t>
            </a:r>
          </a:p>
        </p:txBody>
      </p:sp>
    </p:spTree>
    <p:extLst>
      <p:ext uri="{BB962C8B-B14F-4D97-AF65-F5344CB8AC3E}">
        <p14:creationId xmlns:p14="http://schemas.microsoft.com/office/powerpoint/2010/main" val="27290614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1BB55-C9EE-C417-B572-3165DEE9C868}"/>
              </a:ext>
            </a:extLst>
          </p:cNvPr>
          <p:cNvSpPr>
            <a:spLocks noGrp="1"/>
          </p:cNvSpPr>
          <p:nvPr>
            <p:ph type="title"/>
          </p:nvPr>
        </p:nvSpPr>
        <p:spPr/>
        <p:txBody>
          <a:bodyPr/>
          <a:lstStyle/>
          <a:p>
            <a:pPr algn="ctr"/>
            <a:r>
              <a:rPr lang="en-GB" dirty="0" err="1"/>
              <a:t>Heriau</a:t>
            </a:r>
            <a:r>
              <a:rPr lang="en-GB" dirty="0"/>
              <a:t> o </a:t>
            </a:r>
            <a:r>
              <a:rPr lang="en-GB" dirty="0" err="1"/>
              <a:t>fewn</a:t>
            </a:r>
            <a:r>
              <a:rPr lang="en-GB" dirty="0"/>
              <a:t> </a:t>
            </a:r>
            <a:r>
              <a:rPr lang="en-GB" dirty="0" err="1"/>
              <a:t>ein</a:t>
            </a:r>
            <a:r>
              <a:rPr lang="en-GB" dirty="0"/>
              <a:t> </a:t>
            </a:r>
            <a:r>
              <a:rPr lang="en-GB" dirty="0" err="1"/>
              <a:t>sectorau</a:t>
            </a:r>
            <a:br>
              <a:rPr lang="en-GB" dirty="0"/>
            </a:br>
            <a:r>
              <a:rPr lang="en-GB" dirty="0">
                <a:solidFill>
                  <a:srgbClr val="0070C0"/>
                </a:solidFill>
              </a:rPr>
              <a:t>Challenges within our sectors</a:t>
            </a:r>
          </a:p>
        </p:txBody>
      </p:sp>
      <p:sp>
        <p:nvSpPr>
          <p:cNvPr id="3" name="Content Placeholder 2">
            <a:extLst>
              <a:ext uri="{FF2B5EF4-FFF2-40B4-BE49-F238E27FC236}">
                <a16:creationId xmlns:a16="http://schemas.microsoft.com/office/drawing/2014/main" id="{23BCB796-A41E-1C26-A05C-1A88AAC35385}"/>
              </a:ext>
            </a:extLst>
          </p:cNvPr>
          <p:cNvSpPr>
            <a:spLocks noGrp="1"/>
          </p:cNvSpPr>
          <p:nvPr>
            <p:ph sz="half" idx="1"/>
          </p:nvPr>
        </p:nvSpPr>
        <p:spPr/>
        <p:txBody>
          <a:bodyPr>
            <a:normAutofit fontScale="92500" lnSpcReduction="20000"/>
          </a:bodyPr>
          <a:lstStyle/>
          <a:p>
            <a:r>
              <a:rPr lang="cy-GB" dirty="0"/>
              <a:t>Cyflog;</a:t>
            </a:r>
          </a:p>
          <a:p>
            <a:r>
              <a:rPr lang="cy-GB" dirty="0"/>
              <a:t>Recriwtio;</a:t>
            </a:r>
          </a:p>
          <a:p>
            <a:r>
              <a:rPr lang="cy-GB" dirty="0"/>
              <a:t>Ymdeimlad o berthyn;</a:t>
            </a:r>
          </a:p>
          <a:p>
            <a:r>
              <a:rPr lang="cy-GB" dirty="0"/>
              <a:t>Cwricwlwm;</a:t>
            </a:r>
          </a:p>
          <a:p>
            <a:r>
              <a:rPr lang="cy-GB" dirty="0" err="1"/>
              <a:t>Brexit</a:t>
            </a:r>
            <a:r>
              <a:rPr lang="cy-GB" dirty="0"/>
              <a:t>;</a:t>
            </a:r>
          </a:p>
          <a:p>
            <a:r>
              <a:rPr lang="cy-GB" dirty="0"/>
              <a:t>Trais;</a:t>
            </a:r>
          </a:p>
          <a:p>
            <a:r>
              <a:rPr lang="cy-GB" dirty="0"/>
              <a:t>COVID;</a:t>
            </a:r>
          </a:p>
          <a:p>
            <a:r>
              <a:rPr lang="cy-GB" dirty="0"/>
              <a:t>Polisïau/Systemau;</a:t>
            </a:r>
          </a:p>
          <a:p>
            <a:r>
              <a:rPr lang="cy-GB" dirty="0"/>
              <a:t>Rhywbeth arall?</a:t>
            </a:r>
          </a:p>
          <a:p>
            <a:endParaRPr lang="en-GB" dirty="0"/>
          </a:p>
        </p:txBody>
      </p:sp>
      <p:sp>
        <p:nvSpPr>
          <p:cNvPr id="4" name="Content Placeholder 3">
            <a:extLst>
              <a:ext uri="{FF2B5EF4-FFF2-40B4-BE49-F238E27FC236}">
                <a16:creationId xmlns:a16="http://schemas.microsoft.com/office/drawing/2014/main" id="{1D65AE09-1643-4E1A-71EB-AAD83FEB9CB9}"/>
              </a:ext>
            </a:extLst>
          </p:cNvPr>
          <p:cNvSpPr>
            <a:spLocks noGrp="1"/>
          </p:cNvSpPr>
          <p:nvPr>
            <p:ph sz="half" idx="2"/>
          </p:nvPr>
        </p:nvSpPr>
        <p:spPr/>
        <p:txBody>
          <a:bodyPr>
            <a:normAutofit fontScale="92500" lnSpcReduction="20000"/>
          </a:bodyPr>
          <a:lstStyle/>
          <a:p>
            <a:r>
              <a:rPr lang="en-GB" dirty="0">
                <a:solidFill>
                  <a:srgbClr val="0070C0"/>
                </a:solidFill>
              </a:rPr>
              <a:t>Pay;</a:t>
            </a:r>
          </a:p>
          <a:p>
            <a:r>
              <a:rPr lang="en-GB" dirty="0">
                <a:solidFill>
                  <a:srgbClr val="0070C0"/>
                </a:solidFill>
              </a:rPr>
              <a:t>Recruitment;</a:t>
            </a:r>
          </a:p>
          <a:p>
            <a:r>
              <a:rPr lang="en-GB" dirty="0">
                <a:solidFill>
                  <a:srgbClr val="0070C0"/>
                </a:solidFill>
              </a:rPr>
              <a:t>Sense of belonging;</a:t>
            </a:r>
          </a:p>
          <a:p>
            <a:r>
              <a:rPr lang="en-GB" dirty="0">
                <a:solidFill>
                  <a:srgbClr val="0070C0"/>
                </a:solidFill>
              </a:rPr>
              <a:t>Curriculum;</a:t>
            </a:r>
          </a:p>
          <a:p>
            <a:r>
              <a:rPr lang="en-GB" dirty="0">
                <a:solidFill>
                  <a:srgbClr val="0070C0"/>
                </a:solidFill>
              </a:rPr>
              <a:t>Brexit;</a:t>
            </a:r>
          </a:p>
          <a:p>
            <a:r>
              <a:rPr lang="en-GB" dirty="0">
                <a:solidFill>
                  <a:srgbClr val="0070C0"/>
                </a:solidFill>
              </a:rPr>
              <a:t>Violence;</a:t>
            </a:r>
          </a:p>
          <a:p>
            <a:r>
              <a:rPr lang="en-GB" dirty="0">
                <a:solidFill>
                  <a:srgbClr val="0070C0"/>
                </a:solidFill>
              </a:rPr>
              <a:t>COVID;</a:t>
            </a:r>
          </a:p>
          <a:p>
            <a:r>
              <a:rPr lang="en-GB" dirty="0">
                <a:solidFill>
                  <a:srgbClr val="0070C0"/>
                </a:solidFill>
              </a:rPr>
              <a:t>Policies/Systems; </a:t>
            </a:r>
          </a:p>
          <a:p>
            <a:r>
              <a:rPr lang="en-GB" dirty="0">
                <a:solidFill>
                  <a:srgbClr val="0070C0"/>
                </a:solidFill>
              </a:rPr>
              <a:t>Anything else?</a:t>
            </a:r>
          </a:p>
        </p:txBody>
      </p:sp>
    </p:spTree>
    <p:extLst>
      <p:ext uri="{BB962C8B-B14F-4D97-AF65-F5344CB8AC3E}">
        <p14:creationId xmlns:p14="http://schemas.microsoft.com/office/powerpoint/2010/main" val="24408898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D32E6-27B8-53BD-25B7-FF669051E2C1}"/>
              </a:ext>
            </a:extLst>
          </p:cNvPr>
          <p:cNvSpPr>
            <a:spLocks noGrp="1"/>
          </p:cNvSpPr>
          <p:nvPr>
            <p:ph type="title"/>
          </p:nvPr>
        </p:nvSpPr>
        <p:spPr/>
        <p:txBody>
          <a:bodyPr>
            <a:normAutofit/>
          </a:bodyPr>
          <a:lstStyle/>
          <a:p>
            <a:pPr algn="ctr"/>
            <a:r>
              <a:rPr lang="en-GB" dirty="0"/>
              <a:t>Mae </a:t>
            </a:r>
            <a:r>
              <a:rPr lang="en-GB" dirty="0" err="1"/>
              <a:t>newid</a:t>
            </a:r>
            <a:r>
              <a:rPr lang="en-GB" dirty="0"/>
              <a:t> </a:t>
            </a:r>
            <a:r>
              <a:rPr lang="en-GB" dirty="0" err="1"/>
              <a:t>yn</a:t>
            </a:r>
            <a:r>
              <a:rPr lang="en-GB" dirty="0"/>
              <a:t> </a:t>
            </a:r>
            <a:r>
              <a:rPr lang="en-GB" dirty="0" err="1"/>
              <a:t>digwydd</a:t>
            </a:r>
            <a:r>
              <a:rPr lang="en-GB" dirty="0"/>
              <a:t>…</a:t>
            </a:r>
            <a:br>
              <a:rPr lang="en-GB" dirty="0"/>
            </a:br>
            <a:r>
              <a:rPr lang="en-GB" dirty="0">
                <a:solidFill>
                  <a:srgbClr val="0070C0"/>
                </a:solidFill>
              </a:rPr>
              <a:t>Change is happening…</a:t>
            </a:r>
          </a:p>
        </p:txBody>
      </p:sp>
      <p:sp>
        <p:nvSpPr>
          <p:cNvPr id="3" name="Content Placeholder 2">
            <a:extLst>
              <a:ext uri="{FF2B5EF4-FFF2-40B4-BE49-F238E27FC236}">
                <a16:creationId xmlns:a16="http://schemas.microsoft.com/office/drawing/2014/main" id="{0E60B989-38DE-ED58-5736-3E48F1287D42}"/>
              </a:ext>
            </a:extLst>
          </p:cNvPr>
          <p:cNvSpPr>
            <a:spLocks noGrp="1"/>
          </p:cNvSpPr>
          <p:nvPr>
            <p:ph sz="half" idx="1"/>
          </p:nvPr>
        </p:nvSpPr>
        <p:spPr/>
        <p:txBody>
          <a:bodyPr>
            <a:normAutofit/>
          </a:bodyPr>
          <a:lstStyle/>
          <a:p>
            <a:r>
              <a:rPr lang="cy-GB" dirty="0"/>
              <a:t>Staff yn newid;</a:t>
            </a:r>
          </a:p>
          <a:p>
            <a:r>
              <a:rPr lang="cy-GB" dirty="0"/>
              <a:t>Addysgeg;</a:t>
            </a:r>
          </a:p>
          <a:p>
            <a:r>
              <a:rPr lang="cy-GB" dirty="0"/>
              <a:t>Datblygiad proffesiynol;</a:t>
            </a:r>
          </a:p>
          <a:p>
            <a:r>
              <a:rPr lang="cy-GB" dirty="0"/>
              <a:t>Ysgoloriaeth;</a:t>
            </a:r>
          </a:p>
          <a:p>
            <a:r>
              <a:rPr lang="cy-GB" dirty="0"/>
              <a:t>Ymchwil;</a:t>
            </a:r>
          </a:p>
          <a:p>
            <a:r>
              <a:rPr lang="cy-GB" dirty="0"/>
              <a:t>Rhywbeth arall?</a:t>
            </a:r>
          </a:p>
        </p:txBody>
      </p:sp>
      <p:sp>
        <p:nvSpPr>
          <p:cNvPr id="4" name="Content Placeholder 3">
            <a:extLst>
              <a:ext uri="{FF2B5EF4-FFF2-40B4-BE49-F238E27FC236}">
                <a16:creationId xmlns:a16="http://schemas.microsoft.com/office/drawing/2014/main" id="{897DAF37-46BC-0483-A894-1C2FD404DC98}"/>
              </a:ext>
            </a:extLst>
          </p:cNvPr>
          <p:cNvSpPr>
            <a:spLocks noGrp="1"/>
          </p:cNvSpPr>
          <p:nvPr>
            <p:ph sz="half" idx="2"/>
          </p:nvPr>
        </p:nvSpPr>
        <p:spPr/>
        <p:txBody>
          <a:bodyPr>
            <a:normAutofit/>
          </a:bodyPr>
          <a:lstStyle/>
          <a:p>
            <a:r>
              <a:rPr lang="en-GB" dirty="0">
                <a:solidFill>
                  <a:srgbClr val="0070C0"/>
                </a:solidFill>
              </a:rPr>
              <a:t>Staff changes;</a:t>
            </a:r>
          </a:p>
          <a:p>
            <a:r>
              <a:rPr lang="en-GB" dirty="0">
                <a:solidFill>
                  <a:srgbClr val="0070C0"/>
                </a:solidFill>
              </a:rPr>
              <a:t>Pedagogy;</a:t>
            </a:r>
          </a:p>
          <a:p>
            <a:r>
              <a:rPr lang="en-GB" dirty="0">
                <a:solidFill>
                  <a:srgbClr val="0070C0"/>
                </a:solidFill>
              </a:rPr>
              <a:t>Professional development;</a:t>
            </a:r>
          </a:p>
          <a:p>
            <a:r>
              <a:rPr lang="en-GB" dirty="0">
                <a:solidFill>
                  <a:srgbClr val="0070C0"/>
                </a:solidFill>
              </a:rPr>
              <a:t>Scholarship;</a:t>
            </a:r>
          </a:p>
          <a:p>
            <a:r>
              <a:rPr lang="en-GB" dirty="0">
                <a:solidFill>
                  <a:srgbClr val="0070C0"/>
                </a:solidFill>
              </a:rPr>
              <a:t>Research; </a:t>
            </a:r>
          </a:p>
          <a:p>
            <a:r>
              <a:rPr lang="en-GB" dirty="0">
                <a:solidFill>
                  <a:srgbClr val="0070C0"/>
                </a:solidFill>
              </a:rPr>
              <a:t>Anything else?</a:t>
            </a:r>
          </a:p>
        </p:txBody>
      </p:sp>
    </p:spTree>
    <p:extLst>
      <p:ext uri="{BB962C8B-B14F-4D97-AF65-F5344CB8AC3E}">
        <p14:creationId xmlns:p14="http://schemas.microsoft.com/office/powerpoint/2010/main" val="4837169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A5D971-F5DF-CE1C-EAA9-104D56B305CF}"/>
              </a:ext>
            </a:extLst>
          </p:cNvPr>
          <p:cNvSpPr>
            <a:spLocks noGrp="1"/>
          </p:cNvSpPr>
          <p:nvPr>
            <p:ph type="title"/>
          </p:nvPr>
        </p:nvSpPr>
        <p:spPr/>
        <p:txBody>
          <a:bodyPr/>
          <a:lstStyle/>
          <a:p>
            <a:pPr algn="ctr"/>
            <a:r>
              <a:rPr lang="en-GB" dirty="0" err="1"/>
              <a:t>Angen</a:t>
            </a:r>
            <a:r>
              <a:rPr lang="en-GB" dirty="0"/>
              <a:t> </a:t>
            </a:r>
            <a:r>
              <a:rPr lang="en-GB" dirty="0" err="1"/>
              <a:t>gwneud</a:t>
            </a:r>
            <a:r>
              <a:rPr lang="en-GB" dirty="0"/>
              <a:t> </a:t>
            </a:r>
            <a:r>
              <a:rPr lang="en-GB" dirty="0" err="1"/>
              <a:t>pethau’n</a:t>
            </a:r>
            <a:r>
              <a:rPr lang="en-GB" dirty="0"/>
              <a:t> </a:t>
            </a:r>
            <a:r>
              <a:rPr lang="en-GB" dirty="0" err="1"/>
              <a:t>wahanol</a:t>
            </a:r>
            <a:br>
              <a:rPr lang="en-GB" dirty="0"/>
            </a:br>
            <a:r>
              <a:rPr lang="en-GB" dirty="0">
                <a:solidFill>
                  <a:srgbClr val="0070C0"/>
                </a:solidFill>
              </a:rPr>
              <a:t>Need to do things differently</a:t>
            </a:r>
          </a:p>
        </p:txBody>
      </p:sp>
      <p:sp>
        <p:nvSpPr>
          <p:cNvPr id="3" name="Content Placeholder 2">
            <a:extLst>
              <a:ext uri="{FF2B5EF4-FFF2-40B4-BE49-F238E27FC236}">
                <a16:creationId xmlns:a16="http://schemas.microsoft.com/office/drawing/2014/main" id="{76A04A87-864F-5C88-72B3-23DBEBC71C41}"/>
              </a:ext>
            </a:extLst>
          </p:cNvPr>
          <p:cNvSpPr>
            <a:spLocks noGrp="1"/>
          </p:cNvSpPr>
          <p:nvPr>
            <p:ph sz="half" idx="1"/>
          </p:nvPr>
        </p:nvSpPr>
        <p:spPr/>
        <p:txBody>
          <a:bodyPr/>
          <a:lstStyle/>
          <a:p>
            <a:r>
              <a:rPr lang="en-GB" dirty="0" err="1"/>
              <a:t>Ar</a:t>
            </a:r>
            <a:r>
              <a:rPr lang="en-GB" dirty="0"/>
              <a:t> </a:t>
            </a:r>
            <a:r>
              <a:rPr lang="en-GB" dirty="0" err="1"/>
              <a:t>gyfer</a:t>
            </a:r>
            <a:r>
              <a:rPr lang="en-GB" dirty="0"/>
              <a:t> </a:t>
            </a:r>
            <a:r>
              <a:rPr lang="en-GB" dirty="0" err="1"/>
              <a:t>pwy</a:t>
            </a:r>
            <a:r>
              <a:rPr lang="en-GB" dirty="0"/>
              <a:t> </a:t>
            </a:r>
            <a:r>
              <a:rPr lang="en-GB" dirty="0" err="1"/>
              <a:t>mae</a:t>
            </a:r>
            <a:r>
              <a:rPr lang="en-GB" dirty="0"/>
              <a:t> </a:t>
            </a:r>
            <a:r>
              <a:rPr lang="en-GB" dirty="0" err="1"/>
              <a:t>ein</a:t>
            </a:r>
            <a:r>
              <a:rPr lang="en-GB" dirty="0"/>
              <a:t> </a:t>
            </a:r>
            <a:r>
              <a:rPr lang="en-GB" dirty="0" err="1"/>
              <a:t>gweithleoedd</a:t>
            </a:r>
            <a:r>
              <a:rPr lang="en-GB" dirty="0"/>
              <a:t>?</a:t>
            </a:r>
          </a:p>
          <a:p>
            <a:r>
              <a:rPr lang="en-GB" dirty="0"/>
              <a:t>Lles staff?</a:t>
            </a:r>
          </a:p>
          <a:p>
            <a:r>
              <a:rPr lang="en-GB" dirty="0" err="1"/>
              <a:t>Cysyniadau</a:t>
            </a:r>
            <a:r>
              <a:rPr lang="en-GB" dirty="0"/>
              <a:t> </a:t>
            </a:r>
            <a:r>
              <a:rPr lang="en-GB" dirty="0" err="1"/>
              <a:t>datblygol</a:t>
            </a:r>
            <a:r>
              <a:rPr lang="en-GB" dirty="0"/>
              <a:t> o </a:t>
            </a:r>
            <a:r>
              <a:rPr lang="en-GB" dirty="0" err="1"/>
              <a:t>Gydraddoldeb</a:t>
            </a:r>
            <a:r>
              <a:rPr lang="en-GB" dirty="0"/>
              <a:t>, </a:t>
            </a:r>
            <a:r>
              <a:rPr lang="en-GB" dirty="0" err="1"/>
              <a:t>Amrywiaeth</a:t>
            </a:r>
            <a:r>
              <a:rPr lang="en-GB" dirty="0"/>
              <a:t> a </a:t>
            </a:r>
            <a:r>
              <a:rPr lang="en-GB" dirty="0" err="1"/>
              <a:t>Chynhwysiant</a:t>
            </a:r>
            <a:r>
              <a:rPr lang="en-GB" dirty="0"/>
              <a:t> (EDI).</a:t>
            </a:r>
          </a:p>
          <a:p>
            <a:endParaRPr lang="en-GB" dirty="0"/>
          </a:p>
        </p:txBody>
      </p:sp>
      <p:sp>
        <p:nvSpPr>
          <p:cNvPr id="4" name="Content Placeholder 3">
            <a:extLst>
              <a:ext uri="{FF2B5EF4-FFF2-40B4-BE49-F238E27FC236}">
                <a16:creationId xmlns:a16="http://schemas.microsoft.com/office/drawing/2014/main" id="{49298261-5DDD-5101-806C-F21671EB9528}"/>
              </a:ext>
            </a:extLst>
          </p:cNvPr>
          <p:cNvSpPr>
            <a:spLocks noGrp="1"/>
          </p:cNvSpPr>
          <p:nvPr>
            <p:ph sz="half" idx="2"/>
          </p:nvPr>
        </p:nvSpPr>
        <p:spPr/>
        <p:txBody>
          <a:bodyPr/>
          <a:lstStyle/>
          <a:p>
            <a:r>
              <a:rPr lang="en-GB" dirty="0">
                <a:solidFill>
                  <a:srgbClr val="0070C0"/>
                </a:solidFill>
              </a:rPr>
              <a:t>Who are our workplaces for?</a:t>
            </a:r>
          </a:p>
          <a:p>
            <a:r>
              <a:rPr lang="en-GB" dirty="0">
                <a:solidFill>
                  <a:srgbClr val="0070C0"/>
                </a:solidFill>
              </a:rPr>
              <a:t>Staff well-being?</a:t>
            </a:r>
          </a:p>
          <a:p>
            <a:r>
              <a:rPr lang="en-GB" dirty="0">
                <a:solidFill>
                  <a:srgbClr val="0070C0"/>
                </a:solidFill>
              </a:rPr>
              <a:t>Evolving conceptions of Equality, Diversity and Inclusion (EDI).</a:t>
            </a:r>
          </a:p>
        </p:txBody>
      </p:sp>
    </p:spTree>
    <p:extLst>
      <p:ext uri="{BB962C8B-B14F-4D97-AF65-F5344CB8AC3E}">
        <p14:creationId xmlns:p14="http://schemas.microsoft.com/office/powerpoint/2010/main" val="31781005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C4D82-64A6-2E31-3FE9-4D12DF190431}"/>
              </a:ext>
            </a:extLst>
          </p:cNvPr>
          <p:cNvSpPr>
            <a:spLocks noGrp="1"/>
          </p:cNvSpPr>
          <p:nvPr>
            <p:ph type="title"/>
          </p:nvPr>
        </p:nvSpPr>
        <p:spPr/>
        <p:txBody>
          <a:bodyPr/>
          <a:lstStyle/>
          <a:p>
            <a:pPr algn="ctr"/>
            <a:r>
              <a:rPr lang="en-GB" dirty="0"/>
              <a:t>Bod </a:t>
            </a:r>
            <a:r>
              <a:rPr lang="en-GB" dirty="0" err="1"/>
              <a:t>yn</a:t>
            </a:r>
            <a:r>
              <a:rPr lang="en-GB" dirty="0"/>
              <a:t> </a:t>
            </a:r>
            <a:r>
              <a:rPr lang="en-GB" dirty="0" err="1"/>
              <a:t>atebol</a:t>
            </a:r>
            <a:br>
              <a:rPr lang="en-GB" dirty="0"/>
            </a:br>
            <a:r>
              <a:rPr lang="en-GB" dirty="0">
                <a:solidFill>
                  <a:srgbClr val="0070C0"/>
                </a:solidFill>
              </a:rPr>
              <a:t>Being accountable</a:t>
            </a:r>
          </a:p>
        </p:txBody>
      </p:sp>
      <p:sp>
        <p:nvSpPr>
          <p:cNvPr id="3" name="Content Placeholder 2">
            <a:extLst>
              <a:ext uri="{FF2B5EF4-FFF2-40B4-BE49-F238E27FC236}">
                <a16:creationId xmlns:a16="http://schemas.microsoft.com/office/drawing/2014/main" id="{FA662176-04F2-1287-8958-710BB014D22E}"/>
              </a:ext>
            </a:extLst>
          </p:cNvPr>
          <p:cNvSpPr>
            <a:spLocks noGrp="1"/>
          </p:cNvSpPr>
          <p:nvPr>
            <p:ph sz="half" idx="1"/>
          </p:nvPr>
        </p:nvSpPr>
        <p:spPr/>
        <p:txBody>
          <a:bodyPr/>
          <a:lstStyle/>
          <a:p>
            <a:r>
              <a:rPr lang="en-GB" dirty="0" err="1"/>
              <a:t>Rheoliadau</a:t>
            </a:r>
            <a:r>
              <a:rPr lang="en-GB" dirty="0"/>
              <a:t>; </a:t>
            </a:r>
          </a:p>
          <a:p>
            <a:r>
              <a:rPr lang="en-GB" dirty="0" err="1"/>
              <a:t>Meincnodi</a:t>
            </a:r>
            <a:r>
              <a:rPr lang="en-GB" dirty="0"/>
              <a:t>;</a:t>
            </a:r>
          </a:p>
          <a:p>
            <a:r>
              <a:rPr lang="en-GB" dirty="0" err="1"/>
              <a:t>Fframweithiau</a:t>
            </a:r>
            <a:r>
              <a:rPr lang="en-GB" dirty="0"/>
              <a:t>;</a:t>
            </a:r>
          </a:p>
          <a:p>
            <a:r>
              <a:rPr lang="en-GB" dirty="0" err="1"/>
              <a:t>Cyfraith</a:t>
            </a:r>
            <a:r>
              <a:rPr lang="en-GB" dirty="0"/>
              <a:t>;</a:t>
            </a:r>
          </a:p>
          <a:p>
            <a:r>
              <a:rPr lang="en-GB" dirty="0" err="1"/>
              <a:t>Cymunedau</a:t>
            </a:r>
            <a:r>
              <a:rPr lang="en-GB" dirty="0"/>
              <a:t> – </a:t>
            </a:r>
            <a:r>
              <a:rPr lang="en-GB" dirty="0" err="1"/>
              <a:t>cyrff</a:t>
            </a:r>
            <a:r>
              <a:rPr lang="en-GB" dirty="0"/>
              <a:t> </a:t>
            </a:r>
            <a:r>
              <a:rPr lang="en-GB" dirty="0" err="1"/>
              <a:t>proffesiynol</a:t>
            </a:r>
            <a:r>
              <a:rPr lang="en-GB" dirty="0"/>
              <a:t>.</a:t>
            </a:r>
          </a:p>
          <a:p>
            <a:pPr marL="0" indent="0">
              <a:buNone/>
            </a:pPr>
            <a:endParaRPr lang="en-GB" dirty="0"/>
          </a:p>
        </p:txBody>
      </p:sp>
      <p:sp>
        <p:nvSpPr>
          <p:cNvPr id="4" name="Content Placeholder 3">
            <a:extLst>
              <a:ext uri="{FF2B5EF4-FFF2-40B4-BE49-F238E27FC236}">
                <a16:creationId xmlns:a16="http://schemas.microsoft.com/office/drawing/2014/main" id="{6F7BB9C2-839B-AA17-6EB8-28335273F231}"/>
              </a:ext>
            </a:extLst>
          </p:cNvPr>
          <p:cNvSpPr>
            <a:spLocks noGrp="1"/>
          </p:cNvSpPr>
          <p:nvPr>
            <p:ph sz="half" idx="2"/>
          </p:nvPr>
        </p:nvSpPr>
        <p:spPr/>
        <p:txBody>
          <a:bodyPr/>
          <a:lstStyle/>
          <a:p>
            <a:r>
              <a:rPr lang="en-GB" dirty="0">
                <a:solidFill>
                  <a:srgbClr val="0070C0"/>
                </a:solidFill>
              </a:rPr>
              <a:t>Regulations; </a:t>
            </a:r>
          </a:p>
          <a:p>
            <a:r>
              <a:rPr lang="en-GB" dirty="0">
                <a:solidFill>
                  <a:srgbClr val="0070C0"/>
                </a:solidFill>
              </a:rPr>
              <a:t>Benchmarking;</a:t>
            </a:r>
          </a:p>
          <a:p>
            <a:r>
              <a:rPr lang="en-GB" dirty="0">
                <a:solidFill>
                  <a:srgbClr val="0070C0"/>
                </a:solidFill>
              </a:rPr>
              <a:t>Frameworks;</a:t>
            </a:r>
          </a:p>
          <a:p>
            <a:r>
              <a:rPr lang="en-GB" dirty="0">
                <a:solidFill>
                  <a:srgbClr val="0070C0"/>
                </a:solidFill>
              </a:rPr>
              <a:t>Law;</a:t>
            </a:r>
          </a:p>
          <a:p>
            <a:r>
              <a:rPr lang="en-GB" dirty="0">
                <a:solidFill>
                  <a:srgbClr val="0070C0"/>
                </a:solidFill>
              </a:rPr>
              <a:t>Communities – professional bodies.</a:t>
            </a:r>
          </a:p>
        </p:txBody>
      </p:sp>
    </p:spTree>
    <p:extLst>
      <p:ext uri="{BB962C8B-B14F-4D97-AF65-F5344CB8AC3E}">
        <p14:creationId xmlns:p14="http://schemas.microsoft.com/office/powerpoint/2010/main" val="19833807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B0DE6-0C6E-04F8-0C12-D5AB4039F43D}"/>
              </a:ext>
            </a:extLst>
          </p:cNvPr>
          <p:cNvSpPr>
            <a:spLocks noGrp="1"/>
          </p:cNvSpPr>
          <p:nvPr>
            <p:ph type="title"/>
          </p:nvPr>
        </p:nvSpPr>
        <p:spPr/>
        <p:txBody>
          <a:bodyPr/>
          <a:lstStyle/>
          <a:p>
            <a:pPr algn="ctr"/>
            <a:r>
              <a:rPr lang="en-GB" dirty="0" err="1"/>
              <a:t>Darllen</a:t>
            </a:r>
            <a:r>
              <a:rPr lang="en-GB" dirty="0"/>
              <a:t> </a:t>
            </a:r>
            <a:r>
              <a:rPr lang="en-GB" dirty="0" err="1"/>
              <a:t>pellach</a:t>
            </a:r>
            <a:br>
              <a:rPr lang="en-GB" dirty="0"/>
            </a:br>
            <a:r>
              <a:rPr lang="en-GB" dirty="0">
                <a:solidFill>
                  <a:srgbClr val="0070C0"/>
                </a:solidFill>
              </a:rPr>
              <a:t>Further reading</a:t>
            </a:r>
          </a:p>
        </p:txBody>
      </p:sp>
      <p:sp>
        <p:nvSpPr>
          <p:cNvPr id="3" name="Content Placeholder 2">
            <a:extLst>
              <a:ext uri="{FF2B5EF4-FFF2-40B4-BE49-F238E27FC236}">
                <a16:creationId xmlns:a16="http://schemas.microsoft.com/office/drawing/2014/main" id="{0EBF9816-91AD-E63E-890F-05939111597E}"/>
              </a:ext>
            </a:extLst>
          </p:cNvPr>
          <p:cNvSpPr>
            <a:spLocks noGrp="1"/>
          </p:cNvSpPr>
          <p:nvPr>
            <p:ph sz="half" idx="1"/>
          </p:nvPr>
        </p:nvSpPr>
        <p:spPr>
          <a:xfrm>
            <a:off x="178905" y="1825625"/>
            <a:ext cx="8776252" cy="3809862"/>
          </a:xfrm>
        </p:spPr>
        <p:txBody>
          <a:bodyPr>
            <a:normAutofit fontScale="85000" lnSpcReduction="20000"/>
          </a:bodyPr>
          <a:lstStyle/>
          <a:p>
            <a:pPr marL="0" indent="0">
              <a:buNone/>
            </a:pPr>
            <a:r>
              <a:rPr lang="en-GB" dirty="0"/>
              <a:t>Foley, B. (2019) ‘Intersectionality: A Marxist critique’, </a:t>
            </a:r>
            <a:r>
              <a:rPr lang="en-GB" i="1" dirty="0"/>
              <a:t>New Labor Forum, </a:t>
            </a:r>
            <a:r>
              <a:rPr lang="en-GB" dirty="0"/>
              <a:t>28(3), pp. 10-13. Available at:  </a:t>
            </a:r>
            <a:r>
              <a:rPr lang="en-GB" dirty="0">
                <a:hlinkClick r:id="rId3"/>
              </a:rPr>
              <a:t>https://doi-org.ezproxy.uwtsd.ac.uk/10.1177/1095796019867944</a:t>
            </a:r>
            <a:r>
              <a:rPr lang="en-GB" dirty="0"/>
              <a:t> [Accessed: October 2 2023].</a:t>
            </a:r>
          </a:p>
          <a:p>
            <a:pPr marL="0" indent="0">
              <a:buNone/>
            </a:pPr>
            <a:r>
              <a:rPr lang="en-GB" dirty="0"/>
              <a:t>Gray, P. W. (2018) ‘‘The fire rises’: identity, the alt-right and intersectionality’, </a:t>
            </a:r>
            <a:r>
              <a:rPr lang="en-GB" i="1" dirty="0"/>
              <a:t>Journal of Political Ideologies, </a:t>
            </a:r>
            <a:r>
              <a:rPr lang="en-GB" dirty="0"/>
              <a:t>23(2), pp. 141-156. Available at: </a:t>
            </a:r>
            <a:r>
              <a:rPr lang="en-GB" dirty="0">
                <a:hlinkClick r:id="rId4"/>
              </a:rPr>
              <a:t>https://doi.org/10.1080/13569317.2018.1451228</a:t>
            </a:r>
            <a:r>
              <a:rPr lang="en-GB" dirty="0"/>
              <a:t> [Accessed: October 2 2023].</a:t>
            </a:r>
          </a:p>
          <a:p>
            <a:pPr marL="0" indent="0">
              <a:buNone/>
            </a:pPr>
            <a:r>
              <a:rPr lang="en-GB" dirty="0"/>
              <a:t>Scottish Government (2022) </a:t>
            </a:r>
            <a:r>
              <a:rPr lang="en-GB" i="1" dirty="0">
                <a:solidFill>
                  <a:srgbClr val="333333"/>
                </a:solidFill>
                <a:effectLst/>
              </a:rPr>
              <a:t>Using intersectionality to understand structural inequality in Scotland: evidence synthesis</a:t>
            </a:r>
            <a:r>
              <a:rPr lang="en-GB" i="0" dirty="0">
                <a:solidFill>
                  <a:srgbClr val="333333"/>
                </a:solidFill>
                <a:effectLst/>
              </a:rPr>
              <a:t>. Available at: </a:t>
            </a:r>
            <a:r>
              <a:rPr lang="en-GB" i="0" dirty="0">
                <a:solidFill>
                  <a:srgbClr val="333333"/>
                </a:solidFill>
                <a:effectLst/>
                <a:hlinkClick r:id="rId5"/>
              </a:rPr>
              <a:t>https://www.gov.scot/publications/using-intersectionality-understand-structural-inequality-scotland-evidence-synthesis/pages/4/</a:t>
            </a:r>
            <a:r>
              <a:rPr lang="en-GB" i="0" dirty="0">
                <a:solidFill>
                  <a:srgbClr val="333333"/>
                </a:solidFill>
                <a:effectLst/>
              </a:rPr>
              <a:t> [Accessed: October 2 2023].</a:t>
            </a:r>
          </a:p>
          <a:p>
            <a:pPr marL="0" indent="0">
              <a:buNone/>
            </a:pPr>
            <a:endParaRPr lang="en-GB" dirty="0"/>
          </a:p>
        </p:txBody>
      </p:sp>
    </p:spTree>
    <p:extLst>
      <p:ext uri="{BB962C8B-B14F-4D97-AF65-F5344CB8AC3E}">
        <p14:creationId xmlns:p14="http://schemas.microsoft.com/office/powerpoint/2010/main" val="42522151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45091-0511-FDB4-5499-763DF9F121B8}"/>
              </a:ext>
            </a:extLst>
          </p:cNvPr>
          <p:cNvSpPr>
            <a:spLocks noGrp="1"/>
          </p:cNvSpPr>
          <p:nvPr>
            <p:ph type="title"/>
          </p:nvPr>
        </p:nvSpPr>
        <p:spPr/>
        <p:txBody>
          <a:bodyPr/>
          <a:lstStyle/>
          <a:p>
            <a:pPr algn="ctr"/>
            <a:r>
              <a:rPr lang="en-GB" dirty="0" err="1"/>
              <a:t>Tasg</a:t>
            </a:r>
            <a:br>
              <a:rPr lang="en-GB" dirty="0"/>
            </a:br>
            <a:r>
              <a:rPr lang="en-GB" dirty="0">
                <a:solidFill>
                  <a:srgbClr val="0070C0"/>
                </a:solidFill>
              </a:rPr>
              <a:t>Task</a:t>
            </a:r>
          </a:p>
        </p:txBody>
      </p:sp>
      <p:sp>
        <p:nvSpPr>
          <p:cNvPr id="3" name="Content Placeholder 2">
            <a:extLst>
              <a:ext uri="{FF2B5EF4-FFF2-40B4-BE49-F238E27FC236}">
                <a16:creationId xmlns:a16="http://schemas.microsoft.com/office/drawing/2014/main" id="{A410E742-D69B-373C-38BA-18FC9F70EE49}"/>
              </a:ext>
            </a:extLst>
          </p:cNvPr>
          <p:cNvSpPr>
            <a:spLocks noGrp="1"/>
          </p:cNvSpPr>
          <p:nvPr>
            <p:ph sz="half" idx="1"/>
          </p:nvPr>
        </p:nvSpPr>
        <p:spPr/>
        <p:txBody>
          <a:bodyPr/>
          <a:lstStyle/>
          <a:p>
            <a:r>
              <a:rPr lang="en-GB" dirty="0" err="1"/>
              <a:t>Ysgrifennwch</a:t>
            </a:r>
            <a:r>
              <a:rPr lang="en-GB" dirty="0"/>
              <a:t> </a:t>
            </a:r>
            <a:r>
              <a:rPr lang="en-GB" dirty="0" err="1"/>
              <a:t>eich</a:t>
            </a:r>
            <a:r>
              <a:rPr lang="en-GB" dirty="0"/>
              <a:t> </a:t>
            </a:r>
            <a:r>
              <a:rPr lang="en-GB" dirty="0" err="1"/>
              <a:t>hunaniaethau</a:t>
            </a:r>
            <a:r>
              <a:rPr lang="en-GB" dirty="0"/>
              <a:t> (</a:t>
            </a:r>
            <a:r>
              <a:rPr lang="en-GB" dirty="0" err="1"/>
              <a:t>cymaint</a:t>
            </a:r>
            <a:r>
              <a:rPr lang="en-GB" dirty="0"/>
              <a:t> ag y </a:t>
            </a:r>
            <a:r>
              <a:rPr lang="en-GB" dirty="0" err="1"/>
              <a:t>credwch</a:t>
            </a:r>
            <a:r>
              <a:rPr lang="en-GB" dirty="0"/>
              <a:t> </a:t>
            </a:r>
            <a:r>
              <a:rPr lang="en-GB" dirty="0" err="1"/>
              <a:t>sy'n</a:t>
            </a:r>
            <a:r>
              <a:rPr lang="en-GB" dirty="0"/>
              <a:t> </a:t>
            </a:r>
            <a:r>
              <a:rPr lang="en-GB" dirty="0" err="1"/>
              <a:t>berthnasol</a:t>
            </a:r>
            <a:r>
              <a:rPr lang="en-GB" dirty="0"/>
              <a:t> </a:t>
            </a:r>
            <a:r>
              <a:rPr lang="en-GB" dirty="0" err="1"/>
              <a:t>i</a:t>
            </a:r>
            <a:r>
              <a:rPr lang="en-GB" dirty="0"/>
              <a:t> chi).</a:t>
            </a:r>
          </a:p>
        </p:txBody>
      </p:sp>
      <p:sp>
        <p:nvSpPr>
          <p:cNvPr id="4" name="Content Placeholder 3">
            <a:extLst>
              <a:ext uri="{FF2B5EF4-FFF2-40B4-BE49-F238E27FC236}">
                <a16:creationId xmlns:a16="http://schemas.microsoft.com/office/drawing/2014/main" id="{DAE53AC0-2738-3D5E-CE82-5B805BC4AF58}"/>
              </a:ext>
            </a:extLst>
          </p:cNvPr>
          <p:cNvSpPr>
            <a:spLocks noGrp="1"/>
          </p:cNvSpPr>
          <p:nvPr>
            <p:ph sz="half" idx="2"/>
          </p:nvPr>
        </p:nvSpPr>
        <p:spPr/>
        <p:txBody>
          <a:bodyPr/>
          <a:lstStyle/>
          <a:p>
            <a:r>
              <a:rPr lang="en-GB" dirty="0">
                <a:solidFill>
                  <a:srgbClr val="0070C0"/>
                </a:solidFill>
              </a:rPr>
              <a:t>Write down your identities (as many as you think are relevant to you).</a:t>
            </a:r>
          </a:p>
        </p:txBody>
      </p:sp>
    </p:spTree>
    <p:extLst>
      <p:ext uri="{BB962C8B-B14F-4D97-AF65-F5344CB8AC3E}">
        <p14:creationId xmlns:p14="http://schemas.microsoft.com/office/powerpoint/2010/main" val="19311677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4030D-E405-66D0-DD93-134B04B43ADF}"/>
              </a:ext>
            </a:extLst>
          </p:cNvPr>
          <p:cNvSpPr>
            <a:spLocks noGrp="1"/>
          </p:cNvSpPr>
          <p:nvPr>
            <p:ph type="title"/>
          </p:nvPr>
        </p:nvSpPr>
        <p:spPr/>
        <p:txBody>
          <a:bodyPr/>
          <a:lstStyle/>
          <a:p>
            <a:pPr algn="ctr"/>
            <a:r>
              <a:rPr lang="en-GB" dirty="0" err="1"/>
              <a:t>Hunaniaethau</a:t>
            </a:r>
            <a:br>
              <a:rPr lang="en-GB" dirty="0"/>
            </a:br>
            <a:r>
              <a:rPr lang="en-GB" dirty="0">
                <a:solidFill>
                  <a:srgbClr val="0070C0"/>
                </a:solidFill>
              </a:rPr>
              <a:t>Identities</a:t>
            </a:r>
          </a:p>
        </p:txBody>
      </p:sp>
      <p:sp>
        <p:nvSpPr>
          <p:cNvPr id="3" name="Content Placeholder 2">
            <a:extLst>
              <a:ext uri="{FF2B5EF4-FFF2-40B4-BE49-F238E27FC236}">
                <a16:creationId xmlns:a16="http://schemas.microsoft.com/office/drawing/2014/main" id="{6D3741FB-9937-0EFC-2CE9-967C65B1564E}"/>
              </a:ext>
            </a:extLst>
          </p:cNvPr>
          <p:cNvSpPr>
            <a:spLocks noGrp="1"/>
          </p:cNvSpPr>
          <p:nvPr>
            <p:ph sz="half" idx="1"/>
          </p:nvPr>
        </p:nvSpPr>
        <p:spPr>
          <a:xfrm>
            <a:off x="357809" y="1825625"/>
            <a:ext cx="4137991" cy="3809862"/>
          </a:xfrm>
        </p:spPr>
        <p:txBody>
          <a:bodyPr>
            <a:normAutofit fontScale="92500" lnSpcReduction="10000"/>
          </a:bodyPr>
          <a:lstStyle/>
          <a:p>
            <a:r>
              <a:rPr lang="en-GB" dirty="0" err="1"/>
              <a:t>Hunaniaeth</a:t>
            </a:r>
            <a:r>
              <a:rPr lang="en-GB" dirty="0"/>
              <a:t> – </a:t>
            </a:r>
            <a:r>
              <a:rPr lang="en-GB" dirty="0" err="1"/>
              <a:t>hunan-gysyniad</a:t>
            </a:r>
            <a:r>
              <a:rPr lang="en-GB" dirty="0"/>
              <a:t>, </a:t>
            </a:r>
            <a:r>
              <a:rPr lang="en-GB" dirty="0" err="1"/>
              <a:t>ymdeimlad</a:t>
            </a:r>
            <a:r>
              <a:rPr lang="en-GB" dirty="0"/>
              <a:t> o </a:t>
            </a:r>
            <a:r>
              <a:rPr lang="en-GB" dirty="0" err="1"/>
              <a:t>hunan</a:t>
            </a:r>
            <a:r>
              <a:rPr lang="en-GB" dirty="0"/>
              <a:t>;</a:t>
            </a:r>
          </a:p>
          <a:p>
            <a:r>
              <a:rPr lang="en-GB" dirty="0" err="1"/>
              <a:t>Ffurfio</a:t>
            </a:r>
            <a:r>
              <a:rPr lang="en-GB" dirty="0"/>
              <a:t> </a:t>
            </a:r>
            <a:r>
              <a:rPr lang="en-GB" dirty="0" err="1"/>
              <a:t>hunaniaeth</a:t>
            </a:r>
            <a:r>
              <a:rPr lang="en-GB" dirty="0"/>
              <a:t> – </a:t>
            </a:r>
            <a:r>
              <a:rPr lang="en-GB" dirty="0" err="1"/>
              <a:t>gwybyddol</a:t>
            </a:r>
            <a:r>
              <a:rPr lang="en-GB" dirty="0"/>
              <a:t>, </a:t>
            </a:r>
            <a:r>
              <a:rPr lang="en-GB" dirty="0" err="1"/>
              <a:t>ysgolaidd</a:t>
            </a:r>
            <a:r>
              <a:rPr lang="en-GB" dirty="0"/>
              <a:t>, </a:t>
            </a:r>
            <a:r>
              <a:rPr lang="en-GB" dirty="0" err="1"/>
              <a:t>cymdeithasol-ddiwylliannol</a:t>
            </a:r>
            <a:r>
              <a:rPr lang="en-GB" dirty="0"/>
              <a:t>, </a:t>
            </a:r>
            <a:r>
              <a:rPr lang="en-GB" dirty="0" err="1"/>
              <a:t>dylanwadau</a:t>
            </a:r>
            <a:r>
              <a:rPr lang="en-GB" dirty="0"/>
              <a:t> </a:t>
            </a:r>
            <a:r>
              <a:rPr lang="en-GB" dirty="0" err="1"/>
              <a:t>rhianta</a:t>
            </a:r>
            <a:r>
              <a:rPr lang="en-GB" dirty="0"/>
              <a:t>;</a:t>
            </a:r>
          </a:p>
          <a:p>
            <a:r>
              <a:rPr lang="en-GB" dirty="0" err="1"/>
              <a:t>Ffurfio</a:t>
            </a:r>
            <a:r>
              <a:rPr lang="en-GB" dirty="0"/>
              <a:t> </a:t>
            </a:r>
            <a:r>
              <a:rPr lang="en-GB" dirty="0" err="1"/>
              <a:t>hunaniaeth</a:t>
            </a:r>
            <a:r>
              <a:rPr lang="en-GB" dirty="0"/>
              <a:t> </a:t>
            </a:r>
            <a:r>
              <a:rPr lang="en-GB" dirty="0" err="1"/>
              <a:t>yn</a:t>
            </a:r>
            <a:r>
              <a:rPr lang="en-GB" dirty="0"/>
              <a:t> </a:t>
            </a:r>
            <a:r>
              <a:rPr lang="en-GB" dirty="0" err="1"/>
              <a:t>ôl</a:t>
            </a:r>
            <a:r>
              <a:rPr lang="en-GB" dirty="0"/>
              <a:t> </a:t>
            </a:r>
            <a:r>
              <a:rPr lang="en-GB" dirty="0" err="1"/>
              <a:t>tebygrwydd</a:t>
            </a:r>
            <a:r>
              <a:rPr lang="en-GB" dirty="0"/>
              <a:t>/</a:t>
            </a:r>
            <a:r>
              <a:rPr lang="en-GB" dirty="0" err="1"/>
              <a:t>gwahaniaeth</a:t>
            </a:r>
            <a:r>
              <a:rPr lang="en-GB" dirty="0"/>
              <a:t>.</a:t>
            </a:r>
          </a:p>
          <a:p>
            <a:endParaRPr lang="en-GB" dirty="0"/>
          </a:p>
        </p:txBody>
      </p:sp>
      <p:sp>
        <p:nvSpPr>
          <p:cNvPr id="4" name="Content Placeholder 3">
            <a:extLst>
              <a:ext uri="{FF2B5EF4-FFF2-40B4-BE49-F238E27FC236}">
                <a16:creationId xmlns:a16="http://schemas.microsoft.com/office/drawing/2014/main" id="{0A527B26-BA17-58DE-9A84-27C660339F98}"/>
              </a:ext>
            </a:extLst>
          </p:cNvPr>
          <p:cNvSpPr>
            <a:spLocks noGrp="1"/>
          </p:cNvSpPr>
          <p:nvPr>
            <p:ph sz="half" idx="2"/>
          </p:nvPr>
        </p:nvSpPr>
        <p:spPr/>
        <p:txBody>
          <a:bodyPr>
            <a:normAutofit fontScale="92500" lnSpcReduction="10000"/>
          </a:bodyPr>
          <a:lstStyle/>
          <a:p>
            <a:r>
              <a:rPr lang="en-GB" dirty="0">
                <a:solidFill>
                  <a:srgbClr val="0070C0"/>
                </a:solidFill>
              </a:rPr>
              <a:t>Identity – self-concept, sense of self;</a:t>
            </a:r>
          </a:p>
          <a:p>
            <a:r>
              <a:rPr lang="en-GB" dirty="0">
                <a:solidFill>
                  <a:srgbClr val="0070C0"/>
                </a:solidFill>
              </a:rPr>
              <a:t>Identity formation – cognitive, scholastic, socio-cultural, parenting influences;</a:t>
            </a:r>
          </a:p>
          <a:p>
            <a:r>
              <a:rPr lang="en-GB" dirty="0">
                <a:solidFill>
                  <a:srgbClr val="0070C0"/>
                </a:solidFill>
              </a:rPr>
              <a:t>Identity formation by similarity/difference.</a:t>
            </a:r>
          </a:p>
          <a:p>
            <a:pPr marL="0" indent="0" algn="r">
              <a:buNone/>
            </a:pPr>
            <a:r>
              <a:rPr lang="en-GB" sz="2000" dirty="0">
                <a:solidFill>
                  <a:srgbClr val="0070C0"/>
                </a:solidFill>
              </a:rPr>
              <a:t>(Rollock </a:t>
            </a:r>
            <a:r>
              <a:rPr lang="en-GB" sz="2000" i="1" dirty="0">
                <a:solidFill>
                  <a:srgbClr val="0070C0"/>
                </a:solidFill>
              </a:rPr>
              <a:t>et al</a:t>
            </a:r>
            <a:r>
              <a:rPr lang="en-GB" sz="2000" dirty="0">
                <a:solidFill>
                  <a:srgbClr val="0070C0"/>
                </a:solidFill>
              </a:rPr>
              <a:t>., 2014)</a:t>
            </a:r>
          </a:p>
        </p:txBody>
      </p:sp>
    </p:spTree>
    <p:extLst>
      <p:ext uri="{BB962C8B-B14F-4D97-AF65-F5344CB8AC3E}">
        <p14:creationId xmlns:p14="http://schemas.microsoft.com/office/powerpoint/2010/main" val="31132485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4030D-E405-66D0-DD93-134B04B43ADF}"/>
              </a:ext>
            </a:extLst>
          </p:cNvPr>
          <p:cNvSpPr>
            <a:spLocks noGrp="1"/>
          </p:cNvSpPr>
          <p:nvPr>
            <p:ph type="title"/>
          </p:nvPr>
        </p:nvSpPr>
        <p:spPr/>
        <p:txBody>
          <a:bodyPr/>
          <a:lstStyle/>
          <a:p>
            <a:pPr algn="ctr"/>
            <a:r>
              <a:rPr lang="en-GB" dirty="0" err="1"/>
              <a:t>Hunaniaethau</a:t>
            </a:r>
            <a:r>
              <a:rPr lang="en-GB" dirty="0"/>
              <a:t> </a:t>
            </a:r>
            <a:r>
              <a:rPr lang="en-GB" dirty="0" err="1"/>
              <a:t>croestoriadol</a:t>
            </a:r>
            <a:br>
              <a:rPr lang="en-GB" dirty="0"/>
            </a:br>
            <a:r>
              <a:rPr lang="en-GB" dirty="0">
                <a:solidFill>
                  <a:srgbClr val="0070C0"/>
                </a:solidFill>
              </a:rPr>
              <a:t>Intersectional identities</a:t>
            </a:r>
          </a:p>
        </p:txBody>
      </p:sp>
      <p:sp>
        <p:nvSpPr>
          <p:cNvPr id="3" name="Content Placeholder 2">
            <a:extLst>
              <a:ext uri="{FF2B5EF4-FFF2-40B4-BE49-F238E27FC236}">
                <a16:creationId xmlns:a16="http://schemas.microsoft.com/office/drawing/2014/main" id="{6D3741FB-9937-0EFC-2CE9-967C65B1564E}"/>
              </a:ext>
            </a:extLst>
          </p:cNvPr>
          <p:cNvSpPr>
            <a:spLocks noGrp="1"/>
          </p:cNvSpPr>
          <p:nvPr>
            <p:ph sz="half" idx="1"/>
          </p:nvPr>
        </p:nvSpPr>
        <p:spPr>
          <a:xfrm>
            <a:off x="357809" y="1825625"/>
            <a:ext cx="4137991" cy="4147792"/>
          </a:xfrm>
        </p:spPr>
        <p:txBody>
          <a:bodyPr>
            <a:normAutofit fontScale="92500"/>
          </a:bodyPr>
          <a:lstStyle/>
          <a:p>
            <a:r>
              <a:rPr lang="cy-GB" sz="2600" dirty="0"/>
              <a:t>Pa safleoedd unigryw ydych chi'n eu cael oherwydd eich hunaniaethau </a:t>
            </a:r>
            <a:r>
              <a:rPr lang="cy-GB" sz="2600" dirty="0" err="1"/>
              <a:t>croestoriadol</a:t>
            </a:r>
            <a:r>
              <a:rPr lang="cy-GB" sz="2600" dirty="0"/>
              <a:t>?</a:t>
            </a:r>
          </a:p>
          <a:p>
            <a:r>
              <a:rPr lang="cy-GB" sz="2600" dirty="0"/>
              <a:t>Sut mae eich hunaniaeth </a:t>
            </a:r>
            <a:r>
              <a:rPr lang="cy-GB" sz="2600" dirty="0" err="1"/>
              <a:t>groestoriadol</a:t>
            </a:r>
            <a:r>
              <a:rPr lang="cy-GB" sz="2600" dirty="0"/>
              <a:t> yn effeithio ar eich gwaith?</a:t>
            </a:r>
          </a:p>
          <a:p>
            <a:r>
              <a:rPr lang="cy-GB" sz="2600" dirty="0"/>
              <a:t>Sut allwch chi ymdeimlo â chydweithwyr?</a:t>
            </a:r>
          </a:p>
          <a:p>
            <a:r>
              <a:rPr lang="cy-GB" sz="2600" dirty="0"/>
              <a:t>Ydy eich manteision/ anfanteision yn newid yn ôl cyd-destun/amser/lleoliad?</a:t>
            </a:r>
          </a:p>
          <a:p>
            <a:endParaRPr lang="en-GB" dirty="0"/>
          </a:p>
        </p:txBody>
      </p:sp>
      <p:sp>
        <p:nvSpPr>
          <p:cNvPr id="4" name="Content Placeholder 3">
            <a:extLst>
              <a:ext uri="{FF2B5EF4-FFF2-40B4-BE49-F238E27FC236}">
                <a16:creationId xmlns:a16="http://schemas.microsoft.com/office/drawing/2014/main" id="{0A527B26-BA17-58DE-9A84-27C660339F98}"/>
              </a:ext>
            </a:extLst>
          </p:cNvPr>
          <p:cNvSpPr>
            <a:spLocks noGrp="1"/>
          </p:cNvSpPr>
          <p:nvPr>
            <p:ph sz="half" idx="2"/>
          </p:nvPr>
        </p:nvSpPr>
        <p:spPr>
          <a:xfrm>
            <a:off x="4648200" y="1825625"/>
            <a:ext cx="4386470" cy="4147792"/>
          </a:xfrm>
        </p:spPr>
        <p:txBody>
          <a:bodyPr>
            <a:noAutofit/>
          </a:bodyPr>
          <a:lstStyle/>
          <a:p>
            <a:r>
              <a:rPr lang="en-GB" sz="2400" dirty="0">
                <a:solidFill>
                  <a:srgbClr val="0070C0"/>
                </a:solidFill>
              </a:rPr>
              <a:t>What unique positions do you find yourself due to your intersectional identities?</a:t>
            </a:r>
          </a:p>
          <a:p>
            <a:r>
              <a:rPr lang="en-GB" sz="2400" dirty="0">
                <a:solidFill>
                  <a:srgbClr val="0070C0"/>
                </a:solidFill>
              </a:rPr>
              <a:t>How do your intersectional identities impact your work?</a:t>
            </a:r>
          </a:p>
          <a:p>
            <a:r>
              <a:rPr lang="en-GB" sz="2400" dirty="0">
                <a:solidFill>
                  <a:srgbClr val="0070C0"/>
                </a:solidFill>
              </a:rPr>
              <a:t>How can you relate to colleagues?</a:t>
            </a:r>
          </a:p>
          <a:p>
            <a:r>
              <a:rPr lang="en-GB" sz="2400" dirty="0">
                <a:solidFill>
                  <a:srgbClr val="0070C0"/>
                </a:solidFill>
              </a:rPr>
              <a:t>Do your advantages/disadvantages change according to context/time/location?</a:t>
            </a:r>
          </a:p>
        </p:txBody>
      </p:sp>
    </p:spTree>
    <p:extLst>
      <p:ext uri="{BB962C8B-B14F-4D97-AF65-F5344CB8AC3E}">
        <p14:creationId xmlns:p14="http://schemas.microsoft.com/office/powerpoint/2010/main" val="181634547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E64E5-F71D-DBB5-3D33-3798051C024A}"/>
              </a:ext>
            </a:extLst>
          </p:cNvPr>
          <p:cNvSpPr>
            <a:spLocks noGrp="1"/>
          </p:cNvSpPr>
          <p:nvPr>
            <p:ph type="title"/>
          </p:nvPr>
        </p:nvSpPr>
        <p:spPr/>
        <p:txBody>
          <a:bodyPr/>
          <a:lstStyle/>
          <a:p>
            <a:pPr algn="ctr"/>
            <a:r>
              <a:rPr lang="en-GB" dirty="0" err="1"/>
              <a:t>Beirniadaeth</a:t>
            </a:r>
            <a:br>
              <a:rPr lang="en-GB" dirty="0"/>
            </a:br>
            <a:r>
              <a:rPr lang="en-GB" dirty="0">
                <a:solidFill>
                  <a:srgbClr val="0070C0"/>
                </a:solidFill>
              </a:rPr>
              <a:t>Critique</a:t>
            </a:r>
          </a:p>
        </p:txBody>
      </p:sp>
      <p:sp>
        <p:nvSpPr>
          <p:cNvPr id="3" name="Content Placeholder 2">
            <a:extLst>
              <a:ext uri="{FF2B5EF4-FFF2-40B4-BE49-F238E27FC236}">
                <a16:creationId xmlns:a16="http://schemas.microsoft.com/office/drawing/2014/main" id="{619AD880-67D1-BB09-501E-BE999F43EF81}"/>
              </a:ext>
            </a:extLst>
          </p:cNvPr>
          <p:cNvSpPr>
            <a:spLocks noGrp="1"/>
          </p:cNvSpPr>
          <p:nvPr>
            <p:ph sz="half" idx="1"/>
          </p:nvPr>
        </p:nvSpPr>
        <p:spPr/>
        <p:txBody>
          <a:bodyPr>
            <a:normAutofit fontScale="92500" lnSpcReduction="20000"/>
          </a:bodyPr>
          <a:lstStyle/>
          <a:p>
            <a:r>
              <a:rPr lang="cy-GB" dirty="0"/>
              <a:t>Canolbwyntio'n bennaf ar hil a rhyw;</a:t>
            </a:r>
          </a:p>
          <a:p>
            <a:r>
              <a:rPr lang="cy-GB" dirty="0"/>
              <a:t>Anodd ei ddefnyddio o fewn systemau cyfreithiol;</a:t>
            </a:r>
          </a:p>
          <a:p>
            <a:r>
              <a:rPr lang="cy-GB" dirty="0"/>
              <a:t>Heb ei gynnwys yn system gyfreithiol y Deyrnas Unedig;</a:t>
            </a:r>
          </a:p>
          <a:p>
            <a:r>
              <a:rPr lang="cy-GB" dirty="0"/>
              <a:t>Defnyddir yn aml y tu allan i'r cyd-destun cyfreithiol.</a:t>
            </a:r>
          </a:p>
          <a:p>
            <a:endParaRPr lang="en-GB" dirty="0"/>
          </a:p>
        </p:txBody>
      </p:sp>
      <p:sp>
        <p:nvSpPr>
          <p:cNvPr id="4" name="Content Placeholder 3">
            <a:extLst>
              <a:ext uri="{FF2B5EF4-FFF2-40B4-BE49-F238E27FC236}">
                <a16:creationId xmlns:a16="http://schemas.microsoft.com/office/drawing/2014/main" id="{7BB62DC9-AFA1-92EB-DBC2-381FC6C0BF40}"/>
              </a:ext>
            </a:extLst>
          </p:cNvPr>
          <p:cNvSpPr>
            <a:spLocks noGrp="1"/>
          </p:cNvSpPr>
          <p:nvPr>
            <p:ph sz="half" idx="2"/>
          </p:nvPr>
        </p:nvSpPr>
        <p:spPr/>
        <p:txBody>
          <a:bodyPr>
            <a:normAutofit fontScale="92500" lnSpcReduction="20000"/>
          </a:bodyPr>
          <a:lstStyle/>
          <a:p>
            <a:r>
              <a:rPr lang="en-GB" dirty="0">
                <a:solidFill>
                  <a:srgbClr val="0070C0"/>
                </a:solidFill>
              </a:rPr>
              <a:t>Predominantly focuses on race and gender;</a:t>
            </a:r>
          </a:p>
          <a:p>
            <a:r>
              <a:rPr lang="en-GB" dirty="0">
                <a:solidFill>
                  <a:srgbClr val="0070C0"/>
                </a:solidFill>
              </a:rPr>
              <a:t>Difficult to use within legal systems;</a:t>
            </a:r>
          </a:p>
          <a:p>
            <a:r>
              <a:rPr lang="en-GB" dirty="0">
                <a:solidFill>
                  <a:srgbClr val="0070C0"/>
                </a:solidFill>
              </a:rPr>
              <a:t>Not included in UK legal system;</a:t>
            </a:r>
          </a:p>
          <a:p>
            <a:r>
              <a:rPr lang="en-GB" dirty="0">
                <a:solidFill>
                  <a:srgbClr val="0070C0"/>
                </a:solidFill>
              </a:rPr>
              <a:t>Often used outside of the legal context.</a:t>
            </a:r>
          </a:p>
          <a:p>
            <a:pPr marL="0" indent="0" algn="r">
              <a:buNone/>
            </a:pPr>
            <a:r>
              <a:rPr lang="en-GB" sz="2000" dirty="0">
                <a:solidFill>
                  <a:srgbClr val="0070C0"/>
                </a:solidFill>
              </a:rPr>
              <a:t>(Delgado, 2011).</a:t>
            </a:r>
          </a:p>
        </p:txBody>
      </p:sp>
    </p:spTree>
    <p:extLst>
      <p:ext uri="{BB962C8B-B14F-4D97-AF65-F5344CB8AC3E}">
        <p14:creationId xmlns:p14="http://schemas.microsoft.com/office/powerpoint/2010/main" val="719870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73AF9-43C1-FFB4-ADC4-114040C68C60}"/>
              </a:ext>
            </a:extLst>
          </p:cNvPr>
          <p:cNvSpPr>
            <a:spLocks noGrp="1"/>
          </p:cNvSpPr>
          <p:nvPr>
            <p:ph type="title"/>
          </p:nvPr>
        </p:nvSpPr>
        <p:spPr/>
        <p:txBody>
          <a:bodyPr/>
          <a:lstStyle/>
          <a:p>
            <a:pPr algn="ctr"/>
            <a:r>
              <a:rPr lang="en-GB" dirty="0"/>
              <a:t>Lens </a:t>
            </a:r>
            <a:r>
              <a:rPr lang="en-GB" dirty="0" err="1"/>
              <a:t>groestoriadoldeb</a:t>
            </a:r>
            <a:br>
              <a:rPr lang="en-GB" dirty="0"/>
            </a:br>
            <a:r>
              <a:rPr lang="en-GB" dirty="0">
                <a:solidFill>
                  <a:srgbClr val="0070C0"/>
                </a:solidFill>
              </a:rPr>
              <a:t>Intersectionality lens</a:t>
            </a:r>
          </a:p>
        </p:txBody>
      </p:sp>
      <p:pic>
        <p:nvPicPr>
          <p:cNvPr id="6" name="Content Placeholder 5" descr="Child with magnifying glass">
            <a:extLst>
              <a:ext uri="{FF2B5EF4-FFF2-40B4-BE49-F238E27FC236}">
                <a16:creationId xmlns:a16="http://schemas.microsoft.com/office/drawing/2014/main" id="{A6699DF4-1D60-8CA4-28B8-6C0E379F5BF5}"/>
              </a:ext>
            </a:extLst>
          </p:cNvPr>
          <p:cNvPicPr>
            <a:picLocks noGrp="1" noChangeAspect="1"/>
          </p:cNvPicPr>
          <p:nvPr>
            <p:ph sz="half" idx="1"/>
          </p:nvPr>
        </p:nvPicPr>
        <p:blipFill>
          <a:blip r:embed="rId2"/>
          <a:stretch>
            <a:fillRect/>
          </a:stretch>
        </p:blipFill>
        <p:spPr>
          <a:xfrm>
            <a:off x="352643" y="2097156"/>
            <a:ext cx="3591143" cy="2397668"/>
          </a:xfrm>
        </p:spPr>
      </p:pic>
      <p:sp>
        <p:nvSpPr>
          <p:cNvPr id="4" name="Content Placeholder 3">
            <a:extLst>
              <a:ext uri="{FF2B5EF4-FFF2-40B4-BE49-F238E27FC236}">
                <a16:creationId xmlns:a16="http://schemas.microsoft.com/office/drawing/2014/main" id="{FDBF66B8-653A-5D80-9850-08E093048D23}"/>
              </a:ext>
            </a:extLst>
          </p:cNvPr>
          <p:cNvSpPr>
            <a:spLocks noGrp="1"/>
          </p:cNvSpPr>
          <p:nvPr>
            <p:ph sz="half" idx="2"/>
          </p:nvPr>
        </p:nvSpPr>
        <p:spPr>
          <a:xfrm>
            <a:off x="4174435" y="1825625"/>
            <a:ext cx="4770782" cy="3809862"/>
          </a:xfrm>
        </p:spPr>
        <p:txBody>
          <a:bodyPr>
            <a:normAutofit fontScale="92500" lnSpcReduction="20000"/>
          </a:bodyPr>
          <a:lstStyle/>
          <a:p>
            <a:pPr marL="0" indent="0">
              <a:buNone/>
            </a:pPr>
            <a:r>
              <a:rPr lang="cy-GB" dirty="0"/>
              <a:t>Gall lens </a:t>
            </a:r>
            <a:r>
              <a:rPr lang="cy-GB" dirty="0" err="1"/>
              <a:t>groestoriadoleb</a:t>
            </a:r>
            <a:r>
              <a:rPr lang="cy-GB" dirty="0"/>
              <a:t> fod yn effeithiol wrth herio polisïau a strategaethau ecwiti trwy gwestiynu anweledigrwydd hunaniaethau cymdeithasol penodol.</a:t>
            </a:r>
          </a:p>
          <a:p>
            <a:pPr marL="0" indent="0">
              <a:buNone/>
            </a:pPr>
            <a:endParaRPr lang="en-GB" dirty="0"/>
          </a:p>
          <a:p>
            <a:pPr marL="0" indent="0">
              <a:buNone/>
            </a:pPr>
            <a:r>
              <a:rPr lang="en-GB" dirty="0">
                <a:solidFill>
                  <a:srgbClr val="0070C0"/>
                </a:solidFill>
              </a:rPr>
              <a:t>An intersectionality lens can prove effective in challenging equity policies and strategies by questioning the invisibility of certain social identities. </a:t>
            </a:r>
          </a:p>
        </p:txBody>
      </p:sp>
    </p:spTree>
    <p:extLst>
      <p:ext uri="{BB962C8B-B14F-4D97-AF65-F5344CB8AC3E}">
        <p14:creationId xmlns:p14="http://schemas.microsoft.com/office/powerpoint/2010/main" val="16214011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49077-052A-8C84-8EE6-2F5262614CE7}"/>
              </a:ext>
            </a:extLst>
          </p:cNvPr>
          <p:cNvSpPr>
            <a:spLocks noGrp="1"/>
          </p:cNvSpPr>
          <p:nvPr>
            <p:ph type="title"/>
          </p:nvPr>
        </p:nvSpPr>
        <p:spPr>
          <a:xfrm>
            <a:off x="470038" y="346283"/>
            <a:ext cx="8356324" cy="1325563"/>
          </a:xfrm>
        </p:spPr>
        <p:txBody>
          <a:bodyPr>
            <a:normAutofit fontScale="90000"/>
          </a:bodyPr>
          <a:lstStyle/>
          <a:p>
            <a:pPr algn="ctr"/>
            <a:r>
              <a:rPr lang="en-GB" dirty="0" err="1"/>
              <a:t>Gweld</a:t>
            </a:r>
            <a:r>
              <a:rPr lang="en-GB" dirty="0"/>
              <a:t> </a:t>
            </a:r>
            <a:r>
              <a:rPr lang="en-GB" dirty="0" err="1"/>
              <a:t>anghyfiawnder</a:t>
            </a:r>
            <a:r>
              <a:rPr lang="en-GB" dirty="0"/>
              <a:t> – </a:t>
            </a:r>
            <a:r>
              <a:rPr lang="en-GB" dirty="0" err="1"/>
              <a:t>cymryd</a:t>
            </a:r>
            <a:r>
              <a:rPr lang="en-GB" dirty="0"/>
              <a:t> </a:t>
            </a:r>
            <a:r>
              <a:rPr lang="en-GB" dirty="0" err="1"/>
              <a:t>safiad</a:t>
            </a:r>
            <a:br>
              <a:rPr lang="en-GB" dirty="0"/>
            </a:br>
            <a:r>
              <a:rPr lang="en-GB" dirty="0">
                <a:solidFill>
                  <a:srgbClr val="0070C0"/>
                </a:solidFill>
              </a:rPr>
              <a:t>Seeing injustice - positionality</a:t>
            </a:r>
          </a:p>
        </p:txBody>
      </p:sp>
      <p:sp>
        <p:nvSpPr>
          <p:cNvPr id="3" name="Content Placeholder 2">
            <a:extLst>
              <a:ext uri="{FF2B5EF4-FFF2-40B4-BE49-F238E27FC236}">
                <a16:creationId xmlns:a16="http://schemas.microsoft.com/office/drawing/2014/main" id="{50AD61EB-52F3-5D15-B58C-C0A247E5AC83}"/>
              </a:ext>
            </a:extLst>
          </p:cNvPr>
          <p:cNvSpPr>
            <a:spLocks noGrp="1"/>
          </p:cNvSpPr>
          <p:nvPr>
            <p:ph sz="half" idx="1"/>
          </p:nvPr>
        </p:nvSpPr>
        <p:spPr/>
        <p:txBody>
          <a:bodyPr/>
          <a:lstStyle/>
          <a:p>
            <a:r>
              <a:rPr lang="en-GB" b="1" dirty="0" err="1"/>
              <a:t>Pwy</a:t>
            </a:r>
            <a:r>
              <a:rPr lang="en-GB" b="1" dirty="0"/>
              <a:t> </a:t>
            </a:r>
            <a:r>
              <a:rPr lang="en-GB" b="1" dirty="0" err="1"/>
              <a:t>ydych</a:t>
            </a:r>
            <a:r>
              <a:rPr lang="en-GB" b="1" dirty="0"/>
              <a:t> chi?</a:t>
            </a:r>
          </a:p>
          <a:p>
            <a:endParaRPr lang="en-GB" b="1" dirty="0"/>
          </a:p>
          <a:p>
            <a:r>
              <a:rPr lang="en-GB" b="1" dirty="0"/>
              <a:t>Beth </a:t>
            </a:r>
            <a:r>
              <a:rPr lang="en-GB" b="1" dirty="0" err="1"/>
              <a:t>yw</a:t>
            </a:r>
            <a:r>
              <a:rPr lang="en-GB" b="1" dirty="0"/>
              <a:t> </a:t>
            </a:r>
            <a:r>
              <a:rPr lang="en-GB" b="1" dirty="0" err="1"/>
              <a:t>eich</a:t>
            </a:r>
            <a:r>
              <a:rPr lang="en-GB" b="1" dirty="0"/>
              <a:t> lens?</a:t>
            </a:r>
          </a:p>
          <a:p>
            <a:pPr>
              <a:buFontTx/>
              <a:buChar char="-"/>
            </a:pPr>
            <a:r>
              <a:rPr lang="en-GB" dirty="0" err="1"/>
              <a:t>Damcaniaeth</a:t>
            </a:r>
            <a:r>
              <a:rPr lang="en-GB" dirty="0"/>
              <a:t> </a:t>
            </a:r>
            <a:r>
              <a:rPr lang="en-GB" dirty="0" err="1"/>
              <a:t>safbwynt</a:t>
            </a:r>
            <a:r>
              <a:rPr lang="en-GB" dirty="0"/>
              <a:t>;</a:t>
            </a:r>
          </a:p>
          <a:p>
            <a:pPr>
              <a:buFontTx/>
              <a:buChar char="-"/>
            </a:pPr>
            <a:r>
              <a:rPr lang="en-GB" i="1" dirty="0"/>
              <a:t>Lugar de </a:t>
            </a:r>
            <a:r>
              <a:rPr lang="en-GB" i="1" dirty="0" err="1"/>
              <a:t>fala</a:t>
            </a:r>
            <a:r>
              <a:rPr lang="en-GB" i="1" dirty="0"/>
              <a:t> </a:t>
            </a:r>
            <a:r>
              <a:rPr lang="en-GB" dirty="0"/>
              <a:t>(</a:t>
            </a:r>
            <a:r>
              <a:rPr lang="en-GB" dirty="0" err="1"/>
              <a:t>lle</a:t>
            </a:r>
            <a:r>
              <a:rPr lang="en-GB" dirty="0"/>
              <a:t> </a:t>
            </a:r>
            <a:r>
              <a:rPr lang="en-GB" dirty="0" err="1"/>
              <a:t>lleferydd</a:t>
            </a:r>
            <a:r>
              <a:rPr lang="en-GB" dirty="0"/>
              <a:t>);</a:t>
            </a:r>
          </a:p>
          <a:p>
            <a:pPr>
              <a:buFontTx/>
              <a:buChar char="-"/>
            </a:pPr>
            <a:r>
              <a:rPr lang="en-GB" dirty="0" err="1"/>
              <a:t>Persbectif</a:t>
            </a:r>
            <a:r>
              <a:rPr lang="en-GB" dirty="0"/>
              <a:t> </a:t>
            </a:r>
            <a:r>
              <a:rPr lang="en-GB" dirty="0" err="1"/>
              <a:t>cyfalaf</a:t>
            </a:r>
            <a:r>
              <a:rPr lang="en-GB" dirty="0"/>
              <a:t>.</a:t>
            </a:r>
          </a:p>
          <a:p>
            <a:pPr>
              <a:buFontTx/>
              <a:buChar char="-"/>
            </a:pPr>
            <a:endParaRPr lang="en-GB" dirty="0"/>
          </a:p>
        </p:txBody>
      </p:sp>
      <p:sp>
        <p:nvSpPr>
          <p:cNvPr id="4" name="Content Placeholder 3">
            <a:extLst>
              <a:ext uri="{FF2B5EF4-FFF2-40B4-BE49-F238E27FC236}">
                <a16:creationId xmlns:a16="http://schemas.microsoft.com/office/drawing/2014/main" id="{E3002C73-D875-EDED-ADD6-C27516160A60}"/>
              </a:ext>
            </a:extLst>
          </p:cNvPr>
          <p:cNvSpPr>
            <a:spLocks noGrp="1"/>
          </p:cNvSpPr>
          <p:nvPr>
            <p:ph sz="half" idx="2"/>
          </p:nvPr>
        </p:nvSpPr>
        <p:spPr/>
        <p:txBody>
          <a:bodyPr/>
          <a:lstStyle/>
          <a:p>
            <a:r>
              <a:rPr lang="en-GB" b="1" dirty="0">
                <a:solidFill>
                  <a:srgbClr val="0070C0"/>
                </a:solidFill>
              </a:rPr>
              <a:t>Who are you?</a:t>
            </a:r>
          </a:p>
          <a:p>
            <a:endParaRPr lang="en-GB" b="1" dirty="0">
              <a:solidFill>
                <a:srgbClr val="0070C0"/>
              </a:solidFill>
            </a:endParaRPr>
          </a:p>
          <a:p>
            <a:r>
              <a:rPr lang="en-GB" b="1" dirty="0">
                <a:solidFill>
                  <a:srgbClr val="0070C0"/>
                </a:solidFill>
              </a:rPr>
              <a:t>What is your lens?</a:t>
            </a:r>
          </a:p>
          <a:p>
            <a:pPr>
              <a:buFontTx/>
              <a:buChar char="-"/>
            </a:pPr>
            <a:r>
              <a:rPr lang="en-GB" dirty="0">
                <a:solidFill>
                  <a:srgbClr val="0070C0"/>
                </a:solidFill>
              </a:rPr>
              <a:t>Standpoint theory;</a:t>
            </a:r>
          </a:p>
          <a:p>
            <a:pPr>
              <a:buFontTx/>
              <a:buChar char="-"/>
            </a:pPr>
            <a:r>
              <a:rPr lang="en-GB" i="1" dirty="0">
                <a:solidFill>
                  <a:srgbClr val="0070C0"/>
                </a:solidFill>
              </a:rPr>
              <a:t>Lugar de </a:t>
            </a:r>
            <a:r>
              <a:rPr lang="en-GB" i="1" dirty="0" err="1">
                <a:solidFill>
                  <a:srgbClr val="0070C0"/>
                </a:solidFill>
              </a:rPr>
              <a:t>fala</a:t>
            </a:r>
            <a:r>
              <a:rPr lang="en-GB" i="1" dirty="0">
                <a:solidFill>
                  <a:srgbClr val="0070C0"/>
                </a:solidFill>
              </a:rPr>
              <a:t> </a:t>
            </a:r>
            <a:r>
              <a:rPr lang="en-GB" dirty="0">
                <a:solidFill>
                  <a:srgbClr val="0070C0"/>
                </a:solidFill>
              </a:rPr>
              <a:t>(place of speech);</a:t>
            </a:r>
          </a:p>
          <a:p>
            <a:pPr>
              <a:buFontTx/>
              <a:buChar char="-"/>
            </a:pPr>
            <a:r>
              <a:rPr lang="en-GB" dirty="0">
                <a:solidFill>
                  <a:srgbClr val="0070C0"/>
                </a:solidFill>
              </a:rPr>
              <a:t>Perspective capital.</a:t>
            </a:r>
          </a:p>
        </p:txBody>
      </p:sp>
    </p:spTree>
    <p:extLst>
      <p:ext uri="{BB962C8B-B14F-4D97-AF65-F5344CB8AC3E}">
        <p14:creationId xmlns:p14="http://schemas.microsoft.com/office/powerpoint/2010/main" val="34232271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04913-4FB3-9DFF-BC89-096112FAF9D5}"/>
              </a:ext>
            </a:extLst>
          </p:cNvPr>
          <p:cNvSpPr>
            <a:spLocks noGrp="1"/>
          </p:cNvSpPr>
          <p:nvPr>
            <p:ph type="title"/>
          </p:nvPr>
        </p:nvSpPr>
        <p:spPr/>
        <p:txBody>
          <a:bodyPr/>
          <a:lstStyle/>
          <a:p>
            <a:pPr algn="ctr"/>
            <a:r>
              <a:rPr lang="en-GB" dirty="0" err="1"/>
              <a:t>Damcaniaeth</a:t>
            </a:r>
            <a:r>
              <a:rPr lang="en-GB" dirty="0"/>
              <a:t> </a:t>
            </a:r>
            <a:r>
              <a:rPr lang="en-GB" dirty="0" err="1"/>
              <a:t>Safbwynt</a:t>
            </a:r>
            <a:br>
              <a:rPr lang="en-GB" dirty="0"/>
            </a:br>
            <a:r>
              <a:rPr lang="en-GB" dirty="0">
                <a:solidFill>
                  <a:srgbClr val="0070C0"/>
                </a:solidFill>
              </a:rPr>
              <a:t>Standpoint Theory</a:t>
            </a:r>
          </a:p>
        </p:txBody>
      </p:sp>
      <p:pic>
        <p:nvPicPr>
          <p:cNvPr id="5" name="Content Placeholder 4">
            <a:extLst>
              <a:ext uri="{FF2B5EF4-FFF2-40B4-BE49-F238E27FC236}">
                <a16:creationId xmlns:a16="http://schemas.microsoft.com/office/drawing/2014/main" id="{20F41896-1239-195B-CE91-0AF950486DFE}"/>
              </a:ext>
            </a:extLst>
          </p:cNvPr>
          <p:cNvPicPr>
            <a:picLocks noGrp="1" noChangeAspect="1"/>
          </p:cNvPicPr>
          <p:nvPr>
            <p:ph sz="half" idx="1"/>
          </p:nvPr>
        </p:nvPicPr>
        <p:blipFill>
          <a:blip r:embed="rId3"/>
          <a:stretch>
            <a:fillRect/>
          </a:stretch>
        </p:blipFill>
        <p:spPr>
          <a:xfrm>
            <a:off x="340415" y="1949106"/>
            <a:ext cx="3590510" cy="2390681"/>
          </a:xfrm>
          <a:prstGeom prst="rect">
            <a:avLst/>
          </a:prstGeom>
        </p:spPr>
      </p:pic>
      <p:sp>
        <p:nvSpPr>
          <p:cNvPr id="4" name="Content Placeholder 3">
            <a:extLst>
              <a:ext uri="{FF2B5EF4-FFF2-40B4-BE49-F238E27FC236}">
                <a16:creationId xmlns:a16="http://schemas.microsoft.com/office/drawing/2014/main" id="{634A3D45-4CAF-1B92-FE3F-0736961BB7DF}"/>
              </a:ext>
            </a:extLst>
          </p:cNvPr>
          <p:cNvSpPr>
            <a:spLocks noGrp="1"/>
          </p:cNvSpPr>
          <p:nvPr>
            <p:ph sz="half" idx="2"/>
          </p:nvPr>
        </p:nvSpPr>
        <p:spPr>
          <a:xfrm>
            <a:off x="3930925" y="1825624"/>
            <a:ext cx="5004353" cy="4187549"/>
          </a:xfrm>
        </p:spPr>
        <p:txBody>
          <a:bodyPr>
            <a:normAutofit fontScale="77500" lnSpcReduction="20000"/>
          </a:bodyPr>
          <a:lstStyle/>
          <a:p>
            <a:r>
              <a:rPr lang="cy-GB" dirty="0"/>
              <a:t>Safbwynt damcaniaethol ffeministaidd sy'n dadlau bod gwybodaeth yn deillio o sefyllfa gymdeithasol;</a:t>
            </a:r>
          </a:p>
          <a:p>
            <a:r>
              <a:rPr lang="cy-GB" dirty="0"/>
              <a:t>Ymchwil a theori wedi anwybyddu ac ymyleiddio menywod a ffyrdd ffeministaidd o feddwl.</a:t>
            </a:r>
          </a:p>
          <a:p>
            <a:pPr marL="0" indent="0">
              <a:buNone/>
            </a:pPr>
            <a:endParaRPr lang="en-GB" dirty="0"/>
          </a:p>
          <a:p>
            <a:r>
              <a:rPr lang="en-GB" dirty="0">
                <a:solidFill>
                  <a:srgbClr val="0070C0"/>
                </a:solidFill>
              </a:rPr>
              <a:t>A feminist theoretical perspective that argues that knowledge stems from social position;</a:t>
            </a:r>
          </a:p>
          <a:p>
            <a:r>
              <a:rPr lang="en-GB" dirty="0">
                <a:solidFill>
                  <a:srgbClr val="0070C0"/>
                </a:solidFill>
              </a:rPr>
              <a:t>Research and theory have ignored and marginalised women and feminist ways of thinking.</a:t>
            </a:r>
          </a:p>
        </p:txBody>
      </p:sp>
      <p:sp>
        <p:nvSpPr>
          <p:cNvPr id="3" name="TextBox 2">
            <a:extLst>
              <a:ext uri="{FF2B5EF4-FFF2-40B4-BE49-F238E27FC236}">
                <a16:creationId xmlns:a16="http://schemas.microsoft.com/office/drawing/2014/main" id="{518DE3A1-5133-EC92-E541-22A03C92F306}"/>
              </a:ext>
            </a:extLst>
          </p:cNvPr>
          <p:cNvSpPr txBox="1"/>
          <p:nvPr/>
        </p:nvSpPr>
        <p:spPr>
          <a:xfrm>
            <a:off x="1252330" y="4492488"/>
            <a:ext cx="2166731" cy="461665"/>
          </a:xfrm>
          <a:prstGeom prst="rect">
            <a:avLst/>
          </a:prstGeom>
          <a:noFill/>
        </p:spPr>
        <p:txBody>
          <a:bodyPr wrap="square" rtlCol="0">
            <a:spAutoFit/>
          </a:bodyPr>
          <a:lstStyle/>
          <a:p>
            <a:r>
              <a:rPr lang="en-GB" sz="2400" dirty="0"/>
              <a:t>Sandra Harding</a:t>
            </a:r>
          </a:p>
        </p:txBody>
      </p:sp>
    </p:spTree>
    <p:extLst>
      <p:ext uri="{BB962C8B-B14F-4D97-AF65-F5344CB8AC3E}">
        <p14:creationId xmlns:p14="http://schemas.microsoft.com/office/powerpoint/2010/main" val="216485835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04913-4FB3-9DFF-BC89-096112FAF9D5}"/>
              </a:ext>
            </a:extLst>
          </p:cNvPr>
          <p:cNvSpPr>
            <a:spLocks noGrp="1"/>
          </p:cNvSpPr>
          <p:nvPr>
            <p:ph type="title"/>
          </p:nvPr>
        </p:nvSpPr>
        <p:spPr/>
        <p:txBody>
          <a:bodyPr/>
          <a:lstStyle/>
          <a:p>
            <a:pPr algn="ctr"/>
            <a:r>
              <a:rPr lang="en-GB" dirty="0" err="1"/>
              <a:t>Damcaniaeth</a:t>
            </a:r>
            <a:r>
              <a:rPr lang="en-GB" dirty="0"/>
              <a:t> </a:t>
            </a:r>
            <a:r>
              <a:rPr lang="en-GB" dirty="0" err="1"/>
              <a:t>Safbwynt</a:t>
            </a:r>
            <a:br>
              <a:rPr lang="en-GB" dirty="0"/>
            </a:br>
            <a:r>
              <a:rPr lang="en-GB" dirty="0">
                <a:solidFill>
                  <a:srgbClr val="0070C0"/>
                </a:solidFill>
              </a:rPr>
              <a:t>Standpoint Theory</a:t>
            </a:r>
          </a:p>
        </p:txBody>
      </p:sp>
      <p:pic>
        <p:nvPicPr>
          <p:cNvPr id="13" name="Content Placeholder 12">
            <a:extLst>
              <a:ext uri="{FF2B5EF4-FFF2-40B4-BE49-F238E27FC236}">
                <a16:creationId xmlns:a16="http://schemas.microsoft.com/office/drawing/2014/main" id="{9091367D-C9DB-D881-BD82-0AB5A7418684}"/>
              </a:ext>
            </a:extLst>
          </p:cNvPr>
          <p:cNvPicPr>
            <a:picLocks noGrp="1" noChangeAspect="1"/>
          </p:cNvPicPr>
          <p:nvPr>
            <p:ph idx="1"/>
          </p:nvPr>
        </p:nvPicPr>
        <p:blipFill>
          <a:blip r:embed="rId3"/>
          <a:stretch>
            <a:fillRect/>
          </a:stretch>
        </p:blipFill>
        <p:spPr>
          <a:xfrm>
            <a:off x="387626" y="1825624"/>
            <a:ext cx="8319052" cy="4008645"/>
          </a:xfrm>
          <a:prstGeom prst="rect">
            <a:avLst/>
          </a:prstGeom>
        </p:spPr>
      </p:pic>
    </p:spTree>
    <p:extLst>
      <p:ext uri="{BB962C8B-B14F-4D97-AF65-F5344CB8AC3E}">
        <p14:creationId xmlns:p14="http://schemas.microsoft.com/office/powerpoint/2010/main" val="29615001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ED844-A362-985F-6482-52B240145A03}"/>
              </a:ext>
            </a:extLst>
          </p:cNvPr>
          <p:cNvSpPr>
            <a:spLocks noGrp="1"/>
          </p:cNvSpPr>
          <p:nvPr>
            <p:ph type="title"/>
          </p:nvPr>
        </p:nvSpPr>
        <p:spPr/>
        <p:txBody>
          <a:bodyPr/>
          <a:lstStyle/>
          <a:p>
            <a:pPr algn="ctr"/>
            <a:r>
              <a:rPr lang="en-GB" i="1" dirty="0"/>
              <a:t>Lugar de </a:t>
            </a:r>
            <a:r>
              <a:rPr lang="en-GB" i="1" dirty="0" err="1"/>
              <a:t>fala</a:t>
            </a:r>
            <a:r>
              <a:rPr lang="en-GB" i="1" dirty="0"/>
              <a:t> (Place of speech)</a:t>
            </a:r>
          </a:p>
        </p:txBody>
      </p:sp>
      <p:pic>
        <p:nvPicPr>
          <p:cNvPr id="5" name="Content Placeholder 4">
            <a:extLst>
              <a:ext uri="{FF2B5EF4-FFF2-40B4-BE49-F238E27FC236}">
                <a16:creationId xmlns:a16="http://schemas.microsoft.com/office/drawing/2014/main" id="{1DCE45E1-393E-14F8-C0B4-8C2F6DC9D019}"/>
              </a:ext>
            </a:extLst>
          </p:cNvPr>
          <p:cNvPicPr>
            <a:picLocks noGrp="1" noChangeAspect="1"/>
          </p:cNvPicPr>
          <p:nvPr>
            <p:ph sz="half" idx="1"/>
          </p:nvPr>
        </p:nvPicPr>
        <p:blipFill>
          <a:blip r:embed="rId3"/>
          <a:stretch>
            <a:fillRect/>
          </a:stretch>
        </p:blipFill>
        <p:spPr>
          <a:xfrm>
            <a:off x="326394" y="2126145"/>
            <a:ext cx="3192660" cy="2151911"/>
          </a:xfrm>
          <a:prstGeom prst="rect">
            <a:avLst/>
          </a:prstGeom>
        </p:spPr>
      </p:pic>
      <p:sp>
        <p:nvSpPr>
          <p:cNvPr id="4" name="Content Placeholder 3">
            <a:extLst>
              <a:ext uri="{FF2B5EF4-FFF2-40B4-BE49-F238E27FC236}">
                <a16:creationId xmlns:a16="http://schemas.microsoft.com/office/drawing/2014/main" id="{A7552457-DB24-F5FF-4857-F0D74A2C3FF2}"/>
              </a:ext>
            </a:extLst>
          </p:cNvPr>
          <p:cNvSpPr>
            <a:spLocks noGrp="1"/>
          </p:cNvSpPr>
          <p:nvPr>
            <p:ph sz="half" idx="2"/>
          </p:nvPr>
        </p:nvSpPr>
        <p:spPr>
          <a:xfrm>
            <a:off x="3650673" y="1565564"/>
            <a:ext cx="5410200" cy="4662054"/>
          </a:xfrm>
        </p:spPr>
        <p:txBody>
          <a:bodyPr>
            <a:normAutofit fontScale="85000" lnSpcReduction="20000"/>
          </a:bodyPr>
          <a:lstStyle/>
          <a:p>
            <a:r>
              <a:rPr lang="cy-GB" dirty="0"/>
              <a:t>Eirioli dealltwriaeth o sut gall sefyllfa gymdeithasol rhywun ddarparu mwy neu lai o gyfleoedd bywyd i rai pobl.</a:t>
            </a:r>
          </a:p>
          <a:p>
            <a:r>
              <a:rPr lang="cy-GB" dirty="0"/>
              <a:t>Nid yw'n golygu mai dim ond am bynciau penodol y gall aelodau penodol o grŵp siarad.</a:t>
            </a:r>
          </a:p>
          <a:p>
            <a:pPr marL="0" indent="0">
              <a:buNone/>
            </a:pPr>
            <a:endParaRPr lang="en-GB" dirty="0"/>
          </a:p>
          <a:p>
            <a:r>
              <a:rPr lang="en-GB" dirty="0">
                <a:solidFill>
                  <a:srgbClr val="0070C0"/>
                </a:solidFill>
              </a:rPr>
              <a:t>Advocates understanding of how someone’s social position can provide more or fewer life opportunities for certain people.</a:t>
            </a:r>
          </a:p>
          <a:p>
            <a:r>
              <a:rPr lang="en-GB" dirty="0">
                <a:solidFill>
                  <a:srgbClr val="0070C0"/>
                </a:solidFill>
              </a:rPr>
              <a:t>Does not mean that specific members of a group can only talk about specific subjects.</a:t>
            </a:r>
          </a:p>
        </p:txBody>
      </p:sp>
      <p:sp>
        <p:nvSpPr>
          <p:cNvPr id="3" name="TextBox 2">
            <a:extLst>
              <a:ext uri="{FF2B5EF4-FFF2-40B4-BE49-F238E27FC236}">
                <a16:creationId xmlns:a16="http://schemas.microsoft.com/office/drawing/2014/main" id="{6F3180CA-99F0-BD10-948E-C7BBDB8E852C}"/>
              </a:ext>
            </a:extLst>
          </p:cNvPr>
          <p:cNvSpPr txBox="1"/>
          <p:nvPr/>
        </p:nvSpPr>
        <p:spPr>
          <a:xfrm>
            <a:off x="768928" y="4343400"/>
            <a:ext cx="2403764" cy="738664"/>
          </a:xfrm>
          <a:prstGeom prst="rect">
            <a:avLst/>
          </a:prstGeom>
          <a:noFill/>
        </p:spPr>
        <p:txBody>
          <a:bodyPr wrap="square" rtlCol="0">
            <a:spAutoFit/>
          </a:bodyPr>
          <a:lstStyle/>
          <a:p>
            <a:pPr algn="ctr"/>
            <a:r>
              <a:rPr lang="en-GB" sz="2400" dirty="0" err="1"/>
              <a:t>Djamila</a:t>
            </a:r>
            <a:r>
              <a:rPr lang="en-GB" sz="2400" dirty="0"/>
              <a:t> Ribeiro</a:t>
            </a:r>
          </a:p>
          <a:p>
            <a:pPr algn="ctr"/>
            <a:endParaRPr lang="en-GB" dirty="0"/>
          </a:p>
        </p:txBody>
      </p:sp>
    </p:spTree>
    <p:extLst>
      <p:ext uri="{BB962C8B-B14F-4D97-AF65-F5344CB8AC3E}">
        <p14:creationId xmlns:p14="http://schemas.microsoft.com/office/powerpoint/2010/main" val="198855669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ED844-A362-985F-6482-52B240145A03}"/>
              </a:ext>
            </a:extLst>
          </p:cNvPr>
          <p:cNvSpPr>
            <a:spLocks noGrp="1"/>
          </p:cNvSpPr>
          <p:nvPr>
            <p:ph type="title"/>
          </p:nvPr>
        </p:nvSpPr>
        <p:spPr>
          <a:xfrm>
            <a:off x="117763" y="365125"/>
            <a:ext cx="8859981" cy="1325563"/>
          </a:xfrm>
        </p:spPr>
        <p:txBody>
          <a:bodyPr/>
          <a:lstStyle/>
          <a:p>
            <a:pPr algn="ctr"/>
            <a:r>
              <a:rPr lang="en-GB" i="1" dirty="0"/>
              <a:t>Lugar de </a:t>
            </a:r>
            <a:r>
              <a:rPr lang="en-GB" i="1" dirty="0" err="1"/>
              <a:t>fala</a:t>
            </a:r>
            <a:r>
              <a:rPr lang="en-GB" i="1" dirty="0"/>
              <a:t> – </a:t>
            </a:r>
            <a:r>
              <a:rPr lang="en-GB" b="1" i="1" dirty="0" err="1"/>
              <a:t>Pryd</a:t>
            </a:r>
            <a:r>
              <a:rPr lang="en-GB" b="1" i="1" dirty="0"/>
              <a:t> </a:t>
            </a:r>
            <a:r>
              <a:rPr lang="en-GB" b="1" i="1" dirty="0" err="1"/>
              <a:t>ddylwn</a:t>
            </a:r>
            <a:r>
              <a:rPr lang="en-GB" b="1" i="1" dirty="0"/>
              <a:t> </a:t>
            </a:r>
            <a:r>
              <a:rPr lang="en-GB" b="1" i="1" dirty="0" err="1"/>
              <a:t>siarad</a:t>
            </a:r>
            <a:r>
              <a:rPr lang="en-GB" b="1" i="1" dirty="0"/>
              <a:t>?</a:t>
            </a:r>
          </a:p>
        </p:txBody>
      </p:sp>
      <p:pic>
        <p:nvPicPr>
          <p:cNvPr id="16" name="Content Placeholder 15">
            <a:extLst>
              <a:ext uri="{FF2B5EF4-FFF2-40B4-BE49-F238E27FC236}">
                <a16:creationId xmlns:a16="http://schemas.microsoft.com/office/drawing/2014/main" id="{5845B013-F6DC-CC98-6464-C355E5B0F6AE}"/>
              </a:ext>
            </a:extLst>
          </p:cNvPr>
          <p:cNvPicPr>
            <a:picLocks noGrp="1" noChangeAspect="1"/>
          </p:cNvPicPr>
          <p:nvPr>
            <p:ph idx="1"/>
          </p:nvPr>
        </p:nvPicPr>
        <p:blipFill>
          <a:blip r:embed="rId3"/>
          <a:stretch>
            <a:fillRect/>
          </a:stretch>
        </p:blipFill>
        <p:spPr>
          <a:xfrm>
            <a:off x="235527" y="1524000"/>
            <a:ext cx="8742217" cy="4398817"/>
          </a:xfrm>
        </p:spPr>
      </p:pic>
    </p:spTree>
    <p:extLst>
      <p:ext uri="{BB962C8B-B14F-4D97-AF65-F5344CB8AC3E}">
        <p14:creationId xmlns:p14="http://schemas.microsoft.com/office/powerpoint/2010/main" val="240330984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ED844-A362-985F-6482-52B240145A03}"/>
              </a:ext>
            </a:extLst>
          </p:cNvPr>
          <p:cNvSpPr>
            <a:spLocks noGrp="1"/>
          </p:cNvSpPr>
          <p:nvPr>
            <p:ph type="title"/>
          </p:nvPr>
        </p:nvSpPr>
        <p:spPr>
          <a:xfrm>
            <a:off x="117763" y="365125"/>
            <a:ext cx="8859981" cy="1325563"/>
          </a:xfrm>
        </p:spPr>
        <p:txBody>
          <a:bodyPr/>
          <a:lstStyle/>
          <a:p>
            <a:pPr algn="ctr"/>
            <a:r>
              <a:rPr lang="en-GB" i="1" dirty="0"/>
              <a:t>Lugar de </a:t>
            </a:r>
            <a:r>
              <a:rPr lang="en-GB" i="1" dirty="0" err="1"/>
              <a:t>fala</a:t>
            </a:r>
            <a:r>
              <a:rPr lang="en-GB" i="1" dirty="0"/>
              <a:t> – </a:t>
            </a:r>
            <a:r>
              <a:rPr lang="en-GB" b="1" i="1" dirty="0"/>
              <a:t>When should I speak?</a:t>
            </a:r>
          </a:p>
        </p:txBody>
      </p:sp>
      <p:pic>
        <p:nvPicPr>
          <p:cNvPr id="12" name="Content Placeholder 11">
            <a:extLst>
              <a:ext uri="{FF2B5EF4-FFF2-40B4-BE49-F238E27FC236}">
                <a16:creationId xmlns:a16="http://schemas.microsoft.com/office/drawing/2014/main" id="{3C64EC31-4009-9185-475D-A9B95F68B30A}"/>
              </a:ext>
            </a:extLst>
          </p:cNvPr>
          <p:cNvPicPr>
            <a:picLocks noGrp="1" noChangeAspect="1"/>
          </p:cNvPicPr>
          <p:nvPr>
            <p:ph idx="1"/>
          </p:nvPr>
        </p:nvPicPr>
        <p:blipFill>
          <a:blip r:embed="rId3"/>
          <a:stretch>
            <a:fillRect/>
          </a:stretch>
        </p:blipFill>
        <p:spPr>
          <a:xfrm>
            <a:off x="318654" y="1544638"/>
            <a:ext cx="8485909" cy="4337050"/>
          </a:xfrm>
        </p:spPr>
      </p:pic>
    </p:spTree>
    <p:extLst>
      <p:ext uri="{BB962C8B-B14F-4D97-AF65-F5344CB8AC3E}">
        <p14:creationId xmlns:p14="http://schemas.microsoft.com/office/powerpoint/2010/main" val="411460438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3C2BC-E48C-D801-9DF4-6518A05AEC67}"/>
              </a:ext>
            </a:extLst>
          </p:cNvPr>
          <p:cNvSpPr>
            <a:spLocks noGrp="1"/>
          </p:cNvSpPr>
          <p:nvPr>
            <p:ph type="title"/>
          </p:nvPr>
        </p:nvSpPr>
        <p:spPr/>
        <p:txBody>
          <a:bodyPr/>
          <a:lstStyle/>
          <a:p>
            <a:pPr algn="ctr"/>
            <a:r>
              <a:rPr lang="en-GB" dirty="0" err="1"/>
              <a:t>Persbectif</a:t>
            </a:r>
            <a:r>
              <a:rPr lang="en-GB" dirty="0"/>
              <a:t> </a:t>
            </a:r>
            <a:r>
              <a:rPr lang="en-GB" dirty="0" err="1"/>
              <a:t>cyfalaf</a:t>
            </a:r>
            <a:br>
              <a:rPr lang="en-GB" dirty="0"/>
            </a:br>
            <a:r>
              <a:rPr lang="en-GB" dirty="0">
                <a:solidFill>
                  <a:srgbClr val="0070C0"/>
                </a:solidFill>
              </a:rPr>
              <a:t>Perspective capital</a:t>
            </a:r>
          </a:p>
        </p:txBody>
      </p:sp>
      <p:pic>
        <p:nvPicPr>
          <p:cNvPr id="5" name="Content Placeholder 4">
            <a:extLst>
              <a:ext uri="{FF2B5EF4-FFF2-40B4-BE49-F238E27FC236}">
                <a16:creationId xmlns:a16="http://schemas.microsoft.com/office/drawing/2014/main" id="{2E0E7A91-2602-0683-47D5-EDED4F78FE8A}"/>
              </a:ext>
            </a:extLst>
          </p:cNvPr>
          <p:cNvPicPr>
            <a:picLocks noGrp="1" noChangeAspect="1"/>
          </p:cNvPicPr>
          <p:nvPr>
            <p:ph sz="half" idx="1"/>
          </p:nvPr>
        </p:nvPicPr>
        <p:blipFill>
          <a:blip r:embed="rId3"/>
          <a:stretch>
            <a:fillRect/>
          </a:stretch>
        </p:blipFill>
        <p:spPr>
          <a:xfrm>
            <a:off x="426652" y="1825624"/>
            <a:ext cx="2317655" cy="3508375"/>
          </a:xfrm>
          <a:prstGeom prst="rect">
            <a:avLst/>
          </a:prstGeom>
        </p:spPr>
      </p:pic>
      <p:sp>
        <p:nvSpPr>
          <p:cNvPr id="4" name="Content Placeholder 3">
            <a:extLst>
              <a:ext uri="{FF2B5EF4-FFF2-40B4-BE49-F238E27FC236}">
                <a16:creationId xmlns:a16="http://schemas.microsoft.com/office/drawing/2014/main" id="{7B279B90-0CA5-F383-C590-366FBEFFF1E2}"/>
              </a:ext>
            </a:extLst>
          </p:cNvPr>
          <p:cNvSpPr>
            <a:spLocks noGrp="1"/>
          </p:cNvSpPr>
          <p:nvPr>
            <p:ph sz="half" idx="2"/>
          </p:nvPr>
        </p:nvSpPr>
        <p:spPr>
          <a:xfrm>
            <a:off x="3144982" y="1825625"/>
            <a:ext cx="5878702" cy="4067812"/>
          </a:xfrm>
        </p:spPr>
        <p:txBody>
          <a:bodyPr>
            <a:normAutofit fontScale="85000" lnSpcReduction="20000"/>
          </a:bodyPr>
          <a:lstStyle/>
          <a:p>
            <a:pPr marL="0" indent="0">
              <a:buNone/>
            </a:pPr>
            <a:r>
              <a:rPr lang="en-GB" sz="4100" dirty="0" err="1"/>
              <a:t>Darllen</a:t>
            </a:r>
            <a:r>
              <a:rPr lang="en-GB" sz="4100" dirty="0"/>
              <a:t> </a:t>
            </a:r>
            <a:r>
              <a:rPr lang="en-GB" sz="4100" dirty="0" err="1"/>
              <a:t>pellach</a:t>
            </a:r>
            <a:r>
              <a:rPr lang="en-GB" sz="4100" dirty="0"/>
              <a:t>:</a:t>
            </a:r>
          </a:p>
          <a:p>
            <a:pPr marL="0" indent="0">
              <a:buNone/>
            </a:pPr>
            <a:r>
              <a:rPr lang="en-GB" sz="4100" dirty="0">
                <a:solidFill>
                  <a:srgbClr val="0070C0"/>
                </a:solidFill>
              </a:rPr>
              <a:t>Further reading:</a:t>
            </a:r>
          </a:p>
          <a:p>
            <a:pPr marL="0" indent="0">
              <a:buNone/>
            </a:pPr>
            <a:endParaRPr lang="en-GB" dirty="0"/>
          </a:p>
          <a:p>
            <a:pPr marL="0" indent="0">
              <a:buNone/>
            </a:pPr>
            <a:r>
              <a:rPr lang="en-GB" b="0" i="0" dirty="0">
                <a:solidFill>
                  <a:srgbClr val="222222"/>
                </a:solidFill>
                <a:effectLst/>
                <a:latin typeface="Calibri" panose="020F0502020204030204" pitchFamily="34" charset="0"/>
                <a:cs typeface="Calibri" panose="020F0502020204030204" pitchFamily="34" charset="0"/>
              </a:rPr>
              <a:t>Jackson-Cole, D. (2019</a:t>
            </a:r>
            <a:r>
              <a:rPr lang="en-GB" dirty="0">
                <a:solidFill>
                  <a:srgbClr val="222222"/>
                </a:solidFill>
                <a:latin typeface="Calibri" panose="020F0502020204030204" pitchFamily="34" charset="0"/>
                <a:cs typeface="Calibri" panose="020F0502020204030204" pitchFamily="34" charset="0"/>
              </a:rPr>
              <a:t>) ‘</a:t>
            </a:r>
            <a:r>
              <a:rPr lang="en-GB" b="0" i="1" dirty="0">
                <a:solidFill>
                  <a:srgbClr val="222222"/>
                </a:solidFill>
                <a:effectLst/>
                <a:latin typeface="Calibri" panose="020F0502020204030204" pitchFamily="34" charset="0"/>
                <a:cs typeface="Calibri" panose="020F0502020204030204" pitchFamily="34" charset="0"/>
              </a:rPr>
              <a:t>Navigating toward Success: Black and Minority Ethnic Students in Postgraduate Science, Technology, Engineering and Mathematics Courses in England’</a:t>
            </a:r>
            <a:r>
              <a:rPr lang="en-GB" b="0" i="0" dirty="0">
                <a:solidFill>
                  <a:srgbClr val="222222"/>
                </a:solidFill>
                <a:effectLst/>
                <a:latin typeface="Calibri" panose="020F0502020204030204" pitchFamily="34" charset="0"/>
                <a:cs typeface="Calibri" panose="020F0502020204030204" pitchFamily="34" charset="0"/>
              </a:rPr>
              <a:t> (Doctoral dissertation, University of East London). Available at: </a:t>
            </a:r>
            <a:r>
              <a:rPr lang="en-GB" b="0" i="0" dirty="0">
                <a:solidFill>
                  <a:srgbClr val="222222"/>
                </a:solidFill>
                <a:effectLst/>
                <a:latin typeface="Calibri" panose="020F0502020204030204" pitchFamily="34" charset="0"/>
                <a:cs typeface="Calibri" panose="020F0502020204030204" pitchFamily="34" charset="0"/>
                <a:hlinkClick r:id="rId4"/>
              </a:rPr>
              <a:t>https://repository.uel.ac.uk/download/0a1bf27b3ce062c7bc8fca4abf37529f82da68723e654815b29ba71b0b0ee117/2999353/2019_PhD_Jackson-Cole.pdf</a:t>
            </a:r>
            <a:r>
              <a:rPr lang="en-GB" b="0" i="0" dirty="0">
                <a:solidFill>
                  <a:srgbClr val="222222"/>
                </a:solidFill>
                <a:effectLst/>
                <a:latin typeface="Calibri" panose="020F0502020204030204" pitchFamily="34" charset="0"/>
                <a:cs typeface="Calibri" panose="020F0502020204030204" pitchFamily="34" charset="0"/>
              </a:rPr>
              <a:t> </a:t>
            </a:r>
            <a:endParaRPr lang="en-GB" dirty="0">
              <a:latin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FAF6F343-04B8-1E8C-970B-7D1E3D81FA9D}"/>
              </a:ext>
            </a:extLst>
          </p:cNvPr>
          <p:cNvSpPr txBox="1"/>
          <p:nvPr/>
        </p:nvSpPr>
        <p:spPr>
          <a:xfrm>
            <a:off x="540327" y="5493327"/>
            <a:ext cx="2203980" cy="400110"/>
          </a:xfrm>
          <a:prstGeom prst="rect">
            <a:avLst/>
          </a:prstGeom>
          <a:noFill/>
        </p:spPr>
        <p:txBody>
          <a:bodyPr wrap="square" rtlCol="0">
            <a:spAutoFit/>
          </a:bodyPr>
          <a:lstStyle/>
          <a:p>
            <a:r>
              <a:rPr lang="en-GB" sz="2000" dirty="0"/>
              <a:t>Dom Jackson-Cole</a:t>
            </a:r>
          </a:p>
        </p:txBody>
      </p:sp>
    </p:spTree>
    <p:extLst>
      <p:ext uri="{BB962C8B-B14F-4D97-AF65-F5344CB8AC3E}">
        <p14:creationId xmlns:p14="http://schemas.microsoft.com/office/powerpoint/2010/main" val="94880929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D3D50A-6D89-8736-90A9-C02DD957D1F1}"/>
              </a:ext>
            </a:extLst>
          </p:cNvPr>
          <p:cNvSpPr>
            <a:spLocks noGrp="1"/>
          </p:cNvSpPr>
          <p:nvPr>
            <p:ph type="title"/>
          </p:nvPr>
        </p:nvSpPr>
        <p:spPr/>
        <p:txBody>
          <a:bodyPr/>
          <a:lstStyle/>
          <a:p>
            <a:pPr algn="ctr"/>
            <a:r>
              <a:rPr lang="en-GB" dirty="0" err="1"/>
              <a:t>Braint</a:t>
            </a:r>
            <a:br>
              <a:rPr lang="en-GB" dirty="0"/>
            </a:br>
            <a:r>
              <a:rPr lang="en-GB" dirty="0">
                <a:solidFill>
                  <a:srgbClr val="0070C0"/>
                </a:solidFill>
              </a:rPr>
              <a:t>Privilege</a:t>
            </a:r>
          </a:p>
        </p:txBody>
      </p:sp>
      <p:sp>
        <p:nvSpPr>
          <p:cNvPr id="3" name="Content Placeholder 2">
            <a:extLst>
              <a:ext uri="{FF2B5EF4-FFF2-40B4-BE49-F238E27FC236}">
                <a16:creationId xmlns:a16="http://schemas.microsoft.com/office/drawing/2014/main" id="{7EB301F9-BA7C-0DB5-856E-B58468FB4173}"/>
              </a:ext>
            </a:extLst>
          </p:cNvPr>
          <p:cNvSpPr>
            <a:spLocks noGrp="1"/>
          </p:cNvSpPr>
          <p:nvPr>
            <p:ph sz="half" idx="1"/>
          </p:nvPr>
        </p:nvSpPr>
        <p:spPr/>
        <p:txBody>
          <a:bodyPr>
            <a:normAutofit fontScale="92500" lnSpcReduction="20000"/>
          </a:bodyPr>
          <a:lstStyle/>
          <a:p>
            <a:r>
              <a:rPr lang="en-GB" dirty="0" err="1"/>
              <a:t>Mantais</a:t>
            </a:r>
            <a:r>
              <a:rPr lang="en-GB" dirty="0"/>
              <a:t> </a:t>
            </a:r>
            <a:r>
              <a:rPr lang="en-GB" dirty="0" err="1"/>
              <a:t>mewn</a:t>
            </a:r>
            <a:r>
              <a:rPr lang="en-GB" dirty="0"/>
              <a:t> </a:t>
            </a:r>
            <a:r>
              <a:rPr lang="en-GB" dirty="0" err="1"/>
              <a:t>cyd-destun</a:t>
            </a:r>
            <a:r>
              <a:rPr lang="en-GB" dirty="0"/>
              <a:t> </a:t>
            </a:r>
            <a:r>
              <a:rPr lang="en-GB" dirty="0" err="1"/>
              <a:t>penodol</a:t>
            </a:r>
            <a:r>
              <a:rPr lang="en-GB" dirty="0"/>
              <a:t> a </a:t>
            </a:r>
            <a:r>
              <a:rPr lang="en-GB" dirty="0" err="1"/>
              <a:t>roddir</a:t>
            </a:r>
            <a:r>
              <a:rPr lang="en-GB" dirty="0"/>
              <a:t> </a:t>
            </a:r>
            <a:r>
              <a:rPr lang="en-GB" dirty="0" err="1"/>
              <a:t>i</a:t>
            </a:r>
            <a:r>
              <a:rPr lang="en-GB" dirty="0"/>
              <a:t> </a:t>
            </a:r>
            <a:r>
              <a:rPr lang="en-GB" dirty="0" err="1"/>
              <a:t>grŵp</a:t>
            </a:r>
            <a:r>
              <a:rPr lang="en-GB" dirty="0"/>
              <a:t> </a:t>
            </a:r>
            <a:r>
              <a:rPr lang="en-GB" dirty="0" err="1"/>
              <a:t>penodol</a:t>
            </a:r>
            <a:r>
              <a:rPr lang="en-GB" dirty="0"/>
              <a:t> o </a:t>
            </a:r>
            <a:r>
              <a:rPr lang="en-GB" dirty="0" err="1"/>
              <a:t>bobl</a:t>
            </a:r>
            <a:r>
              <a:rPr lang="en-GB" dirty="0"/>
              <a:t>;</a:t>
            </a:r>
          </a:p>
          <a:p>
            <a:r>
              <a:rPr lang="en-GB" dirty="0" err="1"/>
              <a:t>Wedi'i</a:t>
            </a:r>
            <a:r>
              <a:rPr lang="en-GB" dirty="0"/>
              <a:t> </a:t>
            </a:r>
            <a:r>
              <a:rPr lang="en-GB" dirty="0" err="1"/>
              <a:t>wreiddio'n</a:t>
            </a:r>
            <a:r>
              <a:rPr lang="en-GB" dirty="0"/>
              <a:t> </a:t>
            </a:r>
            <a:r>
              <a:rPr lang="en-GB" dirty="0" err="1"/>
              <a:t>gymdeithasol</a:t>
            </a:r>
            <a:r>
              <a:rPr lang="en-GB" dirty="0"/>
              <a:t> ac a </a:t>
            </a:r>
            <a:r>
              <a:rPr lang="en-GB" dirty="0" err="1"/>
              <a:t>roddir</a:t>
            </a:r>
            <a:r>
              <a:rPr lang="en-GB" dirty="0"/>
              <a:t> </a:t>
            </a:r>
            <a:r>
              <a:rPr lang="en-GB" dirty="0" err="1"/>
              <a:t>yn</a:t>
            </a:r>
            <a:r>
              <a:rPr lang="en-GB" dirty="0"/>
              <a:t> </a:t>
            </a:r>
            <a:r>
              <a:rPr lang="en-GB" dirty="0" err="1"/>
              <a:t>gymdeithasol</a:t>
            </a:r>
            <a:r>
              <a:rPr lang="en-GB" dirty="0"/>
              <a:t>;</a:t>
            </a:r>
          </a:p>
          <a:p>
            <a:r>
              <a:rPr lang="en-GB" dirty="0"/>
              <a:t>Mae </a:t>
            </a:r>
            <a:r>
              <a:rPr lang="en-GB" dirty="0" err="1"/>
              <a:t>gan</a:t>
            </a:r>
            <a:r>
              <a:rPr lang="en-GB" dirty="0"/>
              <a:t> </a:t>
            </a:r>
            <a:r>
              <a:rPr lang="en-GB" dirty="0" err="1"/>
              <a:t>bobl</a:t>
            </a:r>
            <a:r>
              <a:rPr lang="en-GB" dirty="0"/>
              <a:t> </a:t>
            </a:r>
            <a:r>
              <a:rPr lang="en-GB" dirty="0" err="1"/>
              <a:t>gymysgedd</a:t>
            </a:r>
            <a:r>
              <a:rPr lang="en-GB" dirty="0"/>
              <a:t> o </a:t>
            </a:r>
            <a:r>
              <a:rPr lang="en-GB" dirty="0" err="1"/>
              <a:t>freintiau</a:t>
            </a:r>
            <a:r>
              <a:rPr lang="en-GB" dirty="0"/>
              <a:t> ac </a:t>
            </a:r>
            <a:r>
              <a:rPr lang="en-GB" dirty="0" err="1"/>
              <a:t>anfanteision</a:t>
            </a:r>
            <a:r>
              <a:rPr lang="en-GB" dirty="0"/>
              <a:t>;</a:t>
            </a:r>
          </a:p>
          <a:p>
            <a:r>
              <a:rPr lang="en-GB" dirty="0"/>
              <a:t>Gall </a:t>
            </a:r>
            <a:r>
              <a:rPr lang="en-GB" dirty="0" err="1"/>
              <a:t>fod</a:t>
            </a:r>
            <a:r>
              <a:rPr lang="en-GB" dirty="0"/>
              <a:t> </a:t>
            </a:r>
            <a:r>
              <a:rPr lang="en-GB" dirty="0" err="1"/>
              <a:t>yn</a:t>
            </a:r>
            <a:r>
              <a:rPr lang="en-GB" dirty="0"/>
              <a:t> </a:t>
            </a:r>
            <a:r>
              <a:rPr lang="en-GB" dirty="0" err="1"/>
              <a:t>anweledig</a:t>
            </a:r>
            <a:r>
              <a:rPr lang="en-GB" dirty="0"/>
              <a:t> </a:t>
            </a:r>
            <a:r>
              <a:rPr lang="en-GB" dirty="0" err="1"/>
              <a:t>i</a:t>
            </a:r>
            <a:r>
              <a:rPr lang="en-GB" dirty="0"/>
              <a:t> </a:t>
            </a:r>
            <a:r>
              <a:rPr lang="en-GB" dirty="0" err="1"/>
              <a:t>bobl</a:t>
            </a:r>
            <a:r>
              <a:rPr lang="en-GB" dirty="0"/>
              <a:t>.</a:t>
            </a:r>
          </a:p>
          <a:p>
            <a:pPr marL="0" indent="0">
              <a:buNone/>
            </a:pPr>
            <a:endParaRPr lang="en-GB" dirty="0"/>
          </a:p>
        </p:txBody>
      </p:sp>
      <p:sp>
        <p:nvSpPr>
          <p:cNvPr id="4" name="Content Placeholder 3">
            <a:extLst>
              <a:ext uri="{FF2B5EF4-FFF2-40B4-BE49-F238E27FC236}">
                <a16:creationId xmlns:a16="http://schemas.microsoft.com/office/drawing/2014/main" id="{1E9D6A98-1B04-EDCF-6617-F8A2A80D548C}"/>
              </a:ext>
            </a:extLst>
          </p:cNvPr>
          <p:cNvSpPr>
            <a:spLocks noGrp="1"/>
          </p:cNvSpPr>
          <p:nvPr>
            <p:ph sz="half" idx="2"/>
          </p:nvPr>
        </p:nvSpPr>
        <p:spPr/>
        <p:txBody>
          <a:bodyPr>
            <a:normAutofit fontScale="92500" lnSpcReduction="20000"/>
          </a:bodyPr>
          <a:lstStyle/>
          <a:p>
            <a:r>
              <a:rPr lang="en-GB" dirty="0">
                <a:solidFill>
                  <a:srgbClr val="0070C0"/>
                </a:solidFill>
              </a:rPr>
              <a:t>An advantage in a particular context given to a particular group of people;</a:t>
            </a:r>
          </a:p>
          <a:p>
            <a:r>
              <a:rPr lang="en-GB" dirty="0">
                <a:solidFill>
                  <a:srgbClr val="0070C0"/>
                </a:solidFill>
              </a:rPr>
              <a:t>Socially embedded and socially conferred;</a:t>
            </a:r>
          </a:p>
          <a:p>
            <a:r>
              <a:rPr lang="en-GB" dirty="0">
                <a:solidFill>
                  <a:srgbClr val="0070C0"/>
                </a:solidFill>
              </a:rPr>
              <a:t>People have a mix of privileges and disadvantages;</a:t>
            </a:r>
          </a:p>
          <a:p>
            <a:r>
              <a:rPr lang="en-GB" dirty="0">
                <a:solidFill>
                  <a:srgbClr val="0070C0"/>
                </a:solidFill>
              </a:rPr>
              <a:t>Can be invisible to people.</a:t>
            </a:r>
          </a:p>
        </p:txBody>
      </p:sp>
    </p:spTree>
    <p:extLst>
      <p:ext uri="{BB962C8B-B14F-4D97-AF65-F5344CB8AC3E}">
        <p14:creationId xmlns:p14="http://schemas.microsoft.com/office/powerpoint/2010/main" val="350352256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C46F8-5E2B-9EC1-E714-07B1B1E8FCCC}"/>
              </a:ext>
            </a:extLst>
          </p:cNvPr>
          <p:cNvSpPr>
            <a:spLocks noGrp="1"/>
          </p:cNvSpPr>
          <p:nvPr>
            <p:ph type="title"/>
          </p:nvPr>
        </p:nvSpPr>
        <p:spPr/>
        <p:txBody>
          <a:bodyPr/>
          <a:lstStyle/>
          <a:p>
            <a:pPr algn="ctr"/>
            <a:r>
              <a:rPr lang="en-GB" dirty="0" err="1"/>
              <a:t>Gwyliwch</a:t>
            </a:r>
            <a:r>
              <a:rPr lang="en-GB" dirty="0"/>
              <a:t> a </a:t>
            </a:r>
            <a:r>
              <a:rPr lang="en-GB" dirty="0" err="1"/>
              <a:t>thrafodwch</a:t>
            </a:r>
            <a:br>
              <a:rPr lang="en-GB" dirty="0"/>
            </a:br>
            <a:r>
              <a:rPr lang="en-GB" dirty="0">
                <a:solidFill>
                  <a:srgbClr val="0070C0"/>
                </a:solidFill>
              </a:rPr>
              <a:t>Watch and discuss</a:t>
            </a:r>
          </a:p>
        </p:txBody>
      </p:sp>
      <p:pic>
        <p:nvPicPr>
          <p:cNvPr id="5" name="Online Media 4" title="Heartbreaking Moment When Kids Learn About White Privilege | The School That Tried to End Racism">
            <a:hlinkClick r:id="" action="ppaction://media"/>
            <a:extLst>
              <a:ext uri="{FF2B5EF4-FFF2-40B4-BE49-F238E27FC236}">
                <a16:creationId xmlns:a16="http://schemas.microsoft.com/office/drawing/2014/main" id="{8CD0F2F2-BAED-EAF8-F6E4-B2E913CEFC63}"/>
              </a:ext>
            </a:extLst>
          </p:cNvPr>
          <p:cNvPicPr>
            <a:picLocks noGrp="1" noRot="1" noChangeAspect="1"/>
          </p:cNvPicPr>
          <p:nvPr>
            <p:ph sz="half" idx="2"/>
            <a:videoFile r:link="rId1"/>
          </p:nvPr>
        </p:nvPicPr>
        <p:blipFill>
          <a:blip r:embed="rId4"/>
          <a:stretch>
            <a:fillRect/>
          </a:stretch>
        </p:blipFill>
        <p:spPr>
          <a:xfrm>
            <a:off x="397565" y="1571422"/>
            <a:ext cx="8410471" cy="4358858"/>
          </a:xfrm>
          <a:prstGeom prst="rect">
            <a:avLst/>
          </a:prstGeom>
        </p:spPr>
      </p:pic>
    </p:spTree>
    <p:extLst>
      <p:ext uri="{BB962C8B-B14F-4D97-AF65-F5344CB8AC3E}">
        <p14:creationId xmlns:p14="http://schemas.microsoft.com/office/powerpoint/2010/main" val="2965333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832B7-E6B3-4C53-E528-07BCE033D9A2}"/>
              </a:ext>
            </a:extLst>
          </p:cNvPr>
          <p:cNvSpPr>
            <a:spLocks noGrp="1"/>
          </p:cNvSpPr>
          <p:nvPr>
            <p:ph type="title"/>
          </p:nvPr>
        </p:nvSpPr>
        <p:spPr>
          <a:xfrm>
            <a:off x="628650" y="365125"/>
            <a:ext cx="7886700" cy="1254953"/>
          </a:xfrm>
        </p:spPr>
        <p:txBody>
          <a:bodyPr>
            <a:normAutofit fontScale="90000"/>
          </a:bodyPr>
          <a:lstStyle/>
          <a:p>
            <a:pPr algn="ctr"/>
            <a:br>
              <a:rPr lang="en-GB" dirty="0"/>
            </a:br>
            <a:r>
              <a:rPr lang="en-GB" dirty="0" err="1"/>
              <a:t>Braint</a:t>
            </a:r>
            <a:br>
              <a:rPr lang="en-GB" dirty="0"/>
            </a:br>
            <a:endParaRPr lang="en-GB" dirty="0">
              <a:solidFill>
                <a:srgbClr val="0070C0"/>
              </a:solidFill>
            </a:endParaRPr>
          </a:p>
        </p:txBody>
      </p:sp>
      <p:sp>
        <p:nvSpPr>
          <p:cNvPr id="4" name="Content Placeholder 3">
            <a:extLst>
              <a:ext uri="{FF2B5EF4-FFF2-40B4-BE49-F238E27FC236}">
                <a16:creationId xmlns:a16="http://schemas.microsoft.com/office/drawing/2014/main" id="{6DD8B78A-1165-16BF-B47A-9668D2E0E39D}"/>
              </a:ext>
            </a:extLst>
          </p:cNvPr>
          <p:cNvSpPr>
            <a:spLocks noGrp="1"/>
          </p:cNvSpPr>
          <p:nvPr>
            <p:ph sz="half" idx="2"/>
          </p:nvPr>
        </p:nvSpPr>
        <p:spPr>
          <a:xfrm>
            <a:off x="628650" y="1825625"/>
            <a:ext cx="7886700" cy="3809862"/>
          </a:xfrm>
        </p:spPr>
        <p:txBody>
          <a:bodyPr>
            <a:normAutofit/>
          </a:bodyPr>
          <a:lstStyle/>
          <a:p>
            <a:pPr marL="0" indent="0">
              <a:buNone/>
            </a:pPr>
            <a:r>
              <a:rPr lang="en-GB" dirty="0" err="1"/>
              <a:t>Darllenwch</a:t>
            </a:r>
            <a:r>
              <a:rPr lang="en-GB" dirty="0"/>
              <a:t> y </a:t>
            </a:r>
            <a:r>
              <a:rPr lang="en-GB" dirty="0" err="1"/>
              <a:t>canlynol</a:t>
            </a:r>
            <a:r>
              <a:rPr lang="en-GB" dirty="0"/>
              <a:t>, a </a:t>
            </a:r>
            <a:r>
              <a:rPr lang="en-GB" dirty="0" err="1"/>
              <a:t>thrafodwch</a:t>
            </a:r>
            <a:r>
              <a:rPr lang="en-GB" dirty="0"/>
              <a:t> </a:t>
            </a:r>
            <a:r>
              <a:rPr lang="en-GB" dirty="0" err="1"/>
              <a:t>mewn</a:t>
            </a:r>
            <a:r>
              <a:rPr lang="en-GB" dirty="0"/>
              <a:t> </a:t>
            </a:r>
            <a:r>
              <a:rPr lang="en-GB" dirty="0" err="1"/>
              <a:t>grwpiau</a:t>
            </a:r>
            <a:r>
              <a:rPr lang="en-GB" dirty="0"/>
              <a:t>:</a:t>
            </a:r>
          </a:p>
          <a:p>
            <a:pPr marL="514350" indent="-514350">
              <a:buAutoNum type="arabicPeriod"/>
            </a:pPr>
            <a:r>
              <a:rPr lang="en-GB" dirty="0"/>
              <a:t>Sut </a:t>
            </a:r>
            <a:r>
              <a:rPr lang="en-GB" dirty="0" err="1"/>
              <a:t>mae’r</a:t>
            </a:r>
            <a:r>
              <a:rPr lang="en-GB" dirty="0"/>
              <a:t> </a:t>
            </a:r>
            <a:r>
              <a:rPr lang="en-GB" dirty="0" err="1"/>
              <a:t>awdur</a:t>
            </a:r>
            <a:r>
              <a:rPr lang="en-GB" dirty="0"/>
              <a:t> </a:t>
            </a:r>
            <a:r>
              <a:rPr lang="en-GB" dirty="0" err="1"/>
              <a:t>yn</a:t>
            </a:r>
            <a:r>
              <a:rPr lang="en-GB" dirty="0"/>
              <a:t> </a:t>
            </a:r>
            <a:r>
              <a:rPr lang="en-GB" dirty="0" err="1"/>
              <a:t>diffinio</a:t>
            </a:r>
            <a:r>
              <a:rPr lang="en-GB" dirty="0"/>
              <a:t> ‘</a:t>
            </a:r>
            <a:r>
              <a:rPr lang="en-GB" dirty="0" err="1"/>
              <a:t>braint</a:t>
            </a:r>
            <a:r>
              <a:rPr lang="en-GB" dirty="0"/>
              <a:t>’?</a:t>
            </a:r>
          </a:p>
          <a:p>
            <a:pPr marL="514350" indent="-514350">
              <a:buAutoNum type="arabicPeriod"/>
            </a:pPr>
            <a:r>
              <a:rPr lang="en-GB" dirty="0"/>
              <a:t>Sut gall </a:t>
            </a:r>
            <a:r>
              <a:rPr lang="en-GB" dirty="0" err="1"/>
              <a:t>braint</a:t>
            </a:r>
            <a:r>
              <a:rPr lang="en-GB" dirty="0"/>
              <a:t> </a:t>
            </a:r>
            <a:r>
              <a:rPr lang="en-GB" dirty="0" err="1"/>
              <a:t>ymwneud</a:t>
            </a:r>
            <a:r>
              <a:rPr lang="en-GB" dirty="0"/>
              <a:t> </a:t>
            </a:r>
            <a:r>
              <a:rPr lang="en-GB" dirty="0" err="1"/>
              <a:t>â’ch</a:t>
            </a:r>
            <a:r>
              <a:rPr lang="en-GB" dirty="0"/>
              <a:t> </a:t>
            </a:r>
            <a:r>
              <a:rPr lang="en-GB" dirty="0" err="1"/>
              <a:t>gweithle</a:t>
            </a:r>
            <a:r>
              <a:rPr lang="en-GB" dirty="0"/>
              <a:t>?</a:t>
            </a:r>
          </a:p>
          <a:p>
            <a:pPr marL="514350" indent="-514350">
              <a:buAutoNum type="arabicPeriod"/>
            </a:pPr>
            <a:r>
              <a:rPr lang="en-GB" dirty="0"/>
              <a:t>Pam </a:t>
            </a:r>
            <a:r>
              <a:rPr lang="en-GB" dirty="0" err="1"/>
              <a:t>mae</a:t>
            </a:r>
            <a:r>
              <a:rPr lang="en-GB" dirty="0"/>
              <a:t> </a:t>
            </a:r>
            <a:r>
              <a:rPr lang="en-GB" dirty="0" err="1"/>
              <a:t>cyd-destun</a:t>
            </a:r>
            <a:r>
              <a:rPr lang="en-GB" dirty="0"/>
              <a:t> </a:t>
            </a:r>
            <a:r>
              <a:rPr lang="en-GB" dirty="0" err="1"/>
              <a:t>yn</a:t>
            </a:r>
            <a:r>
              <a:rPr lang="en-GB" dirty="0"/>
              <a:t> </a:t>
            </a:r>
            <a:r>
              <a:rPr lang="en-GB" dirty="0" err="1"/>
              <a:t>bwysig</a:t>
            </a:r>
            <a:r>
              <a:rPr lang="en-GB" dirty="0"/>
              <a:t> </a:t>
            </a:r>
            <a:r>
              <a:rPr lang="en-GB" dirty="0" err="1"/>
              <a:t>wrth</a:t>
            </a:r>
            <a:r>
              <a:rPr lang="en-GB" dirty="0"/>
              <a:t> </a:t>
            </a:r>
            <a:r>
              <a:rPr lang="en-GB" dirty="0" err="1"/>
              <a:t>ddeall</a:t>
            </a:r>
            <a:r>
              <a:rPr lang="en-GB" dirty="0"/>
              <a:t> </a:t>
            </a:r>
            <a:r>
              <a:rPr lang="en-GB" dirty="0" err="1"/>
              <a:t>braint</a:t>
            </a:r>
            <a:r>
              <a:rPr lang="en-GB" dirty="0"/>
              <a:t>?</a:t>
            </a:r>
          </a:p>
          <a:p>
            <a:pPr marL="0" indent="0">
              <a:buNone/>
            </a:pPr>
            <a:endParaRPr lang="en-GB" dirty="0"/>
          </a:p>
          <a:p>
            <a:pPr marL="0" indent="0">
              <a:buNone/>
            </a:pPr>
            <a:r>
              <a:rPr lang="en-GB" dirty="0" err="1"/>
              <a:t>Dolen</a:t>
            </a:r>
            <a:r>
              <a:rPr lang="en-GB" dirty="0"/>
              <a:t> </a:t>
            </a:r>
            <a:r>
              <a:rPr lang="en-GB" dirty="0" err="1"/>
              <a:t>i’r</a:t>
            </a:r>
            <a:r>
              <a:rPr lang="en-GB" dirty="0"/>
              <a:t> </a:t>
            </a:r>
            <a:r>
              <a:rPr lang="en-GB" dirty="0" err="1"/>
              <a:t>bennod</a:t>
            </a:r>
            <a:r>
              <a:rPr lang="en-GB" dirty="0"/>
              <a:t>: </a:t>
            </a:r>
            <a:r>
              <a:rPr lang="en-GB" dirty="0">
                <a:hlinkClick r:id="rId3"/>
              </a:rPr>
              <a:t>https://philarchive.org/archive/LOWPWI-2</a:t>
            </a:r>
            <a:r>
              <a:rPr lang="en-GB" dirty="0"/>
              <a:t> </a:t>
            </a:r>
          </a:p>
        </p:txBody>
      </p:sp>
    </p:spTree>
    <p:extLst>
      <p:ext uri="{BB962C8B-B14F-4D97-AF65-F5344CB8AC3E}">
        <p14:creationId xmlns:p14="http://schemas.microsoft.com/office/powerpoint/2010/main" val="364913522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832B7-E6B3-4C53-E528-07BCE033D9A2}"/>
              </a:ext>
            </a:extLst>
          </p:cNvPr>
          <p:cNvSpPr>
            <a:spLocks noGrp="1"/>
          </p:cNvSpPr>
          <p:nvPr>
            <p:ph type="title"/>
          </p:nvPr>
        </p:nvSpPr>
        <p:spPr/>
        <p:txBody>
          <a:bodyPr/>
          <a:lstStyle/>
          <a:p>
            <a:pPr algn="ctr"/>
            <a:r>
              <a:rPr lang="en-GB" dirty="0">
                <a:solidFill>
                  <a:srgbClr val="0070C0"/>
                </a:solidFill>
              </a:rPr>
              <a:t>Privilege</a:t>
            </a:r>
          </a:p>
        </p:txBody>
      </p:sp>
      <p:sp>
        <p:nvSpPr>
          <p:cNvPr id="4" name="Content Placeholder 3">
            <a:extLst>
              <a:ext uri="{FF2B5EF4-FFF2-40B4-BE49-F238E27FC236}">
                <a16:creationId xmlns:a16="http://schemas.microsoft.com/office/drawing/2014/main" id="{6DD8B78A-1165-16BF-B47A-9668D2E0E39D}"/>
              </a:ext>
            </a:extLst>
          </p:cNvPr>
          <p:cNvSpPr>
            <a:spLocks noGrp="1"/>
          </p:cNvSpPr>
          <p:nvPr>
            <p:ph sz="half" idx="2"/>
          </p:nvPr>
        </p:nvSpPr>
        <p:spPr>
          <a:xfrm>
            <a:off x="628650" y="1825625"/>
            <a:ext cx="7886700" cy="3809862"/>
          </a:xfrm>
        </p:spPr>
        <p:txBody>
          <a:bodyPr/>
          <a:lstStyle/>
          <a:p>
            <a:pPr marL="0" indent="0">
              <a:buNone/>
            </a:pPr>
            <a:r>
              <a:rPr lang="en-GB" dirty="0"/>
              <a:t>Read the following, and discuss in groups:</a:t>
            </a:r>
          </a:p>
          <a:p>
            <a:pPr marL="514350" indent="-514350">
              <a:buAutoNum type="arabicPeriod"/>
            </a:pPr>
            <a:r>
              <a:rPr lang="en-GB" dirty="0"/>
              <a:t>How does the author define ‘privilege’?</a:t>
            </a:r>
          </a:p>
          <a:p>
            <a:pPr marL="514350" indent="-514350">
              <a:buAutoNum type="arabicPeriod"/>
            </a:pPr>
            <a:r>
              <a:rPr lang="en-GB" dirty="0"/>
              <a:t>How might privilege relate to your line of work?</a:t>
            </a:r>
          </a:p>
          <a:p>
            <a:pPr marL="514350" indent="-514350">
              <a:buAutoNum type="arabicPeriod"/>
            </a:pPr>
            <a:r>
              <a:rPr lang="en-GB" dirty="0"/>
              <a:t>Why is context important when understanding privilege?</a:t>
            </a:r>
          </a:p>
          <a:p>
            <a:pPr marL="514350" indent="-514350">
              <a:buAutoNum type="arabicPeriod"/>
            </a:pPr>
            <a:endParaRPr lang="en-GB" dirty="0"/>
          </a:p>
          <a:p>
            <a:pPr marL="0" indent="0">
              <a:buNone/>
            </a:pPr>
            <a:r>
              <a:rPr lang="en-GB" dirty="0"/>
              <a:t>Link to chapter: </a:t>
            </a:r>
            <a:r>
              <a:rPr lang="en-GB" dirty="0">
                <a:hlinkClick r:id="rId3"/>
              </a:rPr>
              <a:t>https://philarchive.org/archive/LOWPWI-2</a:t>
            </a:r>
            <a:r>
              <a:rPr lang="en-GB" dirty="0"/>
              <a:t> </a:t>
            </a:r>
          </a:p>
        </p:txBody>
      </p:sp>
    </p:spTree>
    <p:extLst>
      <p:ext uri="{BB962C8B-B14F-4D97-AF65-F5344CB8AC3E}">
        <p14:creationId xmlns:p14="http://schemas.microsoft.com/office/powerpoint/2010/main" val="423924393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3FFA71-782E-57A5-B7A7-DC9494084BAC}"/>
              </a:ext>
            </a:extLst>
          </p:cNvPr>
          <p:cNvSpPr>
            <a:spLocks noGrp="1"/>
          </p:cNvSpPr>
          <p:nvPr>
            <p:ph type="title"/>
          </p:nvPr>
        </p:nvSpPr>
        <p:spPr>
          <a:xfrm>
            <a:off x="628650" y="365126"/>
            <a:ext cx="7886700" cy="807692"/>
          </a:xfrm>
        </p:spPr>
        <p:txBody>
          <a:bodyPr>
            <a:normAutofit/>
          </a:bodyPr>
          <a:lstStyle/>
          <a:p>
            <a:pPr algn="ctr"/>
            <a:r>
              <a:rPr lang="en-GB" dirty="0" err="1"/>
              <a:t>Mantais</a:t>
            </a:r>
            <a:r>
              <a:rPr lang="en-GB" dirty="0"/>
              <a:t> a </a:t>
            </a:r>
            <a:r>
              <a:rPr lang="en-GB" dirty="0" err="1"/>
              <a:t>lleoliad</a:t>
            </a:r>
            <a:r>
              <a:rPr lang="en-GB" dirty="0"/>
              <a:t> </a:t>
            </a:r>
            <a:r>
              <a:rPr lang="en-GB" dirty="0" err="1"/>
              <a:t>cymdeithasol</a:t>
            </a:r>
            <a:endParaRPr lang="en-GB" dirty="0"/>
          </a:p>
        </p:txBody>
      </p:sp>
      <p:pic>
        <p:nvPicPr>
          <p:cNvPr id="7" name="Picture 6">
            <a:extLst>
              <a:ext uri="{FF2B5EF4-FFF2-40B4-BE49-F238E27FC236}">
                <a16:creationId xmlns:a16="http://schemas.microsoft.com/office/drawing/2014/main" id="{78A04295-0972-F635-35E0-638E27183D79}"/>
              </a:ext>
            </a:extLst>
          </p:cNvPr>
          <p:cNvPicPr>
            <a:picLocks noChangeAspect="1"/>
          </p:cNvPicPr>
          <p:nvPr/>
        </p:nvPicPr>
        <p:blipFill>
          <a:blip r:embed="rId3"/>
          <a:stretch>
            <a:fillRect/>
          </a:stretch>
        </p:blipFill>
        <p:spPr>
          <a:xfrm>
            <a:off x="188844" y="1321905"/>
            <a:ext cx="3150704" cy="1351721"/>
          </a:xfrm>
          <a:prstGeom prst="rect">
            <a:avLst/>
          </a:prstGeom>
        </p:spPr>
      </p:pic>
      <p:pic>
        <p:nvPicPr>
          <p:cNvPr id="10" name="Picture 9">
            <a:extLst>
              <a:ext uri="{FF2B5EF4-FFF2-40B4-BE49-F238E27FC236}">
                <a16:creationId xmlns:a16="http://schemas.microsoft.com/office/drawing/2014/main" id="{D8C2D713-1084-1B39-33CF-D382D9674E9A}"/>
              </a:ext>
            </a:extLst>
          </p:cNvPr>
          <p:cNvPicPr>
            <a:picLocks noChangeAspect="1"/>
          </p:cNvPicPr>
          <p:nvPr/>
        </p:nvPicPr>
        <p:blipFill>
          <a:blip r:embed="rId4"/>
          <a:stretch>
            <a:fillRect/>
          </a:stretch>
        </p:blipFill>
        <p:spPr>
          <a:xfrm>
            <a:off x="5088835" y="1421296"/>
            <a:ext cx="3359427" cy="1103243"/>
          </a:xfrm>
          <a:prstGeom prst="rect">
            <a:avLst/>
          </a:prstGeom>
        </p:spPr>
      </p:pic>
      <p:pic>
        <p:nvPicPr>
          <p:cNvPr id="20" name="Picture 19">
            <a:extLst>
              <a:ext uri="{FF2B5EF4-FFF2-40B4-BE49-F238E27FC236}">
                <a16:creationId xmlns:a16="http://schemas.microsoft.com/office/drawing/2014/main" id="{D1ABD0D3-F311-B932-5CB8-621CEB34D68D}"/>
              </a:ext>
            </a:extLst>
          </p:cNvPr>
          <p:cNvPicPr>
            <a:picLocks noChangeAspect="1"/>
          </p:cNvPicPr>
          <p:nvPr/>
        </p:nvPicPr>
        <p:blipFill>
          <a:blip r:embed="rId5"/>
          <a:stretch>
            <a:fillRect/>
          </a:stretch>
        </p:blipFill>
        <p:spPr>
          <a:xfrm>
            <a:off x="628649" y="2744921"/>
            <a:ext cx="1398933" cy="1093711"/>
          </a:xfrm>
          <a:prstGeom prst="rect">
            <a:avLst/>
          </a:prstGeom>
        </p:spPr>
      </p:pic>
      <p:pic>
        <p:nvPicPr>
          <p:cNvPr id="24" name="Picture 23">
            <a:extLst>
              <a:ext uri="{FF2B5EF4-FFF2-40B4-BE49-F238E27FC236}">
                <a16:creationId xmlns:a16="http://schemas.microsoft.com/office/drawing/2014/main" id="{727D9A21-328C-0CF8-8B5E-06543A43ED80}"/>
              </a:ext>
            </a:extLst>
          </p:cNvPr>
          <p:cNvPicPr>
            <a:picLocks noChangeAspect="1"/>
          </p:cNvPicPr>
          <p:nvPr/>
        </p:nvPicPr>
        <p:blipFill>
          <a:blip r:embed="rId6"/>
          <a:stretch>
            <a:fillRect/>
          </a:stretch>
        </p:blipFill>
        <p:spPr>
          <a:xfrm>
            <a:off x="308113" y="3909926"/>
            <a:ext cx="3269974" cy="1785196"/>
          </a:xfrm>
          <a:prstGeom prst="rect">
            <a:avLst/>
          </a:prstGeom>
        </p:spPr>
      </p:pic>
      <p:pic>
        <p:nvPicPr>
          <p:cNvPr id="25" name="Picture 24">
            <a:extLst>
              <a:ext uri="{FF2B5EF4-FFF2-40B4-BE49-F238E27FC236}">
                <a16:creationId xmlns:a16="http://schemas.microsoft.com/office/drawing/2014/main" id="{389C4193-3782-17C9-398C-3DF02CB97A01}"/>
              </a:ext>
            </a:extLst>
          </p:cNvPr>
          <p:cNvPicPr>
            <a:picLocks noChangeAspect="1"/>
          </p:cNvPicPr>
          <p:nvPr/>
        </p:nvPicPr>
        <p:blipFill>
          <a:blip r:embed="rId7"/>
          <a:stretch>
            <a:fillRect/>
          </a:stretch>
        </p:blipFill>
        <p:spPr>
          <a:xfrm>
            <a:off x="2380944" y="2995552"/>
            <a:ext cx="4382112" cy="866896"/>
          </a:xfrm>
          <a:prstGeom prst="rect">
            <a:avLst/>
          </a:prstGeom>
        </p:spPr>
      </p:pic>
      <p:pic>
        <p:nvPicPr>
          <p:cNvPr id="26" name="Picture 25">
            <a:extLst>
              <a:ext uri="{FF2B5EF4-FFF2-40B4-BE49-F238E27FC236}">
                <a16:creationId xmlns:a16="http://schemas.microsoft.com/office/drawing/2014/main" id="{E2631611-EB30-A051-8C98-FCD15A932D3D}"/>
              </a:ext>
            </a:extLst>
          </p:cNvPr>
          <p:cNvPicPr>
            <a:picLocks noChangeAspect="1"/>
          </p:cNvPicPr>
          <p:nvPr/>
        </p:nvPicPr>
        <p:blipFill>
          <a:blip r:embed="rId8"/>
          <a:stretch>
            <a:fillRect/>
          </a:stretch>
        </p:blipFill>
        <p:spPr>
          <a:xfrm>
            <a:off x="2226365" y="5098748"/>
            <a:ext cx="4631954" cy="954181"/>
          </a:xfrm>
          <a:prstGeom prst="rect">
            <a:avLst/>
          </a:prstGeom>
        </p:spPr>
      </p:pic>
      <p:pic>
        <p:nvPicPr>
          <p:cNvPr id="27" name="Picture 26">
            <a:extLst>
              <a:ext uri="{FF2B5EF4-FFF2-40B4-BE49-F238E27FC236}">
                <a16:creationId xmlns:a16="http://schemas.microsoft.com/office/drawing/2014/main" id="{8AA0A33E-219E-D2CF-8527-EEE49115F1D2}"/>
              </a:ext>
            </a:extLst>
          </p:cNvPr>
          <p:cNvPicPr>
            <a:picLocks noChangeAspect="1"/>
          </p:cNvPicPr>
          <p:nvPr/>
        </p:nvPicPr>
        <p:blipFill>
          <a:blip r:embed="rId9"/>
          <a:stretch>
            <a:fillRect/>
          </a:stretch>
        </p:blipFill>
        <p:spPr>
          <a:xfrm>
            <a:off x="6987462" y="2703443"/>
            <a:ext cx="2305372" cy="800212"/>
          </a:xfrm>
          <a:prstGeom prst="rect">
            <a:avLst/>
          </a:prstGeom>
        </p:spPr>
      </p:pic>
      <p:pic>
        <p:nvPicPr>
          <p:cNvPr id="29" name="Picture 28">
            <a:extLst>
              <a:ext uri="{FF2B5EF4-FFF2-40B4-BE49-F238E27FC236}">
                <a16:creationId xmlns:a16="http://schemas.microsoft.com/office/drawing/2014/main" id="{7C36ED29-691F-50FB-666B-2E65AFAFC590}"/>
              </a:ext>
            </a:extLst>
          </p:cNvPr>
          <p:cNvPicPr>
            <a:picLocks noChangeAspect="1"/>
          </p:cNvPicPr>
          <p:nvPr/>
        </p:nvPicPr>
        <p:blipFill>
          <a:blip r:embed="rId10"/>
          <a:stretch>
            <a:fillRect/>
          </a:stretch>
        </p:blipFill>
        <p:spPr>
          <a:xfrm>
            <a:off x="6619461" y="4482523"/>
            <a:ext cx="2454965" cy="1570406"/>
          </a:xfrm>
          <a:prstGeom prst="rect">
            <a:avLst/>
          </a:prstGeom>
        </p:spPr>
      </p:pic>
      <p:pic>
        <p:nvPicPr>
          <p:cNvPr id="30" name="Picture 29">
            <a:extLst>
              <a:ext uri="{FF2B5EF4-FFF2-40B4-BE49-F238E27FC236}">
                <a16:creationId xmlns:a16="http://schemas.microsoft.com/office/drawing/2014/main" id="{8A628041-8B6A-5620-9A21-3E89C0D9CD63}"/>
              </a:ext>
            </a:extLst>
          </p:cNvPr>
          <p:cNvPicPr>
            <a:picLocks noChangeAspect="1"/>
          </p:cNvPicPr>
          <p:nvPr/>
        </p:nvPicPr>
        <p:blipFill>
          <a:blip r:embed="rId11"/>
          <a:stretch>
            <a:fillRect/>
          </a:stretch>
        </p:blipFill>
        <p:spPr>
          <a:xfrm>
            <a:off x="3883396" y="3974668"/>
            <a:ext cx="4631954" cy="776236"/>
          </a:xfrm>
          <a:prstGeom prst="rect">
            <a:avLst/>
          </a:prstGeom>
        </p:spPr>
      </p:pic>
    </p:spTree>
    <p:extLst>
      <p:ext uri="{BB962C8B-B14F-4D97-AF65-F5344CB8AC3E}">
        <p14:creationId xmlns:p14="http://schemas.microsoft.com/office/powerpoint/2010/main" val="180403057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3FFA71-782E-57A5-B7A7-DC9494084BAC}"/>
              </a:ext>
            </a:extLst>
          </p:cNvPr>
          <p:cNvSpPr>
            <a:spLocks noGrp="1"/>
          </p:cNvSpPr>
          <p:nvPr>
            <p:ph type="title"/>
          </p:nvPr>
        </p:nvSpPr>
        <p:spPr>
          <a:xfrm>
            <a:off x="628650" y="365126"/>
            <a:ext cx="7886700" cy="807692"/>
          </a:xfrm>
        </p:spPr>
        <p:txBody>
          <a:bodyPr/>
          <a:lstStyle/>
          <a:p>
            <a:pPr algn="ctr"/>
            <a:r>
              <a:rPr lang="en-GB" dirty="0">
                <a:solidFill>
                  <a:srgbClr val="0070C0"/>
                </a:solidFill>
              </a:rPr>
              <a:t>Advantage and social positioning</a:t>
            </a:r>
          </a:p>
        </p:txBody>
      </p:sp>
      <p:pic>
        <p:nvPicPr>
          <p:cNvPr id="11" name="Content Placeholder 10">
            <a:extLst>
              <a:ext uri="{FF2B5EF4-FFF2-40B4-BE49-F238E27FC236}">
                <a16:creationId xmlns:a16="http://schemas.microsoft.com/office/drawing/2014/main" id="{C91120AC-A6CF-4136-123D-85BDF44295EC}"/>
              </a:ext>
            </a:extLst>
          </p:cNvPr>
          <p:cNvPicPr>
            <a:picLocks noGrp="1" noChangeAspect="1"/>
          </p:cNvPicPr>
          <p:nvPr>
            <p:ph idx="1"/>
          </p:nvPr>
        </p:nvPicPr>
        <p:blipFill>
          <a:blip r:embed="rId3"/>
          <a:stretch>
            <a:fillRect/>
          </a:stretch>
        </p:blipFill>
        <p:spPr>
          <a:xfrm>
            <a:off x="171450" y="1198811"/>
            <a:ext cx="4360793" cy="1539103"/>
          </a:xfrm>
          <a:prstGeom prst="rect">
            <a:avLst/>
          </a:prstGeom>
        </p:spPr>
      </p:pic>
      <p:pic>
        <p:nvPicPr>
          <p:cNvPr id="12" name="Picture 11">
            <a:extLst>
              <a:ext uri="{FF2B5EF4-FFF2-40B4-BE49-F238E27FC236}">
                <a16:creationId xmlns:a16="http://schemas.microsoft.com/office/drawing/2014/main" id="{C830DB82-CF7A-1BB4-6EC6-9A0172871B5A}"/>
              </a:ext>
            </a:extLst>
          </p:cNvPr>
          <p:cNvPicPr>
            <a:picLocks noChangeAspect="1"/>
          </p:cNvPicPr>
          <p:nvPr/>
        </p:nvPicPr>
        <p:blipFill>
          <a:blip r:embed="rId4"/>
          <a:stretch>
            <a:fillRect/>
          </a:stretch>
        </p:blipFill>
        <p:spPr>
          <a:xfrm>
            <a:off x="5357191" y="1216088"/>
            <a:ext cx="3343275" cy="1362075"/>
          </a:xfrm>
          <a:prstGeom prst="rect">
            <a:avLst/>
          </a:prstGeom>
        </p:spPr>
      </p:pic>
      <p:pic>
        <p:nvPicPr>
          <p:cNvPr id="13" name="Picture 12">
            <a:extLst>
              <a:ext uri="{FF2B5EF4-FFF2-40B4-BE49-F238E27FC236}">
                <a16:creationId xmlns:a16="http://schemas.microsoft.com/office/drawing/2014/main" id="{1094E0CA-5966-3742-01A5-500AFD0FBCDE}"/>
              </a:ext>
            </a:extLst>
          </p:cNvPr>
          <p:cNvPicPr>
            <a:picLocks noChangeAspect="1"/>
          </p:cNvPicPr>
          <p:nvPr/>
        </p:nvPicPr>
        <p:blipFill>
          <a:blip r:embed="rId5"/>
          <a:stretch>
            <a:fillRect/>
          </a:stretch>
        </p:blipFill>
        <p:spPr>
          <a:xfrm>
            <a:off x="7522264" y="3224342"/>
            <a:ext cx="1385577" cy="993433"/>
          </a:xfrm>
          <a:prstGeom prst="rect">
            <a:avLst/>
          </a:prstGeom>
        </p:spPr>
      </p:pic>
      <p:pic>
        <p:nvPicPr>
          <p:cNvPr id="14" name="Picture 13">
            <a:extLst>
              <a:ext uri="{FF2B5EF4-FFF2-40B4-BE49-F238E27FC236}">
                <a16:creationId xmlns:a16="http://schemas.microsoft.com/office/drawing/2014/main" id="{C0D2B96C-CD8E-4F9A-12E0-1A6D0D3CF0A7}"/>
              </a:ext>
            </a:extLst>
          </p:cNvPr>
          <p:cNvPicPr>
            <a:picLocks noChangeAspect="1"/>
          </p:cNvPicPr>
          <p:nvPr/>
        </p:nvPicPr>
        <p:blipFill>
          <a:blip r:embed="rId6"/>
          <a:stretch>
            <a:fillRect/>
          </a:stretch>
        </p:blipFill>
        <p:spPr>
          <a:xfrm>
            <a:off x="951984" y="4981877"/>
            <a:ext cx="2657889" cy="1406610"/>
          </a:xfrm>
          <a:prstGeom prst="rect">
            <a:avLst/>
          </a:prstGeom>
        </p:spPr>
      </p:pic>
      <p:pic>
        <p:nvPicPr>
          <p:cNvPr id="15" name="Picture 14">
            <a:extLst>
              <a:ext uri="{FF2B5EF4-FFF2-40B4-BE49-F238E27FC236}">
                <a16:creationId xmlns:a16="http://schemas.microsoft.com/office/drawing/2014/main" id="{B11D2542-8508-211F-169D-7646DA963EDD}"/>
              </a:ext>
            </a:extLst>
          </p:cNvPr>
          <p:cNvPicPr>
            <a:picLocks noChangeAspect="1"/>
          </p:cNvPicPr>
          <p:nvPr/>
        </p:nvPicPr>
        <p:blipFill>
          <a:blip r:embed="rId7"/>
          <a:stretch>
            <a:fillRect/>
          </a:stretch>
        </p:blipFill>
        <p:spPr>
          <a:xfrm>
            <a:off x="4214917" y="5146400"/>
            <a:ext cx="2153165" cy="1291899"/>
          </a:xfrm>
          <a:prstGeom prst="rect">
            <a:avLst/>
          </a:prstGeom>
        </p:spPr>
      </p:pic>
      <p:pic>
        <p:nvPicPr>
          <p:cNvPr id="16" name="Picture 15">
            <a:extLst>
              <a:ext uri="{FF2B5EF4-FFF2-40B4-BE49-F238E27FC236}">
                <a16:creationId xmlns:a16="http://schemas.microsoft.com/office/drawing/2014/main" id="{5F9FDED6-6302-20DB-4D9A-1E29F5C5FE38}"/>
              </a:ext>
            </a:extLst>
          </p:cNvPr>
          <p:cNvPicPr>
            <a:picLocks noChangeAspect="1"/>
          </p:cNvPicPr>
          <p:nvPr/>
        </p:nvPicPr>
        <p:blipFill>
          <a:blip r:embed="rId8"/>
          <a:stretch>
            <a:fillRect/>
          </a:stretch>
        </p:blipFill>
        <p:spPr>
          <a:xfrm>
            <a:off x="6696488" y="4524744"/>
            <a:ext cx="2276062" cy="870594"/>
          </a:xfrm>
          <a:prstGeom prst="rect">
            <a:avLst/>
          </a:prstGeom>
        </p:spPr>
      </p:pic>
      <p:pic>
        <p:nvPicPr>
          <p:cNvPr id="17" name="Picture 16">
            <a:extLst>
              <a:ext uri="{FF2B5EF4-FFF2-40B4-BE49-F238E27FC236}">
                <a16:creationId xmlns:a16="http://schemas.microsoft.com/office/drawing/2014/main" id="{D82BB9AE-9400-B4F1-83A7-53E61F4ACD22}"/>
              </a:ext>
            </a:extLst>
          </p:cNvPr>
          <p:cNvPicPr>
            <a:picLocks noChangeAspect="1"/>
          </p:cNvPicPr>
          <p:nvPr/>
        </p:nvPicPr>
        <p:blipFill>
          <a:blip r:embed="rId9"/>
          <a:stretch>
            <a:fillRect/>
          </a:stretch>
        </p:blipFill>
        <p:spPr>
          <a:xfrm>
            <a:off x="5151162" y="2871008"/>
            <a:ext cx="2221160" cy="1291899"/>
          </a:xfrm>
          <a:prstGeom prst="rect">
            <a:avLst/>
          </a:prstGeom>
        </p:spPr>
      </p:pic>
      <p:pic>
        <p:nvPicPr>
          <p:cNvPr id="18" name="Picture 17">
            <a:extLst>
              <a:ext uri="{FF2B5EF4-FFF2-40B4-BE49-F238E27FC236}">
                <a16:creationId xmlns:a16="http://schemas.microsoft.com/office/drawing/2014/main" id="{D270C607-D65E-B4CD-B498-055487C60E5E}"/>
              </a:ext>
            </a:extLst>
          </p:cNvPr>
          <p:cNvPicPr>
            <a:picLocks noChangeAspect="1"/>
          </p:cNvPicPr>
          <p:nvPr/>
        </p:nvPicPr>
        <p:blipFill>
          <a:blip r:embed="rId10"/>
          <a:stretch>
            <a:fillRect/>
          </a:stretch>
        </p:blipFill>
        <p:spPr>
          <a:xfrm>
            <a:off x="208826" y="3236316"/>
            <a:ext cx="2095809" cy="1359647"/>
          </a:xfrm>
          <a:prstGeom prst="rect">
            <a:avLst/>
          </a:prstGeom>
        </p:spPr>
      </p:pic>
      <p:pic>
        <p:nvPicPr>
          <p:cNvPr id="19" name="Picture 18">
            <a:extLst>
              <a:ext uri="{FF2B5EF4-FFF2-40B4-BE49-F238E27FC236}">
                <a16:creationId xmlns:a16="http://schemas.microsoft.com/office/drawing/2014/main" id="{DB8E12E4-F7FA-2A16-5625-A99CFD32C983}"/>
              </a:ext>
            </a:extLst>
          </p:cNvPr>
          <p:cNvPicPr>
            <a:picLocks noChangeAspect="1"/>
          </p:cNvPicPr>
          <p:nvPr/>
        </p:nvPicPr>
        <p:blipFill>
          <a:blip r:embed="rId11"/>
          <a:stretch>
            <a:fillRect/>
          </a:stretch>
        </p:blipFill>
        <p:spPr>
          <a:xfrm>
            <a:off x="2633041" y="3461588"/>
            <a:ext cx="2518121" cy="1340818"/>
          </a:xfrm>
          <a:prstGeom prst="rect">
            <a:avLst/>
          </a:prstGeom>
        </p:spPr>
      </p:pic>
    </p:spTree>
    <p:extLst>
      <p:ext uri="{BB962C8B-B14F-4D97-AF65-F5344CB8AC3E}">
        <p14:creationId xmlns:p14="http://schemas.microsoft.com/office/powerpoint/2010/main" val="378855741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C44FA-183F-69A2-BF53-2EAC95E01E64}"/>
              </a:ext>
            </a:extLst>
          </p:cNvPr>
          <p:cNvSpPr>
            <a:spLocks noGrp="1"/>
          </p:cNvSpPr>
          <p:nvPr>
            <p:ph type="title"/>
          </p:nvPr>
        </p:nvSpPr>
        <p:spPr/>
        <p:txBody>
          <a:bodyPr>
            <a:normAutofit/>
          </a:bodyPr>
          <a:lstStyle/>
          <a:p>
            <a:pPr algn="ctr"/>
            <a:r>
              <a:rPr lang="en-GB"/>
              <a:t>Chimamanda Adichie</a:t>
            </a:r>
            <a:endParaRPr lang="en-GB" dirty="0">
              <a:solidFill>
                <a:srgbClr val="0070C0"/>
              </a:solidFill>
            </a:endParaRPr>
          </a:p>
        </p:txBody>
      </p:sp>
      <p:pic>
        <p:nvPicPr>
          <p:cNvPr id="6" name="Online Media 5" title="The dangers of a single story">
            <a:hlinkClick r:id="" action="ppaction://media"/>
            <a:extLst>
              <a:ext uri="{FF2B5EF4-FFF2-40B4-BE49-F238E27FC236}">
                <a16:creationId xmlns:a16="http://schemas.microsoft.com/office/drawing/2014/main" id="{92AFD219-2F68-4267-452C-B3782D0F3FD7}"/>
              </a:ext>
            </a:extLst>
          </p:cNvPr>
          <p:cNvPicPr>
            <a:picLocks noGrp="1" noRot="1" noChangeAspect="1"/>
          </p:cNvPicPr>
          <p:nvPr>
            <p:ph idx="1"/>
            <a:videoFile r:link="rId1"/>
          </p:nvPr>
        </p:nvPicPr>
        <p:blipFill>
          <a:blip r:embed="rId4"/>
          <a:stretch>
            <a:fillRect/>
          </a:stretch>
        </p:blipFill>
        <p:spPr>
          <a:xfrm>
            <a:off x="1350963" y="1825625"/>
            <a:ext cx="6442075" cy="3640138"/>
          </a:xfrm>
          <a:prstGeom prst="rect">
            <a:avLst/>
          </a:prstGeom>
        </p:spPr>
      </p:pic>
    </p:spTree>
    <p:extLst>
      <p:ext uri="{BB962C8B-B14F-4D97-AF65-F5344CB8AC3E}">
        <p14:creationId xmlns:p14="http://schemas.microsoft.com/office/powerpoint/2010/main" val="12801796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DFD6F7-9334-F51B-2D59-1F31368565C5}"/>
              </a:ext>
            </a:extLst>
          </p:cNvPr>
          <p:cNvSpPr>
            <a:spLocks noGrp="1"/>
          </p:cNvSpPr>
          <p:nvPr>
            <p:ph type="title"/>
          </p:nvPr>
        </p:nvSpPr>
        <p:spPr>
          <a:xfrm>
            <a:off x="628650" y="365126"/>
            <a:ext cx="7886700" cy="1046232"/>
          </a:xfrm>
        </p:spPr>
        <p:txBody>
          <a:bodyPr>
            <a:normAutofit fontScale="90000"/>
          </a:bodyPr>
          <a:lstStyle/>
          <a:p>
            <a:pPr algn="ctr"/>
            <a:r>
              <a:rPr lang="cy-GB" dirty="0"/>
              <a:t>Pŵer a braint</a:t>
            </a:r>
            <a:br>
              <a:rPr lang="en-GB" dirty="0">
                <a:solidFill>
                  <a:srgbClr val="0070C0"/>
                </a:solidFill>
              </a:rPr>
            </a:br>
            <a:r>
              <a:rPr lang="en-GB" dirty="0">
                <a:solidFill>
                  <a:srgbClr val="0070C0"/>
                </a:solidFill>
              </a:rPr>
              <a:t>Power and privilege</a:t>
            </a:r>
          </a:p>
        </p:txBody>
      </p:sp>
      <p:sp>
        <p:nvSpPr>
          <p:cNvPr id="4" name="Content Placeholder 3">
            <a:extLst>
              <a:ext uri="{FF2B5EF4-FFF2-40B4-BE49-F238E27FC236}">
                <a16:creationId xmlns:a16="http://schemas.microsoft.com/office/drawing/2014/main" id="{5852C116-FA42-58F3-1651-9BBE11C09067}"/>
              </a:ext>
            </a:extLst>
          </p:cNvPr>
          <p:cNvSpPr>
            <a:spLocks noGrp="1"/>
          </p:cNvSpPr>
          <p:nvPr>
            <p:ph sz="half" idx="1"/>
          </p:nvPr>
        </p:nvSpPr>
        <p:spPr>
          <a:xfrm>
            <a:off x="181388" y="1646721"/>
            <a:ext cx="4297017" cy="4614931"/>
          </a:xfrm>
        </p:spPr>
        <p:txBody>
          <a:bodyPr>
            <a:normAutofit fontScale="92500" lnSpcReduction="20000"/>
          </a:bodyPr>
          <a:lstStyle/>
          <a:p>
            <a:r>
              <a:rPr lang="en-GB" dirty="0" err="1"/>
              <a:t>Meddyliwch</a:t>
            </a:r>
            <a:r>
              <a:rPr lang="en-GB" dirty="0"/>
              <a:t> am y </a:t>
            </a:r>
            <a:r>
              <a:rPr lang="en-GB" dirty="0" err="1"/>
              <a:t>breintiau</a:t>
            </a:r>
            <a:r>
              <a:rPr lang="en-GB" dirty="0"/>
              <a:t> </a:t>
            </a:r>
            <a:r>
              <a:rPr lang="en-GB" dirty="0" err="1"/>
              <a:t>sy'n</a:t>
            </a:r>
            <a:r>
              <a:rPr lang="en-GB" dirty="0"/>
              <a:t> </a:t>
            </a:r>
            <a:r>
              <a:rPr lang="en-GB" dirty="0" err="1"/>
              <a:t>bodoli</a:t>
            </a:r>
            <a:r>
              <a:rPr lang="en-GB" dirty="0"/>
              <a:t> </a:t>
            </a:r>
            <a:r>
              <a:rPr lang="en-GB" dirty="0" err="1"/>
              <a:t>i'r</a:t>
            </a:r>
            <a:r>
              <a:rPr lang="en-GB" dirty="0"/>
              <a:t> </a:t>
            </a:r>
            <a:r>
              <a:rPr lang="en-GB" dirty="0" err="1"/>
              <a:t>grŵp</a:t>
            </a:r>
            <a:r>
              <a:rPr lang="en-GB" dirty="0"/>
              <a:t> </a:t>
            </a:r>
            <a:r>
              <a:rPr lang="en-GB" dirty="0" err="1"/>
              <a:t>rydych</a:t>
            </a:r>
            <a:r>
              <a:rPr lang="en-GB" dirty="0"/>
              <a:t> chi </a:t>
            </a:r>
            <a:r>
              <a:rPr lang="en-GB" dirty="0" err="1"/>
              <a:t>wedi'u</a:t>
            </a:r>
            <a:r>
              <a:rPr lang="en-GB" dirty="0"/>
              <a:t> </a:t>
            </a:r>
            <a:r>
              <a:rPr lang="en-GB" dirty="0" err="1"/>
              <a:t>dyrannu</a:t>
            </a:r>
            <a:r>
              <a:rPr lang="en-GB" dirty="0"/>
              <a:t>:</a:t>
            </a:r>
          </a:p>
          <a:p>
            <a:pPr marL="514350" indent="-514350">
              <a:buAutoNum type="arabicPeriod"/>
            </a:pPr>
            <a:r>
              <a:rPr lang="en-GB" dirty="0" err="1"/>
              <a:t>Trafod</a:t>
            </a:r>
            <a:r>
              <a:rPr lang="en-GB" dirty="0"/>
              <a:t> </a:t>
            </a:r>
            <a:r>
              <a:rPr lang="en-GB" dirty="0" err="1"/>
              <a:t>ffyrdd</a:t>
            </a:r>
            <a:r>
              <a:rPr lang="en-GB" dirty="0"/>
              <a:t> y </a:t>
            </a:r>
            <a:r>
              <a:rPr lang="en-GB" dirty="0" err="1"/>
              <a:t>mae</a:t>
            </a:r>
            <a:r>
              <a:rPr lang="en-GB" dirty="0"/>
              <a:t> </a:t>
            </a:r>
            <a:r>
              <a:rPr lang="en-GB" dirty="0" err="1"/>
              <a:t>braint</a:t>
            </a:r>
            <a:r>
              <a:rPr lang="en-GB" dirty="0"/>
              <a:t> </a:t>
            </a:r>
            <a:r>
              <a:rPr lang="en-GB" dirty="0" err="1"/>
              <a:t>yn</a:t>
            </a:r>
            <a:r>
              <a:rPr lang="en-GB" dirty="0"/>
              <a:t> </a:t>
            </a:r>
            <a:r>
              <a:rPr lang="en-GB" dirty="0" err="1"/>
              <a:t>gweithredu</a:t>
            </a:r>
            <a:r>
              <a:rPr lang="en-GB" dirty="0"/>
              <a:t> er </a:t>
            </a:r>
            <a:r>
              <a:rPr lang="en-GB" dirty="0" err="1"/>
              <a:t>budd</a:t>
            </a:r>
            <a:r>
              <a:rPr lang="en-GB" dirty="0"/>
              <a:t> </a:t>
            </a:r>
            <a:r>
              <a:rPr lang="en-GB" dirty="0" err="1"/>
              <a:t>iddynt</a:t>
            </a:r>
            <a:r>
              <a:rPr lang="en-GB" dirty="0"/>
              <a:t> o </a:t>
            </a:r>
            <a:r>
              <a:rPr lang="en-GB" dirty="0" err="1"/>
              <a:t>fewn</a:t>
            </a:r>
            <a:r>
              <a:rPr lang="en-GB" dirty="0"/>
              <a:t> </a:t>
            </a:r>
            <a:r>
              <a:rPr lang="en-GB" dirty="0" err="1"/>
              <a:t>ein</a:t>
            </a:r>
            <a:r>
              <a:rPr lang="en-GB" dirty="0"/>
              <a:t> system </a:t>
            </a:r>
            <a:r>
              <a:rPr lang="en-GB" dirty="0" err="1"/>
              <a:t>addysg</a:t>
            </a:r>
            <a:r>
              <a:rPr lang="en-GB" dirty="0"/>
              <a:t>;</a:t>
            </a:r>
          </a:p>
          <a:p>
            <a:pPr marL="514350" indent="-514350">
              <a:buAutoNum type="arabicPeriod"/>
            </a:pPr>
            <a:r>
              <a:rPr lang="en-GB" dirty="0"/>
              <a:t>Pa </a:t>
            </a:r>
            <a:r>
              <a:rPr lang="en-GB" dirty="0" err="1"/>
              <a:t>enghreifftiau</a:t>
            </a:r>
            <a:r>
              <a:rPr lang="en-GB" dirty="0"/>
              <a:t> o </a:t>
            </a:r>
            <a:r>
              <a:rPr lang="en-GB" dirty="0" err="1"/>
              <a:t>fraint</a:t>
            </a:r>
            <a:r>
              <a:rPr lang="en-GB" dirty="0"/>
              <a:t> </a:t>
            </a:r>
            <a:r>
              <a:rPr lang="en-GB" dirty="0" err="1"/>
              <a:t>i’r</a:t>
            </a:r>
            <a:r>
              <a:rPr lang="en-GB" dirty="0"/>
              <a:t>     </a:t>
            </a:r>
            <a:r>
              <a:rPr lang="en-GB" dirty="0" err="1"/>
              <a:t>grŵp</a:t>
            </a:r>
            <a:r>
              <a:rPr lang="en-GB" dirty="0"/>
              <a:t> </a:t>
            </a:r>
            <a:r>
              <a:rPr lang="en-GB" dirty="0" err="1"/>
              <a:t>hwn</a:t>
            </a:r>
            <a:r>
              <a:rPr lang="en-GB" dirty="0"/>
              <a:t> </a:t>
            </a:r>
            <a:r>
              <a:rPr lang="en-GB" dirty="0" err="1"/>
              <a:t>ydych</a:t>
            </a:r>
            <a:r>
              <a:rPr lang="en-GB" dirty="0"/>
              <a:t> chi </a:t>
            </a:r>
            <a:r>
              <a:rPr lang="en-GB" dirty="0" err="1"/>
              <a:t>wedi’u</a:t>
            </a:r>
            <a:r>
              <a:rPr lang="en-GB" dirty="0"/>
              <a:t> </a:t>
            </a:r>
            <a:r>
              <a:rPr lang="en-GB" dirty="0" err="1"/>
              <a:t>gweld</a:t>
            </a:r>
            <a:r>
              <a:rPr lang="en-GB" dirty="0"/>
              <a:t> </a:t>
            </a:r>
            <a:r>
              <a:rPr lang="en-GB" dirty="0" err="1"/>
              <a:t>yn</a:t>
            </a:r>
            <a:r>
              <a:rPr lang="en-GB" dirty="0"/>
              <a:t> </a:t>
            </a:r>
            <a:r>
              <a:rPr lang="en-GB" dirty="0" err="1"/>
              <a:t>eich</a:t>
            </a:r>
            <a:r>
              <a:rPr lang="en-GB" dirty="0"/>
              <a:t> </a:t>
            </a:r>
            <a:r>
              <a:rPr lang="en-GB" dirty="0" err="1"/>
              <a:t>gweithle</a:t>
            </a:r>
            <a:r>
              <a:rPr lang="en-GB" dirty="0"/>
              <a:t>?</a:t>
            </a:r>
          </a:p>
          <a:p>
            <a:endParaRPr lang="en-GB" dirty="0"/>
          </a:p>
        </p:txBody>
      </p:sp>
      <p:sp>
        <p:nvSpPr>
          <p:cNvPr id="5" name="Content Placeholder 4">
            <a:extLst>
              <a:ext uri="{FF2B5EF4-FFF2-40B4-BE49-F238E27FC236}">
                <a16:creationId xmlns:a16="http://schemas.microsoft.com/office/drawing/2014/main" id="{84A6F160-469E-2A0F-4B37-2AA2217A53BF}"/>
              </a:ext>
            </a:extLst>
          </p:cNvPr>
          <p:cNvSpPr>
            <a:spLocks noGrp="1"/>
          </p:cNvSpPr>
          <p:nvPr>
            <p:ph sz="half" idx="2"/>
          </p:nvPr>
        </p:nvSpPr>
        <p:spPr>
          <a:xfrm>
            <a:off x="4572000" y="1646721"/>
            <a:ext cx="4297017" cy="3809862"/>
          </a:xfrm>
        </p:spPr>
        <p:txBody>
          <a:bodyPr>
            <a:normAutofit fontScale="92500" lnSpcReduction="20000"/>
          </a:bodyPr>
          <a:lstStyle/>
          <a:p>
            <a:r>
              <a:rPr lang="en-GB" dirty="0">
                <a:solidFill>
                  <a:srgbClr val="0070C0"/>
                </a:solidFill>
              </a:rPr>
              <a:t>Think about the privileges that exist for the group you have been allocated:</a:t>
            </a:r>
          </a:p>
          <a:p>
            <a:pPr marL="514350" indent="-514350">
              <a:buAutoNum type="arabicPeriod"/>
            </a:pPr>
            <a:r>
              <a:rPr lang="en-GB" dirty="0">
                <a:solidFill>
                  <a:srgbClr val="0070C0"/>
                </a:solidFill>
              </a:rPr>
              <a:t>Discuss ways in which privilege operates to benefit them within our education system;</a:t>
            </a:r>
          </a:p>
          <a:p>
            <a:pPr marL="514350" indent="-514350">
              <a:buAutoNum type="arabicPeriod"/>
            </a:pPr>
            <a:r>
              <a:rPr lang="en-GB" dirty="0">
                <a:solidFill>
                  <a:srgbClr val="0070C0"/>
                </a:solidFill>
              </a:rPr>
              <a:t>What examples of privilege for this group have you seen within your workplace?</a:t>
            </a:r>
          </a:p>
        </p:txBody>
      </p:sp>
    </p:spTree>
    <p:extLst>
      <p:ext uri="{BB962C8B-B14F-4D97-AF65-F5344CB8AC3E}">
        <p14:creationId xmlns:p14="http://schemas.microsoft.com/office/powerpoint/2010/main" val="424224999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A75B8-FF0F-ADC3-79ED-3AEF18D831A1}"/>
              </a:ext>
            </a:extLst>
          </p:cNvPr>
          <p:cNvSpPr>
            <a:spLocks noGrp="1"/>
          </p:cNvSpPr>
          <p:nvPr>
            <p:ph type="title"/>
          </p:nvPr>
        </p:nvSpPr>
        <p:spPr/>
        <p:txBody>
          <a:bodyPr/>
          <a:lstStyle/>
          <a:p>
            <a:pPr algn="ctr"/>
            <a:r>
              <a:rPr lang="en-US" dirty="0" err="1">
                <a:ea typeface="+mj-lt"/>
                <a:cs typeface="+mj-lt"/>
              </a:rPr>
              <a:t>Crynodeb</a:t>
            </a:r>
            <a:br>
              <a:rPr lang="en-US" dirty="0">
                <a:ea typeface="+mj-lt"/>
                <a:cs typeface="+mj-lt"/>
              </a:rPr>
            </a:br>
            <a:r>
              <a:rPr lang="en-US" dirty="0">
                <a:solidFill>
                  <a:srgbClr val="0070C0"/>
                </a:solidFill>
                <a:ea typeface="+mj-lt"/>
                <a:cs typeface="Calibri Light"/>
              </a:rPr>
              <a:t>Summary</a:t>
            </a:r>
            <a:endParaRPr lang="en-US" dirty="0">
              <a:solidFill>
                <a:srgbClr val="0070C0"/>
              </a:solidFill>
              <a:cs typeface="Calibri Light"/>
            </a:endParaRPr>
          </a:p>
        </p:txBody>
      </p:sp>
      <p:sp>
        <p:nvSpPr>
          <p:cNvPr id="3" name="Content Placeholder 2">
            <a:extLst>
              <a:ext uri="{FF2B5EF4-FFF2-40B4-BE49-F238E27FC236}">
                <a16:creationId xmlns:a16="http://schemas.microsoft.com/office/drawing/2014/main" id="{E8408A9A-DE00-A80F-35B7-0AB1F2E40CED}"/>
              </a:ext>
            </a:extLst>
          </p:cNvPr>
          <p:cNvSpPr>
            <a:spLocks noGrp="1"/>
          </p:cNvSpPr>
          <p:nvPr>
            <p:ph sz="half" idx="1"/>
          </p:nvPr>
        </p:nvSpPr>
        <p:spPr>
          <a:xfrm>
            <a:off x="209068" y="1825625"/>
            <a:ext cx="4286732" cy="4026887"/>
          </a:xfrm>
        </p:spPr>
        <p:txBody>
          <a:bodyPr vert="horz" lIns="91440" tIns="45720" rIns="91440" bIns="45720" rtlCol="0" anchor="t">
            <a:normAutofit fontScale="92500" lnSpcReduction="10000"/>
          </a:bodyPr>
          <a:lstStyle/>
          <a:p>
            <a:r>
              <a:rPr lang="en-US" dirty="0" err="1">
                <a:ea typeface="+mn-lt"/>
                <a:cs typeface="+mn-lt"/>
              </a:rPr>
              <a:t>Croestoriadoldeb</a:t>
            </a:r>
            <a:r>
              <a:rPr lang="en-US" dirty="0">
                <a:ea typeface="+mn-lt"/>
                <a:cs typeface="+mn-lt"/>
              </a:rPr>
              <a:t>:</a:t>
            </a:r>
          </a:p>
          <a:p>
            <a:pPr marL="0" indent="0">
              <a:buNone/>
            </a:pPr>
            <a:r>
              <a:rPr lang="en-US" dirty="0">
                <a:ea typeface="+mn-lt"/>
                <a:cs typeface="+mn-lt"/>
              </a:rPr>
              <a:t>– </a:t>
            </a:r>
            <a:r>
              <a:rPr lang="en-US" dirty="0" err="1">
                <a:ea typeface="+mn-lt"/>
                <a:cs typeface="+mn-lt"/>
              </a:rPr>
              <a:t>diffiniad</a:t>
            </a:r>
            <a:r>
              <a:rPr lang="en-US" dirty="0">
                <a:ea typeface="+mn-lt"/>
                <a:cs typeface="+mn-lt"/>
              </a:rPr>
              <a:t>; </a:t>
            </a:r>
          </a:p>
          <a:p>
            <a:pPr marL="0" indent="0">
              <a:buNone/>
            </a:pPr>
            <a:r>
              <a:rPr lang="en-US" dirty="0">
                <a:ea typeface="+mn-lt"/>
                <a:cs typeface="+mn-lt"/>
              </a:rPr>
              <a:t>- </a:t>
            </a:r>
            <a:r>
              <a:rPr lang="en-US" dirty="0" err="1">
                <a:ea typeface="+mn-lt"/>
                <a:cs typeface="+mn-lt"/>
              </a:rPr>
              <a:t>fframwaith</a:t>
            </a:r>
            <a:r>
              <a:rPr lang="en-US" dirty="0">
                <a:ea typeface="+mn-lt"/>
                <a:cs typeface="+mn-lt"/>
              </a:rPr>
              <a:t>; </a:t>
            </a:r>
          </a:p>
          <a:p>
            <a:pPr marL="0" indent="0">
              <a:buNone/>
            </a:pPr>
            <a:r>
              <a:rPr lang="en-US" dirty="0">
                <a:ea typeface="+mn-lt"/>
                <a:cs typeface="+mn-lt"/>
              </a:rPr>
              <a:t>- </a:t>
            </a:r>
            <a:r>
              <a:rPr lang="en-US" dirty="0" err="1">
                <a:ea typeface="+mn-lt"/>
                <a:cs typeface="+mn-lt"/>
              </a:rPr>
              <a:t>damcaniaethau</a:t>
            </a:r>
            <a:r>
              <a:rPr lang="en-US" dirty="0">
                <a:ea typeface="+mn-lt"/>
                <a:cs typeface="+mn-lt"/>
              </a:rPr>
              <a:t>;</a:t>
            </a:r>
          </a:p>
          <a:p>
            <a:r>
              <a:rPr lang="en-US" dirty="0" err="1">
                <a:ea typeface="+mn-lt"/>
                <a:cs typeface="+mn-lt"/>
              </a:rPr>
              <a:t>Braint</a:t>
            </a:r>
            <a:r>
              <a:rPr lang="en-US" dirty="0">
                <a:ea typeface="+mn-lt"/>
                <a:cs typeface="+mn-lt"/>
              </a:rPr>
              <a:t>;</a:t>
            </a:r>
          </a:p>
          <a:p>
            <a:r>
              <a:rPr lang="en-US" dirty="0" err="1">
                <a:ea typeface="+mn-lt"/>
                <a:cs typeface="+mn-lt"/>
              </a:rPr>
              <a:t>Cyfleoedd</a:t>
            </a:r>
            <a:r>
              <a:rPr lang="en-US" dirty="0">
                <a:ea typeface="+mn-lt"/>
                <a:cs typeface="+mn-lt"/>
              </a:rPr>
              <a:t> </a:t>
            </a:r>
            <a:r>
              <a:rPr lang="en-US" dirty="0" err="1">
                <a:ea typeface="+mn-lt"/>
                <a:cs typeface="+mn-lt"/>
              </a:rPr>
              <a:t>i</a:t>
            </a:r>
            <a:r>
              <a:rPr lang="en-US" dirty="0">
                <a:ea typeface="+mn-lt"/>
                <a:cs typeface="+mn-lt"/>
              </a:rPr>
              <a:t> </a:t>
            </a:r>
            <a:r>
              <a:rPr lang="en-US" dirty="0" err="1">
                <a:ea typeface="+mn-lt"/>
                <a:cs typeface="+mn-lt"/>
              </a:rPr>
              <a:t>adfyfyrio</a:t>
            </a:r>
            <a:r>
              <a:rPr lang="en-US" dirty="0">
                <a:ea typeface="+mn-lt"/>
                <a:cs typeface="+mn-lt"/>
              </a:rPr>
              <a:t>;</a:t>
            </a:r>
          </a:p>
          <a:p>
            <a:r>
              <a:rPr lang="en-US" dirty="0" err="1">
                <a:ea typeface="+mn-lt"/>
                <a:cs typeface="+mn-lt"/>
              </a:rPr>
              <a:t>Cyfle</a:t>
            </a:r>
            <a:r>
              <a:rPr lang="en-US" dirty="0">
                <a:ea typeface="+mn-lt"/>
                <a:cs typeface="+mn-lt"/>
              </a:rPr>
              <a:t> </a:t>
            </a:r>
            <a:r>
              <a:rPr lang="en-US" dirty="0" err="1">
                <a:ea typeface="+mn-lt"/>
                <a:cs typeface="+mn-lt"/>
              </a:rPr>
              <a:t>i</a:t>
            </a:r>
            <a:r>
              <a:rPr lang="en-US" dirty="0">
                <a:ea typeface="+mn-lt"/>
                <a:cs typeface="+mn-lt"/>
              </a:rPr>
              <a:t> </a:t>
            </a:r>
            <a:r>
              <a:rPr lang="en-US" dirty="0" err="1">
                <a:ea typeface="+mn-lt"/>
                <a:cs typeface="+mn-lt"/>
              </a:rPr>
              <a:t>drafod</a:t>
            </a:r>
            <a:r>
              <a:rPr lang="en-US" dirty="0">
                <a:ea typeface="+mn-lt"/>
                <a:cs typeface="+mn-lt"/>
              </a:rPr>
              <a:t> a </a:t>
            </a:r>
            <a:r>
              <a:rPr lang="en-US" dirty="0" err="1">
                <a:ea typeface="+mn-lt"/>
                <a:cs typeface="+mn-lt"/>
              </a:rPr>
              <a:t>chydweithio</a:t>
            </a:r>
            <a:r>
              <a:rPr lang="en-US" dirty="0">
                <a:ea typeface="+mn-lt"/>
                <a:cs typeface="+mn-lt"/>
              </a:rPr>
              <a:t>;</a:t>
            </a:r>
          </a:p>
          <a:p>
            <a:r>
              <a:rPr lang="en-US" dirty="0" err="1">
                <a:ea typeface="+mn-lt"/>
                <a:cs typeface="+mn-lt"/>
              </a:rPr>
              <a:t>Deunydd</a:t>
            </a:r>
            <a:r>
              <a:rPr lang="en-US" dirty="0">
                <a:ea typeface="+mn-lt"/>
                <a:cs typeface="+mn-lt"/>
              </a:rPr>
              <a:t> </a:t>
            </a:r>
            <a:r>
              <a:rPr lang="en-US" dirty="0" err="1">
                <a:ea typeface="+mn-lt"/>
                <a:cs typeface="+mn-lt"/>
              </a:rPr>
              <a:t>pellach</a:t>
            </a:r>
            <a:r>
              <a:rPr lang="en-US" dirty="0">
                <a:ea typeface="+mn-lt"/>
                <a:cs typeface="+mn-lt"/>
              </a:rPr>
              <a:t> </a:t>
            </a:r>
            <a:r>
              <a:rPr lang="en-US" dirty="0" err="1">
                <a:ea typeface="+mn-lt"/>
                <a:cs typeface="+mn-lt"/>
              </a:rPr>
              <a:t>ar</a:t>
            </a:r>
            <a:r>
              <a:rPr lang="en-US" dirty="0">
                <a:ea typeface="+mn-lt"/>
                <a:cs typeface="+mn-lt"/>
              </a:rPr>
              <a:t> Moodle</a:t>
            </a:r>
            <a:endParaRPr lang="en-US" dirty="0"/>
          </a:p>
        </p:txBody>
      </p:sp>
      <p:sp>
        <p:nvSpPr>
          <p:cNvPr id="4" name="Content Placeholder 3">
            <a:extLst>
              <a:ext uri="{FF2B5EF4-FFF2-40B4-BE49-F238E27FC236}">
                <a16:creationId xmlns:a16="http://schemas.microsoft.com/office/drawing/2014/main" id="{F08BC750-8484-AD53-879A-D3EA54059D8D}"/>
              </a:ext>
            </a:extLst>
          </p:cNvPr>
          <p:cNvSpPr>
            <a:spLocks noGrp="1"/>
          </p:cNvSpPr>
          <p:nvPr>
            <p:ph sz="half" idx="2"/>
          </p:nvPr>
        </p:nvSpPr>
        <p:spPr>
          <a:xfrm>
            <a:off x="4648200" y="1825625"/>
            <a:ext cx="4330137" cy="4128165"/>
          </a:xfrm>
        </p:spPr>
        <p:txBody>
          <a:bodyPr vert="horz" lIns="91440" tIns="45720" rIns="91440" bIns="45720" rtlCol="0" anchor="t">
            <a:normAutofit fontScale="92500" lnSpcReduction="10000"/>
          </a:bodyPr>
          <a:lstStyle/>
          <a:p>
            <a:r>
              <a:rPr lang="en-US" dirty="0">
                <a:solidFill>
                  <a:srgbClr val="0070C0"/>
                </a:solidFill>
                <a:cs typeface="Calibri"/>
              </a:rPr>
              <a:t>Intersectionality:</a:t>
            </a:r>
          </a:p>
          <a:p>
            <a:pPr marL="0" indent="0">
              <a:buNone/>
            </a:pPr>
            <a:r>
              <a:rPr lang="en-US" dirty="0">
                <a:solidFill>
                  <a:srgbClr val="0070C0"/>
                </a:solidFill>
                <a:cs typeface="Calibri"/>
              </a:rPr>
              <a:t>– definition; </a:t>
            </a:r>
          </a:p>
          <a:p>
            <a:pPr>
              <a:buFontTx/>
              <a:buChar char="-"/>
            </a:pPr>
            <a:r>
              <a:rPr lang="en-US" dirty="0">
                <a:solidFill>
                  <a:srgbClr val="0070C0"/>
                </a:solidFill>
                <a:cs typeface="Calibri"/>
              </a:rPr>
              <a:t>framework; </a:t>
            </a:r>
          </a:p>
          <a:p>
            <a:pPr>
              <a:buFontTx/>
              <a:buChar char="-"/>
            </a:pPr>
            <a:r>
              <a:rPr lang="en-US" dirty="0">
                <a:solidFill>
                  <a:srgbClr val="0070C0"/>
                </a:solidFill>
                <a:cs typeface="Calibri"/>
              </a:rPr>
              <a:t>theories;</a:t>
            </a:r>
          </a:p>
          <a:p>
            <a:r>
              <a:rPr lang="en-US" dirty="0">
                <a:solidFill>
                  <a:srgbClr val="0070C0"/>
                </a:solidFill>
                <a:cs typeface="Calibri"/>
              </a:rPr>
              <a:t>Privilege;</a:t>
            </a:r>
          </a:p>
          <a:p>
            <a:r>
              <a:rPr lang="en-US" dirty="0">
                <a:solidFill>
                  <a:srgbClr val="0070C0"/>
                </a:solidFill>
                <a:cs typeface="Calibri"/>
              </a:rPr>
              <a:t>Opportunities to reflect;</a:t>
            </a:r>
          </a:p>
          <a:p>
            <a:r>
              <a:rPr lang="en-US" dirty="0">
                <a:solidFill>
                  <a:srgbClr val="0070C0"/>
                </a:solidFill>
                <a:cs typeface="Calibri"/>
              </a:rPr>
              <a:t>Opportunities to discuss and collaborate;</a:t>
            </a:r>
          </a:p>
          <a:p>
            <a:r>
              <a:rPr lang="en-US" dirty="0">
                <a:solidFill>
                  <a:srgbClr val="0070C0"/>
                </a:solidFill>
                <a:cs typeface="Calibri"/>
              </a:rPr>
              <a:t>Further material on Moodle.</a:t>
            </a:r>
          </a:p>
        </p:txBody>
      </p:sp>
    </p:spTree>
    <p:extLst>
      <p:ext uri="{BB962C8B-B14F-4D97-AF65-F5344CB8AC3E}">
        <p14:creationId xmlns:p14="http://schemas.microsoft.com/office/powerpoint/2010/main" val="280846833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04243-C31F-C39C-2BDF-AE3323B595A8}"/>
              </a:ext>
            </a:extLst>
          </p:cNvPr>
          <p:cNvSpPr>
            <a:spLocks noGrp="1"/>
          </p:cNvSpPr>
          <p:nvPr>
            <p:ph type="title"/>
          </p:nvPr>
        </p:nvSpPr>
        <p:spPr/>
        <p:txBody>
          <a:bodyPr/>
          <a:lstStyle/>
          <a:p>
            <a:pPr algn="ctr"/>
            <a:r>
              <a:rPr lang="en-US" dirty="0" err="1">
                <a:ea typeface="+mj-lt"/>
                <a:cs typeface="+mj-lt"/>
              </a:rPr>
              <a:t>Cyfeiriadau</a:t>
            </a:r>
            <a:br>
              <a:rPr lang="en-US" dirty="0">
                <a:ea typeface="+mj-lt"/>
                <a:cs typeface="+mj-lt"/>
              </a:rPr>
            </a:br>
            <a:r>
              <a:rPr lang="en-US" dirty="0">
                <a:solidFill>
                  <a:srgbClr val="0070C0"/>
                </a:solidFill>
                <a:cs typeface="Calibri Light"/>
              </a:rPr>
              <a:t>References</a:t>
            </a:r>
          </a:p>
        </p:txBody>
      </p:sp>
      <p:sp>
        <p:nvSpPr>
          <p:cNvPr id="3" name="Content Placeholder 2">
            <a:extLst>
              <a:ext uri="{FF2B5EF4-FFF2-40B4-BE49-F238E27FC236}">
                <a16:creationId xmlns:a16="http://schemas.microsoft.com/office/drawing/2014/main" id="{6FD0D12A-4DF0-52D1-52A0-76AF50D95784}"/>
              </a:ext>
            </a:extLst>
          </p:cNvPr>
          <p:cNvSpPr>
            <a:spLocks noGrp="1"/>
          </p:cNvSpPr>
          <p:nvPr>
            <p:ph sz="half" idx="1"/>
          </p:nvPr>
        </p:nvSpPr>
        <p:spPr>
          <a:xfrm>
            <a:off x="188843" y="1825624"/>
            <a:ext cx="8835887" cy="4207427"/>
          </a:xfrm>
        </p:spPr>
        <p:txBody>
          <a:bodyPr vert="horz" lIns="91440" tIns="45720" rIns="91440" bIns="45720" rtlCol="0" anchor="t">
            <a:normAutofit fontScale="77500" lnSpcReduction="20000"/>
          </a:bodyPr>
          <a:lstStyle/>
          <a:p>
            <a:pPr marL="0" indent="0">
              <a:buNone/>
            </a:pPr>
            <a:r>
              <a:rPr lang="en-US" sz="2900" dirty="0">
                <a:cs typeface="Calibri"/>
              </a:rPr>
              <a:t>Advance HE (2021) </a:t>
            </a:r>
            <a:r>
              <a:rPr lang="en-US" sz="2900" i="1" dirty="0">
                <a:cs typeface="Calibri"/>
              </a:rPr>
              <a:t>Equality in higher education statistical reports. </a:t>
            </a:r>
            <a:r>
              <a:rPr lang="en-US" sz="2900" dirty="0">
                <a:cs typeface="Calibri"/>
              </a:rPr>
              <a:t>Available at: </a:t>
            </a:r>
            <a:r>
              <a:rPr lang="en-US" sz="2900" dirty="0">
                <a:cs typeface="Calibri"/>
                <a:hlinkClick r:id="rId2"/>
              </a:rPr>
              <a:t>https://www.advance-he.ac.uk/knowledge-hub/equality-higher-education-statistical-report-2021</a:t>
            </a:r>
            <a:r>
              <a:rPr lang="en-US" sz="2900" dirty="0">
                <a:cs typeface="Calibri"/>
              </a:rPr>
              <a:t> [Accessed: October 2 2023].</a:t>
            </a:r>
          </a:p>
          <a:p>
            <a:pPr marL="0" indent="0">
              <a:buNone/>
            </a:pPr>
            <a:r>
              <a:rPr lang="en-GB" sz="2900" dirty="0">
                <a:cs typeface="Calibri"/>
              </a:rPr>
              <a:t>Cole, E.R. (2020) ‘Demarginalizing women of </a:t>
            </a:r>
            <a:r>
              <a:rPr lang="en-GB" sz="2900" dirty="0" err="1">
                <a:cs typeface="Calibri"/>
              </a:rPr>
              <a:t>color</a:t>
            </a:r>
            <a:r>
              <a:rPr lang="en-GB" sz="2900" dirty="0">
                <a:cs typeface="Calibri"/>
              </a:rPr>
              <a:t> in intersectionality scholarship in psychology: A Black feminist critique’, </a:t>
            </a:r>
            <a:r>
              <a:rPr lang="en-GB" sz="2900" i="1" dirty="0">
                <a:cs typeface="Calibri"/>
              </a:rPr>
              <a:t>Journal of Social Issues</a:t>
            </a:r>
            <a:r>
              <a:rPr lang="en-GB" sz="2900" dirty="0">
                <a:cs typeface="Calibri"/>
              </a:rPr>
              <a:t>, 76(4), pp.1036-1044.</a:t>
            </a:r>
          </a:p>
          <a:p>
            <a:pPr marL="0" indent="0">
              <a:buNone/>
            </a:pPr>
            <a:r>
              <a:rPr lang="en-GB" sz="2900" dirty="0">
                <a:cs typeface="Calibri"/>
              </a:rPr>
              <a:t>Delgado, R. (2011) ‘Rodrigo reconsiders reconsideration, </a:t>
            </a:r>
            <a:r>
              <a:rPr lang="en-GB" sz="2900" i="1" dirty="0">
                <a:cs typeface="Calibri"/>
              </a:rPr>
              <a:t>Intersectionality and the Future of the Critical Race Theory’, Alabama Law Scholarly Commons. </a:t>
            </a:r>
            <a:r>
              <a:rPr lang="en-GB" sz="2900" dirty="0">
                <a:cs typeface="Calibri"/>
              </a:rPr>
              <a:t>Available at: </a:t>
            </a:r>
            <a:r>
              <a:rPr lang="en-GB" sz="2900" dirty="0">
                <a:cs typeface="Calibri"/>
                <a:hlinkClick r:id="rId3"/>
              </a:rPr>
              <a:t>https://scholarship.law.ua.edu/cgi/viewcontent.cgi?article=1046&amp;context=fac_working_papers</a:t>
            </a:r>
            <a:r>
              <a:rPr lang="en-GB" sz="2900" dirty="0">
                <a:cs typeface="Calibri"/>
              </a:rPr>
              <a:t> [Accessed: October 6 2023].</a:t>
            </a:r>
          </a:p>
          <a:p>
            <a:pPr marL="0" indent="0">
              <a:buNone/>
            </a:pPr>
            <a:r>
              <a:rPr lang="en-GB" sz="2900" dirty="0">
                <a:cs typeface="Calibri"/>
              </a:rPr>
              <a:t>Hill Collins, P. &amp; Bilge, S. (2016) </a:t>
            </a:r>
            <a:r>
              <a:rPr lang="en-GB" sz="2900" i="1" dirty="0">
                <a:cs typeface="Calibri"/>
              </a:rPr>
              <a:t>Intersectionality. </a:t>
            </a:r>
            <a:r>
              <a:rPr lang="en-GB" sz="2900" dirty="0">
                <a:cs typeface="Calibri"/>
              </a:rPr>
              <a:t>Cambridge: Polity Press.</a:t>
            </a:r>
          </a:p>
          <a:p>
            <a:pPr marL="0" indent="0">
              <a:buNone/>
            </a:pPr>
            <a:r>
              <a:rPr lang="en-GB" sz="2900" dirty="0">
                <a:cs typeface="Calibri"/>
              </a:rPr>
              <a:t>Jackson-Cole, D. (2023) Navigating Intersectionality EDI Workshop. Advance HE.</a:t>
            </a:r>
          </a:p>
          <a:p>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407334946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04243-C31F-C39C-2BDF-AE3323B595A8}"/>
              </a:ext>
            </a:extLst>
          </p:cNvPr>
          <p:cNvSpPr>
            <a:spLocks noGrp="1"/>
          </p:cNvSpPr>
          <p:nvPr>
            <p:ph type="title"/>
          </p:nvPr>
        </p:nvSpPr>
        <p:spPr/>
        <p:txBody>
          <a:bodyPr/>
          <a:lstStyle/>
          <a:p>
            <a:pPr algn="ctr"/>
            <a:r>
              <a:rPr lang="en-US" dirty="0" err="1">
                <a:ea typeface="+mj-lt"/>
                <a:cs typeface="+mj-lt"/>
              </a:rPr>
              <a:t>Cyfeiriadau</a:t>
            </a:r>
            <a:br>
              <a:rPr lang="en-US" dirty="0">
                <a:ea typeface="+mj-lt"/>
                <a:cs typeface="+mj-lt"/>
              </a:rPr>
            </a:br>
            <a:r>
              <a:rPr lang="en-US" dirty="0">
                <a:solidFill>
                  <a:srgbClr val="0070C0"/>
                </a:solidFill>
                <a:cs typeface="Calibri Light"/>
              </a:rPr>
              <a:t>References</a:t>
            </a:r>
          </a:p>
        </p:txBody>
      </p:sp>
      <p:sp>
        <p:nvSpPr>
          <p:cNvPr id="3" name="Content Placeholder 2">
            <a:extLst>
              <a:ext uri="{FF2B5EF4-FFF2-40B4-BE49-F238E27FC236}">
                <a16:creationId xmlns:a16="http://schemas.microsoft.com/office/drawing/2014/main" id="{6FD0D12A-4DF0-52D1-52A0-76AF50D95784}"/>
              </a:ext>
            </a:extLst>
          </p:cNvPr>
          <p:cNvSpPr>
            <a:spLocks noGrp="1"/>
          </p:cNvSpPr>
          <p:nvPr>
            <p:ph sz="half" idx="1"/>
          </p:nvPr>
        </p:nvSpPr>
        <p:spPr>
          <a:xfrm>
            <a:off x="188843" y="1825624"/>
            <a:ext cx="8835887" cy="4207427"/>
          </a:xfrm>
        </p:spPr>
        <p:txBody>
          <a:bodyPr vert="horz" lIns="91440" tIns="45720" rIns="91440" bIns="45720" rtlCol="0" anchor="t">
            <a:normAutofit fontScale="77500" lnSpcReduction="20000"/>
          </a:bodyPr>
          <a:lstStyle/>
          <a:p>
            <a:pPr marL="0" indent="0">
              <a:buNone/>
            </a:pPr>
            <a:r>
              <a:rPr lang="en-GB" sz="2900" dirty="0">
                <a:cs typeface="Calibri"/>
              </a:rPr>
              <a:t>Overstreet, N. M. </a:t>
            </a:r>
            <a:r>
              <a:rPr lang="en-GB" sz="2900" i="1" dirty="0">
                <a:cs typeface="Calibri"/>
              </a:rPr>
              <a:t>et al</a:t>
            </a:r>
            <a:r>
              <a:rPr lang="en-GB" sz="2900" dirty="0">
                <a:cs typeface="Calibri"/>
              </a:rPr>
              <a:t>. (2020) ‘</a:t>
            </a:r>
            <a:r>
              <a:rPr lang="en-GB" sz="2900" b="0" i="0" dirty="0">
                <a:solidFill>
                  <a:srgbClr val="222222"/>
                </a:solidFill>
                <a:effectLst/>
              </a:rPr>
              <a:t>Intersectionality as a radical framework for transforming our disciplines, social issues, and the world’, </a:t>
            </a:r>
            <a:r>
              <a:rPr lang="en-GB" sz="2900" b="0" i="1" dirty="0">
                <a:solidFill>
                  <a:srgbClr val="222222"/>
                </a:solidFill>
                <a:effectLst/>
              </a:rPr>
              <a:t>Journal of Social Issues</a:t>
            </a:r>
            <a:r>
              <a:rPr lang="en-GB" sz="2900" b="0" i="0" dirty="0">
                <a:solidFill>
                  <a:srgbClr val="222222"/>
                </a:solidFill>
                <a:effectLst/>
              </a:rPr>
              <a:t>, </a:t>
            </a:r>
            <a:r>
              <a:rPr lang="en-GB" sz="2900" b="0" i="1" dirty="0">
                <a:solidFill>
                  <a:srgbClr val="222222"/>
                </a:solidFill>
                <a:effectLst/>
              </a:rPr>
              <a:t>76</a:t>
            </a:r>
            <a:r>
              <a:rPr lang="en-GB" sz="2900" b="0" i="0" dirty="0">
                <a:solidFill>
                  <a:srgbClr val="222222"/>
                </a:solidFill>
                <a:effectLst/>
              </a:rPr>
              <a:t>(4), pp.779-795.</a:t>
            </a:r>
          </a:p>
          <a:p>
            <a:pPr marL="0" indent="0">
              <a:buNone/>
            </a:pPr>
            <a:r>
              <a:rPr lang="en-US" sz="2900" dirty="0">
                <a:cs typeface="Calibri"/>
              </a:rPr>
              <a:t>Rodriguez, M. </a:t>
            </a:r>
            <a:r>
              <a:rPr lang="en-US" sz="2900" i="1" dirty="0">
                <a:cs typeface="Calibri"/>
              </a:rPr>
              <a:t>et al. </a:t>
            </a:r>
            <a:r>
              <a:rPr lang="en-US" sz="2900" dirty="0">
                <a:cs typeface="Calibri"/>
              </a:rPr>
              <a:t>(2022) ‘Critical race and feminist standpoint theories in physics education research: A historical review and potential applications’, </a:t>
            </a:r>
            <a:r>
              <a:rPr lang="en-US" sz="2900" i="1" dirty="0">
                <a:cs typeface="Calibri"/>
              </a:rPr>
              <a:t>Physical Review Physics Education Research, </a:t>
            </a:r>
            <a:r>
              <a:rPr lang="en-US" sz="2900" dirty="0">
                <a:cs typeface="Calibri"/>
              </a:rPr>
              <a:t>18, pp. 1-18.</a:t>
            </a:r>
          </a:p>
          <a:p>
            <a:pPr marL="0" indent="0">
              <a:buNone/>
            </a:pPr>
            <a:r>
              <a:rPr lang="en-US" sz="2900" dirty="0">
                <a:cs typeface="Calibri"/>
              </a:rPr>
              <a:t>Rollock, N</a:t>
            </a:r>
            <a:r>
              <a:rPr lang="en-US" sz="2900" i="1" dirty="0">
                <a:cs typeface="Calibri"/>
              </a:rPr>
              <a:t>. et al</a:t>
            </a:r>
            <a:r>
              <a:rPr lang="en-US" sz="2900" dirty="0">
                <a:cs typeface="Calibri"/>
              </a:rPr>
              <a:t>. (2015) ‘The </a:t>
            </a:r>
            <a:r>
              <a:rPr lang="en-US" sz="2900" dirty="0" err="1">
                <a:cs typeface="Calibri"/>
              </a:rPr>
              <a:t>colour</a:t>
            </a:r>
            <a:r>
              <a:rPr lang="en-US" sz="2900" dirty="0">
                <a:cs typeface="Calibri"/>
              </a:rPr>
              <a:t> of class,’ </a:t>
            </a:r>
            <a:r>
              <a:rPr lang="en-US" sz="2900" i="1" dirty="0">
                <a:cs typeface="Calibri"/>
              </a:rPr>
              <a:t>London Review of Education, </a:t>
            </a:r>
            <a:r>
              <a:rPr lang="en-US" sz="2900" dirty="0">
                <a:cs typeface="Calibri"/>
              </a:rPr>
              <a:t>13(3), pp. 1-5. Available </a:t>
            </a:r>
            <a:r>
              <a:rPr lang="en-US" sz="2900" dirty="0" err="1">
                <a:cs typeface="Calibri"/>
              </a:rPr>
              <a:t>at:https</a:t>
            </a:r>
            <a:r>
              <a:rPr lang="en-US" sz="2900" dirty="0">
                <a:cs typeface="Calibri"/>
              </a:rPr>
              <a:t>://web-s-ebscohost-com.ezproxy.uwtsd.ac.uk/</a:t>
            </a:r>
            <a:r>
              <a:rPr lang="en-US" sz="2900" dirty="0" err="1">
                <a:cs typeface="Calibri"/>
              </a:rPr>
              <a:t>ehost</a:t>
            </a:r>
            <a:r>
              <a:rPr lang="en-US" sz="2900" dirty="0">
                <a:cs typeface="Calibri"/>
              </a:rPr>
              <a:t>/</a:t>
            </a:r>
            <a:r>
              <a:rPr lang="en-US" sz="2900" dirty="0" err="1">
                <a:cs typeface="Calibri"/>
              </a:rPr>
              <a:t>pdfviewer</a:t>
            </a:r>
            <a:r>
              <a:rPr lang="en-US" sz="2900" dirty="0">
                <a:cs typeface="Calibri"/>
              </a:rPr>
              <a:t>/</a:t>
            </a:r>
            <a:r>
              <a:rPr lang="en-US" sz="2900" dirty="0" err="1">
                <a:cs typeface="Calibri"/>
              </a:rPr>
              <a:t>pdfviewer?vid</a:t>
            </a:r>
            <a:r>
              <a:rPr lang="en-US" sz="2900" dirty="0">
                <a:cs typeface="Calibri"/>
              </a:rPr>
              <a:t>=3&amp;sid=d22c6a32-e4c8-4ea2-8e02-9def5f0754f5%40redis [Accessed: October 2 2023]. </a:t>
            </a:r>
          </a:p>
          <a:p>
            <a:pPr marL="0" indent="0">
              <a:buNone/>
            </a:pPr>
            <a:r>
              <a:rPr lang="en-US" sz="2900" dirty="0">
                <a:cs typeface="Calibri"/>
              </a:rPr>
              <a:t>Steinmetz, K. (2020) ‘</a:t>
            </a:r>
            <a:r>
              <a:rPr lang="en-GB" sz="2900" dirty="0">
                <a:cs typeface="Calibri"/>
              </a:rPr>
              <a:t>She coined the term ‘Intersectionality’ over 30 years ago. Here’s what it means to her today’, </a:t>
            </a:r>
            <a:r>
              <a:rPr lang="en-GB" sz="2900" i="1" dirty="0">
                <a:cs typeface="Calibri"/>
              </a:rPr>
              <a:t>Inequality. </a:t>
            </a:r>
            <a:r>
              <a:rPr lang="en-GB" sz="2900" dirty="0">
                <a:cs typeface="Calibri"/>
              </a:rPr>
              <a:t>Available at: </a:t>
            </a:r>
            <a:r>
              <a:rPr lang="en-GB" sz="2900" dirty="0">
                <a:cs typeface="Calibri"/>
                <a:hlinkClick r:id="rId2"/>
              </a:rPr>
              <a:t>https://csethics.nd.edu/assets/501781/steinmetz_2020_time_she_coined_the_term_over_30_years_ago.pdf</a:t>
            </a:r>
            <a:r>
              <a:rPr lang="en-GB" sz="2900" dirty="0">
                <a:cs typeface="Calibri"/>
              </a:rPr>
              <a:t> [Accessed: October 2 2023].</a:t>
            </a:r>
            <a:endParaRPr lang="en-GB" sz="2900" dirty="0">
              <a:cs typeface="Arial"/>
            </a:endParaRPr>
          </a:p>
          <a:p>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2828266672"/>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D862BDF3570DE48A9CDDA6A02DFE1E3" ma:contentTypeVersion="6" ma:contentTypeDescription="Create a new document." ma:contentTypeScope="" ma:versionID="b24e489b4326b549a4beacb37143a9ea">
  <xsd:schema xmlns:xsd="http://www.w3.org/2001/XMLSchema" xmlns:xs="http://www.w3.org/2001/XMLSchema" xmlns:p="http://schemas.microsoft.com/office/2006/metadata/properties" xmlns:ns2="e8c94661-3631-4cb0-a485-b0264ff49df2" xmlns:ns3="bc5a8875-9481-4335-8833-11691f7858c0" targetNamespace="http://schemas.microsoft.com/office/2006/metadata/properties" ma:root="true" ma:fieldsID="b3c7219c647c31bc48ad749c65b8b887" ns2:_="" ns3:_="">
    <xsd:import namespace="e8c94661-3631-4cb0-a485-b0264ff49df2"/>
    <xsd:import namespace="bc5a8875-9481-4335-8833-11691f7858c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3:SharedWithUsers" minOccurs="0"/>
                <xsd:element ref="ns3:SharedWithDetail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8c94661-3631-4cb0-a485-b0264ff49df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c5a8875-9481-4335-8833-11691f7858c0"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7FD7CB1-CEE9-4E92-89D1-FDFEFCAA4B64}">
  <ds:schemaRefs>
    <ds:schemaRef ds:uri="http://schemas.microsoft.com/sharepoint/v3/contenttype/forms"/>
  </ds:schemaRefs>
</ds:datastoreItem>
</file>

<file path=customXml/itemProps2.xml><?xml version="1.0" encoding="utf-8"?>
<ds:datastoreItem xmlns:ds="http://schemas.openxmlformats.org/officeDocument/2006/customXml" ds:itemID="{ED03AF4E-DB6C-4902-9B02-8EECD52D2682}">
  <ds:schemaRefs>
    <ds:schemaRef ds:uri="bc5a8875-9481-4335-8833-11691f7858c0"/>
    <ds:schemaRef ds:uri="e8c94661-3631-4cb0-a485-b0264ff49df2"/>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19E9450A-3EBA-4992-B7AD-A04264B14EB5}">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2448</Words>
  <Application>Microsoft Office PowerPoint</Application>
  <PresentationFormat>On-screen Show (4:3)</PresentationFormat>
  <Paragraphs>311</Paragraphs>
  <Slides>45</Slides>
  <Notes>29</Notes>
  <HiddenSlides>0</HiddenSlides>
  <MMClips>3</MMClips>
  <ScaleCrop>false</ScaleCrop>
  <HeadingPairs>
    <vt:vector size="6" baseType="variant">
      <vt:variant>
        <vt:lpstr>Fonts Used</vt:lpstr>
      </vt:variant>
      <vt:variant>
        <vt:i4>7</vt:i4>
      </vt:variant>
      <vt:variant>
        <vt:lpstr>Theme</vt:lpstr>
      </vt:variant>
      <vt:variant>
        <vt:i4>19</vt:i4>
      </vt:variant>
      <vt:variant>
        <vt:lpstr>Slide Titles</vt:lpstr>
      </vt:variant>
      <vt:variant>
        <vt:i4>45</vt:i4>
      </vt:variant>
    </vt:vector>
  </HeadingPairs>
  <TitlesOfParts>
    <vt:vector size="71" baseType="lpstr">
      <vt:lpstr>Myriad Pro</vt:lpstr>
      <vt:lpstr>Arial</vt:lpstr>
      <vt:lpstr>Calibri</vt:lpstr>
      <vt:lpstr>Calibri Light</vt:lpstr>
      <vt:lpstr>Lucida Sans</vt:lpstr>
      <vt:lpstr>Segoe UI</vt:lpstr>
      <vt:lpstr>Times</vt: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PowerPoint Presentation</vt:lpstr>
      <vt:lpstr>ECCP7001C Myfyrdodau Beirniadol o Arfer Academaidd a Phroffesiynol  Darlith 3   ECCP7001 Critical Reflections of Academic and Professional Practice Lecture 3     </vt:lpstr>
      <vt:lpstr>Croestoriadoldeb / Intersectionality</vt:lpstr>
      <vt:lpstr>Cynnwys                Content</vt:lpstr>
      <vt:lpstr>Diffinio ‘croestoriadoldeb’; Defining ‘intersectionality</vt:lpstr>
      <vt:lpstr>Diffinio ‘croestoriadoldeb’; Defining ‘intersectionality</vt:lpstr>
      <vt:lpstr>Croestoriadoldeb Intersectionality</vt:lpstr>
      <vt:lpstr>Gwyliwch a thrafodwch Watch and discuss</vt:lpstr>
      <vt:lpstr>PowerPoint Presentation</vt:lpstr>
      <vt:lpstr>3 dimensiwn o groestoriadoldeb 3 dimensions of intersectionality</vt:lpstr>
      <vt:lpstr>Croestoriadoldeb Strwythurol Structural Intersectionality</vt:lpstr>
      <vt:lpstr>Olwyn Amrywiaeth Diversity Wheel (Scottish Government, 2022)</vt:lpstr>
      <vt:lpstr>Croestoriadoldeb Gwleidyddol Political Intersectionality</vt:lpstr>
      <vt:lpstr>Croestoriadoldeb Gwleidyddol Political Intersectionality</vt:lpstr>
      <vt:lpstr>Croestoriadoldeb Cynrychiadol Representational Intersectionality</vt:lpstr>
      <vt:lpstr>Canlyniadau addysg uwch yn y DU               </vt:lpstr>
      <vt:lpstr>Outcomes in UK higher education</vt:lpstr>
      <vt:lpstr>Heriau o fewn ein sectorau Challenges within our sectors</vt:lpstr>
      <vt:lpstr>Mae newid yn digwydd… Change is happening…</vt:lpstr>
      <vt:lpstr>Angen gwneud pethau’n wahanol Need to do things differently</vt:lpstr>
      <vt:lpstr>Bod yn atebol Being accountable</vt:lpstr>
      <vt:lpstr>Darllen pellach Further reading</vt:lpstr>
      <vt:lpstr>Tasg Task</vt:lpstr>
      <vt:lpstr>Hunaniaethau Identities</vt:lpstr>
      <vt:lpstr>Hunaniaethau croestoriadol Intersectional identities</vt:lpstr>
      <vt:lpstr>Beirniadaeth Critique</vt:lpstr>
      <vt:lpstr>Lens groestoriadoldeb Intersectionality lens</vt:lpstr>
      <vt:lpstr>Gweld anghyfiawnder – cymryd safiad Seeing injustice - positionality</vt:lpstr>
      <vt:lpstr>Damcaniaeth Safbwynt Standpoint Theory</vt:lpstr>
      <vt:lpstr>Damcaniaeth Safbwynt Standpoint Theory</vt:lpstr>
      <vt:lpstr>Lugar de fala (Place of speech)</vt:lpstr>
      <vt:lpstr>Lugar de fala – Pryd ddylwn siarad?</vt:lpstr>
      <vt:lpstr>Lugar de fala – When should I speak?</vt:lpstr>
      <vt:lpstr>Persbectif cyfalaf Perspective capital</vt:lpstr>
      <vt:lpstr>Braint Privilege</vt:lpstr>
      <vt:lpstr>Gwyliwch a thrafodwch Watch and discuss</vt:lpstr>
      <vt:lpstr> Braint </vt:lpstr>
      <vt:lpstr>Privilege</vt:lpstr>
      <vt:lpstr>Mantais a lleoliad cymdeithasol</vt:lpstr>
      <vt:lpstr>Advantage and social positioning</vt:lpstr>
      <vt:lpstr>Chimamanda Adichie</vt:lpstr>
      <vt:lpstr>Pŵer a braint Power and privilege</vt:lpstr>
      <vt:lpstr>Crynodeb Summary</vt:lpstr>
      <vt:lpstr>Cyfeiriadau References</vt:lpstr>
      <vt:lpstr>Cyfeiriadau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Alison Rees-Edwards</cp:lastModifiedBy>
  <cp:revision>727</cp:revision>
  <dcterms:created xsi:type="dcterms:W3CDTF">2021-03-10T12:10:47Z</dcterms:created>
  <dcterms:modified xsi:type="dcterms:W3CDTF">2023-10-10T14:00:46Z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0x0101002D862BDF3570DE48A9CDDA6A02DFE1E3</vt:lpwstr>
  </property>
</Properties>
</file>