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2" r:id="rId1"/>
  </p:sldMasterIdLst>
  <p:notesMasterIdLst>
    <p:notesMasterId r:id="rId3"/>
  </p:notes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atrick Sweeney (1703060)" initials="PS(" lastIdx="0" clrIdx="0">
    <p:extLst>
      <p:ext uri="{19B8F6BF-5375-455C-9EA6-DF929625EA0E}">
        <p15:presenceInfo xmlns:p15="http://schemas.microsoft.com/office/powerpoint/2012/main" userId="Patrick Sweeney (1703060)" providerId="None"/>
      </p:ext>
    </p:extLst>
  </p:cmAuthor>
  <p:cmAuthor id="2" name="Patrick Sweeney (1703060)" initials="PS( [2]" lastIdx="3" clrIdx="1">
    <p:extLst>
      <p:ext uri="{19B8F6BF-5375-455C-9EA6-DF929625EA0E}">
        <p15:presenceInfo xmlns:p15="http://schemas.microsoft.com/office/powerpoint/2012/main" userId="S-1-5-21-50831204-907490851-69733005-100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709B9"/>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240" autoAdjust="0"/>
    <p:restoredTop sz="90850" autoAdjust="0"/>
  </p:normalViewPr>
  <p:slideViewPr>
    <p:cSldViewPr snapToGrid="0">
      <p:cViewPr varScale="1">
        <p:scale>
          <a:sx n="75" d="100"/>
          <a:sy n="75" d="100"/>
        </p:scale>
        <p:origin x="1195" y="53"/>
      </p:cViewPr>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5762B6-0BD9-404D-9A2B-0E28938D2DB6}" type="datetimeFigureOut">
              <a:rPr lang="en-GB" smtClean="0"/>
              <a:t>22/03/2026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A1CC71-A26A-47E2-96FA-F18CD44D8DCF}" type="slidenum">
              <a:rPr lang="en-GB" smtClean="0"/>
              <a:t>‹#›</a:t>
            </a:fld>
            <a:endParaRPr lang="en-GB"/>
          </a:p>
        </p:txBody>
      </p:sp>
    </p:spTree>
    <p:extLst>
      <p:ext uri="{BB962C8B-B14F-4D97-AF65-F5344CB8AC3E}">
        <p14:creationId xmlns:p14="http://schemas.microsoft.com/office/powerpoint/2010/main" val="22649666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100" dirty="0"/>
          </a:p>
        </p:txBody>
      </p:sp>
      <p:sp>
        <p:nvSpPr>
          <p:cNvPr id="4" name="Slide Number Placeholder 3"/>
          <p:cNvSpPr>
            <a:spLocks noGrp="1"/>
          </p:cNvSpPr>
          <p:nvPr>
            <p:ph type="sldNum" sz="quarter" idx="5"/>
          </p:nvPr>
        </p:nvSpPr>
        <p:spPr/>
        <p:txBody>
          <a:bodyPr/>
          <a:lstStyle/>
          <a:p>
            <a:fld id="{E8A1CC71-A26A-47E2-96FA-F18CD44D8DCF}" type="slidenum">
              <a:rPr lang="en-GB" smtClean="0"/>
              <a:t>1</a:t>
            </a:fld>
            <a:endParaRPr lang="en-GB"/>
          </a:p>
        </p:txBody>
      </p:sp>
    </p:spTree>
    <p:extLst>
      <p:ext uri="{BB962C8B-B14F-4D97-AF65-F5344CB8AC3E}">
        <p14:creationId xmlns:p14="http://schemas.microsoft.com/office/powerpoint/2010/main" val="36372719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US"/>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6444479B-705B-4489-957E-7E8A228BDFA0}" type="datetime1">
              <a:rPr lang="en-US" smtClean="0"/>
              <a:t>3/24/2026</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2" name="Slide Number Placeholder 5"/>
          <p:cNvSpPr>
            <a:spLocks noGrp="1"/>
          </p:cNvSpPr>
          <p:nvPr>
            <p:ph type="sldNum" sz="quarter" idx="12"/>
          </p:nvPr>
        </p:nvSpPr>
        <p:spPr>
          <a:xfrm>
            <a:off x="10352540" y="295729"/>
            <a:ext cx="838199" cy="767687"/>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898838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89F774-3FA6-43B8-9241-99959C8FD463}" type="datetime1">
              <a:rPr lang="en-US" smtClean="0"/>
              <a:t>3/24/2026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936861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3/24/2026</a:t>
            </a:fld>
            <a:endParaRPr lang="en-US"/>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876321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79ABC2-0180-4F3A-A895-A85BC724D472}" type="datetime1">
              <a:rPr lang="en-US" smtClean="0"/>
              <a:t>3/24/2026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91070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EEA9BA-4E8F-439E-BEA4-91FBA01E3F5F}" type="datetime1">
              <a:rPr lang="en-US" smtClean="0"/>
              <a:t>3/24/2026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991202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E15BF18-0007-481C-AA29-413124BC3EE7}" type="datetime1">
              <a:rPr lang="en-US" smtClean="0"/>
              <a:t>3/24/2026</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158855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BE9870-3748-43AD-B547-02A075CB4A1D}" type="datetime1">
              <a:rPr lang="en-US" smtClean="0"/>
              <a:t>3/24/2026</a:t>
            </a:fld>
            <a:endParaRPr lang="en-US"/>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992062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3/24/2026</a:t>
            </a:fld>
            <a:endParaRPr lang="en-US"/>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777544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3/24/2026</a:t>
            </a:fld>
            <a:endParaRPr lang="en-US"/>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999242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3/24/2026</a:t>
            </a:fld>
            <a:endParaRPr lang="en-US"/>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002745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3/24/2026</a:t>
            </a:fld>
            <a:endParaRPr lang="en-US"/>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2323557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3/24/2026</a:t>
            </a:fld>
            <a:endParaRPr lang="en-US"/>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67279192"/>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3/24/2026</a:t>
            </a:fld>
            <a:endParaRPr lang="en-US"/>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6042441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DA38F49-B3E2-4BF0-BEC7-C30D34ABBB8D}" type="datetime1">
              <a:rPr lang="en-US" smtClean="0"/>
              <a:t>3/24/2026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86792667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DA38F49-B3E2-4BF0-BEC7-C30D34ABBB8D}" type="datetime1">
              <a:rPr lang="en-US" smtClean="0"/>
              <a:t>3/24/2026</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52876251"/>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C07B66AD-7C08-490A-ADA4-B47E10FB2407}" type="datetime1">
              <a:rPr lang="en-US" smtClean="0"/>
              <a:t>3/24/2026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396947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05B95027-4255-49E7-9841-CD21BCC99996}" type="datetime1">
              <a:rPr lang="en-US" smtClean="0"/>
              <a:t>3/24/2026</a:t>
            </a:fld>
            <a:endParaRPr lang="en-US"/>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815316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a:p>
          </p:txBody>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US"/>
            </a:p>
          </p:txBody>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US"/>
            </a:p>
          </p:txBody>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7DA38F49-B3E2-4BF0-BEC7-C30D34ABBB8D}" type="datetime1">
              <a:rPr lang="en-US" smtClean="0"/>
              <a:t>3/24/2026</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2164723070"/>
      </p:ext>
    </p:extLst>
  </p:cSld>
  <p:clrMap bg1="lt1" tx1="dk1" bg2="lt2" tx2="dk2" accent1="accent1" accent2="accent2" accent3="accent3" accent4="accent4" accent5="accent5" accent6="accent6" hlink="hlink" folHlink="folHlink"/>
  <p:sldLayoutIdLst>
    <p:sldLayoutId id="2147483823" r:id="rId1"/>
    <p:sldLayoutId id="2147483824" r:id="rId2"/>
    <p:sldLayoutId id="2147483825" r:id="rId3"/>
    <p:sldLayoutId id="2147483826" r:id="rId4"/>
    <p:sldLayoutId id="2147483827" r:id="rId5"/>
    <p:sldLayoutId id="2147483828" r:id="rId6"/>
    <p:sldLayoutId id="2147483829" r:id="rId7"/>
    <p:sldLayoutId id="2147483830" r:id="rId8"/>
    <p:sldLayoutId id="2147483831" r:id="rId9"/>
    <p:sldLayoutId id="2147483832" r:id="rId10"/>
    <p:sldLayoutId id="2147483833" r:id="rId11"/>
    <p:sldLayoutId id="2147483834" r:id="rId12"/>
    <p:sldLayoutId id="2147483835" r:id="rId13"/>
    <p:sldLayoutId id="2147483836" r:id="rId14"/>
    <p:sldLayoutId id="2147483837" r:id="rId15"/>
    <p:sldLayoutId id="2147483838" r:id="rId16"/>
    <p:sldLayoutId id="214748383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www.museivaticani.va/" TargetMode="External"/><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image" Target="../media/image4.jpeg"/><Relationship Id="rId10" Type="http://schemas.openxmlformats.org/officeDocument/2006/relationships/image" Target="../media/image8.jpeg"/><Relationship Id="rId4" Type="http://schemas.openxmlformats.org/officeDocument/2006/relationships/image" Target="../media/image3.jp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3B5D9CB-3BFB-B8B7-E9C1-2D474341BA73}"/>
              </a:ext>
            </a:extLst>
          </p:cNvPr>
          <p:cNvPicPr>
            <a:picLocks noChangeAspect="1"/>
          </p:cNvPicPr>
          <p:nvPr/>
        </p:nvPicPr>
        <p:blipFill>
          <a:blip r:embed="rId3"/>
          <a:srcRect t="10287" b="14713"/>
          <a:stretch>
            <a:fillRect/>
          </a:stretch>
        </p:blipFill>
        <p:spPr>
          <a:xfrm>
            <a:off x="-2015613" y="1"/>
            <a:ext cx="14207613" cy="6857988"/>
          </a:xfrm>
          <a:prstGeom prst="rect">
            <a:avLst/>
          </a:prstGeom>
        </p:spPr>
      </p:pic>
      <p:sp>
        <p:nvSpPr>
          <p:cNvPr id="8" name="TextBox 7">
            <a:extLst>
              <a:ext uri="{FF2B5EF4-FFF2-40B4-BE49-F238E27FC236}">
                <a16:creationId xmlns:a16="http://schemas.microsoft.com/office/drawing/2014/main" id="{09620D4F-F5B0-4C16-BDE0-8DCFE071EF21}"/>
              </a:ext>
            </a:extLst>
          </p:cNvPr>
          <p:cNvSpPr txBox="1"/>
          <p:nvPr/>
        </p:nvSpPr>
        <p:spPr>
          <a:xfrm>
            <a:off x="9353033" y="1468345"/>
            <a:ext cx="184731" cy="723275"/>
          </a:xfrm>
          <a:prstGeom prst="rect">
            <a:avLst/>
          </a:prstGeom>
          <a:noFill/>
        </p:spPr>
        <p:txBody>
          <a:bodyPr wrap="none" rtlCol="0">
            <a:spAutoFit/>
          </a:bodyPr>
          <a:lstStyle/>
          <a:p>
            <a:pPr>
              <a:spcAft>
                <a:spcPts val="600"/>
              </a:spcAft>
            </a:pPr>
            <a:endParaRPr lang="en-GB">
              <a:latin typeface="Arial" panose="020B0604020202020204" pitchFamily="34" charset="0"/>
              <a:cs typeface="Arial" panose="020B0604020202020204" pitchFamily="34" charset="0"/>
            </a:endParaRPr>
          </a:p>
          <a:p>
            <a:pPr>
              <a:spcAft>
                <a:spcPts val="600"/>
              </a:spcAft>
            </a:pPr>
            <a:endParaRPr lang="en-GB">
              <a:solidFill>
                <a:schemeClr val="accent1">
                  <a:lumMod val="20000"/>
                  <a:lumOff val="80000"/>
                </a:schemeClr>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A7A29505-E74D-087D-3778-6F798FC75D2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00197" y="1468345"/>
            <a:ext cx="2056940" cy="1368800"/>
          </a:xfrm>
          <a:prstGeom prst="rect">
            <a:avLst/>
          </a:prstGeom>
        </p:spPr>
      </p:pic>
      <p:pic>
        <p:nvPicPr>
          <p:cNvPr id="6" name="Picture 5">
            <a:extLst>
              <a:ext uri="{FF2B5EF4-FFF2-40B4-BE49-F238E27FC236}">
                <a16:creationId xmlns:a16="http://schemas.microsoft.com/office/drawing/2014/main" id="{575E85C4-7F1D-D967-AF32-CDD8B9D37883}"/>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32633" y="160291"/>
            <a:ext cx="1800967" cy="1308054"/>
          </a:xfrm>
          <a:prstGeom prst="rect">
            <a:avLst/>
          </a:prstGeom>
        </p:spPr>
      </p:pic>
      <p:pic>
        <p:nvPicPr>
          <p:cNvPr id="9" name="Picture 8">
            <a:extLst>
              <a:ext uri="{FF2B5EF4-FFF2-40B4-BE49-F238E27FC236}">
                <a16:creationId xmlns:a16="http://schemas.microsoft.com/office/drawing/2014/main" id="{7138AA9D-06B8-DD5F-2313-19EFA968EB9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523734" y="2837145"/>
            <a:ext cx="2126840" cy="1528378"/>
          </a:xfrm>
          <a:prstGeom prst="rect">
            <a:avLst/>
          </a:prstGeom>
        </p:spPr>
      </p:pic>
      <p:pic>
        <p:nvPicPr>
          <p:cNvPr id="11" name="Picture 10">
            <a:extLst>
              <a:ext uri="{FF2B5EF4-FFF2-40B4-BE49-F238E27FC236}">
                <a16:creationId xmlns:a16="http://schemas.microsoft.com/office/drawing/2014/main" id="{82C8397D-1AC3-5E3B-6BEE-9EE7C4791D2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8809702" y="4518898"/>
            <a:ext cx="2331474" cy="1916315"/>
          </a:xfrm>
          <a:prstGeom prst="rect">
            <a:avLst/>
          </a:prstGeom>
        </p:spPr>
      </p:pic>
      <p:sp>
        <p:nvSpPr>
          <p:cNvPr id="12" name="TextBox 11">
            <a:extLst>
              <a:ext uri="{FF2B5EF4-FFF2-40B4-BE49-F238E27FC236}">
                <a16:creationId xmlns:a16="http://schemas.microsoft.com/office/drawing/2014/main" id="{38C7B531-C660-158C-0C7B-F94032751BAD}"/>
              </a:ext>
            </a:extLst>
          </p:cNvPr>
          <p:cNvSpPr txBox="1"/>
          <p:nvPr/>
        </p:nvSpPr>
        <p:spPr>
          <a:xfrm>
            <a:off x="2389239" y="639096"/>
            <a:ext cx="9114503" cy="646331"/>
          </a:xfrm>
          <a:prstGeom prst="rect">
            <a:avLst/>
          </a:prstGeom>
          <a:noFill/>
        </p:spPr>
        <p:txBody>
          <a:bodyPr wrap="square" rtlCol="0">
            <a:spAutoFit/>
          </a:bodyPr>
          <a:lstStyle/>
          <a:p>
            <a:r>
              <a:rPr lang="en-IE" sz="1200" dirty="0"/>
              <a:t>The Garden of Eden. Genesis 1-3. Earth and humans are created. They fall from grace and are banished from Eden. Noah and the Flood. God chooses Abraham to lead His people. Gen 12. The stories of Jacob and Joseph in Egypt. Gen 13-50 (Image. </a:t>
            </a:r>
            <a:r>
              <a:rPr lang="en-IE" sz="1200" dirty="0">
                <a:hlinkClick r:id="rId8"/>
              </a:rPr>
              <a:t>www.museivaticani.va</a:t>
            </a:r>
            <a:r>
              <a:rPr lang="en-IE" sz="1200" dirty="0"/>
              <a:t> Peter Wenzel. Adam and Eve in the Garden of Eden)</a:t>
            </a:r>
            <a:endParaRPr lang="en-US" sz="1200" dirty="0"/>
          </a:p>
        </p:txBody>
      </p:sp>
      <p:sp>
        <p:nvSpPr>
          <p:cNvPr id="14" name="TextBox 13">
            <a:extLst>
              <a:ext uri="{FF2B5EF4-FFF2-40B4-BE49-F238E27FC236}">
                <a16:creationId xmlns:a16="http://schemas.microsoft.com/office/drawing/2014/main" id="{190BA9FD-53BB-207A-B1D1-34006E84D96D}"/>
              </a:ext>
            </a:extLst>
          </p:cNvPr>
          <p:cNvSpPr txBox="1"/>
          <p:nvPr/>
        </p:nvSpPr>
        <p:spPr>
          <a:xfrm>
            <a:off x="5251704" y="1461354"/>
            <a:ext cx="6125496" cy="830997"/>
          </a:xfrm>
          <a:prstGeom prst="rect">
            <a:avLst/>
          </a:prstGeom>
          <a:noFill/>
        </p:spPr>
        <p:txBody>
          <a:bodyPr wrap="square" rtlCol="0">
            <a:spAutoFit/>
          </a:bodyPr>
          <a:lstStyle/>
          <a:p>
            <a:r>
              <a:rPr lang="en-IE" sz="1200" dirty="0"/>
              <a:t>Pharaoh, Moses and Egypt. The ten plagues. Exodus 1-4. Wandering Jews in the wilderness for 40 years. The Red Sea Exodus 5-18. Moses on Mount Sinai. The Ten Commandments Ex 19-31 </a:t>
            </a:r>
          </a:p>
          <a:p>
            <a:r>
              <a:rPr lang="en-IE" sz="1200" dirty="0"/>
              <a:t>(Image, Mount Sinai, Egypt. https://armstronginstitute.org/)</a:t>
            </a:r>
            <a:endParaRPr lang="en-US" sz="1200" dirty="0"/>
          </a:p>
        </p:txBody>
      </p:sp>
      <p:sp>
        <p:nvSpPr>
          <p:cNvPr id="16" name="TextBox 15">
            <a:extLst>
              <a:ext uri="{FF2B5EF4-FFF2-40B4-BE49-F238E27FC236}">
                <a16:creationId xmlns:a16="http://schemas.microsoft.com/office/drawing/2014/main" id="{39588C44-349F-2DC8-BC2B-BE5D3D8F829C}"/>
              </a:ext>
            </a:extLst>
          </p:cNvPr>
          <p:cNvSpPr txBox="1"/>
          <p:nvPr/>
        </p:nvSpPr>
        <p:spPr>
          <a:xfrm>
            <a:off x="7905674" y="2964207"/>
            <a:ext cx="4119178" cy="1200329"/>
          </a:xfrm>
          <a:prstGeom prst="rect">
            <a:avLst/>
          </a:prstGeom>
          <a:noFill/>
        </p:spPr>
        <p:txBody>
          <a:bodyPr wrap="square" rtlCol="0">
            <a:spAutoFit/>
          </a:bodyPr>
          <a:lstStyle/>
          <a:p>
            <a:r>
              <a:rPr lang="en-IE" sz="1200" dirty="0"/>
              <a:t>The Law. God gives Israel the Law through Moses. Torah, Talmud, Nevi’im, Ketuvim. The Books of Law are Genesis, Exodus, Leviticus, Deuteronomy and Numbers. 613 Laws. (Image. Torah. https://www.myjewishlearning.com/article/the-torah/)</a:t>
            </a:r>
            <a:endParaRPr lang="en-US" sz="1200" dirty="0"/>
          </a:p>
        </p:txBody>
      </p:sp>
      <p:sp>
        <p:nvSpPr>
          <p:cNvPr id="18" name="TextBox 17">
            <a:extLst>
              <a:ext uri="{FF2B5EF4-FFF2-40B4-BE49-F238E27FC236}">
                <a16:creationId xmlns:a16="http://schemas.microsoft.com/office/drawing/2014/main" id="{99336951-D3B2-473A-1847-0E2EFD693B08}"/>
              </a:ext>
            </a:extLst>
          </p:cNvPr>
          <p:cNvSpPr txBox="1"/>
          <p:nvPr/>
        </p:nvSpPr>
        <p:spPr>
          <a:xfrm>
            <a:off x="2800197" y="118834"/>
            <a:ext cx="7405687" cy="369332"/>
          </a:xfrm>
          <a:prstGeom prst="rect">
            <a:avLst/>
          </a:prstGeom>
          <a:noFill/>
        </p:spPr>
        <p:txBody>
          <a:bodyPr wrap="square" rtlCol="0">
            <a:spAutoFit/>
          </a:bodyPr>
          <a:lstStyle/>
          <a:p>
            <a:r>
              <a:rPr lang="en-IE" dirty="0"/>
              <a:t>The Hebrew Bible or Old Testament</a:t>
            </a:r>
            <a:endParaRPr lang="en-US" dirty="0"/>
          </a:p>
        </p:txBody>
      </p:sp>
      <p:sp>
        <p:nvSpPr>
          <p:cNvPr id="19" name="TextBox 18">
            <a:extLst>
              <a:ext uri="{FF2B5EF4-FFF2-40B4-BE49-F238E27FC236}">
                <a16:creationId xmlns:a16="http://schemas.microsoft.com/office/drawing/2014/main" id="{0500001A-C7FA-EAA7-1097-CF5896671655}"/>
              </a:ext>
            </a:extLst>
          </p:cNvPr>
          <p:cNvSpPr txBox="1"/>
          <p:nvPr/>
        </p:nvSpPr>
        <p:spPr>
          <a:xfrm rot="10800000" flipV="1">
            <a:off x="1248697" y="4802161"/>
            <a:ext cx="6892413" cy="1015663"/>
          </a:xfrm>
          <a:prstGeom prst="rect">
            <a:avLst/>
          </a:prstGeom>
          <a:noFill/>
        </p:spPr>
        <p:txBody>
          <a:bodyPr wrap="square" rtlCol="0">
            <a:spAutoFit/>
          </a:bodyPr>
          <a:lstStyle/>
          <a:p>
            <a:r>
              <a:rPr lang="en-IE" sz="1200" dirty="0"/>
              <a:t>In Samuel 1 and 2, Kings 1 and 2 are seen the reigns of David and Solomon. The building of the Temple in Jerusalem then the subsequent split into the kingdoms of Judea and Samaria. After this come the Books of the Prophets who try to bring the Chosen People back to God. There are also wars including the Babylonian Exile after the death of King Solomon and the destruction of Jerusalem. (Image; Solomons Temple. https://aleteia.org/</a:t>
            </a:r>
            <a:endParaRPr lang="en-US" sz="1200" dirty="0"/>
          </a:p>
        </p:txBody>
      </p:sp>
      <p:pic>
        <p:nvPicPr>
          <p:cNvPr id="21" name="Picture 20">
            <a:extLst>
              <a:ext uri="{FF2B5EF4-FFF2-40B4-BE49-F238E27FC236}">
                <a16:creationId xmlns:a16="http://schemas.microsoft.com/office/drawing/2014/main" id="{2512DEAE-9C7A-8D43-A020-BDF1BD7024D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763432" y="59018"/>
            <a:ext cx="2261420" cy="580031"/>
          </a:xfrm>
          <a:prstGeom prst="rect">
            <a:avLst/>
          </a:prstGeom>
        </p:spPr>
      </p:pic>
      <p:sp>
        <p:nvSpPr>
          <p:cNvPr id="22" name="TextBox 21">
            <a:extLst>
              <a:ext uri="{FF2B5EF4-FFF2-40B4-BE49-F238E27FC236}">
                <a16:creationId xmlns:a16="http://schemas.microsoft.com/office/drawing/2014/main" id="{C93B65F3-BEA5-4619-96CA-66126B60FC97}"/>
              </a:ext>
            </a:extLst>
          </p:cNvPr>
          <p:cNvSpPr txBox="1"/>
          <p:nvPr/>
        </p:nvSpPr>
        <p:spPr>
          <a:xfrm>
            <a:off x="688257" y="6435213"/>
            <a:ext cx="5525729" cy="461665"/>
          </a:xfrm>
          <a:prstGeom prst="rect">
            <a:avLst/>
          </a:prstGeom>
          <a:noFill/>
        </p:spPr>
        <p:txBody>
          <a:bodyPr wrap="square" rtlCol="0">
            <a:spAutoFit/>
          </a:bodyPr>
          <a:lstStyle/>
          <a:p>
            <a:r>
              <a:rPr lang="en-IE" sz="1200" dirty="0"/>
              <a:t>Columbanus O’Duinneacha. </a:t>
            </a:r>
          </a:p>
          <a:p>
            <a:r>
              <a:rPr lang="en-US" sz="1200" dirty="0"/>
              <a:t>Introduction to the Hebrew Bible (HPRS4905)</a:t>
            </a:r>
          </a:p>
        </p:txBody>
      </p:sp>
      <p:sp>
        <p:nvSpPr>
          <p:cNvPr id="23" name="TextBox 22">
            <a:extLst>
              <a:ext uri="{FF2B5EF4-FFF2-40B4-BE49-F238E27FC236}">
                <a16:creationId xmlns:a16="http://schemas.microsoft.com/office/drawing/2014/main" id="{15D9B627-5DD3-93D1-79A5-0655DCB58FAF}"/>
              </a:ext>
            </a:extLst>
          </p:cNvPr>
          <p:cNvSpPr txBox="1"/>
          <p:nvPr/>
        </p:nvSpPr>
        <p:spPr>
          <a:xfrm>
            <a:off x="471948" y="3273783"/>
            <a:ext cx="4884638" cy="1015663"/>
          </a:xfrm>
          <a:prstGeom prst="rect">
            <a:avLst/>
          </a:prstGeom>
          <a:noFill/>
        </p:spPr>
        <p:txBody>
          <a:bodyPr wrap="square" rtlCol="0">
            <a:spAutoFit/>
          </a:bodyPr>
          <a:lstStyle/>
          <a:p>
            <a:r>
              <a:rPr lang="en-IE" sz="1200" dirty="0"/>
              <a:t>The Hebrew Bible is the foundation text of Judaism and has been fundamental to Jewish life from 4000BC to 400BC. It contains the laws and customs for the Jewish way of life and worship and although expanded upon it is the bedrock of their faith and way of life.</a:t>
            </a:r>
            <a:endParaRPr lang="en-US" sz="1200" dirty="0"/>
          </a:p>
        </p:txBody>
      </p:sp>
      <p:sp>
        <p:nvSpPr>
          <p:cNvPr id="24" name="TextBox 23">
            <a:extLst>
              <a:ext uri="{FF2B5EF4-FFF2-40B4-BE49-F238E27FC236}">
                <a16:creationId xmlns:a16="http://schemas.microsoft.com/office/drawing/2014/main" id="{6F7FAB9C-0AD3-E053-6C20-0B2928736981}"/>
              </a:ext>
            </a:extLst>
          </p:cNvPr>
          <p:cNvSpPr txBox="1"/>
          <p:nvPr/>
        </p:nvSpPr>
        <p:spPr>
          <a:xfrm flipH="1">
            <a:off x="-1347021" y="488165"/>
            <a:ext cx="1347020" cy="4154984"/>
          </a:xfrm>
          <a:prstGeom prst="rect">
            <a:avLst/>
          </a:prstGeom>
          <a:noFill/>
        </p:spPr>
        <p:txBody>
          <a:bodyPr wrap="square" rtlCol="0">
            <a:spAutoFit/>
          </a:bodyPr>
          <a:lstStyle/>
          <a:p>
            <a:r>
              <a:rPr lang="en-US" sz="1200" dirty="0"/>
              <a:t>The Books of The Hebrew Bible:</a:t>
            </a:r>
          </a:p>
          <a:p>
            <a:r>
              <a:rPr lang="en-US" sz="1200" dirty="0"/>
              <a:t>Genesis, Exodus, Leviticus, Numbers, Deuteronomy. </a:t>
            </a:r>
          </a:p>
          <a:p>
            <a:r>
              <a:rPr lang="en-US" sz="1200" dirty="0"/>
              <a:t>Joshua, Judges, Samuel, Kings, Isaiah, Jeremiah, Ezekiel, Psalms, Job, Proverbs, Ruth, Song of Songs, Ecclesiastes, Lamentations, Esther, Daniel, Ezra, and Chronicles.</a:t>
            </a:r>
          </a:p>
        </p:txBody>
      </p:sp>
      <p:pic>
        <p:nvPicPr>
          <p:cNvPr id="26" name="Picture 25">
            <a:extLst>
              <a:ext uri="{FF2B5EF4-FFF2-40B4-BE49-F238E27FC236}">
                <a16:creationId xmlns:a16="http://schemas.microsoft.com/office/drawing/2014/main" id="{62B227D3-C59C-3827-520B-5565FA1F6178}"/>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888284" y="4643149"/>
            <a:ext cx="2360232" cy="1850652"/>
          </a:xfrm>
          <a:prstGeom prst="rect">
            <a:avLst/>
          </a:prstGeom>
        </p:spPr>
      </p:pic>
    </p:spTree>
    <p:extLst>
      <p:ext uri="{BB962C8B-B14F-4D97-AF65-F5344CB8AC3E}">
        <p14:creationId xmlns:p14="http://schemas.microsoft.com/office/powerpoint/2010/main" val="10985722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3176</TotalTime>
  <Words>391</Words>
  <Application>Microsoft Office PowerPoint</Application>
  <PresentationFormat>Widescreen</PresentationFormat>
  <Paragraphs>13</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Century Gothic</vt:lpstr>
      <vt:lpstr>Wingdings 3</vt:lpstr>
      <vt:lpstr>Ion Boardroom</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Patrick</dc:creator>
  <cp:lastModifiedBy>Columbanus O'Duinneacha (2517770)</cp:lastModifiedBy>
  <cp:revision>52</cp:revision>
  <dcterms:created xsi:type="dcterms:W3CDTF">2013-07-15T20:26:40Z</dcterms:created>
  <dcterms:modified xsi:type="dcterms:W3CDTF">2026-03-24T19:20:30Z</dcterms:modified>
</cp:coreProperties>
</file>