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6" r:id="rId1"/>
  </p:sld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5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A907C8-CFFE-434E-84FB-A1DBDAE6C11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2C3C6A9D-6F0D-45F8-9CF3-14C90D348DB2}">
      <dgm:prSet/>
      <dgm:spPr/>
      <dgm:t>
        <a:bodyPr/>
        <a:lstStyle/>
        <a:p>
          <a:r>
            <a:rPr lang="en-GB"/>
            <a:t>Social Issues Young People Faced. </a:t>
          </a:r>
          <a:endParaRPr lang="en-US"/>
        </a:p>
      </dgm:t>
    </dgm:pt>
    <dgm:pt modelId="{74374408-FD46-46D7-AE6B-E1B12CDFA82A}" type="parTrans" cxnId="{3FC75408-E3A4-4AC4-BDB6-F791D622A5AE}">
      <dgm:prSet/>
      <dgm:spPr/>
      <dgm:t>
        <a:bodyPr/>
        <a:lstStyle/>
        <a:p>
          <a:endParaRPr lang="en-US"/>
        </a:p>
      </dgm:t>
    </dgm:pt>
    <dgm:pt modelId="{ADAFADFE-9749-489A-8315-79E5B51B1A8B}" type="sibTrans" cxnId="{3FC75408-E3A4-4AC4-BDB6-F791D622A5AE}">
      <dgm:prSet/>
      <dgm:spPr/>
      <dgm:t>
        <a:bodyPr/>
        <a:lstStyle/>
        <a:p>
          <a:endParaRPr lang="en-US"/>
        </a:p>
      </dgm:t>
    </dgm:pt>
    <dgm:pt modelId="{17F71FDC-C132-4C55-8C89-3A84141A6DFC}">
      <dgm:prSet/>
      <dgm:spPr/>
      <dgm:t>
        <a:bodyPr/>
        <a:lstStyle/>
        <a:p>
          <a:r>
            <a:rPr lang="en-GB" dirty="0"/>
            <a:t>- Education.</a:t>
          </a:r>
          <a:endParaRPr lang="en-US" dirty="0"/>
        </a:p>
      </dgm:t>
    </dgm:pt>
    <dgm:pt modelId="{802E88BB-9852-4FD9-8ED2-FBD771D4839E}" type="parTrans" cxnId="{C28CE180-6197-4DB8-80D9-B24062A7ADCA}">
      <dgm:prSet/>
      <dgm:spPr/>
      <dgm:t>
        <a:bodyPr/>
        <a:lstStyle/>
        <a:p>
          <a:endParaRPr lang="en-US"/>
        </a:p>
      </dgm:t>
    </dgm:pt>
    <dgm:pt modelId="{C80BCC88-990D-4FD5-89D3-1A460759BC57}" type="sibTrans" cxnId="{C28CE180-6197-4DB8-80D9-B24062A7ADCA}">
      <dgm:prSet/>
      <dgm:spPr/>
      <dgm:t>
        <a:bodyPr/>
        <a:lstStyle/>
        <a:p>
          <a:endParaRPr lang="en-US"/>
        </a:p>
      </dgm:t>
    </dgm:pt>
    <dgm:pt modelId="{E6179D78-4162-41E5-8950-BACDDC838DB2}">
      <dgm:prSet/>
      <dgm:spPr/>
      <dgm:t>
        <a:bodyPr/>
        <a:lstStyle/>
        <a:p>
          <a:r>
            <a:rPr lang="en-GB"/>
            <a:t>- Affordable housing.</a:t>
          </a:r>
          <a:endParaRPr lang="en-US"/>
        </a:p>
      </dgm:t>
    </dgm:pt>
    <dgm:pt modelId="{9263C4CB-4896-4E00-A184-A57DA655F849}" type="parTrans" cxnId="{FE9623AE-CCE6-4101-BCEA-9D675796B790}">
      <dgm:prSet/>
      <dgm:spPr/>
      <dgm:t>
        <a:bodyPr/>
        <a:lstStyle/>
        <a:p>
          <a:endParaRPr lang="en-US"/>
        </a:p>
      </dgm:t>
    </dgm:pt>
    <dgm:pt modelId="{AE4BAF5C-EE33-486D-B147-108581BF64E8}" type="sibTrans" cxnId="{FE9623AE-CCE6-4101-BCEA-9D675796B790}">
      <dgm:prSet/>
      <dgm:spPr/>
      <dgm:t>
        <a:bodyPr/>
        <a:lstStyle/>
        <a:p>
          <a:endParaRPr lang="en-US"/>
        </a:p>
      </dgm:t>
    </dgm:pt>
    <dgm:pt modelId="{12BA428C-7AB6-4C62-96AD-68DB122E66E8}">
      <dgm:prSet/>
      <dgm:spPr/>
      <dgm:t>
        <a:bodyPr/>
        <a:lstStyle/>
        <a:p>
          <a:r>
            <a:rPr lang="en-GB"/>
            <a:t>- Strong senses of community in neighbourhoods. </a:t>
          </a:r>
          <a:endParaRPr lang="en-US"/>
        </a:p>
      </dgm:t>
    </dgm:pt>
    <dgm:pt modelId="{54125586-C205-4787-8E7D-52B1D7220704}" type="parTrans" cxnId="{BBB40AAD-B160-4ED2-8752-EC6024D36F02}">
      <dgm:prSet/>
      <dgm:spPr/>
      <dgm:t>
        <a:bodyPr/>
        <a:lstStyle/>
        <a:p>
          <a:endParaRPr lang="en-US"/>
        </a:p>
      </dgm:t>
    </dgm:pt>
    <dgm:pt modelId="{63EDDC9A-9A42-4111-8F02-A4F096A79B2D}" type="sibTrans" cxnId="{BBB40AAD-B160-4ED2-8752-EC6024D36F02}">
      <dgm:prSet/>
      <dgm:spPr/>
      <dgm:t>
        <a:bodyPr/>
        <a:lstStyle/>
        <a:p>
          <a:endParaRPr lang="en-US"/>
        </a:p>
      </dgm:t>
    </dgm:pt>
    <dgm:pt modelId="{9CB3637C-F244-4496-9B74-F90616AE7DCD}">
      <dgm:prSet/>
      <dgm:spPr/>
      <dgm:t>
        <a:bodyPr/>
        <a:lstStyle/>
        <a:p>
          <a:r>
            <a:rPr lang="en-GB"/>
            <a:t>Youth Culture. </a:t>
          </a:r>
          <a:endParaRPr lang="en-US"/>
        </a:p>
      </dgm:t>
    </dgm:pt>
    <dgm:pt modelId="{FBED2F9C-541F-462B-90E9-E96C48E0FC9D}" type="parTrans" cxnId="{92250438-5FD1-4FD0-B561-7B14CE94D88C}">
      <dgm:prSet/>
      <dgm:spPr/>
      <dgm:t>
        <a:bodyPr/>
        <a:lstStyle/>
        <a:p>
          <a:endParaRPr lang="en-US"/>
        </a:p>
      </dgm:t>
    </dgm:pt>
    <dgm:pt modelId="{32E7C093-DB10-4B3E-9F67-00302903DD64}" type="sibTrans" cxnId="{92250438-5FD1-4FD0-B561-7B14CE94D88C}">
      <dgm:prSet/>
      <dgm:spPr/>
      <dgm:t>
        <a:bodyPr/>
        <a:lstStyle/>
        <a:p>
          <a:endParaRPr lang="en-US"/>
        </a:p>
      </dgm:t>
    </dgm:pt>
    <dgm:pt modelId="{1DC63135-80BA-4684-A93E-984D900820FA}">
      <dgm:prSet/>
      <dgm:spPr/>
      <dgm:t>
        <a:bodyPr/>
        <a:lstStyle/>
        <a:p>
          <a:r>
            <a:rPr lang="en-GB"/>
            <a:t>- Mods and Rockers.</a:t>
          </a:r>
          <a:endParaRPr lang="en-US"/>
        </a:p>
      </dgm:t>
    </dgm:pt>
    <dgm:pt modelId="{71C0380A-4376-4C30-881C-6A628DD6D90A}" type="parTrans" cxnId="{2A32FE4F-C9E8-426F-93C4-8E67F6308C31}">
      <dgm:prSet/>
      <dgm:spPr/>
      <dgm:t>
        <a:bodyPr/>
        <a:lstStyle/>
        <a:p>
          <a:endParaRPr lang="en-US"/>
        </a:p>
      </dgm:t>
    </dgm:pt>
    <dgm:pt modelId="{0D9A168D-58A1-4052-8429-54420850F99A}" type="sibTrans" cxnId="{2A32FE4F-C9E8-426F-93C4-8E67F6308C31}">
      <dgm:prSet/>
      <dgm:spPr/>
      <dgm:t>
        <a:bodyPr/>
        <a:lstStyle/>
        <a:p>
          <a:endParaRPr lang="en-US"/>
        </a:p>
      </dgm:t>
    </dgm:pt>
    <dgm:pt modelId="{B2F74889-D9A3-4873-A264-66980B4C3865}">
      <dgm:prSet/>
      <dgm:spPr/>
      <dgm:t>
        <a:bodyPr/>
        <a:lstStyle/>
        <a:p>
          <a:r>
            <a:rPr lang="en-GB"/>
            <a:t>- Poor public opinion of young people.</a:t>
          </a:r>
          <a:endParaRPr lang="en-US"/>
        </a:p>
      </dgm:t>
    </dgm:pt>
    <dgm:pt modelId="{72E22465-D40F-4ABB-9114-A4352B578DC0}" type="parTrans" cxnId="{E9EC9EE7-5E3A-4D60-8797-A79EB65D0CB6}">
      <dgm:prSet/>
      <dgm:spPr/>
      <dgm:t>
        <a:bodyPr/>
        <a:lstStyle/>
        <a:p>
          <a:endParaRPr lang="en-US"/>
        </a:p>
      </dgm:t>
    </dgm:pt>
    <dgm:pt modelId="{D37CE16A-FE4F-44DF-86EA-B1E4A2A3B7F0}" type="sibTrans" cxnId="{E9EC9EE7-5E3A-4D60-8797-A79EB65D0CB6}">
      <dgm:prSet/>
      <dgm:spPr/>
      <dgm:t>
        <a:bodyPr/>
        <a:lstStyle/>
        <a:p>
          <a:endParaRPr lang="en-US"/>
        </a:p>
      </dgm:t>
    </dgm:pt>
    <dgm:pt modelId="{357A30DE-755F-40E1-BB4D-8C85D3702149}">
      <dgm:prSet/>
      <dgm:spPr/>
      <dgm:t>
        <a:bodyPr/>
        <a:lstStyle/>
        <a:p>
          <a:r>
            <a:rPr lang="en-GB"/>
            <a:t>- The first-generation post war unaffected by conscription.</a:t>
          </a:r>
          <a:endParaRPr lang="en-US"/>
        </a:p>
      </dgm:t>
    </dgm:pt>
    <dgm:pt modelId="{FDE538B5-C052-47B4-8174-BE648C9399CC}" type="parTrans" cxnId="{9045E2B3-00C9-497B-9A9F-AC659BA166DC}">
      <dgm:prSet/>
      <dgm:spPr/>
      <dgm:t>
        <a:bodyPr/>
        <a:lstStyle/>
        <a:p>
          <a:endParaRPr lang="en-US"/>
        </a:p>
      </dgm:t>
    </dgm:pt>
    <dgm:pt modelId="{D25F8A82-C4ED-400E-9849-13158A6F1B20}" type="sibTrans" cxnId="{9045E2B3-00C9-497B-9A9F-AC659BA166DC}">
      <dgm:prSet/>
      <dgm:spPr/>
      <dgm:t>
        <a:bodyPr/>
        <a:lstStyle/>
        <a:p>
          <a:endParaRPr lang="en-US"/>
        </a:p>
      </dgm:t>
    </dgm:pt>
    <dgm:pt modelId="{69CDA6A1-738E-4D30-AA40-3D54B1075EA1}">
      <dgm:prSet/>
      <dgm:spPr/>
      <dgm:t>
        <a:bodyPr/>
        <a:lstStyle/>
        <a:p>
          <a:r>
            <a:rPr lang="en-GB"/>
            <a:t>- Post war optimism.</a:t>
          </a:r>
          <a:endParaRPr lang="en-US"/>
        </a:p>
      </dgm:t>
    </dgm:pt>
    <dgm:pt modelId="{75E4AD54-CD3E-4C6F-A5BF-85E843C974D7}" type="parTrans" cxnId="{E942907E-7B00-4197-9A4E-E2B55B68C7D6}">
      <dgm:prSet/>
      <dgm:spPr/>
      <dgm:t>
        <a:bodyPr/>
        <a:lstStyle/>
        <a:p>
          <a:endParaRPr lang="en-US"/>
        </a:p>
      </dgm:t>
    </dgm:pt>
    <dgm:pt modelId="{AAFB3ABA-05CD-4D7B-B415-95E91FE0CA41}" type="sibTrans" cxnId="{E942907E-7B00-4197-9A4E-E2B55B68C7D6}">
      <dgm:prSet/>
      <dgm:spPr/>
      <dgm:t>
        <a:bodyPr/>
        <a:lstStyle/>
        <a:p>
          <a:endParaRPr lang="en-US"/>
        </a:p>
      </dgm:t>
    </dgm:pt>
    <dgm:pt modelId="{91B0A570-360A-4B24-A383-855BBB101D85}" type="pres">
      <dgm:prSet presAssocID="{A8A907C8-CFFE-434E-84FB-A1DBDAE6C119}" presName="linear" presStyleCnt="0">
        <dgm:presLayoutVars>
          <dgm:dir/>
          <dgm:animLvl val="lvl"/>
          <dgm:resizeHandles val="exact"/>
        </dgm:presLayoutVars>
      </dgm:prSet>
      <dgm:spPr/>
    </dgm:pt>
    <dgm:pt modelId="{87C8C36F-3241-4785-ADDC-DC3ECA894EF6}" type="pres">
      <dgm:prSet presAssocID="{2C3C6A9D-6F0D-45F8-9CF3-14C90D348DB2}" presName="parentLin" presStyleCnt="0"/>
      <dgm:spPr/>
    </dgm:pt>
    <dgm:pt modelId="{506ACC26-F7D3-450C-BB8D-B81A0120DA76}" type="pres">
      <dgm:prSet presAssocID="{2C3C6A9D-6F0D-45F8-9CF3-14C90D348DB2}" presName="parentLeftMargin" presStyleLbl="node1" presStyleIdx="0" presStyleCnt="2"/>
      <dgm:spPr/>
    </dgm:pt>
    <dgm:pt modelId="{9CE482A8-93EF-49C2-8D72-3F70CF474B8C}" type="pres">
      <dgm:prSet presAssocID="{2C3C6A9D-6F0D-45F8-9CF3-14C90D348DB2}" presName="parentText" presStyleLbl="node1" presStyleIdx="0" presStyleCnt="2" custLinFactY="-100000" custLinFactNeighborX="3175" custLinFactNeighborY="-191232">
        <dgm:presLayoutVars>
          <dgm:chMax val="0"/>
          <dgm:bulletEnabled val="1"/>
        </dgm:presLayoutVars>
      </dgm:prSet>
      <dgm:spPr/>
    </dgm:pt>
    <dgm:pt modelId="{2C70DCA9-9719-4813-BD4E-A2B4DAFFEF88}" type="pres">
      <dgm:prSet presAssocID="{2C3C6A9D-6F0D-45F8-9CF3-14C90D348DB2}" presName="negativeSpace" presStyleCnt="0"/>
      <dgm:spPr/>
    </dgm:pt>
    <dgm:pt modelId="{77F32F2A-AB88-41D3-9B2F-BE420AD43AA0}" type="pres">
      <dgm:prSet presAssocID="{2C3C6A9D-6F0D-45F8-9CF3-14C90D348DB2}" presName="childText" presStyleLbl="conFgAcc1" presStyleIdx="0" presStyleCnt="2">
        <dgm:presLayoutVars>
          <dgm:bulletEnabled val="1"/>
        </dgm:presLayoutVars>
      </dgm:prSet>
      <dgm:spPr/>
    </dgm:pt>
    <dgm:pt modelId="{FDDA912D-BC0E-4A47-AAFC-4FA17BBB9D2E}" type="pres">
      <dgm:prSet presAssocID="{ADAFADFE-9749-489A-8315-79E5B51B1A8B}" presName="spaceBetweenRectangles" presStyleCnt="0"/>
      <dgm:spPr/>
    </dgm:pt>
    <dgm:pt modelId="{D48E7455-8447-4F7F-AB18-06424B234D03}" type="pres">
      <dgm:prSet presAssocID="{9CB3637C-F244-4496-9B74-F90616AE7DCD}" presName="parentLin" presStyleCnt="0"/>
      <dgm:spPr/>
    </dgm:pt>
    <dgm:pt modelId="{70165EB7-B44B-4C36-8383-ACC37DDFEF76}" type="pres">
      <dgm:prSet presAssocID="{9CB3637C-F244-4496-9B74-F90616AE7DCD}" presName="parentLeftMargin" presStyleLbl="node1" presStyleIdx="0" presStyleCnt="2"/>
      <dgm:spPr/>
    </dgm:pt>
    <dgm:pt modelId="{D232894A-2FBE-497C-A7F6-D3D316BDC60A}" type="pres">
      <dgm:prSet presAssocID="{9CB3637C-F244-4496-9B74-F90616AE7DCD}" presName="parentText" presStyleLbl="node1" presStyleIdx="1" presStyleCnt="2">
        <dgm:presLayoutVars>
          <dgm:chMax val="0"/>
          <dgm:bulletEnabled val="1"/>
        </dgm:presLayoutVars>
      </dgm:prSet>
      <dgm:spPr/>
    </dgm:pt>
    <dgm:pt modelId="{4238A794-6D2B-49B6-84AC-2783B628A2D7}" type="pres">
      <dgm:prSet presAssocID="{9CB3637C-F244-4496-9B74-F90616AE7DCD}" presName="negativeSpace" presStyleCnt="0"/>
      <dgm:spPr/>
    </dgm:pt>
    <dgm:pt modelId="{F453986C-803B-4291-ADB4-C232E4898291}" type="pres">
      <dgm:prSet presAssocID="{9CB3637C-F244-4496-9B74-F90616AE7DCD}" presName="childText" presStyleLbl="conFgAcc1" presStyleIdx="1" presStyleCnt="2">
        <dgm:presLayoutVars>
          <dgm:bulletEnabled val="1"/>
        </dgm:presLayoutVars>
      </dgm:prSet>
      <dgm:spPr/>
    </dgm:pt>
  </dgm:ptLst>
  <dgm:cxnLst>
    <dgm:cxn modelId="{3FC75408-E3A4-4AC4-BDB6-F791D622A5AE}" srcId="{A8A907C8-CFFE-434E-84FB-A1DBDAE6C119}" destId="{2C3C6A9D-6F0D-45F8-9CF3-14C90D348DB2}" srcOrd="0" destOrd="0" parTransId="{74374408-FD46-46D7-AE6B-E1B12CDFA82A}" sibTransId="{ADAFADFE-9749-489A-8315-79E5B51B1A8B}"/>
    <dgm:cxn modelId="{92250438-5FD1-4FD0-B561-7B14CE94D88C}" srcId="{A8A907C8-CFFE-434E-84FB-A1DBDAE6C119}" destId="{9CB3637C-F244-4496-9B74-F90616AE7DCD}" srcOrd="1" destOrd="0" parTransId="{FBED2F9C-541F-462B-90E9-E96C48E0FC9D}" sibTransId="{32E7C093-DB10-4B3E-9F67-00302903DD64}"/>
    <dgm:cxn modelId="{D717B43D-801A-45AD-BA52-8F80821FC281}" type="presOf" srcId="{1DC63135-80BA-4684-A93E-984D900820FA}" destId="{F453986C-803B-4291-ADB4-C232E4898291}" srcOrd="0" destOrd="0" presId="urn:microsoft.com/office/officeart/2005/8/layout/list1"/>
    <dgm:cxn modelId="{904AEC41-637B-43A1-B481-6B30839B4633}" type="presOf" srcId="{69CDA6A1-738E-4D30-AA40-3D54B1075EA1}" destId="{F453986C-803B-4291-ADB4-C232E4898291}" srcOrd="0" destOrd="3" presId="urn:microsoft.com/office/officeart/2005/8/layout/list1"/>
    <dgm:cxn modelId="{6DA30742-4CE7-4DDD-B3D6-34C4791ACE77}" type="presOf" srcId="{E6179D78-4162-41E5-8950-BACDDC838DB2}" destId="{77F32F2A-AB88-41D3-9B2F-BE420AD43AA0}" srcOrd="0" destOrd="1" presId="urn:microsoft.com/office/officeart/2005/8/layout/list1"/>
    <dgm:cxn modelId="{19C9FF4A-5A0C-48C1-B288-29D5AEB9CE41}" type="presOf" srcId="{17F71FDC-C132-4C55-8C89-3A84141A6DFC}" destId="{77F32F2A-AB88-41D3-9B2F-BE420AD43AA0}" srcOrd="0" destOrd="0" presId="urn:microsoft.com/office/officeart/2005/8/layout/list1"/>
    <dgm:cxn modelId="{2A32FE4F-C9E8-426F-93C4-8E67F6308C31}" srcId="{9CB3637C-F244-4496-9B74-F90616AE7DCD}" destId="{1DC63135-80BA-4684-A93E-984D900820FA}" srcOrd="0" destOrd="0" parTransId="{71C0380A-4376-4C30-881C-6A628DD6D90A}" sibTransId="{0D9A168D-58A1-4052-8429-54420850F99A}"/>
    <dgm:cxn modelId="{E942907E-7B00-4197-9A4E-E2B55B68C7D6}" srcId="{9CB3637C-F244-4496-9B74-F90616AE7DCD}" destId="{69CDA6A1-738E-4D30-AA40-3D54B1075EA1}" srcOrd="3" destOrd="0" parTransId="{75E4AD54-CD3E-4C6F-A5BF-85E843C974D7}" sibTransId="{AAFB3ABA-05CD-4D7B-B415-95E91FE0CA41}"/>
    <dgm:cxn modelId="{0369767F-F923-4030-B581-1AEC7281995B}" type="presOf" srcId="{12BA428C-7AB6-4C62-96AD-68DB122E66E8}" destId="{77F32F2A-AB88-41D3-9B2F-BE420AD43AA0}" srcOrd="0" destOrd="2" presId="urn:microsoft.com/office/officeart/2005/8/layout/list1"/>
    <dgm:cxn modelId="{C28CE180-6197-4DB8-80D9-B24062A7ADCA}" srcId="{2C3C6A9D-6F0D-45F8-9CF3-14C90D348DB2}" destId="{17F71FDC-C132-4C55-8C89-3A84141A6DFC}" srcOrd="0" destOrd="0" parTransId="{802E88BB-9852-4FD9-8ED2-FBD771D4839E}" sibTransId="{C80BCC88-990D-4FD5-89D3-1A460759BC57}"/>
    <dgm:cxn modelId="{7CCD4681-A96E-4305-A373-B68186D5F888}" type="presOf" srcId="{A8A907C8-CFFE-434E-84FB-A1DBDAE6C119}" destId="{91B0A570-360A-4B24-A383-855BBB101D85}" srcOrd="0" destOrd="0" presId="urn:microsoft.com/office/officeart/2005/8/layout/list1"/>
    <dgm:cxn modelId="{8676BE95-D266-46C1-A070-3AA5B844DE27}" type="presOf" srcId="{357A30DE-755F-40E1-BB4D-8C85D3702149}" destId="{F453986C-803B-4291-ADB4-C232E4898291}" srcOrd="0" destOrd="2" presId="urn:microsoft.com/office/officeart/2005/8/layout/list1"/>
    <dgm:cxn modelId="{BBB40AAD-B160-4ED2-8752-EC6024D36F02}" srcId="{2C3C6A9D-6F0D-45F8-9CF3-14C90D348DB2}" destId="{12BA428C-7AB6-4C62-96AD-68DB122E66E8}" srcOrd="2" destOrd="0" parTransId="{54125586-C205-4787-8E7D-52B1D7220704}" sibTransId="{63EDDC9A-9A42-4111-8F02-A4F096A79B2D}"/>
    <dgm:cxn modelId="{FE9623AE-CCE6-4101-BCEA-9D675796B790}" srcId="{2C3C6A9D-6F0D-45F8-9CF3-14C90D348DB2}" destId="{E6179D78-4162-41E5-8950-BACDDC838DB2}" srcOrd="1" destOrd="0" parTransId="{9263C4CB-4896-4E00-A184-A57DA655F849}" sibTransId="{AE4BAF5C-EE33-486D-B147-108581BF64E8}"/>
    <dgm:cxn modelId="{31D8B0AE-DF72-4260-B447-7D235BAF7168}" type="presOf" srcId="{2C3C6A9D-6F0D-45F8-9CF3-14C90D348DB2}" destId="{506ACC26-F7D3-450C-BB8D-B81A0120DA76}" srcOrd="0" destOrd="0" presId="urn:microsoft.com/office/officeart/2005/8/layout/list1"/>
    <dgm:cxn modelId="{9045E2B3-00C9-497B-9A9F-AC659BA166DC}" srcId="{9CB3637C-F244-4496-9B74-F90616AE7DCD}" destId="{357A30DE-755F-40E1-BB4D-8C85D3702149}" srcOrd="2" destOrd="0" parTransId="{FDE538B5-C052-47B4-8174-BE648C9399CC}" sibTransId="{D25F8A82-C4ED-400E-9849-13158A6F1B20}"/>
    <dgm:cxn modelId="{BE6DFFD4-4631-4923-97ED-7B3A877016FE}" type="presOf" srcId="{2C3C6A9D-6F0D-45F8-9CF3-14C90D348DB2}" destId="{9CE482A8-93EF-49C2-8D72-3F70CF474B8C}" srcOrd="1" destOrd="0" presId="urn:microsoft.com/office/officeart/2005/8/layout/list1"/>
    <dgm:cxn modelId="{E659BCD6-7601-4486-8E88-DB56F0316B1F}" type="presOf" srcId="{B2F74889-D9A3-4873-A264-66980B4C3865}" destId="{F453986C-803B-4291-ADB4-C232E4898291}" srcOrd="0" destOrd="1" presId="urn:microsoft.com/office/officeart/2005/8/layout/list1"/>
    <dgm:cxn modelId="{F483C3E2-4ABE-4D5E-ACDB-9A8E23657131}" type="presOf" srcId="{9CB3637C-F244-4496-9B74-F90616AE7DCD}" destId="{70165EB7-B44B-4C36-8383-ACC37DDFEF76}" srcOrd="0" destOrd="0" presId="urn:microsoft.com/office/officeart/2005/8/layout/list1"/>
    <dgm:cxn modelId="{E9EC9EE7-5E3A-4D60-8797-A79EB65D0CB6}" srcId="{9CB3637C-F244-4496-9B74-F90616AE7DCD}" destId="{B2F74889-D9A3-4873-A264-66980B4C3865}" srcOrd="1" destOrd="0" parTransId="{72E22465-D40F-4ABB-9114-A4352B578DC0}" sibTransId="{D37CE16A-FE4F-44DF-86EA-B1E4A2A3B7F0}"/>
    <dgm:cxn modelId="{FE553AEE-1D6D-448C-8C26-D6324555E948}" type="presOf" srcId="{9CB3637C-F244-4496-9B74-F90616AE7DCD}" destId="{D232894A-2FBE-497C-A7F6-D3D316BDC60A}" srcOrd="1" destOrd="0" presId="urn:microsoft.com/office/officeart/2005/8/layout/list1"/>
    <dgm:cxn modelId="{5F65B5F6-50BC-4FE7-A0EC-AC226963CDAB}" type="presParOf" srcId="{91B0A570-360A-4B24-A383-855BBB101D85}" destId="{87C8C36F-3241-4785-ADDC-DC3ECA894EF6}" srcOrd="0" destOrd="0" presId="urn:microsoft.com/office/officeart/2005/8/layout/list1"/>
    <dgm:cxn modelId="{64B3A869-0566-4F1E-9514-D1D65CB20CED}" type="presParOf" srcId="{87C8C36F-3241-4785-ADDC-DC3ECA894EF6}" destId="{506ACC26-F7D3-450C-BB8D-B81A0120DA76}" srcOrd="0" destOrd="0" presId="urn:microsoft.com/office/officeart/2005/8/layout/list1"/>
    <dgm:cxn modelId="{8D70B533-54A7-417A-B01D-60629689B3DC}" type="presParOf" srcId="{87C8C36F-3241-4785-ADDC-DC3ECA894EF6}" destId="{9CE482A8-93EF-49C2-8D72-3F70CF474B8C}" srcOrd="1" destOrd="0" presId="urn:microsoft.com/office/officeart/2005/8/layout/list1"/>
    <dgm:cxn modelId="{C37EBA89-31DB-492C-96D1-B2791ADBCB16}" type="presParOf" srcId="{91B0A570-360A-4B24-A383-855BBB101D85}" destId="{2C70DCA9-9719-4813-BD4E-A2B4DAFFEF88}" srcOrd="1" destOrd="0" presId="urn:microsoft.com/office/officeart/2005/8/layout/list1"/>
    <dgm:cxn modelId="{63517608-4BD0-4B9A-9D41-03B5468C5284}" type="presParOf" srcId="{91B0A570-360A-4B24-A383-855BBB101D85}" destId="{77F32F2A-AB88-41D3-9B2F-BE420AD43AA0}" srcOrd="2" destOrd="0" presId="urn:microsoft.com/office/officeart/2005/8/layout/list1"/>
    <dgm:cxn modelId="{3F2588FB-8091-4218-B6FD-C5152F72B14A}" type="presParOf" srcId="{91B0A570-360A-4B24-A383-855BBB101D85}" destId="{FDDA912D-BC0E-4A47-AAFC-4FA17BBB9D2E}" srcOrd="3" destOrd="0" presId="urn:microsoft.com/office/officeart/2005/8/layout/list1"/>
    <dgm:cxn modelId="{03A5BE15-5AC7-4ABD-A188-874AB0AA2B5A}" type="presParOf" srcId="{91B0A570-360A-4B24-A383-855BBB101D85}" destId="{D48E7455-8447-4F7F-AB18-06424B234D03}" srcOrd="4" destOrd="0" presId="urn:microsoft.com/office/officeart/2005/8/layout/list1"/>
    <dgm:cxn modelId="{3B291871-B72B-48B0-940B-70677546CE4A}" type="presParOf" srcId="{D48E7455-8447-4F7F-AB18-06424B234D03}" destId="{70165EB7-B44B-4C36-8383-ACC37DDFEF76}" srcOrd="0" destOrd="0" presId="urn:microsoft.com/office/officeart/2005/8/layout/list1"/>
    <dgm:cxn modelId="{CF11A297-7794-4D27-A615-FCF45FFF1DCE}" type="presParOf" srcId="{D48E7455-8447-4F7F-AB18-06424B234D03}" destId="{D232894A-2FBE-497C-A7F6-D3D316BDC60A}" srcOrd="1" destOrd="0" presId="urn:microsoft.com/office/officeart/2005/8/layout/list1"/>
    <dgm:cxn modelId="{21DC648E-E5C9-489A-BA58-9D8E31EAE8AB}" type="presParOf" srcId="{91B0A570-360A-4B24-A383-855BBB101D85}" destId="{4238A794-6D2B-49B6-84AC-2783B628A2D7}" srcOrd="5" destOrd="0" presId="urn:microsoft.com/office/officeart/2005/8/layout/list1"/>
    <dgm:cxn modelId="{3AEF67FF-0A8B-4635-85FA-2ECE2F98209E}" type="presParOf" srcId="{91B0A570-360A-4B24-A383-855BBB101D85}" destId="{F453986C-803B-4291-ADB4-C232E489829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330CBCA-A403-46BF-A801-7C833808DC2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E36BB0C-A5E9-49C5-B03C-02438ACE53C0}">
      <dgm:prSet/>
      <dgm:spPr/>
      <dgm:t>
        <a:bodyPr/>
        <a:lstStyle/>
        <a:p>
          <a:r>
            <a:rPr lang="en-GB" dirty="0"/>
            <a:t>Youth culture emergence due to it being the first generation free from conscription. </a:t>
          </a:r>
          <a:endParaRPr lang="en-US" dirty="0"/>
        </a:p>
      </dgm:t>
    </dgm:pt>
    <dgm:pt modelId="{3210852C-5E46-4DB5-818D-1878542EB561}" type="parTrans" cxnId="{B4DFA1E9-969E-4BAC-BA4A-DDC75646374C}">
      <dgm:prSet/>
      <dgm:spPr/>
      <dgm:t>
        <a:bodyPr/>
        <a:lstStyle/>
        <a:p>
          <a:endParaRPr lang="en-US"/>
        </a:p>
      </dgm:t>
    </dgm:pt>
    <dgm:pt modelId="{1F2DCDB9-7AC8-4429-BACF-2165461FF723}" type="sibTrans" cxnId="{B4DFA1E9-969E-4BAC-BA4A-DDC75646374C}">
      <dgm:prSet/>
      <dgm:spPr/>
      <dgm:t>
        <a:bodyPr/>
        <a:lstStyle/>
        <a:p>
          <a:endParaRPr lang="en-US"/>
        </a:p>
      </dgm:t>
    </dgm:pt>
    <dgm:pt modelId="{CE419406-7FE0-4CA5-8F2F-6A1E0CB04634}">
      <dgm:prSet/>
      <dgm:spPr/>
      <dgm:t>
        <a:bodyPr/>
        <a:lstStyle/>
        <a:p>
          <a:r>
            <a:rPr lang="en-GB"/>
            <a:t>Young people were given a voice and autonomy to make their own choices. </a:t>
          </a:r>
          <a:endParaRPr lang="en-US"/>
        </a:p>
      </dgm:t>
    </dgm:pt>
    <dgm:pt modelId="{DBF9F486-B2A5-45C5-BAD8-F0A6E286DDD5}" type="parTrans" cxnId="{D3471038-23DF-4417-AB80-B141540B15DD}">
      <dgm:prSet/>
      <dgm:spPr/>
      <dgm:t>
        <a:bodyPr/>
        <a:lstStyle/>
        <a:p>
          <a:endParaRPr lang="en-US"/>
        </a:p>
      </dgm:t>
    </dgm:pt>
    <dgm:pt modelId="{8F78B39A-19AD-4A55-84FA-A42D75D916D4}" type="sibTrans" cxnId="{D3471038-23DF-4417-AB80-B141540B15DD}">
      <dgm:prSet/>
      <dgm:spPr/>
      <dgm:t>
        <a:bodyPr/>
        <a:lstStyle/>
        <a:p>
          <a:endParaRPr lang="en-US"/>
        </a:p>
      </dgm:t>
    </dgm:pt>
    <dgm:pt modelId="{9985EEA9-4A2D-47FB-974F-8B029325E2FA}">
      <dgm:prSet/>
      <dgm:spPr/>
      <dgm:t>
        <a:bodyPr/>
        <a:lstStyle/>
        <a:p>
          <a:r>
            <a:rPr lang="en-GB"/>
            <a:t>Music and fashion where major influences on young people and sometimes looked at as radical. </a:t>
          </a:r>
          <a:endParaRPr lang="en-US"/>
        </a:p>
      </dgm:t>
    </dgm:pt>
    <dgm:pt modelId="{843B44F8-CB54-46DD-83AC-3307BDABCF5D}" type="parTrans" cxnId="{BEE815A6-3677-4D8F-AF4A-CF325615B01B}">
      <dgm:prSet/>
      <dgm:spPr/>
      <dgm:t>
        <a:bodyPr/>
        <a:lstStyle/>
        <a:p>
          <a:endParaRPr lang="en-US"/>
        </a:p>
      </dgm:t>
    </dgm:pt>
    <dgm:pt modelId="{58292D2E-A1E3-42F9-98E1-0F0EFB0AB12E}" type="sibTrans" cxnId="{BEE815A6-3677-4D8F-AF4A-CF325615B01B}">
      <dgm:prSet/>
      <dgm:spPr/>
      <dgm:t>
        <a:bodyPr/>
        <a:lstStyle/>
        <a:p>
          <a:endParaRPr lang="en-US"/>
        </a:p>
      </dgm:t>
    </dgm:pt>
    <dgm:pt modelId="{4AF9CC84-CF7C-40FB-8348-5C199239E7E1}">
      <dgm:prSet/>
      <dgm:spPr/>
      <dgm:t>
        <a:bodyPr/>
        <a:lstStyle/>
        <a:p>
          <a:r>
            <a:rPr lang="en-GB"/>
            <a:t>Young people were seen to be pushing against social norms. </a:t>
          </a:r>
          <a:endParaRPr lang="en-US"/>
        </a:p>
      </dgm:t>
    </dgm:pt>
    <dgm:pt modelId="{6D0A2B62-97EB-416E-BC0D-76294701233D}" type="parTrans" cxnId="{E7623BA7-F586-44E3-B2A1-E4777960B4C1}">
      <dgm:prSet/>
      <dgm:spPr/>
      <dgm:t>
        <a:bodyPr/>
        <a:lstStyle/>
        <a:p>
          <a:endParaRPr lang="en-US"/>
        </a:p>
      </dgm:t>
    </dgm:pt>
    <dgm:pt modelId="{A71B51FD-FF4C-4420-ACB6-71DEE5EF0901}" type="sibTrans" cxnId="{E7623BA7-F586-44E3-B2A1-E4777960B4C1}">
      <dgm:prSet/>
      <dgm:spPr/>
      <dgm:t>
        <a:bodyPr/>
        <a:lstStyle/>
        <a:p>
          <a:endParaRPr lang="en-US"/>
        </a:p>
      </dgm:t>
    </dgm:pt>
    <dgm:pt modelId="{6855449E-4C3F-4577-B1B6-1900FDB35495}" type="pres">
      <dgm:prSet presAssocID="{3330CBCA-A403-46BF-A801-7C833808DC23}" presName="linear" presStyleCnt="0">
        <dgm:presLayoutVars>
          <dgm:animLvl val="lvl"/>
          <dgm:resizeHandles val="exact"/>
        </dgm:presLayoutVars>
      </dgm:prSet>
      <dgm:spPr/>
    </dgm:pt>
    <dgm:pt modelId="{3BEE626E-1F8B-4E38-9BA3-D736ED03C68B}" type="pres">
      <dgm:prSet presAssocID="{9E36BB0C-A5E9-49C5-B03C-02438ACE53C0}" presName="parentText" presStyleLbl="node1" presStyleIdx="0" presStyleCnt="4">
        <dgm:presLayoutVars>
          <dgm:chMax val="0"/>
          <dgm:bulletEnabled val="1"/>
        </dgm:presLayoutVars>
      </dgm:prSet>
      <dgm:spPr/>
    </dgm:pt>
    <dgm:pt modelId="{010CE1FA-7E61-4632-BE09-525BE2013C89}" type="pres">
      <dgm:prSet presAssocID="{1F2DCDB9-7AC8-4429-BACF-2165461FF723}" presName="spacer" presStyleCnt="0"/>
      <dgm:spPr/>
    </dgm:pt>
    <dgm:pt modelId="{E12D1D3A-0686-45A6-90A8-5F3F889872D1}" type="pres">
      <dgm:prSet presAssocID="{CE419406-7FE0-4CA5-8F2F-6A1E0CB04634}" presName="parentText" presStyleLbl="node1" presStyleIdx="1" presStyleCnt="4">
        <dgm:presLayoutVars>
          <dgm:chMax val="0"/>
          <dgm:bulletEnabled val="1"/>
        </dgm:presLayoutVars>
      </dgm:prSet>
      <dgm:spPr/>
    </dgm:pt>
    <dgm:pt modelId="{67716E5F-03AB-44F6-878A-B9D445D7002F}" type="pres">
      <dgm:prSet presAssocID="{8F78B39A-19AD-4A55-84FA-A42D75D916D4}" presName="spacer" presStyleCnt="0"/>
      <dgm:spPr/>
    </dgm:pt>
    <dgm:pt modelId="{FAC6A319-E491-44E3-86F0-B7BB2B6E3746}" type="pres">
      <dgm:prSet presAssocID="{9985EEA9-4A2D-47FB-974F-8B029325E2FA}" presName="parentText" presStyleLbl="node1" presStyleIdx="2" presStyleCnt="4">
        <dgm:presLayoutVars>
          <dgm:chMax val="0"/>
          <dgm:bulletEnabled val="1"/>
        </dgm:presLayoutVars>
      </dgm:prSet>
      <dgm:spPr/>
    </dgm:pt>
    <dgm:pt modelId="{3A3F56C2-3443-403F-B447-D23F1B690975}" type="pres">
      <dgm:prSet presAssocID="{58292D2E-A1E3-42F9-98E1-0F0EFB0AB12E}" presName="spacer" presStyleCnt="0"/>
      <dgm:spPr/>
    </dgm:pt>
    <dgm:pt modelId="{327F7570-B888-4DD7-B301-6DF63D947E82}" type="pres">
      <dgm:prSet presAssocID="{4AF9CC84-CF7C-40FB-8348-5C199239E7E1}" presName="parentText" presStyleLbl="node1" presStyleIdx="3" presStyleCnt="4">
        <dgm:presLayoutVars>
          <dgm:chMax val="0"/>
          <dgm:bulletEnabled val="1"/>
        </dgm:presLayoutVars>
      </dgm:prSet>
      <dgm:spPr/>
    </dgm:pt>
  </dgm:ptLst>
  <dgm:cxnLst>
    <dgm:cxn modelId="{271A5C02-CCD8-4CAF-BA2C-2EFD043511FF}" type="presOf" srcId="{CE419406-7FE0-4CA5-8F2F-6A1E0CB04634}" destId="{E12D1D3A-0686-45A6-90A8-5F3F889872D1}" srcOrd="0" destOrd="0" presId="urn:microsoft.com/office/officeart/2005/8/layout/vList2"/>
    <dgm:cxn modelId="{D3471038-23DF-4417-AB80-B141540B15DD}" srcId="{3330CBCA-A403-46BF-A801-7C833808DC23}" destId="{CE419406-7FE0-4CA5-8F2F-6A1E0CB04634}" srcOrd="1" destOrd="0" parTransId="{DBF9F486-B2A5-45C5-BAD8-F0A6E286DDD5}" sibTransId="{8F78B39A-19AD-4A55-84FA-A42D75D916D4}"/>
    <dgm:cxn modelId="{BC0A2B71-DC16-4D60-980E-9F50D52D4271}" type="presOf" srcId="{9985EEA9-4A2D-47FB-974F-8B029325E2FA}" destId="{FAC6A319-E491-44E3-86F0-B7BB2B6E3746}" srcOrd="0" destOrd="0" presId="urn:microsoft.com/office/officeart/2005/8/layout/vList2"/>
    <dgm:cxn modelId="{CDB2AE98-258A-4D2E-A7B4-660A3A25F95E}" type="presOf" srcId="{3330CBCA-A403-46BF-A801-7C833808DC23}" destId="{6855449E-4C3F-4577-B1B6-1900FDB35495}" srcOrd="0" destOrd="0" presId="urn:microsoft.com/office/officeart/2005/8/layout/vList2"/>
    <dgm:cxn modelId="{BEE815A6-3677-4D8F-AF4A-CF325615B01B}" srcId="{3330CBCA-A403-46BF-A801-7C833808DC23}" destId="{9985EEA9-4A2D-47FB-974F-8B029325E2FA}" srcOrd="2" destOrd="0" parTransId="{843B44F8-CB54-46DD-83AC-3307BDABCF5D}" sibTransId="{58292D2E-A1E3-42F9-98E1-0F0EFB0AB12E}"/>
    <dgm:cxn modelId="{E7623BA7-F586-44E3-B2A1-E4777960B4C1}" srcId="{3330CBCA-A403-46BF-A801-7C833808DC23}" destId="{4AF9CC84-CF7C-40FB-8348-5C199239E7E1}" srcOrd="3" destOrd="0" parTransId="{6D0A2B62-97EB-416E-BC0D-76294701233D}" sibTransId="{A71B51FD-FF4C-4420-ACB6-71DEE5EF0901}"/>
    <dgm:cxn modelId="{6ECC57CD-A1BD-420E-BCD9-C3C26279823F}" type="presOf" srcId="{9E36BB0C-A5E9-49C5-B03C-02438ACE53C0}" destId="{3BEE626E-1F8B-4E38-9BA3-D736ED03C68B}" srcOrd="0" destOrd="0" presId="urn:microsoft.com/office/officeart/2005/8/layout/vList2"/>
    <dgm:cxn modelId="{B4DFA1E9-969E-4BAC-BA4A-DDC75646374C}" srcId="{3330CBCA-A403-46BF-A801-7C833808DC23}" destId="{9E36BB0C-A5E9-49C5-B03C-02438ACE53C0}" srcOrd="0" destOrd="0" parTransId="{3210852C-5E46-4DB5-818D-1878542EB561}" sibTransId="{1F2DCDB9-7AC8-4429-BACF-2165461FF723}"/>
    <dgm:cxn modelId="{4AB019EC-C5A1-4206-9BCF-389E84FEDF3D}" type="presOf" srcId="{4AF9CC84-CF7C-40FB-8348-5C199239E7E1}" destId="{327F7570-B888-4DD7-B301-6DF63D947E82}" srcOrd="0" destOrd="0" presId="urn:microsoft.com/office/officeart/2005/8/layout/vList2"/>
    <dgm:cxn modelId="{21736CB9-289D-4DEF-9C75-86B1D54303DB}" type="presParOf" srcId="{6855449E-4C3F-4577-B1B6-1900FDB35495}" destId="{3BEE626E-1F8B-4E38-9BA3-D736ED03C68B}" srcOrd="0" destOrd="0" presId="urn:microsoft.com/office/officeart/2005/8/layout/vList2"/>
    <dgm:cxn modelId="{38C25B74-6B48-4795-8679-FD5FF0997F2B}" type="presParOf" srcId="{6855449E-4C3F-4577-B1B6-1900FDB35495}" destId="{010CE1FA-7E61-4632-BE09-525BE2013C89}" srcOrd="1" destOrd="0" presId="urn:microsoft.com/office/officeart/2005/8/layout/vList2"/>
    <dgm:cxn modelId="{67010BCA-4B5E-41B4-9F6D-198AC36FBE60}" type="presParOf" srcId="{6855449E-4C3F-4577-B1B6-1900FDB35495}" destId="{E12D1D3A-0686-45A6-90A8-5F3F889872D1}" srcOrd="2" destOrd="0" presId="urn:microsoft.com/office/officeart/2005/8/layout/vList2"/>
    <dgm:cxn modelId="{7A7FE0B4-2A59-42B2-BD7E-2A35DBAAE6BD}" type="presParOf" srcId="{6855449E-4C3F-4577-B1B6-1900FDB35495}" destId="{67716E5F-03AB-44F6-878A-B9D445D7002F}" srcOrd="3" destOrd="0" presId="urn:microsoft.com/office/officeart/2005/8/layout/vList2"/>
    <dgm:cxn modelId="{60A599D8-B014-4F2B-8821-65C32A1E8EAD}" type="presParOf" srcId="{6855449E-4C3F-4577-B1B6-1900FDB35495}" destId="{FAC6A319-E491-44E3-86F0-B7BB2B6E3746}" srcOrd="4" destOrd="0" presId="urn:microsoft.com/office/officeart/2005/8/layout/vList2"/>
    <dgm:cxn modelId="{9C2A8341-80A0-4BC6-ABE0-12913E13F045}" type="presParOf" srcId="{6855449E-4C3F-4577-B1B6-1900FDB35495}" destId="{3A3F56C2-3443-403F-B447-D23F1B690975}" srcOrd="5" destOrd="0" presId="urn:microsoft.com/office/officeart/2005/8/layout/vList2"/>
    <dgm:cxn modelId="{1185FA3E-B655-4631-978B-B66876EF6B7C}" type="presParOf" srcId="{6855449E-4C3F-4577-B1B6-1900FDB35495}" destId="{327F7570-B888-4DD7-B301-6DF63D947E8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847229-74E5-45AA-ABD5-6C8E95711F1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80C1871-52CD-4C20-94C2-E25C883DFDF4}">
      <dgm:prSet/>
      <dgm:spPr/>
      <dgm:t>
        <a:bodyPr/>
        <a:lstStyle/>
        <a:p>
          <a:pPr>
            <a:defRPr cap="all"/>
          </a:pPr>
          <a:r>
            <a:rPr lang="en-GB"/>
            <a:t>Where does youth work take place?</a:t>
          </a:r>
          <a:endParaRPr lang="en-US"/>
        </a:p>
      </dgm:t>
    </dgm:pt>
    <dgm:pt modelId="{BB0DCA90-7CFB-4A3E-8791-5C1345F15D97}" type="parTrans" cxnId="{30BFFEAC-193E-444D-A1F6-FA9C4706C385}">
      <dgm:prSet/>
      <dgm:spPr/>
      <dgm:t>
        <a:bodyPr/>
        <a:lstStyle/>
        <a:p>
          <a:endParaRPr lang="en-US"/>
        </a:p>
      </dgm:t>
    </dgm:pt>
    <dgm:pt modelId="{5EFC688A-2465-4B1E-AE8C-297EC42BB8F3}" type="sibTrans" cxnId="{30BFFEAC-193E-444D-A1F6-FA9C4706C385}">
      <dgm:prSet/>
      <dgm:spPr/>
      <dgm:t>
        <a:bodyPr/>
        <a:lstStyle/>
        <a:p>
          <a:endParaRPr lang="en-US"/>
        </a:p>
      </dgm:t>
    </dgm:pt>
    <dgm:pt modelId="{38DBAD57-FED3-4B46-9BDA-7F8ED7FC7C38}">
      <dgm:prSet/>
      <dgm:spPr/>
      <dgm:t>
        <a:bodyPr/>
        <a:lstStyle/>
        <a:p>
          <a:pPr>
            <a:defRPr cap="all"/>
          </a:pPr>
          <a:r>
            <a:rPr lang="en-GB"/>
            <a:t>Professionally recognised and registered youth workers. </a:t>
          </a:r>
          <a:endParaRPr lang="en-US"/>
        </a:p>
      </dgm:t>
    </dgm:pt>
    <dgm:pt modelId="{27B76D2F-2549-44D3-ADFC-7E8EE5F232D4}" type="parTrans" cxnId="{A41317A4-7362-4C3D-8D2C-3716A074A36F}">
      <dgm:prSet/>
      <dgm:spPr/>
      <dgm:t>
        <a:bodyPr/>
        <a:lstStyle/>
        <a:p>
          <a:endParaRPr lang="en-US"/>
        </a:p>
      </dgm:t>
    </dgm:pt>
    <dgm:pt modelId="{06DBDFF2-97F4-4A09-BB7D-6BBDDECE8203}" type="sibTrans" cxnId="{A41317A4-7362-4C3D-8D2C-3716A074A36F}">
      <dgm:prSet/>
      <dgm:spPr/>
      <dgm:t>
        <a:bodyPr/>
        <a:lstStyle/>
        <a:p>
          <a:endParaRPr lang="en-US"/>
        </a:p>
      </dgm:t>
    </dgm:pt>
    <dgm:pt modelId="{9CF25F0C-AF9A-47C4-AB83-ACD0CB51B178}" type="pres">
      <dgm:prSet presAssocID="{C6847229-74E5-45AA-ABD5-6C8E95711F1E}" presName="root" presStyleCnt="0">
        <dgm:presLayoutVars>
          <dgm:dir/>
          <dgm:resizeHandles val="exact"/>
        </dgm:presLayoutVars>
      </dgm:prSet>
      <dgm:spPr/>
    </dgm:pt>
    <dgm:pt modelId="{72462DDF-0D1D-48A7-9888-8F3307E60CB0}" type="pres">
      <dgm:prSet presAssocID="{080C1871-52CD-4C20-94C2-E25C883DFDF4}" presName="compNode" presStyleCnt="0"/>
      <dgm:spPr/>
    </dgm:pt>
    <dgm:pt modelId="{77CFCE15-ACBD-4B0B-9CFF-B1ACC56E21CB}" type="pres">
      <dgm:prSet presAssocID="{080C1871-52CD-4C20-94C2-E25C883DFDF4}" presName="iconBgRect" presStyleLbl="bgShp" presStyleIdx="0" presStyleCnt="2"/>
      <dgm:spPr/>
    </dgm:pt>
    <dgm:pt modelId="{8CA9752D-1173-47E4-BD7F-8E2477320825}" type="pres">
      <dgm:prSet presAssocID="{080C1871-52CD-4C20-94C2-E25C883DFDF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4E43F874-2B8E-4FE5-81EF-7708F5592ADE}" type="pres">
      <dgm:prSet presAssocID="{080C1871-52CD-4C20-94C2-E25C883DFDF4}" presName="spaceRect" presStyleCnt="0"/>
      <dgm:spPr/>
    </dgm:pt>
    <dgm:pt modelId="{01A526AA-51B1-4D1C-BE6D-3224332235A2}" type="pres">
      <dgm:prSet presAssocID="{080C1871-52CD-4C20-94C2-E25C883DFDF4}" presName="textRect" presStyleLbl="revTx" presStyleIdx="0" presStyleCnt="2">
        <dgm:presLayoutVars>
          <dgm:chMax val="1"/>
          <dgm:chPref val="1"/>
        </dgm:presLayoutVars>
      </dgm:prSet>
      <dgm:spPr/>
    </dgm:pt>
    <dgm:pt modelId="{4AE3D03C-20F0-4BDE-967D-5FB70A4E37EF}" type="pres">
      <dgm:prSet presAssocID="{5EFC688A-2465-4B1E-AE8C-297EC42BB8F3}" presName="sibTrans" presStyleCnt="0"/>
      <dgm:spPr/>
    </dgm:pt>
    <dgm:pt modelId="{17259473-66EF-407D-B35C-0CAC763F971F}" type="pres">
      <dgm:prSet presAssocID="{38DBAD57-FED3-4B46-9BDA-7F8ED7FC7C38}" presName="compNode" presStyleCnt="0"/>
      <dgm:spPr/>
    </dgm:pt>
    <dgm:pt modelId="{2C50BC22-DBDF-4314-B937-0B50B9F60971}" type="pres">
      <dgm:prSet presAssocID="{38DBAD57-FED3-4B46-9BDA-7F8ED7FC7C38}" presName="iconBgRect" presStyleLbl="bgShp" presStyleIdx="1" presStyleCnt="2"/>
      <dgm:spPr/>
    </dgm:pt>
    <dgm:pt modelId="{84475C90-32EB-4526-92D0-0AB1F264BE5A}" type="pres">
      <dgm:prSet presAssocID="{38DBAD57-FED3-4B46-9BDA-7F8ED7FC7C3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829F6855-368C-4AF8-96C9-B3472CB94513}" type="pres">
      <dgm:prSet presAssocID="{38DBAD57-FED3-4B46-9BDA-7F8ED7FC7C38}" presName="spaceRect" presStyleCnt="0"/>
      <dgm:spPr/>
    </dgm:pt>
    <dgm:pt modelId="{D48D8C83-8FCE-49AE-B2CD-E8C4CD77CE5C}" type="pres">
      <dgm:prSet presAssocID="{38DBAD57-FED3-4B46-9BDA-7F8ED7FC7C38}" presName="textRect" presStyleLbl="revTx" presStyleIdx="1" presStyleCnt="2">
        <dgm:presLayoutVars>
          <dgm:chMax val="1"/>
          <dgm:chPref val="1"/>
        </dgm:presLayoutVars>
      </dgm:prSet>
      <dgm:spPr/>
    </dgm:pt>
  </dgm:ptLst>
  <dgm:cxnLst>
    <dgm:cxn modelId="{F6CE3A91-BC98-4413-A1E1-7D2AB343C16E}" type="presOf" srcId="{C6847229-74E5-45AA-ABD5-6C8E95711F1E}" destId="{9CF25F0C-AF9A-47C4-AB83-ACD0CB51B178}" srcOrd="0" destOrd="0" presId="urn:microsoft.com/office/officeart/2018/5/layout/IconCircleLabelList"/>
    <dgm:cxn modelId="{1CCDA3A1-9DB3-4ED7-87FA-F9939BF5CDAF}" type="presOf" srcId="{080C1871-52CD-4C20-94C2-E25C883DFDF4}" destId="{01A526AA-51B1-4D1C-BE6D-3224332235A2}" srcOrd="0" destOrd="0" presId="urn:microsoft.com/office/officeart/2018/5/layout/IconCircleLabelList"/>
    <dgm:cxn modelId="{A41317A4-7362-4C3D-8D2C-3716A074A36F}" srcId="{C6847229-74E5-45AA-ABD5-6C8E95711F1E}" destId="{38DBAD57-FED3-4B46-9BDA-7F8ED7FC7C38}" srcOrd="1" destOrd="0" parTransId="{27B76D2F-2549-44D3-ADFC-7E8EE5F232D4}" sibTransId="{06DBDFF2-97F4-4A09-BB7D-6BBDDECE8203}"/>
    <dgm:cxn modelId="{30BFFEAC-193E-444D-A1F6-FA9C4706C385}" srcId="{C6847229-74E5-45AA-ABD5-6C8E95711F1E}" destId="{080C1871-52CD-4C20-94C2-E25C883DFDF4}" srcOrd="0" destOrd="0" parTransId="{BB0DCA90-7CFB-4A3E-8791-5C1345F15D97}" sibTransId="{5EFC688A-2465-4B1E-AE8C-297EC42BB8F3}"/>
    <dgm:cxn modelId="{227641E3-804E-43E8-8F73-4617370B6B73}" type="presOf" srcId="{38DBAD57-FED3-4B46-9BDA-7F8ED7FC7C38}" destId="{D48D8C83-8FCE-49AE-B2CD-E8C4CD77CE5C}" srcOrd="0" destOrd="0" presId="urn:microsoft.com/office/officeart/2018/5/layout/IconCircleLabelList"/>
    <dgm:cxn modelId="{A87B27CA-751B-45D1-9886-15857351F303}" type="presParOf" srcId="{9CF25F0C-AF9A-47C4-AB83-ACD0CB51B178}" destId="{72462DDF-0D1D-48A7-9888-8F3307E60CB0}" srcOrd="0" destOrd="0" presId="urn:microsoft.com/office/officeart/2018/5/layout/IconCircleLabelList"/>
    <dgm:cxn modelId="{6574B035-2E63-44D9-8E2D-A972FC95E72C}" type="presParOf" srcId="{72462DDF-0D1D-48A7-9888-8F3307E60CB0}" destId="{77CFCE15-ACBD-4B0B-9CFF-B1ACC56E21CB}" srcOrd="0" destOrd="0" presId="urn:microsoft.com/office/officeart/2018/5/layout/IconCircleLabelList"/>
    <dgm:cxn modelId="{868F5970-BA23-48E9-993A-DDF83A5DB926}" type="presParOf" srcId="{72462DDF-0D1D-48A7-9888-8F3307E60CB0}" destId="{8CA9752D-1173-47E4-BD7F-8E2477320825}" srcOrd="1" destOrd="0" presId="urn:microsoft.com/office/officeart/2018/5/layout/IconCircleLabelList"/>
    <dgm:cxn modelId="{3804A72F-1E6C-436A-B20B-42D76478BCF4}" type="presParOf" srcId="{72462DDF-0D1D-48A7-9888-8F3307E60CB0}" destId="{4E43F874-2B8E-4FE5-81EF-7708F5592ADE}" srcOrd="2" destOrd="0" presId="urn:microsoft.com/office/officeart/2018/5/layout/IconCircleLabelList"/>
    <dgm:cxn modelId="{1F93C268-8B4C-418C-BB48-7DF9AA0DC1A5}" type="presParOf" srcId="{72462DDF-0D1D-48A7-9888-8F3307E60CB0}" destId="{01A526AA-51B1-4D1C-BE6D-3224332235A2}" srcOrd="3" destOrd="0" presId="urn:microsoft.com/office/officeart/2018/5/layout/IconCircleLabelList"/>
    <dgm:cxn modelId="{09958B71-6581-4C05-BB21-52A8BF0D78BC}" type="presParOf" srcId="{9CF25F0C-AF9A-47C4-AB83-ACD0CB51B178}" destId="{4AE3D03C-20F0-4BDE-967D-5FB70A4E37EF}" srcOrd="1" destOrd="0" presId="urn:microsoft.com/office/officeart/2018/5/layout/IconCircleLabelList"/>
    <dgm:cxn modelId="{397DFE4E-886B-4114-9C77-F220B9E98AD4}" type="presParOf" srcId="{9CF25F0C-AF9A-47C4-AB83-ACD0CB51B178}" destId="{17259473-66EF-407D-B35C-0CAC763F971F}" srcOrd="2" destOrd="0" presId="urn:microsoft.com/office/officeart/2018/5/layout/IconCircleLabelList"/>
    <dgm:cxn modelId="{FE3D469B-8608-40EB-A980-ABB2603F13A0}" type="presParOf" srcId="{17259473-66EF-407D-B35C-0CAC763F971F}" destId="{2C50BC22-DBDF-4314-B937-0B50B9F60971}" srcOrd="0" destOrd="0" presId="urn:microsoft.com/office/officeart/2018/5/layout/IconCircleLabelList"/>
    <dgm:cxn modelId="{0F3CD4A1-F7A6-4831-B399-9F1181DE629F}" type="presParOf" srcId="{17259473-66EF-407D-B35C-0CAC763F971F}" destId="{84475C90-32EB-4526-92D0-0AB1F264BE5A}" srcOrd="1" destOrd="0" presId="urn:microsoft.com/office/officeart/2018/5/layout/IconCircleLabelList"/>
    <dgm:cxn modelId="{2FDD8E54-EDFB-4532-BA3A-D387F9A9E2B5}" type="presParOf" srcId="{17259473-66EF-407D-B35C-0CAC763F971F}" destId="{829F6855-368C-4AF8-96C9-B3472CB94513}" srcOrd="2" destOrd="0" presId="urn:microsoft.com/office/officeart/2018/5/layout/IconCircleLabelList"/>
    <dgm:cxn modelId="{3C5FE1AB-5911-4639-805B-270D5D180CEF}" type="presParOf" srcId="{17259473-66EF-407D-B35C-0CAC763F971F}" destId="{D48D8C83-8FCE-49AE-B2CD-E8C4CD77CE5C}"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F32F2A-AB88-41D3-9B2F-BE420AD43AA0}">
      <dsp:nvSpPr>
        <dsp:cNvPr id="0" name=""/>
        <dsp:cNvSpPr/>
      </dsp:nvSpPr>
      <dsp:spPr>
        <a:xfrm>
          <a:off x="0" y="386664"/>
          <a:ext cx="8596668" cy="1449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197" tIns="416560" rIns="66719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 Education.</a:t>
          </a:r>
          <a:endParaRPr lang="en-US" sz="2000" kern="1200" dirty="0"/>
        </a:p>
        <a:p>
          <a:pPr marL="228600" lvl="1" indent="-228600" algn="l" defTabSz="889000">
            <a:lnSpc>
              <a:spcPct val="90000"/>
            </a:lnSpc>
            <a:spcBef>
              <a:spcPct val="0"/>
            </a:spcBef>
            <a:spcAft>
              <a:spcPct val="15000"/>
            </a:spcAft>
            <a:buChar char="•"/>
          </a:pPr>
          <a:r>
            <a:rPr lang="en-GB" sz="2000" kern="1200"/>
            <a:t>- Affordable housing.</a:t>
          </a:r>
          <a:endParaRPr lang="en-US" sz="2000" kern="1200"/>
        </a:p>
        <a:p>
          <a:pPr marL="228600" lvl="1" indent="-228600" algn="l" defTabSz="889000">
            <a:lnSpc>
              <a:spcPct val="90000"/>
            </a:lnSpc>
            <a:spcBef>
              <a:spcPct val="0"/>
            </a:spcBef>
            <a:spcAft>
              <a:spcPct val="15000"/>
            </a:spcAft>
            <a:buChar char="•"/>
          </a:pPr>
          <a:r>
            <a:rPr lang="en-GB" sz="2000" kern="1200"/>
            <a:t>- Strong senses of community in neighbourhoods. </a:t>
          </a:r>
          <a:endParaRPr lang="en-US" sz="2000" kern="1200"/>
        </a:p>
      </dsp:txBody>
      <dsp:txXfrm>
        <a:off x="0" y="386664"/>
        <a:ext cx="8596668" cy="1449000"/>
      </dsp:txXfrm>
    </dsp:sp>
    <dsp:sp modelId="{9CE482A8-93EF-49C2-8D72-3F70CF474B8C}">
      <dsp:nvSpPr>
        <dsp:cNvPr id="0" name=""/>
        <dsp:cNvSpPr/>
      </dsp:nvSpPr>
      <dsp:spPr>
        <a:xfrm>
          <a:off x="443480" y="0"/>
          <a:ext cx="6017667" cy="590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54" tIns="0" rIns="227454" bIns="0" numCol="1" spcCol="1270" anchor="ctr" anchorCtr="0">
          <a:noAutofit/>
        </a:bodyPr>
        <a:lstStyle/>
        <a:p>
          <a:pPr marL="0" lvl="0" indent="0" algn="l" defTabSz="889000">
            <a:lnSpc>
              <a:spcPct val="90000"/>
            </a:lnSpc>
            <a:spcBef>
              <a:spcPct val="0"/>
            </a:spcBef>
            <a:spcAft>
              <a:spcPct val="35000"/>
            </a:spcAft>
            <a:buNone/>
          </a:pPr>
          <a:r>
            <a:rPr lang="en-GB" sz="2000" kern="1200"/>
            <a:t>Social Issues Young People Faced. </a:t>
          </a:r>
          <a:endParaRPr lang="en-US" sz="2000" kern="1200"/>
        </a:p>
      </dsp:txBody>
      <dsp:txXfrm>
        <a:off x="472301" y="28821"/>
        <a:ext cx="5960025" cy="532758"/>
      </dsp:txXfrm>
    </dsp:sp>
    <dsp:sp modelId="{F453986C-803B-4291-ADB4-C232E4898291}">
      <dsp:nvSpPr>
        <dsp:cNvPr id="0" name=""/>
        <dsp:cNvSpPr/>
      </dsp:nvSpPr>
      <dsp:spPr>
        <a:xfrm>
          <a:off x="0" y="2238864"/>
          <a:ext cx="8596668" cy="17640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67197" tIns="416560" rIns="66719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 Mods and Rockers.</a:t>
          </a:r>
          <a:endParaRPr lang="en-US" sz="2000" kern="1200"/>
        </a:p>
        <a:p>
          <a:pPr marL="228600" lvl="1" indent="-228600" algn="l" defTabSz="889000">
            <a:lnSpc>
              <a:spcPct val="90000"/>
            </a:lnSpc>
            <a:spcBef>
              <a:spcPct val="0"/>
            </a:spcBef>
            <a:spcAft>
              <a:spcPct val="15000"/>
            </a:spcAft>
            <a:buChar char="•"/>
          </a:pPr>
          <a:r>
            <a:rPr lang="en-GB" sz="2000" kern="1200"/>
            <a:t>- Poor public opinion of young people.</a:t>
          </a:r>
          <a:endParaRPr lang="en-US" sz="2000" kern="1200"/>
        </a:p>
        <a:p>
          <a:pPr marL="228600" lvl="1" indent="-228600" algn="l" defTabSz="889000">
            <a:lnSpc>
              <a:spcPct val="90000"/>
            </a:lnSpc>
            <a:spcBef>
              <a:spcPct val="0"/>
            </a:spcBef>
            <a:spcAft>
              <a:spcPct val="15000"/>
            </a:spcAft>
            <a:buChar char="•"/>
          </a:pPr>
          <a:r>
            <a:rPr lang="en-GB" sz="2000" kern="1200"/>
            <a:t>- The first-generation post war unaffected by conscription.</a:t>
          </a:r>
          <a:endParaRPr lang="en-US" sz="2000" kern="1200"/>
        </a:p>
        <a:p>
          <a:pPr marL="228600" lvl="1" indent="-228600" algn="l" defTabSz="889000">
            <a:lnSpc>
              <a:spcPct val="90000"/>
            </a:lnSpc>
            <a:spcBef>
              <a:spcPct val="0"/>
            </a:spcBef>
            <a:spcAft>
              <a:spcPct val="15000"/>
            </a:spcAft>
            <a:buChar char="•"/>
          </a:pPr>
          <a:r>
            <a:rPr lang="en-GB" sz="2000" kern="1200"/>
            <a:t>- Post war optimism.</a:t>
          </a:r>
          <a:endParaRPr lang="en-US" sz="2000" kern="1200"/>
        </a:p>
      </dsp:txBody>
      <dsp:txXfrm>
        <a:off x="0" y="2238864"/>
        <a:ext cx="8596668" cy="1764000"/>
      </dsp:txXfrm>
    </dsp:sp>
    <dsp:sp modelId="{D232894A-2FBE-497C-A7F6-D3D316BDC60A}">
      <dsp:nvSpPr>
        <dsp:cNvPr id="0" name=""/>
        <dsp:cNvSpPr/>
      </dsp:nvSpPr>
      <dsp:spPr>
        <a:xfrm>
          <a:off x="429833" y="1943664"/>
          <a:ext cx="6017667" cy="59040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454" tIns="0" rIns="227454" bIns="0" numCol="1" spcCol="1270" anchor="ctr" anchorCtr="0">
          <a:noAutofit/>
        </a:bodyPr>
        <a:lstStyle/>
        <a:p>
          <a:pPr marL="0" lvl="0" indent="0" algn="l" defTabSz="889000">
            <a:lnSpc>
              <a:spcPct val="90000"/>
            </a:lnSpc>
            <a:spcBef>
              <a:spcPct val="0"/>
            </a:spcBef>
            <a:spcAft>
              <a:spcPct val="35000"/>
            </a:spcAft>
            <a:buNone/>
          </a:pPr>
          <a:r>
            <a:rPr lang="en-GB" sz="2000" kern="1200"/>
            <a:t>Youth Culture. </a:t>
          </a:r>
          <a:endParaRPr lang="en-US" sz="2000" kern="1200"/>
        </a:p>
      </dsp:txBody>
      <dsp:txXfrm>
        <a:off x="458654" y="1972485"/>
        <a:ext cx="5960025" cy="5327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EE626E-1F8B-4E38-9BA3-D736ED03C68B}">
      <dsp:nvSpPr>
        <dsp:cNvPr id="0" name=""/>
        <dsp:cNvSpPr/>
      </dsp:nvSpPr>
      <dsp:spPr>
        <a:xfrm>
          <a:off x="0" y="695910"/>
          <a:ext cx="6628804" cy="84942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Youth culture emergence due to it being the first generation free from conscription. </a:t>
          </a:r>
          <a:endParaRPr lang="en-US" sz="2200" kern="1200" dirty="0"/>
        </a:p>
      </dsp:txBody>
      <dsp:txXfrm>
        <a:off x="41465" y="737375"/>
        <a:ext cx="6545874" cy="766490"/>
      </dsp:txXfrm>
    </dsp:sp>
    <dsp:sp modelId="{E12D1D3A-0686-45A6-90A8-5F3F889872D1}">
      <dsp:nvSpPr>
        <dsp:cNvPr id="0" name=""/>
        <dsp:cNvSpPr/>
      </dsp:nvSpPr>
      <dsp:spPr>
        <a:xfrm>
          <a:off x="0" y="1608690"/>
          <a:ext cx="6628804" cy="849420"/>
        </a:xfrm>
        <a:prstGeom prst="roundRect">
          <a:avLst/>
        </a:prstGeom>
        <a:gradFill rotWithShape="0">
          <a:gsLst>
            <a:gs pos="0">
              <a:schemeClr val="accent2">
                <a:hueOff val="-988095"/>
                <a:satOff val="4733"/>
                <a:lumOff val="4379"/>
                <a:alphaOff val="0"/>
                <a:tint val="96000"/>
                <a:lumMod val="100000"/>
              </a:schemeClr>
            </a:gs>
            <a:gs pos="78000">
              <a:schemeClr val="accent2">
                <a:hueOff val="-988095"/>
                <a:satOff val="4733"/>
                <a:lumOff val="437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Young people were given a voice and autonomy to make their own choices. </a:t>
          </a:r>
          <a:endParaRPr lang="en-US" sz="2200" kern="1200"/>
        </a:p>
      </dsp:txBody>
      <dsp:txXfrm>
        <a:off x="41465" y="1650155"/>
        <a:ext cx="6545874" cy="766490"/>
      </dsp:txXfrm>
    </dsp:sp>
    <dsp:sp modelId="{FAC6A319-E491-44E3-86F0-B7BB2B6E3746}">
      <dsp:nvSpPr>
        <dsp:cNvPr id="0" name=""/>
        <dsp:cNvSpPr/>
      </dsp:nvSpPr>
      <dsp:spPr>
        <a:xfrm>
          <a:off x="0" y="2521470"/>
          <a:ext cx="6628804" cy="849420"/>
        </a:xfrm>
        <a:prstGeom prst="roundRect">
          <a:avLst/>
        </a:prstGeom>
        <a:gradFill rotWithShape="0">
          <a:gsLst>
            <a:gs pos="0">
              <a:schemeClr val="accent2">
                <a:hueOff val="-1976191"/>
                <a:satOff val="9467"/>
                <a:lumOff val="8758"/>
                <a:alphaOff val="0"/>
                <a:tint val="96000"/>
                <a:lumMod val="100000"/>
              </a:schemeClr>
            </a:gs>
            <a:gs pos="78000">
              <a:schemeClr val="accent2">
                <a:hueOff val="-1976191"/>
                <a:satOff val="9467"/>
                <a:lumOff val="875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Music and fashion where major influences on young people and sometimes looked at as radical. </a:t>
          </a:r>
          <a:endParaRPr lang="en-US" sz="2200" kern="1200"/>
        </a:p>
      </dsp:txBody>
      <dsp:txXfrm>
        <a:off x="41465" y="2562935"/>
        <a:ext cx="6545874" cy="766490"/>
      </dsp:txXfrm>
    </dsp:sp>
    <dsp:sp modelId="{327F7570-B888-4DD7-B301-6DF63D947E82}">
      <dsp:nvSpPr>
        <dsp:cNvPr id="0" name=""/>
        <dsp:cNvSpPr/>
      </dsp:nvSpPr>
      <dsp:spPr>
        <a:xfrm>
          <a:off x="0" y="3434250"/>
          <a:ext cx="6628804" cy="849420"/>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Young people were seen to be pushing against social norms. </a:t>
          </a:r>
          <a:endParaRPr lang="en-US" sz="2200" kern="1200"/>
        </a:p>
      </dsp:txBody>
      <dsp:txXfrm>
        <a:off x="41465" y="3475715"/>
        <a:ext cx="6545874" cy="7664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FCE15-ACBD-4B0B-9CFF-B1ACC56E21CB}">
      <dsp:nvSpPr>
        <dsp:cNvPr id="0" name=""/>
        <dsp:cNvSpPr/>
      </dsp:nvSpPr>
      <dsp:spPr>
        <a:xfrm>
          <a:off x="1085155" y="14071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A9752D-1173-47E4-BD7F-8E2477320825}">
      <dsp:nvSpPr>
        <dsp:cNvPr id="0" name=""/>
        <dsp:cNvSpPr/>
      </dsp:nvSpPr>
      <dsp:spPr>
        <a:xfrm>
          <a:off x="1553156" y="608718"/>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1A526AA-51B1-4D1C-BE6D-3224332235A2}">
      <dsp:nvSpPr>
        <dsp:cNvPr id="0" name=""/>
        <dsp:cNvSpPr/>
      </dsp:nvSpPr>
      <dsp:spPr>
        <a:xfrm>
          <a:off x="383155" y="30207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Where does youth work take place?</a:t>
          </a:r>
          <a:endParaRPr lang="en-US" sz="1800" kern="1200"/>
        </a:p>
      </dsp:txBody>
      <dsp:txXfrm>
        <a:off x="383155" y="3020718"/>
        <a:ext cx="3600000" cy="720000"/>
      </dsp:txXfrm>
    </dsp:sp>
    <dsp:sp modelId="{2C50BC22-DBDF-4314-B937-0B50B9F60971}">
      <dsp:nvSpPr>
        <dsp:cNvPr id="0" name=""/>
        <dsp:cNvSpPr/>
      </dsp:nvSpPr>
      <dsp:spPr>
        <a:xfrm>
          <a:off x="5315156" y="14071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75C90-32EB-4526-92D0-0AB1F264BE5A}">
      <dsp:nvSpPr>
        <dsp:cNvPr id="0" name=""/>
        <dsp:cNvSpPr/>
      </dsp:nvSpPr>
      <dsp:spPr>
        <a:xfrm>
          <a:off x="5783156" y="608718"/>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8D8C83-8FCE-49AE-B2CD-E8C4CD77CE5C}">
      <dsp:nvSpPr>
        <dsp:cNvPr id="0" name=""/>
        <dsp:cNvSpPr/>
      </dsp:nvSpPr>
      <dsp:spPr>
        <a:xfrm>
          <a:off x="4613156" y="3020718"/>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a:t>Professionally recognised and registered youth workers. </a:t>
          </a:r>
          <a:endParaRPr lang="en-US" sz="1800" kern="1200"/>
        </a:p>
      </dsp:txBody>
      <dsp:txXfrm>
        <a:off x="4613156" y="3020718"/>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78926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252635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8296552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026742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t>4/1/2026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891883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4/1/2026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6481909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4/1/2026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30091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85974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t>4/1/2026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670028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331987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600190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3957043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506506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4/1/2026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4106231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410843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4/1/2026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783505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0C50CD-E178-4744-9B35-B2F624D6C5E9}" type="datetimeFigureOut">
              <a:rPr lang="en-US" smtClean="0"/>
              <a:pPr/>
              <a:t>4/1/2026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2579618892"/>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 id="2147483750" r:id="rId4"/>
    <p:sldLayoutId id="2147483751" r:id="rId5"/>
    <p:sldLayoutId id="2147483752" r:id="rId6"/>
    <p:sldLayoutId id="2147483753" r:id="rId7"/>
    <p:sldLayoutId id="2147483754" r:id="rId8"/>
    <p:sldLayoutId id="2147483755" r:id="rId9"/>
    <p:sldLayoutId id="2147483756" r:id="rId10"/>
    <p:sldLayoutId id="2147483757" r:id="rId11"/>
    <p:sldLayoutId id="2147483758" r:id="rId12"/>
    <p:sldLayoutId id="2147483759" r:id="rId13"/>
    <p:sldLayoutId id="2147483760" r:id="rId14"/>
    <p:sldLayoutId id="2147483761" r:id="rId15"/>
    <p:sldLayoutId id="214748376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nya.org.uk/wp-content/uploads/2024/09/Youth-Work-in-England-and-the-National-Occupational-Standards-2024.pdf" TargetMode="External"/><Relationship Id="rId7" Type="http://schemas.openxmlformats.org/officeDocument/2006/relationships/hyperlink" Target="https://educators.wales/sites/default/files/2023-02/YOUTH%20WORK%20IN%20WALES%20PRINCIPLES%20AND%20PURPOSES%202022.pdf" TargetMode="External"/><Relationship Id="rId2" Type="http://schemas.openxmlformats.org/officeDocument/2006/relationships/hyperlink" Target="https://3b8d1f91d5.nxcli.io/wp-content/uploads/2024/02/NYA_Publications-2023_Youth-Work-Standards_DOWNLOAD_AW-FINAL-050623-1.pdf" TargetMode="External"/><Relationship Id="rId1" Type="http://schemas.openxmlformats.org/officeDocument/2006/relationships/slideLayout" Target="../slideLayouts/slideLayout2.xml"/><Relationship Id="rId6" Type="http://schemas.openxmlformats.org/officeDocument/2006/relationships/hyperlink" Target="https://www.historic-uk.com/CultureUK/The-1960s-The-Decade-that-Shook-Britain/" TargetMode="External"/><Relationship Id="rId5" Type="http://schemas.openxmlformats.org/officeDocument/2006/relationships/hyperlink" Target="https://www.gov.wales/sites/default/files/publications/2024-10/youth-work-strategy-for-wales.pdf" TargetMode="External"/><Relationship Id="rId4" Type="http://schemas.openxmlformats.org/officeDocument/2006/relationships/hyperlink" Target="https://www.ons.gov.uk/peoplepopulationandcommunity/crimeandjustice/bulletins/onlinebullyinginenglandandwales/yearendingmarch202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conwy.gov.uk/en/Resident/Education-and-Families/Conwy-Youth-Service.aspx" TargetMode="External"/><Relationship Id="rId2" Type="http://schemas.openxmlformats.org/officeDocument/2006/relationships/hyperlink" Target="https://www.languageunlimited.org/modsandrocke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09EB67-6A59-75DE-02D9-3A4999DB357F}"/>
              </a:ext>
            </a:extLst>
          </p:cNvPr>
          <p:cNvSpPr>
            <a:spLocks noGrp="1"/>
          </p:cNvSpPr>
          <p:nvPr>
            <p:ph type="ctrTitle"/>
          </p:nvPr>
        </p:nvSpPr>
        <p:spPr>
          <a:xfrm>
            <a:off x="1997784" y="2823614"/>
            <a:ext cx="8196432" cy="960120"/>
          </a:xfrm>
        </p:spPr>
        <p:txBody>
          <a:bodyPr anchor="ctr">
            <a:normAutofit fontScale="90000"/>
          </a:bodyPr>
          <a:lstStyle/>
          <a:p>
            <a:r>
              <a:rPr lang="en-GB" sz="4400" dirty="0"/>
              <a:t>A Comparison of Youth Work In The 1960’s and Today. </a:t>
            </a:r>
          </a:p>
        </p:txBody>
      </p:sp>
      <p:sp>
        <p:nvSpPr>
          <p:cNvPr id="6" name="TextBox 5">
            <a:extLst>
              <a:ext uri="{FF2B5EF4-FFF2-40B4-BE49-F238E27FC236}">
                <a16:creationId xmlns:a16="http://schemas.microsoft.com/office/drawing/2014/main" id="{36BDD055-C55A-FEA7-EE4D-2F28B8FADE2C}"/>
              </a:ext>
            </a:extLst>
          </p:cNvPr>
          <p:cNvSpPr txBox="1"/>
          <p:nvPr/>
        </p:nvSpPr>
        <p:spPr>
          <a:xfrm>
            <a:off x="2061868" y="5671620"/>
            <a:ext cx="9006466" cy="738664"/>
          </a:xfrm>
          <a:prstGeom prst="rect">
            <a:avLst/>
          </a:prstGeom>
          <a:noFill/>
        </p:spPr>
        <p:txBody>
          <a:bodyPr wrap="square" rtlCol="0">
            <a:spAutoFit/>
          </a:bodyPr>
          <a:lstStyle/>
          <a:p>
            <a:r>
              <a:rPr lang="en-GB" sz="1200" dirty="0"/>
              <a:t>Figure 1 - (</a:t>
            </a:r>
            <a:r>
              <a:rPr lang="en-GB" sz="1200" i="1" dirty="0"/>
              <a:t>Mods and rockers on motorbikes causing problems </a:t>
            </a:r>
            <a:r>
              <a:rPr lang="en-GB" sz="1200" i="1" dirty="0" err="1"/>
              <a:t>en</a:t>
            </a:r>
            <a:r>
              <a:rPr lang="en-GB" sz="1200" i="1" dirty="0"/>
              <a:t> route to Brighton on a Bank Holiday weekend in the 1960s</a:t>
            </a:r>
            <a:r>
              <a:rPr lang="en-GB" sz="1200" dirty="0"/>
              <a:t>, n.d.).</a:t>
            </a:r>
          </a:p>
          <a:p>
            <a:endParaRPr lang="en-GB" dirty="0"/>
          </a:p>
        </p:txBody>
      </p:sp>
      <p:pic>
        <p:nvPicPr>
          <p:cNvPr id="7" name="Picture 6">
            <a:extLst>
              <a:ext uri="{FF2B5EF4-FFF2-40B4-BE49-F238E27FC236}">
                <a16:creationId xmlns:a16="http://schemas.microsoft.com/office/drawing/2014/main" id="{932F9660-EF02-70BE-059C-EEB4BD2AF9D4}"/>
              </a:ext>
            </a:extLst>
          </p:cNvPr>
          <p:cNvPicPr>
            <a:picLocks noChangeAspect="1"/>
          </p:cNvPicPr>
          <p:nvPr/>
        </p:nvPicPr>
        <p:blipFill>
          <a:blip r:embed="rId2"/>
          <a:stretch>
            <a:fillRect/>
          </a:stretch>
        </p:blipFill>
        <p:spPr>
          <a:xfrm>
            <a:off x="2061868" y="3406382"/>
            <a:ext cx="3763604" cy="2232646"/>
          </a:xfrm>
          <a:prstGeom prst="rect">
            <a:avLst/>
          </a:prstGeom>
        </p:spPr>
      </p:pic>
      <p:sp>
        <p:nvSpPr>
          <p:cNvPr id="10" name="TextBox 9">
            <a:extLst>
              <a:ext uri="{FF2B5EF4-FFF2-40B4-BE49-F238E27FC236}">
                <a16:creationId xmlns:a16="http://schemas.microsoft.com/office/drawing/2014/main" id="{A769E2EC-2ACE-BC92-893A-842F63E3666B}"/>
              </a:ext>
            </a:extLst>
          </p:cNvPr>
          <p:cNvSpPr txBox="1"/>
          <p:nvPr/>
        </p:nvSpPr>
        <p:spPr>
          <a:xfrm>
            <a:off x="7618165" y="2030232"/>
            <a:ext cx="4350922" cy="276999"/>
          </a:xfrm>
          <a:prstGeom prst="rect">
            <a:avLst/>
          </a:prstGeom>
          <a:noFill/>
        </p:spPr>
        <p:txBody>
          <a:bodyPr wrap="square" rtlCol="0">
            <a:spAutoFit/>
          </a:bodyPr>
          <a:lstStyle/>
          <a:p>
            <a:r>
              <a:rPr lang="en-GB" sz="1200" dirty="0"/>
              <a:t>Figure 2 – (Conwy County Borough Council, n.d.)</a:t>
            </a:r>
          </a:p>
        </p:txBody>
      </p:sp>
      <p:pic>
        <p:nvPicPr>
          <p:cNvPr id="12" name="Picture 11">
            <a:extLst>
              <a:ext uri="{FF2B5EF4-FFF2-40B4-BE49-F238E27FC236}">
                <a16:creationId xmlns:a16="http://schemas.microsoft.com/office/drawing/2014/main" id="{0053F88F-38A6-A4C9-36C2-F56B72FE8B58}"/>
              </a:ext>
            </a:extLst>
          </p:cNvPr>
          <p:cNvPicPr>
            <a:picLocks noChangeAspect="1"/>
          </p:cNvPicPr>
          <p:nvPr/>
        </p:nvPicPr>
        <p:blipFill>
          <a:blip r:embed="rId3"/>
          <a:stretch>
            <a:fillRect/>
          </a:stretch>
        </p:blipFill>
        <p:spPr>
          <a:xfrm>
            <a:off x="7635724" y="329588"/>
            <a:ext cx="3291852" cy="1645926"/>
          </a:xfrm>
          <a:prstGeom prst="rect">
            <a:avLst/>
          </a:prstGeom>
        </p:spPr>
      </p:pic>
    </p:spTree>
    <p:extLst>
      <p:ext uri="{BB962C8B-B14F-4D97-AF65-F5344CB8AC3E}">
        <p14:creationId xmlns:p14="http://schemas.microsoft.com/office/powerpoint/2010/main" val="19062444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0F311DF-CAA4-2208-DFE1-D9E2FB7F5947}"/>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Introduction </a:t>
            </a: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2129915-1BC1-9E12-E63B-63D69646FDD8}"/>
              </a:ext>
            </a:extLst>
          </p:cNvPr>
          <p:cNvSpPr>
            <a:spLocks noGrp="1"/>
          </p:cNvSpPr>
          <p:nvPr>
            <p:ph idx="1"/>
          </p:nvPr>
        </p:nvSpPr>
        <p:spPr>
          <a:xfrm>
            <a:off x="6116084" y="609601"/>
            <a:ext cx="5511296" cy="5175624"/>
          </a:xfrm>
        </p:spPr>
        <p:txBody>
          <a:bodyPr anchor="ctr">
            <a:normAutofit/>
          </a:bodyPr>
          <a:lstStyle/>
          <a:p>
            <a:r>
              <a:rPr lang="en-GB">
                <a:solidFill>
                  <a:srgbClr val="FFFFFF"/>
                </a:solidFill>
              </a:rPr>
              <a:t>Good Morning, my name is Ieuan Jones. I am a level 4 student on the  Young People, Communities and Youth Work Degree course. I have 3 years experience within a local authority youth work setting. </a:t>
            </a:r>
          </a:p>
          <a:p>
            <a:pPr marL="0" indent="0">
              <a:buNone/>
            </a:pPr>
            <a:endParaRPr lang="en-GB">
              <a:solidFill>
                <a:srgbClr val="FFFFFF"/>
              </a:solidFill>
            </a:endParaRPr>
          </a:p>
        </p:txBody>
      </p:sp>
    </p:spTree>
    <p:extLst>
      <p:ext uri="{BB962C8B-B14F-4D97-AF65-F5344CB8AC3E}">
        <p14:creationId xmlns:p14="http://schemas.microsoft.com/office/powerpoint/2010/main" val="29616297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6D98BD4-D6B5-3E5D-EE5C-C571A250DAB7}"/>
              </a:ext>
            </a:extLst>
          </p:cNvPr>
          <p:cNvSpPr>
            <a:spLocks noGrp="1"/>
          </p:cNvSpPr>
          <p:nvPr>
            <p:ph type="title"/>
          </p:nvPr>
        </p:nvSpPr>
        <p:spPr>
          <a:xfrm>
            <a:off x="643467" y="816638"/>
            <a:ext cx="3367359" cy="5224724"/>
          </a:xfrm>
        </p:spPr>
        <p:txBody>
          <a:bodyPr anchor="ctr">
            <a:normAutofit/>
          </a:bodyPr>
          <a:lstStyle/>
          <a:p>
            <a:r>
              <a:rPr lang="en-GB"/>
              <a:t>A comparison between youth work in the 1960’s and today. </a:t>
            </a:r>
          </a:p>
        </p:txBody>
      </p:sp>
      <p:sp>
        <p:nvSpPr>
          <p:cNvPr id="3" name="Content Placeholder 2">
            <a:extLst>
              <a:ext uri="{FF2B5EF4-FFF2-40B4-BE49-F238E27FC236}">
                <a16:creationId xmlns:a16="http://schemas.microsoft.com/office/drawing/2014/main" id="{EB0D23E8-A449-64BE-93C5-0D9CBD2F9531}"/>
              </a:ext>
            </a:extLst>
          </p:cNvPr>
          <p:cNvSpPr>
            <a:spLocks noGrp="1"/>
          </p:cNvSpPr>
          <p:nvPr>
            <p:ph idx="1"/>
          </p:nvPr>
        </p:nvSpPr>
        <p:spPr>
          <a:xfrm>
            <a:off x="4654295" y="816638"/>
            <a:ext cx="4619706" cy="5224724"/>
          </a:xfrm>
        </p:spPr>
        <p:txBody>
          <a:bodyPr anchor="ctr">
            <a:normAutofit/>
          </a:bodyPr>
          <a:lstStyle/>
          <a:p>
            <a:pPr marL="0" indent="0" algn="just">
              <a:buNone/>
            </a:pPr>
            <a:r>
              <a:rPr lang="en-GB" sz="2000" dirty="0"/>
              <a:t>In today’s seminar we will be exploring how youth work in England and Wales has changed from the 1960’s to today.</a:t>
            </a:r>
          </a:p>
        </p:txBody>
      </p:sp>
    </p:spTree>
    <p:extLst>
      <p:ext uri="{BB962C8B-B14F-4D97-AF65-F5344CB8AC3E}">
        <p14:creationId xmlns:p14="http://schemas.microsoft.com/office/powerpoint/2010/main" val="4077353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671B4-53D2-3A66-7FFB-6B1ED0C2B476}"/>
              </a:ext>
            </a:extLst>
          </p:cNvPr>
          <p:cNvSpPr>
            <a:spLocks noGrp="1"/>
          </p:cNvSpPr>
          <p:nvPr>
            <p:ph type="title"/>
          </p:nvPr>
        </p:nvSpPr>
        <p:spPr>
          <a:noFill/>
        </p:spPr>
        <p:txBody>
          <a:bodyPr/>
          <a:lstStyle/>
          <a:p>
            <a:r>
              <a:rPr lang="en-GB" dirty="0">
                <a:solidFill>
                  <a:schemeClr val="bg1"/>
                </a:solidFill>
              </a:rPr>
              <a:t>What did the 1960’s look like for young people? </a:t>
            </a:r>
          </a:p>
        </p:txBody>
      </p:sp>
      <p:graphicFrame>
        <p:nvGraphicFramePr>
          <p:cNvPr id="10" name="Content Placeholder 2">
            <a:extLst>
              <a:ext uri="{FF2B5EF4-FFF2-40B4-BE49-F238E27FC236}">
                <a16:creationId xmlns:a16="http://schemas.microsoft.com/office/drawing/2014/main" id="{BEE76D70-1925-4BB7-DE16-933E96967D30}"/>
              </a:ext>
            </a:extLst>
          </p:cNvPr>
          <p:cNvGraphicFramePr>
            <a:graphicFrameLocks noGrp="1"/>
          </p:cNvGraphicFramePr>
          <p:nvPr>
            <p:ph idx="1"/>
            <p:extLst>
              <p:ext uri="{D42A27DB-BD31-4B8C-83A1-F6EECF244321}">
                <p14:modId xmlns:p14="http://schemas.microsoft.com/office/powerpoint/2010/main" val="178506396"/>
              </p:ext>
            </p:extLst>
          </p:nvPr>
        </p:nvGraphicFramePr>
        <p:xfrm>
          <a:off x="677334" y="491319"/>
          <a:ext cx="8596668" cy="4094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807FAE79-9C4B-6AB4-4BFF-F6F8F4EE8603}"/>
              </a:ext>
            </a:extLst>
          </p:cNvPr>
          <p:cNvPicPr>
            <a:picLocks noChangeAspect="1"/>
          </p:cNvPicPr>
          <p:nvPr/>
        </p:nvPicPr>
        <p:blipFill>
          <a:blip r:embed="rId7"/>
          <a:stretch>
            <a:fillRect/>
          </a:stretch>
        </p:blipFill>
        <p:spPr>
          <a:xfrm>
            <a:off x="6798734" y="4357549"/>
            <a:ext cx="3187435" cy="1890851"/>
          </a:xfrm>
          <a:prstGeom prst="rect">
            <a:avLst/>
          </a:prstGeom>
        </p:spPr>
      </p:pic>
      <p:sp>
        <p:nvSpPr>
          <p:cNvPr id="6" name="TextBox 5">
            <a:extLst>
              <a:ext uri="{FF2B5EF4-FFF2-40B4-BE49-F238E27FC236}">
                <a16:creationId xmlns:a16="http://schemas.microsoft.com/office/drawing/2014/main" id="{EDB633BD-964A-562E-063B-86E8E5CD58B4}"/>
              </a:ext>
            </a:extLst>
          </p:cNvPr>
          <p:cNvSpPr txBox="1"/>
          <p:nvPr/>
        </p:nvSpPr>
        <p:spPr>
          <a:xfrm>
            <a:off x="6731000" y="6214533"/>
            <a:ext cx="3187435" cy="646331"/>
          </a:xfrm>
          <a:prstGeom prst="rect">
            <a:avLst/>
          </a:prstGeom>
          <a:noFill/>
        </p:spPr>
        <p:txBody>
          <a:bodyPr wrap="square" rtlCol="0">
            <a:spAutoFit/>
          </a:bodyPr>
          <a:lstStyle/>
          <a:p>
            <a:r>
              <a:rPr lang="en-GB" sz="1200" dirty="0"/>
              <a:t>Figure 1 - (</a:t>
            </a:r>
            <a:r>
              <a:rPr lang="en-GB" sz="1200" i="1" dirty="0"/>
              <a:t>Mods and rockers on motorbikes causing problems </a:t>
            </a:r>
            <a:r>
              <a:rPr lang="en-GB" sz="1200" i="1" dirty="0" err="1"/>
              <a:t>en</a:t>
            </a:r>
            <a:r>
              <a:rPr lang="en-GB" sz="1200" i="1" dirty="0"/>
              <a:t> route to Brighton on a Bank Holiday weekend in the 1960s</a:t>
            </a:r>
            <a:r>
              <a:rPr lang="en-GB" sz="1200" dirty="0"/>
              <a:t>, n.d.).</a:t>
            </a:r>
          </a:p>
        </p:txBody>
      </p:sp>
    </p:spTree>
    <p:extLst>
      <p:ext uri="{BB962C8B-B14F-4D97-AF65-F5344CB8AC3E}">
        <p14:creationId xmlns:p14="http://schemas.microsoft.com/office/powerpoint/2010/main" val="135159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7E99D78-B187-1E3E-2ADD-A2032A8D89C9}"/>
              </a:ext>
            </a:extLst>
          </p:cNvPr>
          <p:cNvSpPr>
            <a:spLocks noGrp="1"/>
          </p:cNvSpPr>
          <p:nvPr>
            <p:ph type="title"/>
          </p:nvPr>
        </p:nvSpPr>
        <p:spPr>
          <a:xfrm>
            <a:off x="643467" y="816638"/>
            <a:ext cx="3367359" cy="5224724"/>
          </a:xfrm>
        </p:spPr>
        <p:txBody>
          <a:bodyPr anchor="ctr">
            <a:normAutofit/>
          </a:bodyPr>
          <a:lstStyle/>
          <a:p>
            <a:r>
              <a:rPr lang="en-GB"/>
              <a:t>What was youth work like in the 1960’s?</a:t>
            </a:r>
          </a:p>
        </p:txBody>
      </p:sp>
      <p:sp>
        <p:nvSpPr>
          <p:cNvPr id="46" name="Content Placeholder 2">
            <a:extLst>
              <a:ext uri="{FF2B5EF4-FFF2-40B4-BE49-F238E27FC236}">
                <a16:creationId xmlns:a16="http://schemas.microsoft.com/office/drawing/2014/main" id="{F7185EDD-EA69-DEA8-E454-DC5FAC4778D9}"/>
              </a:ext>
            </a:extLst>
          </p:cNvPr>
          <p:cNvSpPr>
            <a:spLocks noGrp="1"/>
          </p:cNvSpPr>
          <p:nvPr>
            <p:ph idx="1"/>
          </p:nvPr>
        </p:nvSpPr>
        <p:spPr>
          <a:xfrm>
            <a:off x="4654295" y="816638"/>
            <a:ext cx="4619706" cy="5224724"/>
          </a:xfrm>
        </p:spPr>
        <p:txBody>
          <a:bodyPr anchor="ctr">
            <a:normAutofit/>
          </a:bodyPr>
          <a:lstStyle/>
          <a:p>
            <a:pPr marL="0" indent="0">
              <a:lnSpc>
                <a:spcPct val="90000"/>
              </a:lnSpc>
              <a:buNone/>
            </a:pPr>
            <a:r>
              <a:rPr lang="en-GB" sz="1500" dirty="0"/>
              <a:t>Youth clubs/centres were often run out of Churches and town halls.</a:t>
            </a:r>
          </a:p>
          <a:p>
            <a:pPr marL="0" indent="0">
              <a:lnSpc>
                <a:spcPct val="90000"/>
              </a:lnSpc>
              <a:buNone/>
            </a:pPr>
            <a:r>
              <a:rPr lang="en-GB" sz="1500" dirty="0"/>
              <a:t>The Albemarle report published in 1960. (Ministry of Education, 1960)</a:t>
            </a:r>
          </a:p>
          <a:p>
            <a:pPr marL="0" indent="0">
              <a:lnSpc>
                <a:spcPct val="90000"/>
              </a:lnSpc>
              <a:buNone/>
            </a:pPr>
            <a:r>
              <a:rPr lang="en-GB" sz="1500" dirty="0"/>
              <a:t>	That the Youth Service is at present in a state of acute depression. All over the country and in every part of the Service there are devoted workers. And in some areas the inspiration of exceptional individuals or organisations, or the encouragement of local education authorities, have kept spirits unusually high. But in general we believe it true to say that those who work in the Service feel themselves neglected and held in small regard, both in educational circles and by public opinion generally. We have been told time and time again that the Youth Service is "dying on its feet" or "out on a limb".</a:t>
            </a:r>
          </a:p>
          <a:p>
            <a:pPr marL="0" indent="0">
              <a:lnSpc>
                <a:spcPct val="90000"/>
              </a:lnSpc>
              <a:buNone/>
            </a:pPr>
            <a:r>
              <a:rPr lang="en-GB" sz="1500" dirty="0"/>
              <a:t>1960-1968 brought a bout a massive investment into youth work infrastructure with £28 million being spent building new youth centres due to the findings of the Albemarle report. </a:t>
            </a:r>
          </a:p>
          <a:p>
            <a:pPr marL="0" indent="0">
              <a:lnSpc>
                <a:spcPct val="90000"/>
              </a:lnSpc>
              <a:buNone/>
            </a:pPr>
            <a:endParaRPr lang="en-GB" sz="1500" dirty="0"/>
          </a:p>
        </p:txBody>
      </p:sp>
    </p:spTree>
    <p:extLst>
      <p:ext uri="{BB962C8B-B14F-4D97-AF65-F5344CB8AC3E}">
        <p14:creationId xmlns:p14="http://schemas.microsoft.com/office/powerpoint/2010/main" val="23397827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24975F-587A-4C22-B115-EBB0CF505149}"/>
              </a:ext>
            </a:extLst>
          </p:cNvPr>
          <p:cNvSpPr>
            <a:spLocks noGrp="1"/>
          </p:cNvSpPr>
          <p:nvPr>
            <p:ph idx="1"/>
          </p:nvPr>
        </p:nvSpPr>
        <p:spPr>
          <a:xfrm>
            <a:off x="677334" y="1253067"/>
            <a:ext cx="6155266" cy="4351866"/>
          </a:xfrm>
        </p:spPr>
        <p:txBody>
          <a:bodyPr anchor="ctr">
            <a:normAutofit/>
          </a:bodyPr>
          <a:lstStyle/>
          <a:p>
            <a:pPr marL="0" indent="0">
              <a:lnSpc>
                <a:spcPct val="90000"/>
              </a:lnSpc>
              <a:buNone/>
            </a:pPr>
            <a:r>
              <a:rPr lang="en-GB" sz="1700" b="1" dirty="0"/>
              <a:t>As a result of the Albemarle report. </a:t>
            </a:r>
          </a:p>
          <a:p>
            <a:pPr>
              <a:lnSpc>
                <a:spcPct val="90000"/>
              </a:lnSpc>
            </a:pPr>
            <a:r>
              <a:rPr lang="en-GB" sz="1700" dirty="0"/>
              <a:t>Suggestion was made to increase the fulltime workforce from 700 to 1300 by 1966.</a:t>
            </a:r>
          </a:p>
          <a:p>
            <a:pPr>
              <a:lnSpc>
                <a:spcPct val="90000"/>
              </a:lnSpc>
            </a:pPr>
            <a:r>
              <a:rPr lang="en-GB" sz="1700" dirty="0"/>
              <a:t>Much clearer training syllabus for new and existing youth workers. </a:t>
            </a:r>
          </a:p>
          <a:p>
            <a:pPr>
              <a:lnSpc>
                <a:spcPct val="90000"/>
              </a:lnSpc>
            </a:pPr>
            <a:r>
              <a:rPr lang="en-GB" sz="1700" dirty="0"/>
              <a:t>Clear professional standards were set out. </a:t>
            </a:r>
          </a:p>
          <a:p>
            <a:pPr marL="0" indent="0">
              <a:lnSpc>
                <a:spcPct val="90000"/>
              </a:lnSpc>
              <a:buNone/>
            </a:pPr>
            <a:r>
              <a:rPr lang="en-GB" sz="1700" b="1" dirty="0"/>
              <a:t>Additional reports and committees.</a:t>
            </a:r>
          </a:p>
          <a:p>
            <a:pPr>
              <a:lnSpc>
                <a:spcPct val="90000"/>
              </a:lnSpc>
            </a:pPr>
            <a:r>
              <a:rPr lang="en-GB" sz="1700" dirty="0"/>
              <a:t>Joint Negotiation Committee (JNC) set out professional qualification standards in their first report in 1961.</a:t>
            </a:r>
          </a:p>
          <a:p>
            <a:pPr>
              <a:lnSpc>
                <a:spcPct val="90000"/>
              </a:lnSpc>
            </a:pPr>
            <a:r>
              <a:rPr lang="en-GB" sz="1700" dirty="0"/>
              <a:t>Youth Service Development Council (YSDC) 1960.</a:t>
            </a:r>
          </a:p>
          <a:p>
            <a:pPr>
              <a:lnSpc>
                <a:spcPct val="90000"/>
              </a:lnSpc>
            </a:pPr>
            <a:r>
              <a:rPr lang="en-GB" sz="1700" dirty="0"/>
              <a:t>Youth Service Information Centre (YSIC) 1964.</a:t>
            </a:r>
          </a:p>
          <a:p>
            <a:pPr>
              <a:lnSpc>
                <a:spcPct val="90000"/>
              </a:lnSpc>
            </a:pPr>
            <a:r>
              <a:rPr lang="en-GB" sz="1700" dirty="0"/>
              <a:t>Labour Government Commissioned Youth and Community Work into the 1970’s report published 1968. </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242B9F3-FD5D-54A8-EEB3-DF841ADD589F}"/>
              </a:ext>
            </a:extLst>
          </p:cNvPr>
          <p:cNvSpPr>
            <a:spLocks noGrp="1"/>
          </p:cNvSpPr>
          <p:nvPr>
            <p:ph type="title"/>
          </p:nvPr>
        </p:nvSpPr>
        <p:spPr>
          <a:xfrm>
            <a:off x="7829658" y="1253067"/>
            <a:ext cx="3371742" cy="4351866"/>
          </a:xfrm>
        </p:spPr>
        <p:txBody>
          <a:bodyPr anchor="ctr">
            <a:normAutofit/>
          </a:bodyPr>
          <a:lstStyle/>
          <a:p>
            <a:r>
              <a:rPr lang="en-GB">
                <a:solidFill>
                  <a:schemeClr val="bg1"/>
                </a:solidFill>
              </a:rPr>
              <a:t>1960’s Youth Work What changed?</a:t>
            </a:r>
          </a:p>
        </p:txBody>
      </p:sp>
    </p:spTree>
    <p:extLst>
      <p:ext uri="{BB962C8B-B14F-4D97-AF65-F5344CB8AC3E}">
        <p14:creationId xmlns:p14="http://schemas.microsoft.com/office/powerpoint/2010/main" val="5168928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AB38C-3CC3-6561-BA26-D62289C836FE}"/>
              </a:ext>
            </a:extLst>
          </p:cNvPr>
          <p:cNvSpPr>
            <a:spLocks noGrp="1"/>
          </p:cNvSpPr>
          <p:nvPr>
            <p:ph type="title"/>
          </p:nvPr>
        </p:nvSpPr>
        <p:spPr>
          <a:xfrm>
            <a:off x="652481" y="1382486"/>
            <a:ext cx="3547581" cy="4093028"/>
          </a:xfrm>
        </p:spPr>
        <p:txBody>
          <a:bodyPr anchor="ctr">
            <a:normAutofit/>
          </a:bodyPr>
          <a:lstStyle/>
          <a:p>
            <a:r>
              <a:rPr lang="en-GB" sz="4400" dirty="0"/>
              <a:t>Comparing Youth Work in The 1960’s and Today.</a:t>
            </a:r>
            <a:br>
              <a:rPr lang="en-GB" sz="4400" dirty="0"/>
            </a:br>
            <a:endParaRPr lang="en-GB" sz="4400" dirty="0"/>
          </a:p>
        </p:txBody>
      </p:sp>
      <p:grpSp>
        <p:nvGrpSpPr>
          <p:cNvPr id="16" name="Group 15">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7" name="Straight Connector 16">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9"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7" name="Rectangle 26">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Content Placeholder 2">
            <a:extLst>
              <a:ext uri="{FF2B5EF4-FFF2-40B4-BE49-F238E27FC236}">
                <a16:creationId xmlns:a16="http://schemas.microsoft.com/office/drawing/2014/main" id="{E8DE02E2-BF6A-ACBF-44E3-30055AF9E405}"/>
              </a:ext>
            </a:extLst>
          </p:cNvPr>
          <p:cNvGraphicFramePr>
            <a:graphicFrameLocks noGrp="1"/>
          </p:cNvGraphicFramePr>
          <p:nvPr>
            <p:ph idx="1"/>
            <p:extLst>
              <p:ext uri="{D42A27DB-BD31-4B8C-83A1-F6EECF244321}">
                <p14:modId xmlns:p14="http://schemas.microsoft.com/office/powerpoint/2010/main" val="3567824637"/>
              </p:ext>
            </p:extLst>
          </p:nvPr>
        </p:nvGraphicFramePr>
        <p:xfrm>
          <a:off x="4883268" y="159583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763C96F5-F792-452D-E5AA-19D2B4FCA44F}"/>
              </a:ext>
            </a:extLst>
          </p:cNvPr>
          <p:cNvSpPr txBox="1"/>
          <p:nvPr/>
        </p:nvSpPr>
        <p:spPr>
          <a:xfrm>
            <a:off x="4883268" y="706090"/>
            <a:ext cx="6628804" cy="1077218"/>
          </a:xfrm>
          <a:prstGeom prst="rect">
            <a:avLst/>
          </a:prstGeom>
          <a:noFill/>
        </p:spPr>
        <p:txBody>
          <a:bodyPr wrap="square" rtlCol="0">
            <a:spAutoFit/>
          </a:bodyPr>
          <a:lstStyle/>
          <a:p>
            <a:r>
              <a:rPr lang="en-GB" sz="3200" b="1" dirty="0">
                <a:solidFill>
                  <a:schemeClr val="bg1"/>
                </a:solidFill>
              </a:rPr>
              <a:t>Society and Culture. </a:t>
            </a:r>
          </a:p>
          <a:p>
            <a:r>
              <a:rPr lang="en-GB" sz="3200" b="1" dirty="0">
                <a:solidFill>
                  <a:schemeClr val="bg1"/>
                </a:solidFill>
              </a:rPr>
              <a:t>1960’s</a:t>
            </a:r>
          </a:p>
        </p:txBody>
      </p:sp>
    </p:spTree>
    <p:extLst>
      <p:ext uri="{BB962C8B-B14F-4D97-AF65-F5344CB8AC3E}">
        <p14:creationId xmlns:p14="http://schemas.microsoft.com/office/powerpoint/2010/main" val="243697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D70E2-364D-E76B-FE59-2E46EC09E1EF}"/>
              </a:ext>
            </a:extLst>
          </p:cNvPr>
          <p:cNvSpPr>
            <a:spLocks noGrp="1"/>
          </p:cNvSpPr>
          <p:nvPr>
            <p:ph type="title"/>
          </p:nvPr>
        </p:nvSpPr>
        <p:spPr>
          <a:xfrm>
            <a:off x="1043950" y="1179151"/>
            <a:ext cx="3300646" cy="4463889"/>
          </a:xfrm>
        </p:spPr>
        <p:txBody>
          <a:bodyPr anchor="ctr">
            <a:normAutofit/>
          </a:bodyPr>
          <a:lstStyle/>
          <a:p>
            <a:r>
              <a:rPr lang="en-GB" dirty="0"/>
              <a:t>Comparing Youth Work in The 1960’s and Today. </a:t>
            </a:r>
          </a:p>
        </p:txBody>
      </p:sp>
      <p:sp>
        <p:nvSpPr>
          <p:cNvPr id="33" name="Isosceles Triangle 32">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34" name="Straight Connector 33">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356070E-2536-7AE0-79C8-A8C5DB215A07}"/>
              </a:ext>
            </a:extLst>
          </p:cNvPr>
          <p:cNvSpPr>
            <a:spLocks noGrp="1"/>
          </p:cNvSpPr>
          <p:nvPr>
            <p:ph idx="1"/>
          </p:nvPr>
        </p:nvSpPr>
        <p:spPr>
          <a:xfrm>
            <a:off x="4939813" y="1278478"/>
            <a:ext cx="6341016" cy="4603900"/>
          </a:xfrm>
        </p:spPr>
        <p:txBody>
          <a:bodyPr anchor="ctr">
            <a:normAutofit/>
          </a:bodyPr>
          <a:lstStyle/>
          <a:p>
            <a:pPr marL="0" indent="0">
              <a:buNone/>
            </a:pPr>
            <a:r>
              <a:rPr lang="en-GB" dirty="0"/>
              <a:t>Society and Cultural.</a:t>
            </a:r>
          </a:p>
          <a:p>
            <a:r>
              <a:rPr lang="en-GB" dirty="0"/>
              <a:t>Youth culture is global, digital and constantly evolving.</a:t>
            </a:r>
          </a:p>
          <a:p>
            <a:r>
              <a:rPr lang="en-GB" dirty="0"/>
              <a:t>Social media.</a:t>
            </a:r>
          </a:p>
          <a:p>
            <a:r>
              <a:rPr lang="en-GB" dirty="0"/>
              <a:t>Some of these concerns are cyberbullying. According to the Office of National Statistics, (2020). </a:t>
            </a:r>
          </a:p>
          <a:p>
            <a:pPr marL="0" indent="0">
              <a:buNone/>
            </a:pPr>
            <a:r>
              <a:rPr lang="en-GB" dirty="0"/>
              <a:t>	Around one in five children aged 10 to 15 years in England and Wales (19%) experienced at least one 	type of online bullying behaviour in the year ending March 2020, equivalent to 764,000 children.  </a:t>
            </a:r>
          </a:p>
          <a:p>
            <a:r>
              <a:rPr lang="en-GB" dirty="0"/>
              <a:t>Modern digital world concerns around exposures to risks.</a:t>
            </a:r>
          </a:p>
          <a:p>
            <a:pPr marL="0" indent="0">
              <a:buNone/>
            </a:pPr>
            <a:endParaRPr lang="en-GB" dirty="0"/>
          </a:p>
          <a:p>
            <a:pPr marL="0" indent="0">
              <a:buNone/>
            </a:pPr>
            <a:endParaRPr lang="en-GB" dirty="0"/>
          </a:p>
        </p:txBody>
      </p:sp>
      <p:sp>
        <p:nvSpPr>
          <p:cNvPr id="35" name="Isosceles Triangle 34">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642326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D85DE4-4438-4D56-DA06-9AA17C210B30}"/>
              </a:ext>
            </a:extLst>
          </p:cNvPr>
          <p:cNvSpPr>
            <a:spLocks noGrp="1"/>
          </p:cNvSpPr>
          <p:nvPr>
            <p:ph type="title"/>
          </p:nvPr>
        </p:nvSpPr>
        <p:spPr>
          <a:xfrm>
            <a:off x="1333502" y="609600"/>
            <a:ext cx="8596668" cy="1320800"/>
          </a:xfrm>
        </p:spPr>
        <p:txBody>
          <a:bodyPr>
            <a:normAutofit/>
          </a:bodyPr>
          <a:lstStyle/>
          <a:p>
            <a:r>
              <a:rPr lang="en-GB"/>
              <a:t>What Did Youth Work Look Like in The 1960’s?</a:t>
            </a:r>
          </a:p>
        </p:txBody>
      </p:sp>
      <p:sp>
        <p:nvSpPr>
          <p:cNvPr id="23" name="Isosceles Triangle 22">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24" name="Straight Connector 2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FCB0724C-7A40-BB53-6920-C2D530EB2900}"/>
              </a:ext>
            </a:extLst>
          </p:cNvPr>
          <p:cNvSpPr>
            <a:spLocks noGrp="1"/>
          </p:cNvSpPr>
          <p:nvPr>
            <p:ph idx="1"/>
          </p:nvPr>
        </p:nvSpPr>
        <p:spPr>
          <a:xfrm>
            <a:off x="1333502" y="2160590"/>
            <a:ext cx="8470898" cy="3429260"/>
          </a:xfrm>
        </p:spPr>
        <p:txBody>
          <a:bodyPr>
            <a:normAutofit/>
          </a:bodyPr>
          <a:lstStyle/>
          <a:p>
            <a:r>
              <a:rPr lang="en-GB"/>
              <a:t>Adult led youth work.</a:t>
            </a:r>
          </a:p>
          <a:p>
            <a:r>
              <a:rPr lang="en-GB"/>
              <a:t>The general themes focused on behaviour, recreation and moral development.</a:t>
            </a:r>
          </a:p>
          <a:p>
            <a:r>
              <a:rPr lang="en-GB"/>
              <a:t>Face to face community work was the norm. </a:t>
            </a:r>
          </a:p>
          <a:p>
            <a:r>
              <a:rPr lang="en-GB"/>
              <a:t>Community halls/centres and churches prior to purpose-built youth centres. </a:t>
            </a:r>
          </a:p>
        </p:txBody>
      </p:sp>
      <p:sp>
        <p:nvSpPr>
          <p:cNvPr id="26"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22917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3F612-0B3B-661E-8D81-AF6D4B83ED3B}"/>
              </a:ext>
            </a:extLst>
          </p:cNvPr>
          <p:cNvSpPr>
            <a:spLocks noGrp="1"/>
          </p:cNvSpPr>
          <p:nvPr>
            <p:ph type="title"/>
          </p:nvPr>
        </p:nvSpPr>
        <p:spPr>
          <a:xfrm>
            <a:off x="1333502" y="609600"/>
            <a:ext cx="8596668" cy="1320800"/>
          </a:xfrm>
        </p:spPr>
        <p:txBody>
          <a:bodyPr>
            <a:normAutofit/>
          </a:bodyPr>
          <a:lstStyle/>
          <a:p>
            <a:r>
              <a:rPr lang="en-GB"/>
              <a:t>What Does Youth Work Look Like? </a:t>
            </a:r>
            <a:br>
              <a:rPr lang="en-GB"/>
            </a:br>
            <a:r>
              <a:rPr lang="en-GB"/>
              <a:t>Today.</a:t>
            </a:r>
            <a:endParaRPr lang="en-GB" dirty="0"/>
          </a:p>
        </p:txBody>
      </p:sp>
      <p:sp>
        <p:nvSpPr>
          <p:cNvPr id="23" name="Isosceles Triangle 22">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68335DB-4730-64FD-8C6F-EC4558A90CE3}"/>
              </a:ext>
            </a:extLst>
          </p:cNvPr>
          <p:cNvSpPr>
            <a:spLocks noGrp="1"/>
          </p:cNvSpPr>
          <p:nvPr>
            <p:ph idx="1"/>
          </p:nvPr>
        </p:nvSpPr>
        <p:spPr>
          <a:xfrm>
            <a:off x="1333502" y="2160589"/>
            <a:ext cx="8596668" cy="3880773"/>
          </a:xfrm>
        </p:spPr>
        <p:txBody>
          <a:bodyPr>
            <a:normAutofit lnSpcReduction="10000"/>
          </a:bodyPr>
          <a:lstStyle/>
          <a:p>
            <a:r>
              <a:rPr lang="en-GB" dirty="0"/>
              <a:t>Youth Led.</a:t>
            </a:r>
          </a:p>
          <a:p>
            <a:r>
              <a:rPr lang="en-GB" dirty="0"/>
              <a:t>Multitude of different forms.</a:t>
            </a:r>
          </a:p>
          <a:p>
            <a:r>
              <a:rPr lang="en-GB" dirty="0"/>
              <a:t>Clear definition as defined in Raising the Bar Youth Work Practice Standard: (National Youth Agency, 2023, p. 3).</a:t>
            </a:r>
          </a:p>
          <a:p>
            <a:pPr marL="0" indent="0">
              <a:buNone/>
            </a:pPr>
            <a:r>
              <a:rPr lang="en-GB" dirty="0"/>
              <a:t>	Youth work primarily supports young people between the ages of 11 to 19 years (though this can be as 	young as 8 or up to 25 years). It is a distinct educational process adapted across a variety of settings 	to support a young person’s personal, social, emotional and educational development. It aims to:</a:t>
            </a:r>
          </a:p>
          <a:p>
            <a:pPr marL="0" indent="0">
              <a:buNone/>
            </a:pPr>
            <a:r>
              <a:rPr lang="en-GB" dirty="0"/>
              <a:t>	— explore their values, beliefs, ideas, and issues</a:t>
            </a:r>
          </a:p>
          <a:p>
            <a:pPr marL="0" indent="0">
              <a:buNone/>
            </a:pPr>
            <a:r>
              <a:rPr lang="en-GB" dirty="0"/>
              <a:t>	— enable them to develop their voice, influence, and place in society</a:t>
            </a:r>
          </a:p>
          <a:p>
            <a:pPr marL="0" indent="0">
              <a:buNone/>
            </a:pPr>
            <a:r>
              <a:rPr lang="en-GB" dirty="0"/>
              <a:t>	— acquire a set of practical or technical skills and competencies, to realise their full potential. </a:t>
            </a:r>
          </a:p>
          <a:p>
            <a:pPr marL="0" indent="0">
              <a:buNone/>
            </a:pPr>
            <a:endParaRPr lang="en-GB" dirty="0"/>
          </a:p>
        </p:txBody>
      </p:sp>
      <p:sp>
        <p:nvSpPr>
          <p:cNvPr id="24" name="Isosceles Triangle 2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77341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D13287-A88A-7330-F2A7-BF7F0D5D6228}"/>
              </a:ext>
            </a:extLst>
          </p:cNvPr>
          <p:cNvSpPr>
            <a:spLocks noGrp="1"/>
          </p:cNvSpPr>
          <p:nvPr>
            <p:ph type="title"/>
          </p:nvPr>
        </p:nvSpPr>
        <p:spPr/>
        <p:txBody>
          <a:bodyPr/>
          <a:lstStyle/>
          <a:p>
            <a:r>
              <a:rPr lang="en-GB" dirty="0"/>
              <a:t>What Does Youth Work Look Like Today?</a:t>
            </a:r>
          </a:p>
        </p:txBody>
      </p:sp>
      <p:grpSp>
        <p:nvGrpSpPr>
          <p:cNvPr id="8" name="Group 7">
            <a:extLst>
              <a:ext uri="{FF2B5EF4-FFF2-40B4-BE49-F238E27FC236}">
                <a16:creationId xmlns:a16="http://schemas.microsoft.com/office/drawing/2014/main" id="{5F970D45-C423-8B9A-82D1-A7D8D07738EE}"/>
              </a:ext>
            </a:extLst>
          </p:cNvPr>
          <p:cNvGrpSpPr/>
          <p:nvPr/>
        </p:nvGrpSpPr>
        <p:grpSpPr>
          <a:xfrm>
            <a:off x="677334" y="2430054"/>
            <a:ext cx="9605181" cy="3269103"/>
            <a:chOff x="515112" y="2366381"/>
            <a:chExt cx="11525048" cy="3767139"/>
          </a:xfrm>
        </p:grpSpPr>
        <p:pic>
          <p:nvPicPr>
            <p:cNvPr id="7" name="Picture 6">
              <a:extLst>
                <a:ext uri="{FF2B5EF4-FFF2-40B4-BE49-F238E27FC236}">
                  <a16:creationId xmlns:a16="http://schemas.microsoft.com/office/drawing/2014/main" id="{9A32913E-1D5C-93E8-3D20-A1744568D680}"/>
                </a:ext>
              </a:extLst>
            </p:cNvPr>
            <p:cNvPicPr>
              <a:picLocks noChangeAspect="1"/>
            </p:cNvPicPr>
            <p:nvPr/>
          </p:nvPicPr>
          <p:blipFill>
            <a:blip r:embed="rId2"/>
            <a:stretch>
              <a:fillRect/>
            </a:stretch>
          </p:blipFill>
          <p:spPr>
            <a:xfrm>
              <a:off x="6288469" y="2366382"/>
              <a:ext cx="5751691" cy="3767138"/>
            </a:xfrm>
            <a:prstGeom prst="rect">
              <a:avLst/>
            </a:prstGeom>
          </p:spPr>
        </p:pic>
        <p:pic>
          <p:nvPicPr>
            <p:cNvPr id="5" name="Content Placeholder 4">
              <a:extLst>
                <a:ext uri="{FF2B5EF4-FFF2-40B4-BE49-F238E27FC236}">
                  <a16:creationId xmlns:a16="http://schemas.microsoft.com/office/drawing/2014/main" id="{E3F7256C-2AA9-2C72-7B57-97EEFF4275F3}"/>
                </a:ext>
              </a:extLst>
            </p:cNvPr>
            <p:cNvPicPr>
              <a:picLocks noGrp="1" noChangeAspect="1"/>
            </p:cNvPicPr>
            <p:nvPr>
              <p:ph idx="1"/>
            </p:nvPr>
          </p:nvPicPr>
          <p:blipFill>
            <a:blip r:embed="rId3"/>
            <a:stretch>
              <a:fillRect/>
            </a:stretch>
          </p:blipFill>
          <p:spPr>
            <a:xfrm>
              <a:off x="515112" y="2366381"/>
              <a:ext cx="5773357" cy="3767138"/>
            </a:xfrm>
            <a:prstGeom prst="rect">
              <a:avLst/>
            </a:prstGeom>
          </p:spPr>
        </p:pic>
      </p:grpSp>
      <p:sp>
        <p:nvSpPr>
          <p:cNvPr id="9" name="TextBox 8">
            <a:extLst>
              <a:ext uri="{FF2B5EF4-FFF2-40B4-BE49-F238E27FC236}">
                <a16:creationId xmlns:a16="http://schemas.microsoft.com/office/drawing/2014/main" id="{FBD82C5D-4DB0-9B2D-F6FE-42694C42FC15}"/>
              </a:ext>
            </a:extLst>
          </p:cNvPr>
          <p:cNvSpPr txBox="1"/>
          <p:nvPr/>
        </p:nvSpPr>
        <p:spPr>
          <a:xfrm>
            <a:off x="677334" y="5875644"/>
            <a:ext cx="6786440" cy="369332"/>
          </a:xfrm>
          <a:prstGeom prst="rect">
            <a:avLst/>
          </a:prstGeom>
          <a:noFill/>
        </p:spPr>
        <p:txBody>
          <a:bodyPr wrap="square" rtlCol="0">
            <a:spAutoFit/>
          </a:bodyPr>
          <a:lstStyle/>
          <a:p>
            <a:r>
              <a:rPr lang="en-GB" dirty="0"/>
              <a:t>Figure 3 - (Youth Work in Wales Review Group, 2022, pp. 8–9)</a:t>
            </a:r>
          </a:p>
        </p:txBody>
      </p:sp>
      <p:sp>
        <p:nvSpPr>
          <p:cNvPr id="10" name="TextBox 9">
            <a:extLst>
              <a:ext uri="{FF2B5EF4-FFF2-40B4-BE49-F238E27FC236}">
                <a16:creationId xmlns:a16="http://schemas.microsoft.com/office/drawing/2014/main" id="{951A10D1-3CB0-E3E1-21EF-8868600B8E7D}"/>
              </a:ext>
            </a:extLst>
          </p:cNvPr>
          <p:cNvSpPr txBox="1"/>
          <p:nvPr/>
        </p:nvSpPr>
        <p:spPr>
          <a:xfrm>
            <a:off x="576827" y="1607235"/>
            <a:ext cx="9499807" cy="646331"/>
          </a:xfrm>
          <a:prstGeom prst="rect">
            <a:avLst/>
          </a:prstGeom>
          <a:noFill/>
        </p:spPr>
        <p:txBody>
          <a:bodyPr wrap="square" rtlCol="0">
            <a:spAutoFit/>
          </a:bodyPr>
          <a:lstStyle/>
          <a:p>
            <a:r>
              <a:rPr lang="en-GB" dirty="0"/>
              <a:t>Youth work today is delivered in accordance with The Five Pillars of Youth Work which can be seen in the figure below. </a:t>
            </a:r>
          </a:p>
        </p:txBody>
      </p:sp>
    </p:spTree>
    <p:extLst>
      <p:ext uri="{BB962C8B-B14F-4D97-AF65-F5344CB8AC3E}">
        <p14:creationId xmlns:p14="http://schemas.microsoft.com/office/powerpoint/2010/main" val="12189922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CC582-FDA7-2BA7-B95F-C532A4031F3F}"/>
              </a:ext>
            </a:extLst>
          </p:cNvPr>
          <p:cNvSpPr>
            <a:spLocks noGrp="1"/>
          </p:cNvSpPr>
          <p:nvPr>
            <p:ph type="title"/>
          </p:nvPr>
        </p:nvSpPr>
        <p:spPr>
          <a:xfrm>
            <a:off x="677334" y="609600"/>
            <a:ext cx="8596668" cy="1320800"/>
          </a:xfrm>
        </p:spPr>
        <p:txBody>
          <a:bodyPr>
            <a:normAutofit/>
          </a:bodyPr>
          <a:lstStyle/>
          <a:p>
            <a:r>
              <a:rPr lang="en-GB" dirty="0"/>
              <a:t>What Does Youth Work Look Like Today?</a:t>
            </a:r>
          </a:p>
        </p:txBody>
      </p:sp>
      <p:graphicFrame>
        <p:nvGraphicFramePr>
          <p:cNvPr id="5" name="Content Placeholder 2">
            <a:extLst>
              <a:ext uri="{FF2B5EF4-FFF2-40B4-BE49-F238E27FC236}">
                <a16:creationId xmlns:a16="http://schemas.microsoft.com/office/drawing/2014/main" id="{8DEF0CA4-6065-D196-D452-64793674A1B3}"/>
              </a:ext>
            </a:extLst>
          </p:cNvPr>
          <p:cNvGraphicFramePr>
            <a:graphicFrameLocks noGrp="1"/>
          </p:cNvGraphicFramePr>
          <p:nvPr>
            <p:ph idx="1"/>
            <p:extLst>
              <p:ext uri="{D42A27DB-BD31-4B8C-83A1-F6EECF244321}">
                <p14:modId xmlns:p14="http://schemas.microsoft.com/office/powerpoint/2010/main" val="2562346695"/>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44307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26401F-69D9-DDB9-279C-2C44920E2EF1}"/>
              </a:ext>
            </a:extLst>
          </p:cNvPr>
          <p:cNvSpPr>
            <a:spLocks noGrp="1"/>
          </p:cNvSpPr>
          <p:nvPr>
            <p:ph type="title"/>
          </p:nvPr>
        </p:nvSpPr>
        <p:spPr>
          <a:xfrm>
            <a:off x="677334" y="609600"/>
            <a:ext cx="3843375" cy="5175624"/>
          </a:xfrm>
        </p:spPr>
        <p:txBody>
          <a:bodyPr anchor="ctr">
            <a:normAutofit/>
          </a:bodyPr>
          <a:lstStyle/>
          <a:p>
            <a:r>
              <a:rPr lang="en-GB">
                <a:solidFill>
                  <a:schemeClr val="tx1">
                    <a:lumMod val="85000"/>
                    <a:lumOff val="15000"/>
                  </a:schemeClr>
                </a:solidFill>
              </a:rPr>
              <a:t>To Conclude.</a:t>
            </a:r>
            <a:br>
              <a:rPr lang="en-GB">
                <a:solidFill>
                  <a:schemeClr val="tx1">
                    <a:lumMod val="85000"/>
                    <a:lumOff val="15000"/>
                  </a:schemeClr>
                </a:solidFill>
              </a:rPr>
            </a:br>
            <a:endParaRPr lang="en-GB">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7FBD792-BFFB-E2ED-5BED-82F46EF91444}"/>
              </a:ext>
            </a:extLst>
          </p:cNvPr>
          <p:cNvSpPr>
            <a:spLocks noGrp="1"/>
          </p:cNvSpPr>
          <p:nvPr>
            <p:ph idx="1"/>
          </p:nvPr>
        </p:nvSpPr>
        <p:spPr>
          <a:xfrm>
            <a:off x="6096000" y="836954"/>
            <a:ext cx="5511296" cy="5175624"/>
          </a:xfrm>
        </p:spPr>
        <p:txBody>
          <a:bodyPr anchor="ctr">
            <a:normAutofit fontScale="85000" lnSpcReduction="10000"/>
          </a:bodyPr>
          <a:lstStyle/>
          <a:p>
            <a:r>
              <a:rPr lang="en-GB" dirty="0"/>
              <a:t>The 1960’s were definitely a turning point for youth work as a profession in England and Wales. The 60’s laid the framework for youth work ensuring young people had a voice and demanded to be heard as a result of the Albemarle report. This meant youth work had to adapt to meet the needs of young people. Though these foundations were laid out over 60 years ago, we are still striving to build on them today. Fundamentally youth work is the same, its purpose which is to</a:t>
            </a:r>
          </a:p>
          <a:p>
            <a:pPr lvl="1"/>
            <a:r>
              <a:rPr lang="en-GB" dirty="0"/>
              <a:t>Enable young people to develop holistically, working with them to facilitate their personal, social and educational development, to enable them to develop their voice, influence and place in society and to reach their full potential. (National Youth Agency, 2024, p. 7)</a:t>
            </a:r>
          </a:p>
          <a:p>
            <a:r>
              <a:rPr lang="en-GB" dirty="0"/>
              <a:t>Empowerment, participation and young peoples voice remain as some of the key features of youth work as seen in today’s Five pillars of youth work. Looking back on where youth work began gaining traction within government, reminds us of the fundamentals of youth work and how important these remain today. Although the way we deliver youth work may have changed the aim and purpose of it remain vital for young people to be heard and their needs to be met. </a:t>
            </a:r>
          </a:p>
          <a:p>
            <a:pPr marL="0" indent="0">
              <a:lnSpc>
                <a:spcPct val="90000"/>
              </a:lnSpc>
              <a:buNone/>
            </a:pPr>
            <a:endParaRPr lang="en-GB" sz="1500" dirty="0">
              <a:solidFill>
                <a:srgbClr val="FFFFFF"/>
              </a:solidFill>
            </a:endParaRPr>
          </a:p>
        </p:txBody>
      </p:sp>
    </p:spTree>
    <p:extLst>
      <p:ext uri="{BB962C8B-B14F-4D97-AF65-F5344CB8AC3E}">
        <p14:creationId xmlns:p14="http://schemas.microsoft.com/office/powerpoint/2010/main" val="2092392561"/>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752E8-59DB-2D88-65D0-7EE6D1DC99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BDDE95C0-4969-A43D-7465-5A943524A715}"/>
              </a:ext>
            </a:extLst>
          </p:cNvPr>
          <p:cNvSpPr>
            <a:spLocks noGrp="1"/>
          </p:cNvSpPr>
          <p:nvPr>
            <p:ph idx="1"/>
          </p:nvPr>
        </p:nvSpPr>
        <p:spPr>
          <a:xfrm>
            <a:off x="736601" y="1559456"/>
            <a:ext cx="8596668" cy="3880773"/>
          </a:xfrm>
        </p:spPr>
        <p:txBody>
          <a:bodyPr>
            <a:normAutofit fontScale="92500" lnSpcReduction="10000"/>
          </a:bodyPr>
          <a:lstStyle/>
          <a:p>
            <a:r>
              <a:rPr lang="en-GB" sz="1100" dirty="0"/>
              <a:t>Ministry of Education (1960) </a:t>
            </a:r>
            <a:r>
              <a:rPr lang="en-GB" sz="1100" i="1" dirty="0"/>
              <a:t>The Youth Service in England and Wales</a:t>
            </a:r>
            <a:r>
              <a:rPr lang="en-GB" sz="1100" dirty="0"/>
              <a:t> (The Albemarle Report), London: HMSO. </a:t>
            </a:r>
          </a:p>
          <a:p>
            <a:r>
              <a:rPr lang="en-GB" sz="1100" dirty="0"/>
              <a:t>National Youth Agency (2023) </a:t>
            </a:r>
            <a:r>
              <a:rPr lang="en-GB" sz="1100" i="1" dirty="0"/>
              <a:t>Youth Work Practice Standards</a:t>
            </a:r>
            <a:r>
              <a:rPr lang="en-GB" sz="1100" dirty="0"/>
              <a:t>. Available at: </a:t>
            </a:r>
            <a:r>
              <a:rPr lang="en-GB" sz="1100" u="sng" dirty="0">
                <a:hlinkClick r:id="rId2"/>
              </a:rPr>
              <a:t>https://3b8d1f91d5.nxcli.io/wp-content/uploads/2024/02/NYA_Publications-2023_Youth-Work-Standards_DOWNLOAD_AW-FINAL-050623-1.pdf</a:t>
            </a:r>
            <a:r>
              <a:rPr lang="en-GB" sz="1100" dirty="0"/>
              <a:t> (Accessed: 31 March 2026).</a:t>
            </a:r>
          </a:p>
          <a:p>
            <a:r>
              <a:rPr lang="en-GB" sz="1100" dirty="0"/>
              <a:t>National Youth Agency (2024) </a:t>
            </a:r>
            <a:r>
              <a:rPr lang="en-GB" sz="1100" i="1" dirty="0"/>
              <a:t>Youth Work in England and the National Occupational Standards 2024</a:t>
            </a:r>
            <a:r>
              <a:rPr lang="en-GB" sz="1100" dirty="0"/>
              <a:t>. Available at: </a:t>
            </a:r>
            <a:r>
              <a:rPr lang="en-GB" sz="1100" u="sng" dirty="0">
                <a:hlinkClick r:id="rId3"/>
              </a:rPr>
              <a:t>https://nya.org.uk/wp-content/uploads/2024/09/Youth-Work-in-England-and-the-National-Occupational-Standards-2024.pdf</a:t>
            </a:r>
            <a:r>
              <a:rPr lang="en-GB" sz="1100" dirty="0"/>
              <a:t> (Accessed: 31 March 2026).</a:t>
            </a:r>
          </a:p>
          <a:p>
            <a:r>
              <a:rPr lang="en-GB" sz="1100" dirty="0"/>
              <a:t>Office for National Statistics (2020) Online bullying in England and Wales: year ending March 2020. Available at: </a:t>
            </a:r>
            <a:r>
              <a:rPr lang="en-GB" sz="1100" u="sng" dirty="0">
                <a:hlinkClick r:id="rId4"/>
              </a:rPr>
              <a:t>Online bullying in England and Wales - Office for National Statistics</a:t>
            </a:r>
            <a:r>
              <a:rPr lang="en-GB" sz="1100" dirty="0"/>
              <a:t> (Accessed on: 31 March 2026).</a:t>
            </a:r>
          </a:p>
          <a:p>
            <a:r>
              <a:rPr lang="en-GB" sz="1100" u="sng" dirty="0">
                <a:hlinkClick r:id="rId5"/>
              </a:rPr>
              <a:t>https://www.gov.wales/sites/default/files/publications/2024-10/youth-work-strategy-for-wales.pdf</a:t>
            </a:r>
            <a:r>
              <a:rPr lang="en-GB" sz="1100" dirty="0"/>
              <a:t> (Accessed: 31 March 2026).</a:t>
            </a:r>
          </a:p>
          <a:p>
            <a:r>
              <a:rPr lang="en-GB" sz="1100" dirty="0"/>
              <a:t>Watson, K. (2015) The 1960s The Decade that Shook Britain. Available at: </a:t>
            </a:r>
            <a:r>
              <a:rPr lang="en-GB" sz="1100" u="sng" dirty="0">
                <a:hlinkClick r:id="rId6"/>
              </a:rPr>
              <a:t>The 1960s, The Decade that Shook Britain</a:t>
            </a:r>
            <a:r>
              <a:rPr lang="en-GB" sz="1100" dirty="0"/>
              <a:t> (Accessed: 31 March 2026).</a:t>
            </a:r>
          </a:p>
          <a:p>
            <a:r>
              <a:rPr lang="en-GB" sz="1100" dirty="0"/>
              <a:t>Welsh Government (2022) </a:t>
            </a:r>
            <a:r>
              <a:rPr lang="en-GB" sz="1100" i="1" dirty="0"/>
              <a:t>Youth Work in Wales: Principles and Purposes</a:t>
            </a:r>
            <a:r>
              <a:rPr lang="en-GB" sz="1100" dirty="0"/>
              <a:t>. Cardiff: Welsh Government.</a:t>
            </a:r>
          </a:p>
          <a:p>
            <a:r>
              <a:rPr lang="en-GB" sz="1100" dirty="0"/>
              <a:t>Welsh Government (2019) </a:t>
            </a:r>
            <a:r>
              <a:rPr lang="en-GB" sz="1100" i="1" dirty="0"/>
              <a:t>Youth Work Strategy for Wales</a:t>
            </a:r>
            <a:r>
              <a:rPr lang="en-GB" sz="1100" dirty="0"/>
              <a:t>. [PDF]. Available at: </a:t>
            </a:r>
            <a:r>
              <a:rPr lang="en-GB" sz="1100" u="sng" dirty="0">
                <a:hlinkClick r:id="rId5"/>
              </a:rPr>
              <a:t>https://www.gov.wales/sites/default/files/publications/2024-10/youth-work-strategy-for-wales.pdf</a:t>
            </a:r>
            <a:r>
              <a:rPr lang="en-GB" sz="1100" dirty="0"/>
              <a:t> (Accessed: 31 March 2026).</a:t>
            </a:r>
          </a:p>
          <a:p>
            <a:r>
              <a:rPr lang="en-GB" sz="1100" dirty="0"/>
              <a:t>Watson, K. (2015) The 1960s The Decade that Shook Britain. Available at: </a:t>
            </a:r>
            <a:r>
              <a:rPr lang="en-GB" sz="1100" u="sng" dirty="0">
                <a:hlinkClick r:id="rId6"/>
              </a:rPr>
              <a:t>The 1960s, The Decade that Shook Britain</a:t>
            </a:r>
            <a:r>
              <a:rPr lang="en-GB" sz="1100" dirty="0"/>
              <a:t> (Accessed: 31 March 2026).</a:t>
            </a:r>
          </a:p>
          <a:p>
            <a:r>
              <a:rPr lang="en-GB" sz="1100" dirty="0"/>
              <a:t>Youth Work in Wales Review Group (2022) </a:t>
            </a:r>
            <a:r>
              <a:rPr lang="en-GB" sz="1100" i="1" dirty="0"/>
              <a:t>Youth Work in Wales: Principles and Purposes</a:t>
            </a:r>
            <a:r>
              <a:rPr lang="en-GB" sz="1100" dirty="0"/>
              <a:t>. Available at: </a:t>
            </a:r>
            <a:r>
              <a:rPr lang="en-GB" sz="1100" u="sng" dirty="0">
                <a:hlinkClick r:id="rId7"/>
              </a:rPr>
              <a:t>https://educators.wales/sites/default/files/2023-02/YOUTH%20WORK%20IN%20WALES%20PRINCIPLES%20AND%20PURPOSES%202022.pdf</a:t>
            </a:r>
            <a:r>
              <a:rPr lang="en-GB" sz="1100" dirty="0"/>
              <a:t> (Accessed: 31 March 2026).</a:t>
            </a:r>
          </a:p>
        </p:txBody>
      </p:sp>
    </p:spTree>
    <p:extLst>
      <p:ext uri="{BB962C8B-B14F-4D97-AF65-F5344CB8AC3E}">
        <p14:creationId xmlns:p14="http://schemas.microsoft.com/office/powerpoint/2010/main" val="23427633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C77BE-B458-E884-9D88-E97B7CEFBCC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FB5F75-AE5A-0F7C-57B9-5C56D545770C}"/>
              </a:ext>
            </a:extLst>
          </p:cNvPr>
          <p:cNvSpPr>
            <a:spLocks noGrp="1"/>
          </p:cNvSpPr>
          <p:nvPr>
            <p:ph idx="1"/>
          </p:nvPr>
        </p:nvSpPr>
        <p:spPr/>
        <p:txBody>
          <a:bodyPr>
            <a:normAutofit/>
          </a:bodyPr>
          <a:lstStyle/>
          <a:p>
            <a:r>
              <a:rPr lang="en-GB" dirty="0"/>
              <a:t>Figure 1- Mods and rockers on motorbikes causing problems </a:t>
            </a:r>
            <a:r>
              <a:rPr lang="en-GB" dirty="0" err="1"/>
              <a:t>en</a:t>
            </a:r>
            <a:r>
              <a:rPr lang="en-GB" dirty="0"/>
              <a:t> route to Brighton on a Bank Holiday weekend in the 1960s (n.d.) [Online image]. Available at: </a:t>
            </a:r>
            <a:r>
              <a:rPr lang="en-GB" dirty="0">
                <a:hlinkClick r:id="rId2"/>
              </a:rPr>
              <a:t>https://www.languageunlimited.org/modsandrockers/</a:t>
            </a:r>
            <a:r>
              <a:rPr lang="en-GB" dirty="0"/>
              <a:t> (Accessed: 31 March 2026)</a:t>
            </a:r>
          </a:p>
          <a:p>
            <a:r>
              <a:rPr lang="en-GB" dirty="0"/>
              <a:t>Figure 2- </a:t>
            </a:r>
            <a:r>
              <a:rPr lang="en-GB" b="1" dirty="0"/>
              <a:t>Conwy County Borough Council (n.d.) </a:t>
            </a:r>
            <a:r>
              <a:rPr lang="en-GB" b="1" i="1" dirty="0"/>
              <a:t>Conwy Youth Service logo</a:t>
            </a:r>
            <a:r>
              <a:rPr lang="en-GB" b="1" dirty="0"/>
              <a:t>. [Online image]. Available at: </a:t>
            </a:r>
            <a:r>
              <a:rPr lang="en-GB" b="1" dirty="0">
                <a:hlinkClick r:id="rId3"/>
              </a:rPr>
              <a:t>https://www.conwy.gov.uk/en/Resident/Education-and-Families/Conwy-Youth-Service.aspx</a:t>
            </a:r>
            <a:r>
              <a:rPr lang="en-GB" b="1" dirty="0"/>
              <a:t> (Accessed: 31 March 2026).</a:t>
            </a:r>
            <a:endParaRPr lang="en-GB" dirty="0"/>
          </a:p>
          <a:p>
            <a:r>
              <a:rPr lang="en-GB" dirty="0"/>
              <a:t>Figure 3 - Welsh Government (2022) </a:t>
            </a:r>
            <a:r>
              <a:rPr lang="en-GB" i="1" dirty="0"/>
              <a:t>Youth Work in Wales: Principles and Purposes</a:t>
            </a:r>
            <a:r>
              <a:rPr lang="en-GB" dirty="0"/>
              <a:t>. Cardiff: Welsh Government.</a:t>
            </a:r>
          </a:p>
          <a:p>
            <a:endParaRPr lang="en-GB" dirty="0"/>
          </a:p>
        </p:txBody>
      </p:sp>
    </p:spTree>
    <p:extLst>
      <p:ext uri="{BB962C8B-B14F-4D97-AF65-F5344CB8AC3E}">
        <p14:creationId xmlns:p14="http://schemas.microsoft.com/office/powerpoint/2010/main" val="1254379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1612</TotalTime>
  <Words>1659</Words>
  <Application>Microsoft Office PowerPoint</Application>
  <PresentationFormat>Widescreen</PresentationFormat>
  <Paragraphs>85</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Trebuchet MS</vt:lpstr>
      <vt:lpstr>Wingdings 3</vt:lpstr>
      <vt:lpstr>Facet</vt:lpstr>
      <vt:lpstr>A Comparison of Youth Work In The 1960’s and Today. </vt:lpstr>
      <vt:lpstr>Introduction </vt:lpstr>
      <vt:lpstr>A comparison between youth work in the 1960’s and today. </vt:lpstr>
      <vt:lpstr>What did the 1960’s look like for young people? </vt:lpstr>
      <vt:lpstr>What was youth work like in the 1960’s?</vt:lpstr>
      <vt:lpstr>1960’s Youth Work What changed?</vt:lpstr>
      <vt:lpstr>Comparing Youth Work in The 1960’s and Today. </vt:lpstr>
      <vt:lpstr>Comparing Youth Work in The 1960’s and Today. </vt:lpstr>
      <vt:lpstr>What Did Youth Work Look Like in The 1960’s?</vt:lpstr>
      <vt:lpstr>What Does Youth Work Look Like?  Today.</vt:lpstr>
      <vt:lpstr>What Does Youth Work Look Like Today?</vt:lpstr>
      <vt:lpstr>What Does Youth Work Look Like Today?</vt:lpstr>
      <vt:lpstr>To Conclude.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Ieuan Jones (2521033)</dc:creator>
  <cp:lastModifiedBy>Ieuan Jones (2521033)</cp:lastModifiedBy>
  <cp:revision>3</cp:revision>
  <dcterms:created xsi:type="dcterms:W3CDTF">2026-03-31T16:57:15Z</dcterms:created>
  <dcterms:modified xsi:type="dcterms:W3CDTF">2026-04-01T20:05:16Z</dcterms:modified>
</cp:coreProperties>
</file>