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543" y="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E03CD7C2-4809-4F82-958A-565407B32EED}" type="datetimeFigureOut">
              <a:rPr lang="en-GB" smtClean="0"/>
              <a:t>07/02/2019</a:t>
            </a:fld>
            <a:endParaRPr lang="en-GB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2" name="Picture 8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6071" y="5035138"/>
            <a:ext cx="1649412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07/02/2019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8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509" y="5855179"/>
            <a:ext cx="1649412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07/02/2019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07/02/2019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07/02/2019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07/02/2019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07/02/2019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07/02/2019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07/02/2019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07/02/2019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07/02/2019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E03CD7C2-4809-4F82-958A-565407B32EED}" type="datetimeFigureOut">
              <a:rPr lang="en-GB" smtClean="0"/>
              <a:t>07/02/2019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936548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GIS</a:t>
            </a:r>
            <a:br>
              <a:rPr lang="en-GB" dirty="0" smtClean="0"/>
            </a:br>
            <a:r>
              <a:rPr lang="en-GB" dirty="0" smtClean="0"/>
              <a:t>B </a:t>
            </a:r>
            <a:r>
              <a:rPr lang="en-GB" dirty="0" smtClean="0"/>
              <a:t>Holland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88024" y="3861048"/>
            <a:ext cx="3309803" cy="1260629"/>
          </a:xfrm>
        </p:spPr>
        <p:txBody>
          <a:bodyPr/>
          <a:lstStyle/>
          <a:p>
            <a:r>
              <a:rPr lang="en-GB" dirty="0" smtClean="0"/>
              <a:t>GIS </a:t>
            </a:r>
            <a:r>
              <a:rPr lang="en-GB" altLang="en-US" dirty="0" smtClean="0"/>
              <a:t>Using </a:t>
            </a:r>
            <a:r>
              <a:rPr lang="en-GB" altLang="en-US" dirty="0"/>
              <a:t>the 2001 </a:t>
            </a:r>
            <a:r>
              <a:rPr lang="en-GB" altLang="en-US" dirty="0" smtClean="0"/>
              <a:t>/ 2011 Census </a:t>
            </a:r>
            <a:r>
              <a:rPr lang="en-GB" altLang="en-US" dirty="0"/>
              <a:t>– Measuring Deprivation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05890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Casweb</a:t>
            </a:r>
          </a:p>
        </p:txBody>
      </p:sp>
      <p:sp>
        <p:nvSpPr>
          <p:cNvPr id="3075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/>
              <a:t> Maps can be produced by sourcing statistical data from ‘CASWEB’ which is a web site providing downloadable data from the UK statistics office and namely the census data for the UK.</a:t>
            </a:r>
          </a:p>
        </p:txBody>
      </p:sp>
    </p:spTree>
    <p:extLst>
      <p:ext uri="{BB962C8B-B14F-4D97-AF65-F5344CB8AC3E}">
        <p14:creationId xmlns:p14="http://schemas.microsoft.com/office/powerpoint/2010/main" val="41473874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1043490" y="1027664"/>
            <a:ext cx="7024744" cy="817160"/>
          </a:xfrm>
        </p:spPr>
        <p:txBody>
          <a:bodyPr/>
          <a:lstStyle/>
          <a:p>
            <a:r>
              <a:rPr lang="en-GB" altLang="en-US" dirty="0"/>
              <a:t>main aim off the study </a:t>
            </a:r>
          </a:p>
        </p:txBody>
      </p:sp>
      <p:sp>
        <p:nvSpPr>
          <p:cNvPr id="19459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altLang="en-US" sz="2800" dirty="0"/>
              <a:t>Focus on an area </a:t>
            </a:r>
            <a:r>
              <a:rPr lang="en-GB" altLang="en-US" sz="2800" dirty="0" err="1"/>
              <a:t>e.g</a:t>
            </a:r>
            <a:r>
              <a:rPr lang="en-GB" altLang="en-US" sz="2800" dirty="0"/>
              <a:t> South Wales</a:t>
            </a:r>
          </a:p>
          <a:p>
            <a:r>
              <a:rPr lang="en-GB" altLang="en-US" sz="2800" dirty="0"/>
              <a:t> Gather the available statistics for that area according to census boundaries. </a:t>
            </a:r>
          </a:p>
          <a:p>
            <a:r>
              <a:rPr lang="en-GB" altLang="en-US" sz="2800" dirty="0"/>
              <a:t>The study example analyses the data available for the City and County of Swansea. </a:t>
            </a:r>
          </a:p>
          <a:p>
            <a:r>
              <a:rPr lang="en-GB" altLang="en-US" sz="2800" dirty="0"/>
              <a:t>Collect the data usually in .</a:t>
            </a:r>
            <a:r>
              <a:rPr lang="en-GB" altLang="en-US" sz="2800" dirty="0" err="1"/>
              <a:t>CSv</a:t>
            </a:r>
            <a:r>
              <a:rPr lang="en-GB" altLang="en-US" sz="2800" dirty="0"/>
              <a:t> or </a:t>
            </a:r>
            <a:r>
              <a:rPr lang="en-GB" altLang="en-US" sz="2800" dirty="0" err="1"/>
              <a:t>excell</a:t>
            </a:r>
            <a:r>
              <a:rPr lang="en-GB" altLang="en-US" sz="2800" dirty="0"/>
              <a:t> </a:t>
            </a:r>
            <a:r>
              <a:rPr lang="en-GB" altLang="en-US" sz="2800" dirty="0" smtClean="0"/>
              <a:t>format (this should be the 2007 version)</a:t>
            </a:r>
            <a:endParaRPr lang="en-GB" altLang="en-US" sz="2800" dirty="0"/>
          </a:p>
          <a:p>
            <a:r>
              <a:rPr lang="en-GB" altLang="en-US" sz="2800" dirty="0"/>
              <a:t>Data was used to calculate the Townsend deprivation index for Swansea.</a:t>
            </a:r>
            <a:r>
              <a:rPr lang="en-US" altLang="en-US" sz="2800" dirty="0"/>
              <a:t> </a:t>
            </a:r>
            <a:endParaRPr lang="en-GB" altLang="en-US" sz="2800" dirty="0"/>
          </a:p>
        </p:txBody>
      </p:sp>
    </p:spTree>
    <p:extLst>
      <p:ext uri="{BB962C8B-B14F-4D97-AF65-F5344CB8AC3E}">
        <p14:creationId xmlns:p14="http://schemas.microsoft.com/office/powerpoint/2010/main" val="38595338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/>
              <a:t>Peter Townsend, has stated that:</a:t>
            </a:r>
            <a:endParaRPr lang="en-GB" altLang="en-US"/>
          </a:p>
        </p:txBody>
      </p:sp>
      <p:sp>
        <p:nvSpPr>
          <p:cNvPr id="20483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90000"/>
              </a:lnSpc>
            </a:pPr>
            <a:endParaRPr lang="en-US" altLang="en-US" sz="2800"/>
          </a:p>
          <a:p>
            <a:pPr>
              <a:lnSpc>
                <a:spcPct val="90000"/>
              </a:lnSpc>
            </a:pPr>
            <a:r>
              <a:rPr lang="en-US" altLang="en-US" sz="2800"/>
              <a:t>“Deprivation may be defined as a state of observable and demonstrable disadvantage, relative to the local community or the wider society or nation to which an individual, family or groups belong.”</a:t>
            </a:r>
            <a:r>
              <a:rPr lang="en-US" altLang="en-US" sz="2800">
                <a:hlinkClick r:id="" action="ppaction://noaction"/>
              </a:rPr>
              <a:t>[1]</a:t>
            </a:r>
            <a:endParaRPr lang="en-GB" altLang="en-US" sz="2800"/>
          </a:p>
          <a:p>
            <a:pPr>
              <a:lnSpc>
                <a:spcPct val="90000"/>
              </a:lnSpc>
            </a:pPr>
            <a:r>
              <a:rPr lang="en-GB" altLang="en-US" sz="2800"/>
              <a:t/>
            </a:r>
            <a:br>
              <a:rPr lang="en-GB" altLang="en-US" sz="2800"/>
            </a:br>
            <a:r>
              <a:rPr lang="en-GB" altLang="en-US" sz="2800">
                <a:hlinkClick r:id="" action="ppaction://noaction"/>
              </a:rPr>
              <a:t>[1]</a:t>
            </a:r>
            <a:r>
              <a:rPr lang="en-GB" altLang="en-US" sz="2800"/>
              <a:t> </a:t>
            </a:r>
            <a:r>
              <a:rPr lang="en-US" altLang="en-US" sz="2800"/>
              <a:t>Indices of Deprivation Briefing Paper – Spring 2004Published by: Local Government Data Unit – Wales</a:t>
            </a:r>
            <a:endParaRPr lang="en-GB" altLang="en-US" sz="2800"/>
          </a:p>
        </p:txBody>
      </p:sp>
    </p:spTree>
    <p:extLst>
      <p:ext uri="{BB962C8B-B14F-4D97-AF65-F5344CB8AC3E}">
        <p14:creationId xmlns:p14="http://schemas.microsoft.com/office/powerpoint/2010/main" val="26071433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085" t="10424" r="23309" b="22372"/>
          <a:stretch/>
        </p:blipFill>
        <p:spPr bwMode="auto">
          <a:xfrm>
            <a:off x="1259632" y="1556793"/>
            <a:ext cx="6984776" cy="50243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50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1043490" y="1027664"/>
            <a:ext cx="7024744" cy="385112"/>
          </a:xfrm>
        </p:spPr>
        <p:txBody>
          <a:bodyPr>
            <a:noAutofit/>
          </a:bodyPr>
          <a:lstStyle/>
          <a:p>
            <a:r>
              <a:rPr lang="en-GB" altLang="en-US" sz="2400" dirty="0"/>
              <a:t>Thematic map showing Swansea and percentage overcrowding per census ward  </a:t>
            </a:r>
          </a:p>
        </p:txBody>
      </p:sp>
      <p:sp>
        <p:nvSpPr>
          <p:cNvPr id="21509" name="Oval 5"/>
          <p:cNvSpPr>
            <a:spLocks noChangeArrowheads="1"/>
          </p:cNvSpPr>
          <p:nvPr/>
        </p:nvSpPr>
        <p:spPr bwMode="auto">
          <a:xfrm>
            <a:off x="4932040" y="3068960"/>
            <a:ext cx="1257300" cy="1485900"/>
          </a:xfrm>
          <a:prstGeom prst="ellips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1510" name="Oval 6"/>
          <p:cNvSpPr>
            <a:spLocks noChangeArrowheads="1"/>
          </p:cNvSpPr>
          <p:nvPr/>
        </p:nvSpPr>
        <p:spPr bwMode="auto">
          <a:xfrm>
            <a:off x="3563938" y="4724400"/>
            <a:ext cx="914400" cy="1311275"/>
          </a:xfrm>
          <a:prstGeom prst="ellips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09099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sz="3200"/>
              <a:t>The above map indicates the percentage overcrowding per census ward</a:t>
            </a:r>
          </a:p>
        </p:txBody>
      </p:sp>
      <p:sp>
        <p:nvSpPr>
          <p:cNvPr id="22531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>
            <a:normAutofit fontScale="85000" lnSpcReduction="10000"/>
          </a:bodyPr>
          <a:lstStyle/>
          <a:p>
            <a:pPr>
              <a:lnSpc>
                <a:spcPct val="80000"/>
              </a:lnSpc>
            </a:pPr>
            <a:r>
              <a:rPr lang="en-GB" altLang="en-US" sz="2400"/>
              <a:t> As can be seen central Swansea has a higher Townsend index score and most areas report increased overcrowding.</a:t>
            </a:r>
          </a:p>
          <a:p>
            <a:pPr>
              <a:lnSpc>
                <a:spcPct val="80000"/>
              </a:lnSpc>
            </a:pPr>
            <a:r>
              <a:rPr lang="en-GB" altLang="en-US" sz="2400"/>
              <a:t>In the inner city areas of Swansea we do see a number of  high rise council flats and towards the Townhill area large council estates where individuals are not home owners and houses have a higher than average occupancy. </a:t>
            </a:r>
          </a:p>
          <a:p>
            <a:pPr>
              <a:lnSpc>
                <a:spcPct val="80000"/>
              </a:lnSpc>
            </a:pPr>
            <a:r>
              <a:rPr lang="en-GB" altLang="en-US" sz="2400"/>
              <a:t>But this figure could be falsely elevated because traditionally Moutpleasant and central Swansea house much of the student population in shared rental accommodation. </a:t>
            </a:r>
          </a:p>
          <a:p>
            <a:pPr>
              <a:lnSpc>
                <a:spcPct val="80000"/>
              </a:lnSpc>
            </a:pPr>
            <a:r>
              <a:rPr lang="en-GB" altLang="en-US" sz="2400"/>
              <a:t>Again this could be one of the factors elevating the Townsend index in Swansea west, also a popular student accommodation hot spot.</a:t>
            </a:r>
          </a:p>
        </p:txBody>
      </p:sp>
    </p:spTree>
    <p:extLst>
      <p:ext uri="{BB962C8B-B14F-4D97-AF65-F5344CB8AC3E}">
        <p14:creationId xmlns:p14="http://schemas.microsoft.com/office/powerpoint/2010/main" val="32671123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sz="3200"/>
              <a:t>examine the percentage unemployment against the areas of depravation.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194" t="12300" r="23679" b="37215"/>
          <a:stretch/>
        </p:blipFill>
        <p:spPr bwMode="auto">
          <a:xfrm>
            <a:off x="1403648" y="2276872"/>
            <a:ext cx="7102735" cy="38747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9381286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EM template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CAEM template</Template>
  <TotalTime>35</TotalTime>
  <Words>299</Words>
  <Application>Microsoft Office PowerPoint</Application>
  <PresentationFormat>On-screen Show (4:3)</PresentationFormat>
  <Paragraphs>21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Century Gothic</vt:lpstr>
      <vt:lpstr>Wingdings 2</vt:lpstr>
      <vt:lpstr>CAEM template</vt:lpstr>
      <vt:lpstr>GIS B Holland</vt:lpstr>
      <vt:lpstr>Casweb</vt:lpstr>
      <vt:lpstr>main aim off the study </vt:lpstr>
      <vt:lpstr>Peter Townsend, has stated that:</vt:lpstr>
      <vt:lpstr>Thematic map showing Swansea and percentage overcrowding per census ward  </vt:lpstr>
      <vt:lpstr>The above map indicates the percentage overcrowding per census ward</vt:lpstr>
      <vt:lpstr>examine the percentage unemployment against the areas of depravation.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CAEM B Holland 2014</dc:title>
  <dc:creator>Holland, Beverley</dc:creator>
  <cp:lastModifiedBy>Beverley Holland</cp:lastModifiedBy>
  <cp:revision>4</cp:revision>
  <dcterms:created xsi:type="dcterms:W3CDTF">2014-10-29T12:25:40Z</dcterms:created>
  <dcterms:modified xsi:type="dcterms:W3CDTF">2019-02-07T11:16:39Z</dcterms:modified>
</cp:coreProperties>
</file>