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61" r:id="rId3"/>
    <p:sldMasterId id="2147483722" r:id="rId4"/>
  </p:sldMasterIdLst>
  <p:notesMasterIdLst>
    <p:notesMasterId r:id="rId7"/>
  </p:notesMasterIdLst>
  <p:handoutMasterIdLst>
    <p:handoutMasterId r:id="rId8"/>
  </p:handoutMasterIdLst>
  <p:sldIdLst>
    <p:sldId id="256" r:id="rId5"/>
    <p:sldId id="261" r:id="rId6"/>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3F5FA"/>
    <a:srgbClr val="F1D906"/>
    <a:srgbClr val="107A74"/>
    <a:srgbClr val="143161"/>
    <a:srgbClr val="A18616"/>
    <a:srgbClr val="FCE400"/>
    <a:srgbClr val="147B5F"/>
    <a:srgbClr val="0575AC"/>
    <a:srgbClr val="0C769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6" d="100"/>
          <a:sy n="16" d="100"/>
        </p:scale>
        <p:origin x="1997" y="9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commentAuthors" Target="commentAuthors.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tal Patel" userId="2398bfff5d8d68ca" providerId="LiveId" clId="{76A21C82-4620-4E73-9FBF-3EBC22EFD6AE}"/>
    <pc:docChg chg="custSel modSld delMainMaster">
      <pc:chgData name="Hetal Patel" userId="2398bfff5d8d68ca" providerId="LiveId" clId="{76A21C82-4620-4E73-9FBF-3EBC22EFD6AE}" dt="2026-07-03T08:01:40.650" v="82" actId="2711"/>
      <pc:docMkLst>
        <pc:docMk/>
      </pc:docMkLst>
      <pc:sldChg chg="addSp modSp mod">
        <pc:chgData name="Hetal Patel" userId="2398bfff5d8d68ca" providerId="LiveId" clId="{76A21C82-4620-4E73-9FBF-3EBC22EFD6AE}" dt="2026-07-03T08:01:40.650" v="82" actId="2711"/>
        <pc:sldMkLst>
          <pc:docMk/>
          <pc:sldMk cId="2465510357" sldId="256"/>
        </pc:sldMkLst>
        <pc:spChg chg="mod">
          <ac:chgData name="Hetal Patel" userId="2398bfff5d8d68ca" providerId="LiveId" clId="{76A21C82-4620-4E73-9FBF-3EBC22EFD6AE}" dt="2026-07-03T08:00:54.910" v="75" actId="1076"/>
          <ac:spMkLst>
            <pc:docMk/>
            <pc:sldMk cId="2465510357" sldId="256"/>
            <ac:spMk id="2" creationId="{DA2D9CAF-62E4-A56C-BC72-03583E71A03A}"/>
          </ac:spMkLst>
        </pc:spChg>
        <pc:spChg chg="mod">
          <ac:chgData name="Hetal Patel" userId="2398bfff5d8d68ca" providerId="LiveId" clId="{76A21C82-4620-4E73-9FBF-3EBC22EFD6AE}" dt="2026-07-03T08:01:01.758" v="76" actId="1076"/>
          <ac:spMkLst>
            <pc:docMk/>
            <pc:sldMk cId="2465510357" sldId="256"/>
            <ac:spMk id="3" creationId="{8FC115E9-2559-9124-E2DA-727C7D7E63C8}"/>
          </ac:spMkLst>
        </pc:spChg>
        <pc:spChg chg="mod">
          <ac:chgData name="Hetal Patel" userId="2398bfff5d8d68ca" providerId="LiveId" clId="{76A21C82-4620-4E73-9FBF-3EBC22EFD6AE}" dt="2026-07-03T08:01:22.503" v="80" actId="1076"/>
          <ac:spMkLst>
            <pc:docMk/>
            <pc:sldMk cId="2465510357" sldId="256"/>
            <ac:spMk id="4" creationId="{0DB5D689-0DBF-6610-F166-1771F1505D35}"/>
          </ac:spMkLst>
        </pc:spChg>
        <pc:spChg chg="add mod">
          <ac:chgData name="Hetal Patel" userId="2398bfff5d8d68ca" providerId="LiveId" clId="{76A21C82-4620-4E73-9FBF-3EBC22EFD6AE}" dt="2026-07-03T08:01:40.650" v="82" actId="2711"/>
          <ac:spMkLst>
            <pc:docMk/>
            <pc:sldMk cId="2465510357" sldId="256"/>
            <ac:spMk id="6" creationId="{3A4D6D42-064F-4957-4CE3-BA53FD41DB08}"/>
          </ac:spMkLst>
        </pc:spChg>
      </pc:sldChg>
      <pc:sldMasterChg chg="del delSldLayout">
        <pc:chgData name="Hetal Patel" userId="2398bfff5d8d68ca" providerId="LiveId" clId="{76A21C82-4620-4E73-9FBF-3EBC22EFD6AE}" dt="2026-07-03T07:58:50.221" v="3"/>
        <pc:sldMasterMkLst>
          <pc:docMk/>
          <pc:sldMasterMk cId="0" sldId="2147483653"/>
        </pc:sldMasterMkLst>
        <pc:sldLayoutChg chg="del">
          <pc:chgData name="Hetal Patel" userId="2398bfff5d8d68ca" providerId="LiveId" clId="{76A21C82-4620-4E73-9FBF-3EBC22EFD6AE}" dt="2026-07-03T07:58:50.221" v="3"/>
          <pc:sldLayoutMkLst>
            <pc:docMk/>
            <pc:sldMasterMk cId="0" sldId="2147483653"/>
            <pc:sldLayoutMk cId="0" sldId="2147483654"/>
          </pc:sldLayoutMkLst>
        </pc:sldLayoutChg>
      </pc:sldMasterChg>
      <pc:sldMasterChg chg="del delSldLayout">
        <pc:chgData name="Hetal Patel" userId="2398bfff5d8d68ca" providerId="LiveId" clId="{76A21C82-4620-4E73-9FBF-3EBC22EFD6AE}" dt="2026-07-03T07:58:50.221" v="3"/>
        <pc:sldMasterMkLst>
          <pc:docMk/>
          <pc:sldMasterMk cId="910171083" sldId="2147483659"/>
        </pc:sldMasterMkLst>
        <pc:sldLayoutChg chg="del">
          <pc:chgData name="Hetal Patel" userId="2398bfff5d8d68ca" providerId="LiveId" clId="{76A21C82-4620-4E73-9FBF-3EBC22EFD6AE}" dt="2026-07-03T07:58:50.221" v="3"/>
          <pc:sldLayoutMkLst>
            <pc:docMk/>
            <pc:sldMasterMk cId="910171083" sldId="2147483659"/>
            <pc:sldLayoutMk cId="698419601" sldId="2147483660"/>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ctrTitle"/>
          </p:nvPr>
        </p:nvSpPr>
        <p:spPr>
          <a:xfrm>
            <a:off x="6303643" y="6243775"/>
            <a:ext cx="31283914" cy="12044222"/>
          </a:xfrm>
        </p:spPr>
        <p:txBody>
          <a:bodyPr anchor="b">
            <a:normAutofit/>
          </a:bodyPr>
          <a:lstStyle>
            <a:lvl1pPr algn="ctr">
              <a:defRPr sz="23040"/>
            </a:lvl1pPr>
          </a:lstStyle>
          <a:p>
            <a:r>
              <a:rPr lang="en-GB"/>
              <a:t>Click to edit Master title style</a:t>
            </a:r>
            <a:endParaRPr lang="en-US" dirty="0"/>
          </a:p>
        </p:txBody>
      </p:sp>
      <p:sp>
        <p:nvSpPr>
          <p:cNvPr id="3" name="Subtitle 2"/>
          <p:cNvSpPr>
            <a:spLocks noGrp="1"/>
          </p:cNvSpPr>
          <p:nvPr>
            <p:ph type="subTitle" idx="1"/>
          </p:nvPr>
        </p:nvSpPr>
        <p:spPr>
          <a:xfrm>
            <a:off x="6303643" y="18653767"/>
            <a:ext cx="31283914" cy="6583675"/>
          </a:xfrm>
        </p:spPr>
        <p:txBody>
          <a:bodyPr>
            <a:normAutofit/>
          </a:bodyPr>
          <a:lstStyle>
            <a:lvl1pPr marL="0" indent="0" algn="ctr">
              <a:buNone/>
              <a:defRPr sz="10560">
                <a:solidFill>
                  <a:schemeClr val="bg1">
                    <a:lumMod val="50000"/>
                  </a:schemeClr>
                </a:solidFill>
              </a:defRPr>
            </a:lvl1pPr>
            <a:lvl2pPr marL="2194560" indent="0" algn="ctr">
              <a:buNone/>
              <a:defRPr sz="9600"/>
            </a:lvl2pPr>
            <a:lvl3pPr marL="4389120" indent="0" algn="ctr">
              <a:buNone/>
              <a:defRPr sz="8640"/>
            </a:lvl3pPr>
            <a:lvl4pPr marL="6583680" indent="0" algn="ctr">
              <a:buNone/>
              <a:defRPr sz="7680"/>
            </a:lvl4pPr>
            <a:lvl5pPr marL="8778240" indent="0" algn="ctr">
              <a:buNone/>
              <a:defRPr sz="7680"/>
            </a:lvl5pPr>
            <a:lvl6pPr marL="10972800" indent="0" algn="ctr">
              <a:buNone/>
              <a:defRPr sz="7680"/>
            </a:lvl6pPr>
            <a:lvl7pPr marL="13167360" indent="0" algn="ctr">
              <a:buNone/>
              <a:defRPr sz="7680"/>
            </a:lvl7pPr>
            <a:lvl8pPr marL="15361920" indent="0" algn="ctr">
              <a:buNone/>
              <a:defRPr sz="7680"/>
            </a:lvl8pPr>
            <a:lvl9pPr marL="17556480" indent="0" algn="ctr">
              <a:buNone/>
              <a:defRPr sz="768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27534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3289584" y="11362049"/>
            <a:ext cx="37309776" cy="16435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21853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589" y="3977110"/>
            <a:ext cx="37266307" cy="13136731"/>
          </a:xfrm>
        </p:spPr>
        <p:txBody>
          <a:bodyPr anchor="b">
            <a:normAutofit/>
          </a:bodyPr>
          <a:lstStyle>
            <a:lvl1pPr>
              <a:defRPr sz="19200"/>
            </a:lvl1pPr>
          </a:lstStyle>
          <a:p>
            <a:r>
              <a:rPr lang="en-GB"/>
              <a:t>Click to edit Master title style</a:t>
            </a:r>
            <a:endParaRPr lang="en-US" dirty="0"/>
          </a:p>
        </p:txBody>
      </p:sp>
      <p:sp>
        <p:nvSpPr>
          <p:cNvPr id="3" name="Text Placeholder 2"/>
          <p:cNvSpPr>
            <a:spLocks noGrp="1"/>
          </p:cNvSpPr>
          <p:nvPr>
            <p:ph type="body" idx="1"/>
          </p:nvPr>
        </p:nvSpPr>
        <p:spPr>
          <a:xfrm>
            <a:off x="3289589" y="17555801"/>
            <a:ext cx="37266307" cy="6567278"/>
          </a:xfrm>
        </p:spPr>
        <p:txBody>
          <a:bodyPr>
            <a:normAutofit/>
          </a:bodyPr>
          <a:lstStyle>
            <a:lvl1pPr marL="0" indent="0" algn="ctr">
              <a:buNone/>
              <a:defRPr sz="9600">
                <a:solidFill>
                  <a:schemeClr val="bg1">
                    <a:lumMod val="50000"/>
                  </a:schemeClr>
                </a:solidFill>
              </a:defRPr>
            </a:lvl1pPr>
            <a:lvl2pPr marL="2194560" indent="0">
              <a:buNone/>
              <a:defRPr sz="9600">
                <a:solidFill>
                  <a:schemeClr val="tx1">
                    <a:tint val="75000"/>
                  </a:schemeClr>
                </a:solidFill>
              </a:defRPr>
            </a:lvl2pPr>
            <a:lvl3pPr marL="4389120" indent="0">
              <a:buNone/>
              <a:defRPr sz="8640">
                <a:solidFill>
                  <a:schemeClr val="tx1">
                    <a:tint val="75000"/>
                  </a:schemeClr>
                </a:solidFill>
              </a:defRPr>
            </a:lvl3pPr>
            <a:lvl4pPr marL="6583680" indent="0">
              <a:buNone/>
              <a:defRPr sz="7680">
                <a:solidFill>
                  <a:schemeClr val="tx1">
                    <a:tint val="75000"/>
                  </a:schemeClr>
                </a:solidFill>
              </a:defRPr>
            </a:lvl4pPr>
            <a:lvl5pPr marL="8778240" indent="0">
              <a:buNone/>
              <a:defRPr sz="7680">
                <a:solidFill>
                  <a:schemeClr val="tx1">
                    <a:tint val="75000"/>
                  </a:schemeClr>
                </a:solidFill>
              </a:defRPr>
            </a:lvl5pPr>
            <a:lvl6pPr marL="10972800" indent="0">
              <a:buNone/>
              <a:defRPr sz="7680">
                <a:solidFill>
                  <a:schemeClr val="tx1">
                    <a:tint val="75000"/>
                  </a:schemeClr>
                </a:solidFill>
              </a:defRPr>
            </a:lvl6pPr>
            <a:lvl7pPr marL="13167360" indent="0">
              <a:buNone/>
              <a:defRPr sz="7680">
                <a:solidFill>
                  <a:schemeClr val="tx1">
                    <a:tint val="75000"/>
                  </a:schemeClr>
                </a:solidFill>
              </a:defRPr>
            </a:lvl7pPr>
            <a:lvl8pPr marL="15361920" indent="0">
              <a:buNone/>
              <a:defRPr sz="7680">
                <a:solidFill>
                  <a:schemeClr val="tx1">
                    <a:tint val="75000"/>
                  </a:schemeClr>
                </a:solidFill>
              </a:defRPr>
            </a:lvl8pPr>
            <a:lvl9pPr marL="17556480" indent="0">
              <a:buNone/>
              <a:defRPr sz="76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7/3/2026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60282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14" name="Title 1"/>
          <p:cNvSpPr>
            <a:spLocks noGrp="1"/>
          </p:cNvSpPr>
          <p:nvPr>
            <p:ph type="title"/>
          </p:nvPr>
        </p:nvSpPr>
        <p:spPr>
          <a:xfrm>
            <a:off x="3289594" y="2968889"/>
            <a:ext cx="37312022" cy="766165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3289584" y="11362049"/>
            <a:ext cx="18381696" cy="16435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22219920" y="11362049"/>
            <a:ext cx="18379440" cy="16435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1326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14" name="Title 1"/>
          <p:cNvSpPr>
            <a:spLocks noGrp="1"/>
          </p:cNvSpPr>
          <p:nvPr>
            <p:ph type="title"/>
          </p:nvPr>
        </p:nvSpPr>
        <p:spPr>
          <a:xfrm>
            <a:off x="3289594" y="2968889"/>
            <a:ext cx="37312022" cy="7661650"/>
          </a:xfrm>
        </p:spPr>
        <p:txBody>
          <a:bodyPr/>
          <a:lstStyle/>
          <a:p>
            <a:r>
              <a:rPr lang="en-GB"/>
              <a:t>Click to edit Master title style</a:t>
            </a:r>
            <a:endParaRPr lang="en-US" dirty="0"/>
          </a:p>
        </p:txBody>
      </p:sp>
      <p:sp>
        <p:nvSpPr>
          <p:cNvPr id="3" name="Text Placeholder 2"/>
          <p:cNvSpPr>
            <a:spLocks noGrp="1"/>
          </p:cNvSpPr>
          <p:nvPr>
            <p:ph type="body" idx="1"/>
          </p:nvPr>
        </p:nvSpPr>
        <p:spPr>
          <a:xfrm>
            <a:off x="4126781" y="11380887"/>
            <a:ext cx="17544509" cy="3263971"/>
          </a:xfrm>
        </p:spPr>
        <p:txBody>
          <a:bodyPr anchor="b">
            <a:noAutofit/>
          </a:bodyPr>
          <a:lstStyle>
            <a:lvl1pPr marL="0" indent="0">
              <a:lnSpc>
                <a:spcPct val="75000"/>
              </a:lnSpc>
              <a:buNone/>
              <a:defRPr sz="1248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12" name="Content Placeholder 3"/>
          <p:cNvSpPr>
            <a:spLocks noGrp="1"/>
          </p:cNvSpPr>
          <p:nvPr>
            <p:ph sz="quarter" idx="13"/>
          </p:nvPr>
        </p:nvSpPr>
        <p:spPr>
          <a:xfrm>
            <a:off x="3289589" y="14644865"/>
            <a:ext cx="18381696" cy="131528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3027124" y="11380887"/>
            <a:ext cx="17574494" cy="3263971"/>
          </a:xfrm>
        </p:spPr>
        <p:txBody>
          <a:bodyPr anchor="b">
            <a:noAutofit/>
          </a:bodyPr>
          <a:lstStyle>
            <a:lvl1pPr marL="0" indent="0">
              <a:lnSpc>
                <a:spcPct val="75000"/>
              </a:lnSpc>
              <a:buNone/>
              <a:defRPr sz="1248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13" name="Content Placeholder 5"/>
          <p:cNvSpPr>
            <a:spLocks noGrp="1"/>
          </p:cNvSpPr>
          <p:nvPr>
            <p:ph sz="quarter" idx="14"/>
          </p:nvPr>
        </p:nvSpPr>
        <p:spPr>
          <a:xfrm>
            <a:off x="22219922" y="14644865"/>
            <a:ext cx="18379445" cy="131528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27102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7/3/2026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935025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7/3/2026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96498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589" y="2926080"/>
            <a:ext cx="14168477" cy="9711610"/>
          </a:xfrm>
        </p:spPr>
        <p:txBody>
          <a:bodyPr anchor="b"/>
          <a:lstStyle>
            <a:lvl1pPr algn="ctr">
              <a:defRPr sz="15360"/>
            </a:lvl1pPr>
          </a:lstStyle>
          <a:p>
            <a:r>
              <a:rPr lang="en-GB"/>
              <a:t>Click to edit Master title style</a:t>
            </a:r>
            <a:endParaRPr lang="en-US" dirty="0"/>
          </a:p>
        </p:txBody>
      </p:sp>
      <p:sp>
        <p:nvSpPr>
          <p:cNvPr id="10" name="Content Placeholder 2"/>
          <p:cNvSpPr>
            <a:spLocks noGrp="1"/>
          </p:cNvSpPr>
          <p:nvPr>
            <p:ph sz="quarter" idx="13"/>
          </p:nvPr>
        </p:nvSpPr>
        <p:spPr>
          <a:xfrm>
            <a:off x="18281025" y="2926087"/>
            <a:ext cx="22320586" cy="248716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3289591" y="12637690"/>
            <a:ext cx="14168482" cy="15160070"/>
          </a:xfrm>
        </p:spPr>
        <p:txBody>
          <a:bodyP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34298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594" y="2926080"/>
            <a:ext cx="19822166" cy="9711619"/>
          </a:xfrm>
        </p:spPr>
        <p:txBody>
          <a:bodyPr anchor="b"/>
          <a:lstStyle>
            <a:lvl1pPr algn="ctr">
              <a:defRPr sz="15360"/>
            </a:lvl1pPr>
          </a:lstStyle>
          <a:p>
            <a:r>
              <a:rPr lang="en-GB"/>
              <a:t>Click to edit Master title style</a:t>
            </a:r>
            <a:endParaRPr lang="en-US" dirty="0"/>
          </a:p>
        </p:txBody>
      </p:sp>
      <p:sp>
        <p:nvSpPr>
          <p:cNvPr id="3" name="Picture Placeholder 2"/>
          <p:cNvSpPr>
            <a:spLocks noGrp="1" noChangeAspect="1"/>
          </p:cNvSpPr>
          <p:nvPr>
            <p:ph type="pic" idx="1"/>
          </p:nvPr>
        </p:nvSpPr>
        <p:spPr>
          <a:xfrm>
            <a:off x="24020498" y="2926085"/>
            <a:ext cx="14428085" cy="2487168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GB"/>
              <a:t>Click icon to add picture</a:t>
            </a:r>
            <a:endParaRPr lang="en-US" dirty="0"/>
          </a:p>
        </p:txBody>
      </p:sp>
      <p:sp>
        <p:nvSpPr>
          <p:cNvPr id="4" name="Text Placeholder 3"/>
          <p:cNvSpPr>
            <a:spLocks noGrp="1"/>
          </p:cNvSpPr>
          <p:nvPr>
            <p:ph type="body" sz="half" idx="2"/>
          </p:nvPr>
        </p:nvSpPr>
        <p:spPr>
          <a:xfrm>
            <a:off x="3289661" y="12637697"/>
            <a:ext cx="19822099" cy="15160066"/>
          </a:xfrm>
        </p:spPr>
        <p:txBody>
          <a:bodyP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7/3/2026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757466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661" y="20588995"/>
            <a:ext cx="37311955" cy="3895728"/>
          </a:xfrm>
        </p:spPr>
        <p:txBody>
          <a:bodyPr anchor="b"/>
          <a:lstStyle>
            <a:lvl1pPr>
              <a:defRPr sz="15360"/>
            </a:lvl1pPr>
          </a:lstStyle>
          <a:p>
            <a:r>
              <a:rPr lang="en-GB"/>
              <a:t>Click to edit Master title style</a:t>
            </a:r>
            <a:endParaRPr lang="en-US" dirty="0"/>
          </a:p>
        </p:txBody>
      </p:sp>
      <p:sp>
        <p:nvSpPr>
          <p:cNvPr id="3" name="Picture Placeholder 2"/>
          <p:cNvSpPr>
            <a:spLocks noGrp="1" noChangeAspect="1"/>
          </p:cNvSpPr>
          <p:nvPr>
            <p:ph type="pic" idx="1"/>
          </p:nvPr>
        </p:nvSpPr>
        <p:spPr>
          <a:xfrm>
            <a:off x="4265081" y="3351653"/>
            <a:ext cx="35361115" cy="15427853"/>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GB"/>
              <a:t>Click icon to add picture</a:t>
            </a:r>
            <a:endParaRPr lang="en-US" dirty="0"/>
          </a:p>
        </p:txBody>
      </p:sp>
      <p:sp>
        <p:nvSpPr>
          <p:cNvPr id="4" name="Text Placeholder 3"/>
          <p:cNvSpPr>
            <a:spLocks noGrp="1"/>
          </p:cNvSpPr>
          <p:nvPr>
            <p:ph type="body" sz="half" idx="2"/>
          </p:nvPr>
        </p:nvSpPr>
        <p:spPr>
          <a:xfrm>
            <a:off x="3289591" y="24521894"/>
            <a:ext cx="37312027" cy="3275866"/>
          </a:xfrm>
        </p:spPr>
        <p:txBody>
          <a:bodyP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16298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591" y="2926082"/>
            <a:ext cx="37312027" cy="16450776"/>
          </a:xfrm>
        </p:spPr>
        <p:txBody>
          <a:bodyPr anchor="ctr"/>
          <a:lstStyle>
            <a:lvl1pPr algn="ctr">
              <a:defRPr sz="15360"/>
            </a:lvl1pPr>
          </a:lstStyle>
          <a:p>
            <a:r>
              <a:rPr lang="en-GB"/>
              <a:t>Click to edit Master title style</a:t>
            </a:r>
            <a:endParaRPr lang="en-US" dirty="0"/>
          </a:p>
        </p:txBody>
      </p:sp>
      <p:sp>
        <p:nvSpPr>
          <p:cNvPr id="4" name="Text Placeholder 3"/>
          <p:cNvSpPr>
            <a:spLocks noGrp="1"/>
          </p:cNvSpPr>
          <p:nvPr>
            <p:ph type="body" sz="half" idx="2"/>
          </p:nvPr>
        </p:nvSpPr>
        <p:spPr>
          <a:xfrm>
            <a:off x="3289591" y="20183141"/>
            <a:ext cx="37312027" cy="7614624"/>
          </a:xfrm>
        </p:spPr>
        <p:txBody>
          <a:bodyPr anchor="ct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97762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5206363" y="4188425"/>
            <a:ext cx="33489907" cy="13103592"/>
          </a:xfrm>
        </p:spPr>
        <p:txBody>
          <a:bodyPr anchor="ctr"/>
          <a:lstStyle>
            <a:lvl1pPr>
              <a:defRPr sz="15360"/>
            </a:lvl1pPr>
          </a:lstStyle>
          <a:p>
            <a:r>
              <a:rPr lang="en-GB"/>
              <a:t>Click to edit Master title style</a:t>
            </a:r>
            <a:endParaRPr lang="en-US" dirty="0"/>
          </a:p>
        </p:txBody>
      </p:sp>
      <p:sp>
        <p:nvSpPr>
          <p:cNvPr id="12" name="Text Placeholder 3"/>
          <p:cNvSpPr>
            <a:spLocks noGrp="1"/>
          </p:cNvSpPr>
          <p:nvPr>
            <p:ph type="body" sz="half" idx="13"/>
          </p:nvPr>
        </p:nvSpPr>
        <p:spPr>
          <a:xfrm>
            <a:off x="6194323" y="17328154"/>
            <a:ext cx="31508275" cy="2854982"/>
          </a:xfrm>
        </p:spPr>
        <p:txBody>
          <a:bodyPr anchor="t">
            <a:normAutofit/>
          </a:bodyPr>
          <a:lstStyle>
            <a:lvl1pPr marL="0" indent="0">
              <a:buNone/>
              <a:defRPr sz="672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a:t>Click to edit Master text styles</a:t>
            </a:r>
          </a:p>
        </p:txBody>
      </p:sp>
      <p:sp>
        <p:nvSpPr>
          <p:cNvPr id="4" name="Text Placeholder 3"/>
          <p:cNvSpPr>
            <a:spLocks noGrp="1"/>
          </p:cNvSpPr>
          <p:nvPr>
            <p:ph type="body" sz="half" idx="2"/>
          </p:nvPr>
        </p:nvSpPr>
        <p:spPr>
          <a:xfrm>
            <a:off x="3289591" y="20989428"/>
            <a:ext cx="37312027" cy="6821054"/>
          </a:xfrm>
        </p:spPr>
        <p:txBody>
          <a:bodyPr anchor="ctr">
            <a:normAutofit/>
          </a:bodyP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3540605" y="4261723"/>
            <a:ext cx="2625062" cy="2806925"/>
          </a:xfrm>
          <a:prstGeom prst="rect">
            <a:avLst/>
          </a:prstGeom>
        </p:spPr>
        <p:txBody>
          <a:bodyPr vert="horz" lIns="438912" tIns="219456" rIns="438912" bIns="219456"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38400" dirty="0">
                <a:solidFill>
                  <a:schemeClr val="tx1"/>
                </a:solidFill>
                <a:effectLst/>
              </a:rPr>
              <a:t>“</a:t>
            </a:r>
          </a:p>
        </p:txBody>
      </p:sp>
      <p:sp>
        <p:nvSpPr>
          <p:cNvPr id="14" name="TextBox 13"/>
          <p:cNvSpPr txBox="1"/>
          <p:nvPr/>
        </p:nvSpPr>
        <p:spPr>
          <a:xfrm>
            <a:off x="37680626" y="14976072"/>
            <a:ext cx="2657477" cy="2806925"/>
          </a:xfrm>
          <a:prstGeom prst="rect">
            <a:avLst/>
          </a:prstGeom>
        </p:spPr>
        <p:txBody>
          <a:bodyPr vert="horz" lIns="438912" tIns="219456" rIns="438912" bIns="219456"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38400" dirty="0">
                <a:solidFill>
                  <a:schemeClr val="tx1"/>
                </a:solidFill>
                <a:effectLst/>
              </a:rPr>
              <a:t>”</a:t>
            </a:r>
          </a:p>
        </p:txBody>
      </p:sp>
    </p:spTree>
    <p:extLst>
      <p:ext uri="{BB962C8B-B14F-4D97-AF65-F5344CB8AC3E}">
        <p14:creationId xmlns:p14="http://schemas.microsoft.com/office/powerpoint/2010/main" val="3880598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591" y="10265868"/>
            <a:ext cx="37312027" cy="12056808"/>
          </a:xfrm>
        </p:spPr>
        <p:txBody>
          <a:bodyPr anchor="b"/>
          <a:lstStyle>
            <a:lvl1pPr algn="ctr">
              <a:defRPr sz="15360"/>
            </a:lvl1pPr>
          </a:lstStyle>
          <a:p>
            <a:r>
              <a:rPr lang="en-GB"/>
              <a:t>Click to edit Master title style</a:t>
            </a:r>
            <a:endParaRPr lang="en-US" dirty="0"/>
          </a:p>
        </p:txBody>
      </p:sp>
      <p:sp>
        <p:nvSpPr>
          <p:cNvPr id="4" name="Text Placeholder 3"/>
          <p:cNvSpPr>
            <a:spLocks noGrp="1"/>
          </p:cNvSpPr>
          <p:nvPr>
            <p:ph type="body" sz="half" idx="2"/>
          </p:nvPr>
        </p:nvSpPr>
        <p:spPr>
          <a:xfrm>
            <a:off x="3289591" y="22379208"/>
            <a:ext cx="37312027" cy="5475091"/>
          </a:xfrm>
        </p:spPr>
        <p:txBody>
          <a:bodyPr anchor="t"/>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713746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15" name="Title 1"/>
          <p:cNvSpPr>
            <a:spLocks noGrp="1"/>
          </p:cNvSpPr>
          <p:nvPr>
            <p:ph type="title"/>
          </p:nvPr>
        </p:nvSpPr>
        <p:spPr>
          <a:xfrm>
            <a:off x="3289591" y="2926080"/>
            <a:ext cx="37312027" cy="7704451"/>
          </a:xfrm>
        </p:spPr>
        <p:txBody>
          <a:bodyPr/>
          <a:lstStyle/>
          <a:p>
            <a:r>
              <a:rPr lang="en-GB"/>
              <a:t>Click to edit Master title style</a:t>
            </a:r>
            <a:endParaRPr lang="en-US" dirty="0"/>
          </a:p>
        </p:txBody>
      </p:sp>
      <p:sp>
        <p:nvSpPr>
          <p:cNvPr id="7" name="Text Placeholder 2"/>
          <p:cNvSpPr>
            <a:spLocks noGrp="1"/>
          </p:cNvSpPr>
          <p:nvPr>
            <p:ph type="body" idx="1"/>
          </p:nvPr>
        </p:nvSpPr>
        <p:spPr>
          <a:xfrm>
            <a:off x="3289589" y="11362046"/>
            <a:ext cx="11876314" cy="2766058"/>
          </a:xfrm>
        </p:spPr>
        <p:txBody>
          <a:bodyPr anchor="b">
            <a:noAutofit/>
          </a:bodyPr>
          <a:lstStyle>
            <a:lvl1pPr marL="0" indent="0" algn="ctr">
              <a:lnSpc>
                <a:spcPct val="75000"/>
              </a:lnSpc>
              <a:buNone/>
              <a:defRPr sz="1152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8" name="Text Placeholder 3"/>
          <p:cNvSpPr>
            <a:spLocks noGrp="1"/>
          </p:cNvSpPr>
          <p:nvPr>
            <p:ph type="body" sz="half" idx="15"/>
          </p:nvPr>
        </p:nvSpPr>
        <p:spPr>
          <a:xfrm>
            <a:off x="3289589" y="14128111"/>
            <a:ext cx="11876314" cy="13669656"/>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9" name="Text Placeholder 4"/>
          <p:cNvSpPr>
            <a:spLocks noGrp="1"/>
          </p:cNvSpPr>
          <p:nvPr>
            <p:ph type="body" sz="quarter" idx="3"/>
          </p:nvPr>
        </p:nvSpPr>
        <p:spPr>
          <a:xfrm>
            <a:off x="16028604" y="11362046"/>
            <a:ext cx="11849477" cy="2766058"/>
          </a:xfrm>
        </p:spPr>
        <p:txBody>
          <a:bodyPr anchor="b">
            <a:noAutofit/>
          </a:bodyPr>
          <a:lstStyle>
            <a:lvl1pPr marL="0" indent="0" algn="ctr">
              <a:lnSpc>
                <a:spcPct val="75000"/>
              </a:lnSpc>
              <a:buNone/>
              <a:defRPr sz="1152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10" name="Text Placeholder 3"/>
          <p:cNvSpPr>
            <a:spLocks noGrp="1"/>
          </p:cNvSpPr>
          <p:nvPr>
            <p:ph type="body" sz="half" idx="16"/>
          </p:nvPr>
        </p:nvSpPr>
        <p:spPr>
          <a:xfrm>
            <a:off x="15988860" y="14128111"/>
            <a:ext cx="11892062" cy="13669656"/>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11" name="Text Placeholder 4"/>
          <p:cNvSpPr>
            <a:spLocks noGrp="1"/>
          </p:cNvSpPr>
          <p:nvPr>
            <p:ph type="body" sz="quarter" idx="13"/>
          </p:nvPr>
        </p:nvSpPr>
        <p:spPr>
          <a:xfrm>
            <a:off x="28703875" y="11362046"/>
            <a:ext cx="11897741" cy="2766058"/>
          </a:xfrm>
        </p:spPr>
        <p:txBody>
          <a:bodyPr anchor="b">
            <a:noAutofit/>
          </a:bodyPr>
          <a:lstStyle>
            <a:lvl1pPr marL="0" indent="0" algn="ctr">
              <a:lnSpc>
                <a:spcPct val="75000"/>
              </a:lnSpc>
              <a:buNone/>
              <a:defRPr sz="1152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12" name="Text Placeholder 3"/>
          <p:cNvSpPr>
            <a:spLocks noGrp="1"/>
          </p:cNvSpPr>
          <p:nvPr>
            <p:ph type="body" sz="half" idx="17"/>
          </p:nvPr>
        </p:nvSpPr>
        <p:spPr>
          <a:xfrm>
            <a:off x="28703875" y="14128111"/>
            <a:ext cx="11897741" cy="13669656"/>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07006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30" name="Title 1"/>
          <p:cNvSpPr>
            <a:spLocks noGrp="1"/>
          </p:cNvSpPr>
          <p:nvPr>
            <p:ph type="title"/>
          </p:nvPr>
        </p:nvSpPr>
        <p:spPr>
          <a:xfrm>
            <a:off x="3289591" y="2931705"/>
            <a:ext cx="37312027" cy="7698826"/>
          </a:xfrm>
        </p:spPr>
        <p:txBody>
          <a:bodyPr/>
          <a:lstStyle/>
          <a:p>
            <a:r>
              <a:rPr lang="en-GB"/>
              <a:t>Click to edit Master title style</a:t>
            </a:r>
            <a:endParaRPr lang="en-US" dirty="0"/>
          </a:p>
        </p:txBody>
      </p:sp>
      <p:sp>
        <p:nvSpPr>
          <p:cNvPr id="19" name="Text Placeholder 2"/>
          <p:cNvSpPr>
            <a:spLocks noGrp="1"/>
          </p:cNvSpPr>
          <p:nvPr>
            <p:ph type="body" idx="1"/>
          </p:nvPr>
        </p:nvSpPr>
        <p:spPr>
          <a:xfrm>
            <a:off x="3289591" y="20183136"/>
            <a:ext cx="11867074" cy="2766058"/>
          </a:xfrm>
        </p:spPr>
        <p:txBody>
          <a:bodyPr anchor="b">
            <a:noAutofit/>
          </a:bodyPr>
          <a:lstStyle>
            <a:lvl1pPr marL="0" indent="0" algn="ctr">
              <a:lnSpc>
                <a:spcPct val="75000"/>
              </a:lnSpc>
              <a:buNone/>
              <a:defRPr sz="1056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20" name="Picture Placeholder 2"/>
          <p:cNvSpPr>
            <a:spLocks noGrp="1" noChangeAspect="1"/>
          </p:cNvSpPr>
          <p:nvPr>
            <p:ph type="pic" idx="15"/>
          </p:nvPr>
        </p:nvSpPr>
        <p:spPr>
          <a:xfrm>
            <a:off x="3289591" y="11362046"/>
            <a:ext cx="11867074" cy="73152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GB"/>
              <a:t>Click icon to add picture</a:t>
            </a:r>
            <a:endParaRPr lang="en-US" dirty="0"/>
          </a:p>
        </p:txBody>
      </p:sp>
      <p:sp>
        <p:nvSpPr>
          <p:cNvPr id="21" name="Text Placeholder 3"/>
          <p:cNvSpPr>
            <a:spLocks noGrp="1"/>
          </p:cNvSpPr>
          <p:nvPr>
            <p:ph type="body" sz="half" idx="18"/>
          </p:nvPr>
        </p:nvSpPr>
        <p:spPr>
          <a:xfrm>
            <a:off x="3289591" y="22949194"/>
            <a:ext cx="11867074" cy="4848566"/>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22" name="Text Placeholder 4"/>
          <p:cNvSpPr>
            <a:spLocks noGrp="1"/>
          </p:cNvSpPr>
          <p:nvPr>
            <p:ph type="body" sz="quarter" idx="3"/>
          </p:nvPr>
        </p:nvSpPr>
        <p:spPr>
          <a:xfrm>
            <a:off x="15993934" y="20183136"/>
            <a:ext cx="11886581" cy="2766058"/>
          </a:xfrm>
        </p:spPr>
        <p:txBody>
          <a:bodyPr anchor="b">
            <a:noAutofit/>
          </a:bodyPr>
          <a:lstStyle>
            <a:lvl1pPr marL="0" indent="0" algn="ctr">
              <a:lnSpc>
                <a:spcPct val="75000"/>
              </a:lnSpc>
              <a:buNone/>
              <a:defRPr sz="1056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23" name="Picture Placeholder 2"/>
          <p:cNvSpPr>
            <a:spLocks noGrp="1" noChangeAspect="1"/>
          </p:cNvSpPr>
          <p:nvPr>
            <p:ph type="pic" idx="21"/>
          </p:nvPr>
        </p:nvSpPr>
        <p:spPr>
          <a:xfrm>
            <a:off x="15988853" y="11362046"/>
            <a:ext cx="11892067" cy="73152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GB"/>
              <a:t>Click icon to add picture</a:t>
            </a:r>
            <a:endParaRPr lang="en-US" dirty="0"/>
          </a:p>
        </p:txBody>
      </p:sp>
      <p:sp>
        <p:nvSpPr>
          <p:cNvPr id="24" name="Text Placeholder 3"/>
          <p:cNvSpPr>
            <a:spLocks noGrp="1"/>
          </p:cNvSpPr>
          <p:nvPr>
            <p:ph type="body" sz="half" idx="19"/>
          </p:nvPr>
        </p:nvSpPr>
        <p:spPr>
          <a:xfrm>
            <a:off x="15988853" y="22949191"/>
            <a:ext cx="11892067" cy="4848571"/>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25" name="Text Placeholder 4"/>
          <p:cNvSpPr>
            <a:spLocks noGrp="1"/>
          </p:cNvSpPr>
          <p:nvPr>
            <p:ph type="body" sz="quarter" idx="13"/>
          </p:nvPr>
        </p:nvSpPr>
        <p:spPr>
          <a:xfrm>
            <a:off x="28703878" y="20183136"/>
            <a:ext cx="11882453" cy="2766058"/>
          </a:xfrm>
        </p:spPr>
        <p:txBody>
          <a:bodyPr anchor="b">
            <a:noAutofit/>
          </a:bodyPr>
          <a:lstStyle>
            <a:lvl1pPr marL="0" indent="0" algn="ctr">
              <a:lnSpc>
                <a:spcPct val="75000"/>
              </a:lnSpc>
              <a:buNone/>
              <a:defRPr sz="1056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26" name="Picture Placeholder 2"/>
          <p:cNvSpPr>
            <a:spLocks noGrp="1" noChangeAspect="1"/>
          </p:cNvSpPr>
          <p:nvPr>
            <p:ph type="pic" idx="22"/>
          </p:nvPr>
        </p:nvSpPr>
        <p:spPr>
          <a:xfrm>
            <a:off x="28703875" y="11362046"/>
            <a:ext cx="11897741" cy="73152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GB"/>
              <a:t>Click icon to add picture</a:t>
            </a:r>
            <a:endParaRPr lang="en-US" dirty="0"/>
          </a:p>
        </p:txBody>
      </p:sp>
      <p:sp>
        <p:nvSpPr>
          <p:cNvPr id="27" name="Text Placeholder 3"/>
          <p:cNvSpPr>
            <a:spLocks noGrp="1"/>
          </p:cNvSpPr>
          <p:nvPr>
            <p:ph type="body" sz="half" idx="20"/>
          </p:nvPr>
        </p:nvSpPr>
        <p:spPr>
          <a:xfrm>
            <a:off x="28703424" y="22949182"/>
            <a:ext cx="11898192" cy="4848581"/>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86219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3289591" y="11362053"/>
            <a:ext cx="37312027" cy="1643571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68536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Vertical Title 1"/>
          <p:cNvSpPr>
            <a:spLocks noGrp="1"/>
          </p:cNvSpPr>
          <p:nvPr>
            <p:ph type="title" orient="vert"/>
          </p:nvPr>
        </p:nvSpPr>
        <p:spPr>
          <a:xfrm>
            <a:off x="31409642" y="2926092"/>
            <a:ext cx="9191976" cy="2487167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3289591" y="2926092"/>
            <a:ext cx="27571406" cy="24871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71256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4203669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slideLayout" Target="../slideLayouts/slideLayout3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20" Type="http://schemas.openxmlformats.org/officeDocument/2006/relationships/image" Target="../media/image9.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19" Type="http://schemas.openxmlformats.org/officeDocument/2006/relationships/theme" Target="../theme/theme4.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5" y="-3"/>
            <a:ext cx="43891210" cy="3291840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3289594" y="2968889"/>
            <a:ext cx="37312022" cy="766165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3289591" y="11362053"/>
            <a:ext cx="37312027" cy="16435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643454" y="28239727"/>
            <a:ext cx="9875520" cy="1752600"/>
          </a:xfrm>
          <a:prstGeom prst="rect">
            <a:avLst/>
          </a:prstGeom>
        </p:spPr>
        <p:txBody>
          <a:bodyPr vert="horz" lIns="91440" tIns="45720" rIns="91440" bIns="45720" rtlCol="0" anchor="ctr"/>
          <a:lstStyle>
            <a:lvl1pPr algn="r">
              <a:defRPr sz="4800">
                <a:solidFill>
                  <a:schemeClr val="tx1"/>
                </a:solidFill>
              </a:defRPr>
            </a:lvl1pPr>
          </a:lstStyle>
          <a:p>
            <a:fld id="{48A87A34-81AB-432B-8DAE-1953F412C126}" type="datetimeFigureOut">
              <a:rPr lang="en-US" dirty="0"/>
              <a:pPr/>
              <a:t>7/3/2026</a:t>
            </a:fld>
            <a:endParaRPr lang="en-US" dirty="0"/>
          </a:p>
        </p:txBody>
      </p:sp>
      <p:sp>
        <p:nvSpPr>
          <p:cNvPr id="5" name="Footer Placeholder 4"/>
          <p:cNvSpPr>
            <a:spLocks noGrp="1"/>
          </p:cNvSpPr>
          <p:nvPr>
            <p:ph type="ftr" sz="quarter" idx="3"/>
          </p:nvPr>
        </p:nvSpPr>
        <p:spPr>
          <a:xfrm>
            <a:off x="3289591" y="28239727"/>
            <a:ext cx="24022392" cy="1752600"/>
          </a:xfrm>
          <a:prstGeom prst="rect">
            <a:avLst/>
          </a:prstGeom>
        </p:spPr>
        <p:txBody>
          <a:bodyPr vert="horz" lIns="91440" tIns="45720" rIns="91440" bIns="45720" rtlCol="0" anchor="ctr"/>
          <a:lstStyle>
            <a:lvl1pPr algn="l">
              <a:defRPr sz="4800">
                <a:solidFill>
                  <a:schemeClr val="tx1"/>
                </a:solidFill>
              </a:defRPr>
            </a:lvl1pPr>
          </a:lstStyle>
          <a:p>
            <a:endParaRPr lang="en-US" dirty="0"/>
          </a:p>
        </p:txBody>
      </p:sp>
      <p:sp>
        <p:nvSpPr>
          <p:cNvPr id="6" name="Slide Number Placeholder 5"/>
          <p:cNvSpPr>
            <a:spLocks noGrp="1"/>
          </p:cNvSpPr>
          <p:nvPr>
            <p:ph type="sldNum" sz="quarter" idx="4"/>
          </p:nvPr>
        </p:nvSpPr>
        <p:spPr>
          <a:xfrm>
            <a:off x="37850446" y="28239727"/>
            <a:ext cx="2751173" cy="1752600"/>
          </a:xfrm>
          <a:prstGeom prst="rect">
            <a:avLst/>
          </a:prstGeom>
        </p:spPr>
        <p:txBody>
          <a:bodyPr vert="horz" lIns="91440" tIns="45720" rIns="91440" bIns="45720" rtlCol="0" anchor="ctr"/>
          <a:lstStyle>
            <a:lvl1pPr algn="r">
              <a:defRPr sz="4800">
                <a:solidFill>
                  <a:schemeClr val="tx1"/>
                </a:solidFill>
              </a:defRPr>
            </a:lvl1pPr>
          </a:lstStyle>
          <a:p>
            <a:fld id="{6D22F896-40B5-4ADD-8801-0D06FADFA095}" type="slidenum">
              <a:rPr lang="en-US" dirty="0"/>
              <a:pPr/>
              <a:t>‹#›</a:t>
            </a:fld>
            <a:endParaRPr lang="en-US" dirty="0"/>
          </a:p>
        </p:txBody>
      </p:sp>
      <p:sp>
        <p:nvSpPr>
          <p:cNvPr id="7" name="Rounded Rectangle 1">
            <a:extLst>
              <a:ext uri="{FF2B5EF4-FFF2-40B4-BE49-F238E27FC236}">
                <a16:creationId xmlns:a16="http://schemas.microsoft.com/office/drawing/2014/main" id="{15B0DB16-A5C9-8298-4D9F-F2F627BB8C1E}"/>
              </a:ext>
            </a:extLst>
          </p:cNvPr>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39">
            <a:extLst>
              <a:ext uri="{FF2B5EF4-FFF2-40B4-BE49-F238E27FC236}">
                <a16:creationId xmlns:a16="http://schemas.microsoft.com/office/drawing/2014/main" id="{875A6F45-75CC-23CF-DD00-8C68D1E503A6}"/>
              </a:ext>
            </a:extLst>
          </p:cNvPr>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41">
            <a:extLst>
              <a:ext uri="{FF2B5EF4-FFF2-40B4-BE49-F238E27FC236}">
                <a16:creationId xmlns:a16="http://schemas.microsoft.com/office/drawing/2014/main" id="{61D5B335-31A7-A2A6-60F8-3E2E6D0A0D8D}"/>
              </a:ext>
            </a:extLst>
          </p:cNvPr>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63">
            <a:extLst>
              <a:ext uri="{FF2B5EF4-FFF2-40B4-BE49-F238E27FC236}">
                <a16:creationId xmlns:a16="http://schemas.microsoft.com/office/drawing/2014/main" id="{AACA60AB-6409-4A71-91A5-991D8273E5E8}"/>
              </a:ext>
            </a:extLst>
          </p:cNvPr>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CF10888-0443-FA74-A004-D711DF9CACD7}"/>
              </a:ext>
            </a:extLst>
          </p:cNvPr>
          <p:cNvGrpSpPr/>
          <p:nvPr userDrawn="1"/>
        </p:nvGrpSpPr>
        <p:grpSpPr>
          <a:xfrm rot="10800000">
            <a:off x="-36600" y="31404884"/>
            <a:ext cx="43927800" cy="1502229"/>
            <a:chOff x="-14192" y="1382"/>
            <a:chExt cx="27451941" cy="4572641"/>
          </a:xfrm>
        </p:grpSpPr>
        <p:sp>
          <p:nvSpPr>
            <p:cNvPr id="12" name="Rectangle 16">
              <a:extLst>
                <a:ext uri="{FF2B5EF4-FFF2-40B4-BE49-F238E27FC236}">
                  <a16:creationId xmlns:a16="http://schemas.microsoft.com/office/drawing/2014/main" id="{E18E0709-ECD3-0C0F-7FE9-1EB099E5D0C2}"/>
                </a:ext>
              </a:extLst>
            </p:cNvPr>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6">
              <a:extLst>
                <a:ext uri="{FF2B5EF4-FFF2-40B4-BE49-F238E27FC236}">
                  <a16:creationId xmlns:a16="http://schemas.microsoft.com/office/drawing/2014/main" id="{6AE19688-586F-164A-B902-81573DDB55AF}"/>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5">
              <a:extLst>
                <a:ext uri="{FF2B5EF4-FFF2-40B4-BE49-F238E27FC236}">
                  <a16:creationId xmlns:a16="http://schemas.microsoft.com/office/drawing/2014/main" id="{D350EA59-418C-193F-64EA-C4498067580B}"/>
                </a:ext>
              </a:extLst>
            </p:cNvPr>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15" name="Text Box 14">
            <a:extLst>
              <a:ext uri="{FF2B5EF4-FFF2-40B4-BE49-F238E27FC236}">
                <a16:creationId xmlns:a16="http://schemas.microsoft.com/office/drawing/2014/main" id="{70AC125C-F103-CCC5-572C-94D669D3EAB1}"/>
              </a:ext>
            </a:extLst>
          </p:cNvPr>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16" name="Group 15">
            <a:extLst>
              <a:ext uri="{FF2B5EF4-FFF2-40B4-BE49-F238E27FC236}">
                <a16:creationId xmlns:a16="http://schemas.microsoft.com/office/drawing/2014/main" id="{22555D78-DB36-0439-877C-BF2DE0CF758C}"/>
              </a:ext>
            </a:extLst>
          </p:cNvPr>
          <p:cNvGrpSpPr/>
          <p:nvPr userDrawn="1"/>
        </p:nvGrpSpPr>
        <p:grpSpPr>
          <a:xfrm>
            <a:off x="-43304" y="11286"/>
            <a:ext cx="43905392" cy="4120075"/>
            <a:chOff x="-43304" y="11286"/>
            <a:chExt cx="43905392" cy="4120075"/>
          </a:xfrm>
        </p:grpSpPr>
        <p:sp>
          <p:nvSpPr>
            <p:cNvPr id="17" name="Rectangle 16">
              <a:extLst>
                <a:ext uri="{FF2B5EF4-FFF2-40B4-BE49-F238E27FC236}">
                  <a16:creationId xmlns:a16="http://schemas.microsoft.com/office/drawing/2014/main" id="{94E5326C-5793-AE9C-E37E-F9BD6DF58597}"/>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7B36B85A-5477-CC0C-75B4-C7A61A044DB1}"/>
                </a:ext>
              </a:extLst>
            </p:cNvPr>
            <p:cNvGrpSpPr/>
            <p:nvPr userDrawn="1"/>
          </p:nvGrpSpPr>
          <p:grpSpPr>
            <a:xfrm>
              <a:off x="-43304" y="11286"/>
              <a:ext cx="43905392" cy="4036528"/>
              <a:chOff x="-14192" y="1382"/>
              <a:chExt cx="27451941" cy="4572641"/>
            </a:xfrm>
          </p:grpSpPr>
          <p:sp>
            <p:nvSpPr>
              <p:cNvPr id="19" name="Rectangle 16">
                <a:extLst>
                  <a:ext uri="{FF2B5EF4-FFF2-40B4-BE49-F238E27FC236}">
                    <a16:creationId xmlns:a16="http://schemas.microsoft.com/office/drawing/2014/main" id="{B8A91929-887B-6E8C-C34E-4B1FEE6F6311}"/>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6">
                <a:extLst>
                  <a:ext uri="{FF2B5EF4-FFF2-40B4-BE49-F238E27FC236}">
                    <a16:creationId xmlns:a16="http://schemas.microsoft.com/office/drawing/2014/main" id="{D0397ACA-E247-064D-58F8-FF29E8B315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7C79E626-EBCB-27D5-A040-8451DD25A88C}"/>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3394651609"/>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 id="2147483740" r:id="rId18"/>
  </p:sldLayoutIdLst>
  <p:txStyles>
    <p:titleStyle>
      <a:lvl1pPr algn="ctr" defTabSz="4389120" rtl="0" eaLnBrk="1" latinLnBrk="0" hangingPunct="1">
        <a:lnSpc>
          <a:spcPct val="90000"/>
        </a:lnSpc>
        <a:spcBef>
          <a:spcPct val="0"/>
        </a:spcBef>
        <a:buNone/>
        <a:defRPr sz="17280" kern="1200" cap="all" baseline="0">
          <a:solidFill>
            <a:schemeClr val="tx1"/>
          </a:solidFill>
          <a:effectLst/>
          <a:latin typeface="+mj-lt"/>
          <a:ea typeface="+mj-ea"/>
          <a:cs typeface="+mj-cs"/>
        </a:defRPr>
      </a:lvl1pPr>
    </p:titleStyle>
    <p:bodyStyle>
      <a:lvl1pPr marL="1097280" indent="-1097280" algn="l" defTabSz="4389120" rtl="0" eaLnBrk="1" latinLnBrk="0" hangingPunct="1">
        <a:lnSpc>
          <a:spcPct val="120000"/>
        </a:lnSpc>
        <a:spcBef>
          <a:spcPts val="4800"/>
        </a:spcBef>
        <a:buClr>
          <a:schemeClr val="tx1"/>
        </a:buClr>
        <a:buFont typeface="Arial" panose="020B0604020202020204" pitchFamily="34" charset="0"/>
        <a:buChar char="•"/>
        <a:defRPr sz="9600" kern="1200" cap="all" baseline="0">
          <a:solidFill>
            <a:schemeClr val="tx1"/>
          </a:solidFill>
          <a:effectLst/>
          <a:latin typeface="+mn-lt"/>
          <a:ea typeface="+mn-ea"/>
          <a:cs typeface="+mn-cs"/>
        </a:defRPr>
      </a:lvl1pPr>
      <a:lvl2pPr marL="3291840" indent="-1097280" algn="l" defTabSz="4389120" rtl="0" eaLnBrk="1" latinLnBrk="0" hangingPunct="1">
        <a:lnSpc>
          <a:spcPct val="120000"/>
        </a:lnSpc>
        <a:spcBef>
          <a:spcPts val="2400"/>
        </a:spcBef>
        <a:buClr>
          <a:schemeClr val="tx1"/>
        </a:buClr>
        <a:buFont typeface="Arial" panose="020B0604020202020204" pitchFamily="34" charset="0"/>
        <a:buChar char="•"/>
        <a:defRPr sz="8640" kern="1200" cap="all" baseline="0">
          <a:solidFill>
            <a:schemeClr val="tx1"/>
          </a:solidFill>
          <a:effectLst/>
          <a:latin typeface="+mn-lt"/>
          <a:ea typeface="+mn-ea"/>
          <a:cs typeface="+mn-cs"/>
        </a:defRPr>
      </a:lvl2pPr>
      <a:lvl3pPr marL="5486400" indent="-1097280" algn="l" defTabSz="4389120" rtl="0" eaLnBrk="1" latinLnBrk="0" hangingPunct="1">
        <a:lnSpc>
          <a:spcPct val="120000"/>
        </a:lnSpc>
        <a:spcBef>
          <a:spcPts val="2400"/>
        </a:spcBef>
        <a:buClr>
          <a:schemeClr val="tx1"/>
        </a:buClr>
        <a:buFont typeface="Arial" panose="020B0604020202020204" pitchFamily="34" charset="0"/>
        <a:buChar char="•"/>
        <a:defRPr sz="7680" kern="1200" cap="all" baseline="0">
          <a:solidFill>
            <a:schemeClr val="tx1"/>
          </a:solidFill>
          <a:effectLst/>
          <a:latin typeface="+mn-lt"/>
          <a:ea typeface="+mn-ea"/>
          <a:cs typeface="+mn-cs"/>
        </a:defRPr>
      </a:lvl3pPr>
      <a:lvl4pPr marL="768096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4pPr>
      <a:lvl5pPr marL="987552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5pPr>
      <a:lvl6pPr marL="1207008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6pPr>
      <a:lvl7pPr marL="1426464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7pPr>
      <a:lvl8pPr marL="1645920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8pPr>
      <a:lvl9pPr marL="1865376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hyperlink" Target="https://academic.oup.com/heapro/article-abstract/40/2/daaf007/8086853" TargetMode="External"/><Relationship Id="rId13" Type="http://schemas.openxmlformats.org/officeDocument/2006/relationships/hyperlink" Target="https://www.nature.com/articles/s41533-022-00277-9" TargetMode="External"/><Relationship Id="rId18" Type="http://schemas.openxmlformats.org/officeDocument/2006/relationships/hyperlink" Target="https://www.sciencedirect.com/science/article/pii/S0749379723003136" TargetMode="External"/><Relationship Id="rId3" Type="http://schemas.openxmlformats.org/officeDocument/2006/relationships/image" Target="../media/image14.jpeg"/><Relationship Id="rId21" Type="http://schemas.openxmlformats.org/officeDocument/2006/relationships/hyperlink" Target="https://www.sciencedirect.com/science/article/pii/S0955395926001246" TargetMode="External"/><Relationship Id="rId7" Type="http://schemas.openxmlformats.org/officeDocument/2006/relationships/hyperlink" Target="https://pmc.ncbi.nlm.nih.gov/articles/PMC7205081/" TargetMode="External"/><Relationship Id="rId12" Type="http://schemas.openxmlformats.org/officeDocument/2006/relationships/hyperlink" Target="https://research.lancaster-university.uk/en/publications/vaping-associated-nicotine-dependence-amongst-children-and-young-/" TargetMode="External"/><Relationship Id="rId17" Type="http://schemas.openxmlformats.org/officeDocument/2006/relationships/hyperlink" Target="https://digital.nhs.uk/data-and-information/publications/statistical/smoking-drinking-and-drug-use-among-young-people-in-england/2021" TargetMode="External"/><Relationship Id="rId2" Type="http://schemas.openxmlformats.org/officeDocument/2006/relationships/image" Target="../media/image13.jpeg"/><Relationship Id="rId16" Type="http://schemas.openxmlformats.org/officeDocument/2006/relationships/hyperlink" Target="https://academic.oup.com/ntr/article-abstract/27/3/475/7749645" TargetMode="External"/><Relationship Id="rId20" Type="http://schemas.openxmlformats.org/officeDocument/2006/relationships/hyperlink" Target="https://terra-docs.s3.us-east-2.amazonaws.com/IJHSR/Articles/volume7-issue9/IJHSR_2025_79_21.pdf" TargetMode="External"/><Relationship Id="rId1" Type="http://schemas.openxmlformats.org/officeDocument/2006/relationships/slideLayout" Target="../slideLayouts/slideLayout31.xml"/><Relationship Id="rId6" Type="http://schemas.openxmlformats.org/officeDocument/2006/relationships/hyperlink" Target="https://link.springer.com/article/10.1007/s40429-026-00716-4" TargetMode="External"/><Relationship Id="rId11" Type="http://schemas.openxmlformats.org/officeDocument/2006/relationships/hyperlink" Target="https://link.springer.com/article/10.1186/s12889-020-8270-3" TargetMode="External"/><Relationship Id="rId5" Type="http://schemas.openxmlformats.org/officeDocument/2006/relationships/image" Target="../media/image16.jpeg"/><Relationship Id="rId15" Type="http://schemas.openxmlformats.org/officeDocument/2006/relationships/hyperlink" Target="https://www.tandfonline.com/doi/abs/10.1080/09687637.2016.1178708" TargetMode="External"/><Relationship Id="rId10" Type="http://schemas.openxmlformats.org/officeDocument/2006/relationships/hyperlink" Target="https://link.springer.com/article/10.1007/s40894-023-00210-2" TargetMode="External"/><Relationship Id="rId19" Type="http://schemas.openxmlformats.org/officeDocument/2006/relationships/hyperlink" Target="https://link.springer.com/article/10.1186/s12889-025-24518-x" TargetMode="External"/><Relationship Id="rId4" Type="http://schemas.openxmlformats.org/officeDocument/2006/relationships/image" Target="../media/image15.jpeg"/><Relationship Id="rId9" Type="http://schemas.openxmlformats.org/officeDocument/2006/relationships/hyperlink" Target="https://journals.sagepub.com/doi/abs/10.1177/17579139251325156" TargetMode="External"/><Relationship Id="rId14" Type="http://schemas.openxmlformats.org/officeDocument/2006/relationships/hyperlink" Target="https://www.frontiersin.org/journals/public-health/articles/10.3389/fpubh.2025.1689766/full" TargetMode="External"/><Relationship Id="rId22" Type="http://schemas.openxmlformats.org/officeDocument/2006/relationships/hyperlink" Target="https://journals.sagepub.com/doi/abs/10.1177/009145092412801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451810" y="17733361"/>
            <a:ext cx="40987579" cy="4957011"/>
          </a:xfrm>
        </p:spPr>
        <p:txBody>
          <a:bodyPr>
            <a:normAutofit fontScale="90000"/>
          </a:bodyPr>
          <a:lstStyle/>
          <a:p>
            <a:br>
              <a:rPr lang="en-GB" sz="3200" b="1" dirty="0">
                <a:effectLst/>
                <a:ea typeface="Aptos" panose="020B0004020202020204" pitchFamily="34" charset="0"/>
              </a:rPr>
            </a:br>
            <a:br>
              <a:rPr lang="en-GB" sz="3200" b="1" dirty="0"/>
            </a:br>
            <a:r>
              <a:rPr lang="en-GB" sz="10700" b="1" dirty="0">
                <a:latin typeface="Arial" panose="020B0604020202020204" pitchFamily="34" charset="0"/>
                <a:cs typeface="Arial" panose="020B0604020202020204" pitchFamily="34" charset="0"/>
              </a:rPr>
              <a:t>Student name: VIDHI CHATURBHAI GONDALIYA</a:t>
            </a:r>
            <a:br>
              <a:rPr lang="en-GB" sz="10700" b="1" dirty="0">
                <a:latin typeface="Arial" panose="020B0604020202020204" pitchFamily="34" charset="0"/>
                <a:cs typeface="Arial" panose="020B0604020202020204" pitchFamily="34" charset="0"/>
              </a:rPr>
            </a:br>
            <a:r>
              <a:rPr lang="en-GB" sz="10700" b="1" dirty="0">
                <a:latin typeface="Arial" panose="020B0604020202020204" pitchFamily="34" charset="0"/>
                <a:cs typeface="Arial" panose="020B0604020202020204" pitchFamily="34" charset="0"/>
              </a:rPr>
              <a:t>Student number:2521864  </a:t>
            </a:r>
            <a:br>
              <a:rPr lang="en-GB" sz="10700" b="1" dirty="0">
                <a:latin typeface="Arial" panose="020B0604020202020204" pitchFamily="34" charset="0"/>
                <a:cs typeface="Arial" panose="020B0604020202020204" pitchFamily="34" charset="0"/>
              </a:rPr>
            </a:br>
            <a:r>
              <a:rPr lang="en-GB" sz="10700" b="1" dirty="0">
                <a:latin typeface="Arial" panose="020B0604020202020204" pitchFamily="34" charset="0"/>
                <a:cs typeface="Arial" panose="020B0604020202020204" pitchFamily="34" charset="0"/>
              </a:rPr>
              <a:t>Lecturer Name: OLUWADAMILOLA TAYO</a:t>
            </a:r>
            <a:br>
              <a:rPr lang="en-GB" sz="10700" b="1" dirty="0">
                <a:latin typeface="Arial" panose="020B0604020202020204" pitchFamily="34" charset="0"/>
                <a:cs typeface="Arial" panose="020B0604020202020204" pitchFamily="34" charset="0"/>
              </a:rPr>
            </a:br>
            <a:r>
              <a:rPr lang="en-GB" sz="10700" b="1" dirty="0">
                <a:latin typeface="Arial" panose="020B0604020202020204" pitchFamily="34" charset="0"/>
                <a:cs typeface="Arial" panose="020B0604020202020204" pitchFamily="34" charset="0"/>
              </a:rPr>
              <a:t>Module Code:LCHS_7008</a:t>
            </a:r>
            <a:br>
              <a:rPr lang="en-GB" sz="10700" b="1" dirty="0"/>
            </a:br>
            <a:endParaRPr lang="en-GB" sz="10700" b="1"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451810" y="2574758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7130604"/>
            <a:ext cx="29036209" cy="141577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PRACTICE BASED RESEARCH</a:t>
            </a: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A4D6D42-064F-4957-4CE3-BA53FD41DB08}"/>
              </a:ext>
            </a:extLst>
          </p:cNvPr>
          <p:cNvSpPr txBox="1"/>
          <p:nvPr/>
        </p:nvSpPr>
        <p:spPr>
          <a:xfrm>
            <a:off x="1451810" y="10548689"/>
            <a:ext cx="40466212" cy="4154984"/>
          </a:xfrm>
          <a:prstGeom prst="rect">
            <a:avLst/>
          </a:prstGeom>
          <a:noFill/>
        </p:spPr>
        <p:txBody>
          <a:bodyPr wrap="square">
            <a:spAutoFit/>
          </a:bodyPr>
          <a:lstStyle/>
          <a:p>
            <a:pPr algn="ctr"/>
            <a:r>
              <a:rPr lang="en-GB" sz="8800" dirty="0">
                <a:ln>
                  <a:solidFill>
                    <a:schemeClr val="accent1">
                      <a:lumMod val="50000"/>
                    </a:schemeClr>
                  </a:solidFill>
                </a:ln>
                <a:latin typeface="Arial" panose="020B0604020202020204" pitchFamily="34" charset="0"/>
                <a:cs typeface="Arial" panose="020B0604020202020204" pitchFamily="34" charset="0"/>
              </a:rPr>
              <a:t>The Role of Social Determinants in Influencing Vaping Behaviour Among Teenagers in the UK:</a:t>
            </a:r>
          </a:p>
          <a:p>
            <a:pPr algn="ctr"/>
            <a:r>
              <a:rPr lang="en-GB" sz="8800" dirty="0">
                <a:ln>
                  <a:solidFill>
                    <a:schemeClr val="accent1">
                      <a:lumMod val="50000"/>
                    </a:schemeClr>
                  </a:solidFill>
                </a:ln>
                <a:latin typeface="Arial" panose="020B0604020202020204" pitchFamily="34" charset="0"/>
                <a:cs typeface="Arial" panose="020B0604020202020204" pitchFamily="34" charset="0"/>
              </a:rPr>
              <a:t> A Systematic Review              </a:t>
            </a:r>
            <a:endParaRPr lang="en-US" sz="8800" dirty="0">
              <a:ln>
                <a:solidFill>
                  <a:schemeClr val="accent1">
                    <a:lumMod val="50000"/>
                  </a:schemeClr>
                </a:solidFill>
              </a:ln>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99321" y="5752804"/>
            <a:ext cx="9956867" cy="6103765"/>
          </a:xfrm>
          <a:solidFill>
            <a:schemeClr val="accent1">
              <a:lumMod val="20000"/>
              <a:lumOff val="80000"/>
            </a:schemeClr>
          </a:solidFill>
        </p:spPr>
        <p:txBody>
          <a:bodyPr/>
          <a:lstStyle/>
          <a:p>
            <a:pPr algn="just"/>
            <a:r>
              <a:rPr lang="gu-IN" sz="2800" cap="none" dirty="0">
                <a:latin typeface="Arial" panose="020B0604020202020204" pitchFamily="34" charset="0"/>
                <a:ea typeface="STFangsong" panose="02010600040101010101" pitchFamily="2" charset="-122"/>
              </a:rPr>
              <a:t>Electronic cigarettes (e-cigarettes) were introduced to the UK in the mid-2000s</a:t>
            </a:r>
            <a:r>
              <a:rPr lang="en-GB" sz="2800" cap="none" dirty="0">
                <a:latin typeface="Arial" panose="020B0604020202020204" pitchFamily="34" charset="0"/>
                <a:ea typeface="STFangsong" panose="02010600040101010101" pitchFamily="2" charset="-122"/>
                <a:cs typeface="Arial" panose="020B0604020202020204" pitchFamily="34" charset="0"/>
              </a:rPr>
              <a:t>. They were</a:t>
            </a:r>
            <a:r>
              <a:rPr lang="gu-IN" sz="2800" cap="none" dirty="0">
                <a:latin typeface="Arial" panose="020B0604020202020204" pitchFamily="34" charset="0"/>
                <a:ea typeface="STFangsong" panose="02010600040101010101" pitchFamily="2" charset="-122"/>
              </a:rPr>
              <a:t> initially promoted as a less harmful alternative to traditional smoking and as a smoking cessation aid for adults</a:t>
            </a:r>
            <a:r>
              <a:rPr lang="en-GB" sz="2800" cap="none" dirty="0">
                <a:latin typeface="Arial" panose="020B0604020202020204" pitchFamily="34" charset="0"/>
                <a:ea typeface="STFangsong" panose="02010600040101010101" pitchFamily="2" charset="-122"/>
                <a:cs typeface="Arial" panose="020B0604020202020204" pitchFamily="34" charset="0"/>
              </a:rPr>
              <a:t> (Adebisi</a:t>
            </a:r>
            <a:r>
              <a:rPr lang="gu-IN" sz="2800" cap="none" dirty="0">
                <a:latin typeface="Arial" panose="020B0604020202020204" pitchFamily="34" charset="0"/>
                <a:ea typeface="STFangsong" panose="02010600040101010101" pitchFamily="2" charset="-122"/>
              </a:rPr>
              <a:t>,</a:t>
            </a:r>
            <a:r>
              <a:rPr lang="en-GB" sz="2800" cap="none" dirty="0">
                <a:latin typeface="Arial" panose="020B0604020202020204" pitchFamily="34" charset="0"/>
                <a:ea typeface="STFangsong" panose="02010600040101010101" pitchFamily="2" charset="-122"/>
                <a:cs typeface="Arial" panose="020B0604020202020204" pitchFamily="34" charset="0"/>
              </a:rPr>
              <a:t> 2026)</a:t>
            </a:r>
            <a:r>
              <a:rPr lang="gu-IN" sz="2800" cap="none" dirty="0">
                <a:latin typeface="Arial" panose="020B0604020202020204" pitchFamily="34" charset="0"/>
                <a:ea typeface="STFangsong" panose="02010600040101010101" pitchFamily="2" charset="-122"/>
              </a:rPr>
              <a:t>. Over time, their popularity has increased significantly, particularly among adolescents, making vaping an important public health concern in the </a:t>
            </a:r>
            <a:r>
              <a:rPr lang="en-GB" sz="2800" cap="none" dirty="0">
                <a:latin typeface="Arial" panose="020B0604020202020204" pitchFamily="34" charset="0"/>
                <a:ea typeface="STFangsong" panose="02010600040101010101" pitchFamily="2" charset="-122"/>
                <a:cs typeface="Arial" panose="020B0604020202020204" pitchFamily="34" charset="0"/>
              </a:rPr>
              <a:t>United Kingdom</a:t>
            </a:r>
            <a:r>
              <a:rPr lang="gu-IN" sz="2800" cap="none" dirty="0">
                <a:latin typeface="Arial" panose="020B0604020202020204" pitchFamily="34" charset="0"/>
                <a:ea typeface="STFangsong" panose="02010600040101010101" pitchFamily="2" charset="-122"/>
              </a:rPr>
              <a:t> (</a:t>
            </a:r>
            <a:r>
              <a:rPr lang="en-GB" sz="2800" cap="none" dirty="0" err="1">
                <a:latin typeface="Arial" panose="020B0604020202020204" pitchFamily="34" charset="0"/>
                <a:ea typeface="STFangsong" panose="02010600040101010101" pitchFamily="2" charset="-122"/>
                <a:cs typeface="Arial" panose="020B0604020202020204" pitchFamily="34" charset="0"/>
              </a:rPr>
              <a:t>Aladeokin</a:t>
            </a:r>
            <a:r>
              <a:rPr lang="gu-IN" sz="2800" cap="none" dirty="0">
                <a:latin typeface="Arial" panose="020B0604020202020204" pitchFamily="34" charset="0"/>
                <a:ea typeface="STFangsong" panose="02010600040101010101" pitchFamily="2" charset="-122"/>
              </a:rPr>
              <a:t> and </a:t>
            </a:r>
            <a:r>
              <a:rPr lang="en-GB" sz="2800" cap="none" dirty="0">
                <a:latin typeface="Arial" panose="020B0604020202020204" pitchFamily="34" charset="0"/>
                <a:ea typeface="STFangsong" panose="02010600040101010101" pitchFamily="2" charset="-122"/>
                <a:cs typeface="Arial" panose="020B0604020202020204" pitchFamily="34" charset="0"/>
              </a:rPr>
              <a:t>H</a:t>
            </a:r>
            <a:r>
              <a:rPr lang="gu-IN" sz="2800" cap="none" dirty="0">
                <a:latin typeface="Arial" panose="020B0604020202020204" pitchFamily="34" charset="0"/>
                <a:ea typeface="STFangsong" panose="02010600040101010101" pitchFamily="2" charset="-122"/>
              </a:rPr>
              <a:t>aighton, 2019). Social determinants such as family environment, peer influence, socioeconomic status, education, and neighbourhood conditions play a crucial role in shaping vaping behaviours among teenagers (</a:t>
            </a:r>
            <a:r>
              <a:rPr lang="en-GB" sz="2800" cap="none" dirty="0">
                <a:latin typeface="Arial" panose="020B0604020202020204" pitchFamily="34" charset="0"/>
                <a:ea typeface="STFangsong" panose="02010600040101010101" pitchFamily="2" charset="-122"/>
                <a:cs typeface="Arial" panose="020B0604020202020204" pitchFamily="34" charset="0"/>
              </a:rPr>
              <a:t>Adebisi</a:t>
            </a:r>
            <a:r>
              <a:rPr lang="gu-IN" sz="2800" cap="none" dirty="0">
                <a:latin typeface="Arial" panose="020B0604020202020204" pitchFamily="34" charset="0"/>
                <a:ea typeface="STFangsong" panose="02010600040101010101" pitchFamily="2" charset="-122"/>
              </a:rPr>
              <a:t>,</a:t>
            </a:r>
            <a:r>
              <a:rPr lang="en-GB" sz="2800" cap="none" dirty="0">
                <a:latin typeface="Arial" panose="020B0604020202020204" pitchFamily="34" charset="0"/>
                <a:ea typeface="STFangsong" panose="02010600040101010101" pitchFamily="2" charset="-122"/>
                <a:cs typeface="Arial" panose="020B0604020202020204" pitchFamily="34" charset="0"/>
              </a:rPr>
              <a:t> 2026).</a:t>
            </a:r>
            <a:endParaRPr lang="en-GB" sz="2800" kern="100" cap="none" dirty="0">
              <a:effectLst/>
              <a:latin typeface="Arial" panose="020B0604020202020204" pitchFamily="34" charset="0"/>
              <a:ea typeface="STFangsong" panose="02010600040101010101" pitchFamily="2" charset="-122"/>
              <a:cs typeface="Arial" panose="020B06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1019951"/>
          </a:xfrm>
        </p:spPr>
        <p:style>
          <a:lnRef idx="2">
            <a:schemeClr val="accent2"/>
          </a:lnRef>
          <a:fillRef idx="1">
            <a:schemeClr val="lt1"/>
          </a:fillRef>
          <a:effectRef idx="0">
            <a:schemeClr val="accent2"/>
          </a:effectRef>
          <a:fontRef idx="minor">
            <a:schemeClr val="dk1"/>
          </a:fontRef>
        </p:style>
        <p:txBody>
          <a:bodyPr/>
          <a:lstStyle/>
          <a:p>
            <a:r>
              <a:rPr lang="en-GB" sz="48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77827" y="12229990"/>
            <a:ext cx="10038660" cy="867377"/>
          </a:xfrm>
        </p:spPr>
        <p:style>
          <a:lnRef idx="2">
            <a:schemeClr val="accent2"/>
          </a:lnRef>
          <a:fillRef idx="1">
            <a:schemeClr val="lt1"/>
          </a:fillRef>
          <a:effectRef idx="0">
            <a:schemeClr val="accent2"/>
          </a:effectRef>
          <a:fontRef idx="minor">
            <a:schemeClr val="dk1"/>
          </a:fontRef>
        </p:style>
        <p:txBody>
          <a:bodyPr/>
          <a:lstStyle/>
          <a:p>
            <a:r>
              <a:rPr lang="en-US" sz="48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Prevalence of Vaping </a:t>
            </a:r>
            <a:endParaRPr lang="en-GB" sz="66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559491" y="18863368"/>
            <a:ext cx="9873898" cy="12306617"/>
          </a:xfrm>
          <a:solidFill>
            <a:schemeClr val="accent1">
              <a:lumMod val="20000"/>
              <a:lumOff val="80000"/>
            </a:schemeClr>
          </a:solidFill>
        </p:spPr>
        <p:txBody>
          <a:bodyPr/>
          <a:lstStyle/>
          <a:p>
            <a:pPr marL="457200" indent="-457200" algn="just">
              <a:spcBef>
                <a:spcPts val="0"/>
              </a:spcBef>
              <a:buFont typeface="Arial" panose="020B0604020202020204" pitchFamily="34" charset="0"/>
              <a:buChar char="•"/>
            </a:pPr>
            <a:r>
              <a:rPr lang="en-US" sz="2800" b="1" cap="none" dirty="0">
                <a:latin typeface="Arial" panose="020B0604020202020204" pitchFamily="34" charset="0"/>
                <a:cs typeface="Arial" panose="020B0604020202020204" pitchFamily="34" charset="0"/>
              </a:rPr>
              <a:t>Growing public health concern: </a:t>
            </a:r>
            <a:r>
              <a:rPr lang="en-US" sz="2800" cap="none" dirty="0">
                <a:latin typeface="Arial" panose="020B0604020202020204" pitchFamily="34" charset="0"/>
                <a:cs typeface="Arial" panose="020B0604020202020204" pitchFamily="34" charset="0"/>
              </a:rPr>
              <a:t>rising vaping rates among UK teenagers have become a significant public health issue. Increased e-cigarette use may expose adolescents to nicotine dependence and other health risks (</a:t>
            </a:r>
            <a:r>
              <a:rPr lang="en-GB" sz="2800" cap="none" dirty="0">
                <a:latin typeface="Arial" panose="020B0604020202020204" pitchFamily="34" charset="0"/>
                <a:cs typeface="Arial" panose="020B0604020202020204" pitchFamily="34" charset="0"/>
              </a:rPr>
              <a:t>Thornton et al, 2026)</a:t>
            </a:r>
            <a:r>
              <a:rPr lang="en-US" sz="2800" cap="none" dirty="0">
                <a:latin typeface="Arial" panose="020B0604020202020204" pitchFamily="34" charset="0"/>
                <a:cs typeface="Arial" panose="020B0604020202020204" pitchFamily="34" charset="0"/>
              </a:rPr>
              <a:t>. </a:t>
            </a:r>
          </a:p>
          <a:p>
            <a:pPr marL="457200" indent="-457200" algn="just">
              <a:spcBef>
                <a:spcPts val="0"/>
              </a:spcBef>
              <a:buFont typeface="Arial" panose="020B0604020202020204" pitchFamily="34" charset="0"/>
              <a:buChar char="•"/>
            </a:pPr>
            <a:r>
              <a:rPr lang="en-US" sz="2800" b="1" cap="none" dirty="0">
                <a:latin typeface="Arial" panose="020B0604020202020204" pitchFamily="34" charset="0"/>
                <a:cs typeface="Arial" panose="020B0604020202020204" pitchFamily="34" charset="0"/>
              </a:rPr>
              <a:t>Knowledge gap: </a:t>
            </a:r>
            <a:r>
              <a:rPr lang="en-US" sz="2800" cap="none" dirty="0">
                <a:latin typeface="Arial" panose="020B0604020202020204" pitchFamily="34" charset="0"/>
                <a:cs typeface="Arial" panose="020B0604020202020204" pitchFamily="34" charset="0"/>
              </a:rPr>
              <a:t>social determinants influencing adolescent vaping </a:t>
            </a:r>
            <a:r>
              <a:rPr lang="en-US" sz="2800" cap="none" dirty="0" err="1">
                <a:latin typeface="Arial" panose="020B0604020202020204" pitchFamily="34" charset="0"/>
                <a:cs typeface="Arial" panose="020B0604020202020204" pitchFamily="34" charset="0"/>
              </a:rPr>
              <a:t>behaviour</a:t>
            </a:r>
            <a:r>
              <a:rPr lang="en-US" sz="2800" cap="none" dirty="0">
                <a:latin typeface="Arial" panose="020B0604020202020204" pitchFamily="34" charset="0"/>
                <a:cs typeface="Arial" panose="020B0604020202020204" pitchFamily="34" charset="0"/>
              </a:rPr>
              <a:t> are not fully understood. There is limited understanding </a:t>
            </a:r>
            <a:r>
              <a:rPr lang="en-GB" sz="2800" cap="none" dirty="0">
                <a:latin typeface="Arial" panose="020B0604020202020204" pitchFamily="34" charset="0"/>
                <a:cs typeface="Arial" panose="020B0604020202020204" pitchFamily="34" charset="0"/>
              </a:rPr>
              <a:t>of how different social factors interact to influence vaping (</a:t>
            </a:r>
            <a:r>
              <a:rPr lang="en-GB" sz="2800" cap="none" dirty="0" err="1">
                <a:latin typeface="Arial" panose="020B0604020202020204" pitchFamily="34" charset="0"/>
                <a:cs typeface="Arial" panose="020B0604020202020204" pitchFamily="34" charset="0"/>
              </a:rPr>
              <a:t>Saruddin</a:t>
            </a:r>
            <a:r>
              <a:rPr lang="en-GB" sz="2800" cap="none" dirty="0">
                <a:latin typeface="Arial" panose="020B0604020202020204" pitchFamily="34" charset="0"/>
                <a:cs typeface="Arial" panose="020B0604020202020204" pitchFamily="34" charset="0"/>
              </a:rPr>
              <a:t> et al., 2025)</a:t>
            </a:r>
            <a:r>
              <a:rPr lang="en-US" sz="2800" cap="none" dirty="0">
                <a:latin typeface="Arial" panose="020B0604020202020204" pitchFamily="34" charset="0"/>
                <a:cs typeface="Arial" panose="020B0604020202020204" pitchFamily="34" charset="0"/>
              </a:rPr>
              <a:t>. </a:t>
            </a:r>
          </a:p>
          <a:p>
            <a:pPr marL="457200" indent="-457200" algn="just">
              <a:spcBef>
                <a:spcPts val="0"/>
              </a:spcBef>
              <a:buFont typeface="Arial" panose="020B0604020202020204" pitchFamily="34" charset="0"/>
              <a:buChar char="•"/>
            </a:pPr>
            <a:r>
              <a:rPr lang="en-US" sz="2800" b="1" cap="none" dirty="0">
                <a:latin typeface="Arial" panose="020B0604020202020204" pitchFamily="34" charset="0"/>
                <a:cs typeface="Arial" panose="020B0604020202020204" pitchFamily="34" charset="0"/>
              </a:rPr>
              <a:t>Need for evidence synthesis: </a:t>
            </a:r>
            <a:r>
              <a:rPr lang="en-US" sz="2800" cap="none" dirty="0">
                <a:latin typeface="Arial" panose="020B0604020202020204" pitchFamily="34" charset="0"/>
                <a:cs typeface="Arial" panose="020B0604020202020204" pitchFamily="34" charset="0"/>
              </a:rPr>
              <a:t>existing evidence is fragmented across various social and environmental determinants. A systematic review can consolidate findings from diverse studies into </a:t>
            </a:r>
            <a:r>
              <a:rPr lang="en-GB" sz="2800" cap="none" dirty="0">
                <a:latin typeface="Arial" panose="020B0604020202020204" pitchFamily="34" charset="0"/>
                <a:cs typeface="Arial" panose="020B0604020202020204" pitchFamily="34" charset="0"/>
              </a:rPr>
              <a:t>a single evidence base (Biles et al., 2025)</a:t>
            </a:r>
            <a:r>
              <a:rPr lang="en-US" sz="2800" cap="none" dirty="0">
                <a:latin typeface="Arial" panose="020B0604020202020204" pitchFamily="34" charset="0"/>
                <a:cs typeface="Arial" panose="020B0604020202020204" pitchFamily="34" charset="0"/>
              </a:rPr>
              <a:t>. </a:t>
            </a:r>
          </a:p>
          <a:p>
            <a:pPr marL="457200" indent="-457200" algn="just">
              <a:spcBef>
                <a:spcPts val="0"/>
              </a:spcBef>
              <a:buFont typeface="Arial" panose="020B0604020202020204" pitchFamily="34" charset="0"/>
              <a:buChar char="•"/>
            </a:pPr>
            <a:r>
              <a:rPr lang="en-US" sz="2800" b="1" cap="none" dirty="0">
                <a:latin typeface="Arial" panose="020B0604020202020204" pitchFamily="34" charset="0"/>
                <a:cs typeface="Arial" panose="020B0604020202020204" pitchFamily="34" charset="0"/>
              </a:rPr>
              <a:t>Identification of high-risk groups: </a:t>
            </a:r>
            <a:r>
              <a:rPr lang="en-US" sz="2800" cap="none" dirty="0">
                <a:latin typeface="Arial" panose="020B0604020202020204" pitchFamily="34" charset="0"/>
                <a:cs typeface="Arial" panose="020B0604020202020204" pitchFamily="34" charset="0"/>
              </a:rPr>
              <a:t>understanding social determinants can help identify vulnerable populations. Findings may support targeted interventions for teenagers at greater risk of vaping (</a:t>
            </a:r>
            <a:r>
              <a:rPr lang="en-GB" sz="2800" cap="none" dirty="0">
                <a:latin typeface="Arial" panose="020B0604020202020204" pitchFamily="34" charset="0"/>
                <a:cs typeface="Arial" panose="020B0604020202020204" pitchFamily="34" charset="0"/>
              </a:rPr>
              <a:t>Seshadri, 2025)</a:t>
            </a:r>
            <a:r>
              <a:rPr lang="en-US" sz="2800" cap="none" dirty="0">
                <a:latin typeface="Arial" panose="020B0604020202020204" pitchFamily="34" charset="0"/>
                <a:cs typeface="Arial" panose="020B0604020202020204" pitchFamily="34" charset="0"/>
              </a:rPr>
              <a:t>. </a:t>
            </a:r>
          </a:p>
          <a:p>
            <a:pPr marL="457200" indent="-457200" algn="just">
              <a:spcBef>
                <a:spcPts val="0"/>
              </a:spcBef>
              <a:buFont typeface="Arial" panose="020B0604020202020204" pitchFamily="34" charset="0"/>
              <a:buChar char="•"/>
            </a:pPr>
            <a:r>
              <a:rPr lang="en-US" sz="2800" b="1" cap="none" dirty="0">
                <a:latin typeface="Arial" panose="020B0604020202020204" pitchFamily="34" charset="0"/>
                <a:cs typeface="Arial" panose="020B0604020202020204" pitchFamily="34" charset="0"/>
              </a:rPr>
              <a:t>Support for prevention strategies: </a:t>
            </a:r>
            <a:r>
              <a:rPr lang="en-US" sz="2800" cap="none" dirty="0">
                <a:latin typeface="Arial" panose="020B0604020202020204" pitchFamily="34" charset="0"/>
                <a:cs typeface="Arial" panose="020B0604020202020204" pitchFamily="34" charset="0"/>
              </a:rPr>
              <a:t>evidence can guide the development of effective, evidence-based prevention </a:t>
            </a:r>
            <a:r>
              <a:rPr lang="en-US" sz="2800" cap="none" dirty="0" err="1">
                <a:latin typeface="Arial" panose="020B0604020202020204" pitchFamily="34" charset="0"/>
                <a:cs typeface="Arial" panose="020B0604020202020204" pitchFamily="34" charset="0"/>
              </a:rPr>
              <a:t>programmes</a:t>
            </a:r>
            <a:r>
              <a:rPr lang="en-US" sz="2800" cap="none" dirty="0">
                <a:latin typeface="Arial" panose="020B0604020202020204" pitchFamily="34" charset="0"/>
                <a:cs typeface="Arial" panose="020B0604020202020204" pitchFamily="34" charset="0"/>
              </a:rPr>
              <a:t>. Results may inform public health policies aimed at reducing adolescent vaping (</a:t>
            </a:r>
            <a:r>
              <a:rPr lang="en-GB" sz="2800" cap="none" dirty="0">
                <a:latin typeface="Arial" panose="020B0604020202020204" pitchFamily="34" charset="0"/>
                <a:cs typeface="Arial" panose="020B0604020202020204" pitchFamily="34" charset="0"/>
              </a:rPr>
              <a:t>Egan et al, 2024)</a:t>
            </a:r>
            <a:r>
              <a:rPr lang="en-US" sz="2800" cap="none" dirty="0">
                <a:latin typeface="Arial" panose="020B0604020202020204" pitchFamily="34" charset="0"/>
                <a:cs typeface="Arial" panose="020B0604020202020204" pitchFamily="34" charset="0"/>
              </a:rPr>
              <a:t>.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80850" y="17734857"/>
            <a:ext cx="10048875" cy="996547"/>
          </a:xfrm>
        </p:spPr>
        <p:style>
          <a:lnRef idx="2">
            <a:schemeClr val="accent2"/>
          </a:lnRef>
          <a:fillRef idx="1">
            <a:schemeClr val="lt1"/>
          </a:fillRef>
          <a:effectRef idx="0">
            <a:schemeClr val="accent2"/>
          </a:effectRef>
          <a:fontRef idx="minor">
            <a:schemeClr val="dk1"/>
          </a:fontRef>
        </p:style>
        <p:txBody>
          <a:bodyPr/>
          <a:lstStyle/>
          <a:p>
            <a:r>
              <a:rPr lang="en-US" sz="48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Rationale</a:t>
            </a:r>
            <a:endParaRPr lang="en-GB" sz="66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3"/>
          </p:nvPr>
        </p:nvSpPr>
        <p:spPr>
          <a:xfrm>
            <a:off x="22384751" y="4672840"/>
            <a:ext cx="10058400" cy="2159928"/>
          </a:xfrm>
        </p:spPr>
        <p:style>
          <a:lnRef idx="2">
            <a:schemeClr val="accent2"/>
          </a:lnRef>
          <a:fillRef idx="1">
            <a:schemeClr val="lt1"/>
          </a:fillRef>
          <a:effectRef idx="0">
            <a:schemeClr val="accent2"/>
          </a:effectRef>
          <a:fontRef idx="minor">
            <a:schemeClr val="dk1"/>
          </a:fontRef>
        </p:style>
        <p:txBody>
          <a:bodyPr/>
          <a:lstStyle/>
          <a:p>
            <a:pPr algn="ctr"/>
            <a:r>
              <a:rPr lang="en-GB" sz="4800" b="1" u="sng"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Research aim, objectives and question</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4"/>
          </p:nvPr>
        </p:nvSpPr>
        <p:spPr>
          <a:xfrm>
            <a:off x="33354973" y="4672840"/>
            <a:ext cx="10058400" cy="1415772"/>
          </a:xfrm>
        </p:spPr>
        <p:style>
          <a:lnRef idx="2">
            <a:schemeClr val="accent2"/>
          </a:lnRef>
          <a:fillRef idx="1">
            <a:schemeClr val="lt1"/>
          </a:fillRef>
          <a:effectRef idx="0">
            <a:schemeClr val="accent2"/>
          </a:effectRef>
          <a:fontRef idx="minor">
            <a:schemeClr val="dk1"/>
          </a:fontRef>
        </p:style>
        <p:txBody>
          <a:bodyPr/>
          <a:lstStyle/>
          <a:p>
            <a:r>
              <a:rPr lang="en-US" sz="4800" dirty="0">
                <a:solidFill>
                  <a:schemeClr val="accent6">
                    <a:lumMod val="50000"/>
                  </a:schemeClr>
                </a:solidFill>
                <a:latin typeface="ADLaM Display" panose="02010000000000000000" pitchFamily="2" charset="0"/>
                <a:ea typeface="ADLaM Display" panose="02010000000000000000" pitchFamily="2" charset="0"/>
                <a:cs typeface="ADLaM Display" panose="02010000000000000000" pitchFamily="2" charset="0"/>
              </a:rPr>
              <a:t>Research Impact</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5"/>
          </p:nvPr>
        </p:nvSpPr>
        <p:spPr>
          <a:xfrm>
            <a:off x="33497246" y="6780509"/>
            <a:ext cx="10047018" cy="15132019"/>
          </a:xfrm>
          <a:solidFill>
            <a:schemeClr val="accent1">
              <a:lumMod val="20000"/>
              <a:lumOff val="80000"/>
            </a:schemeClr>
          </a:solidFill>
        </p:spPr>
        <p:txBody>
          <a:bodyPr/>
          <a:lstStyle/>
          <a:p>
            <a:pPr marL="457200" indent="-457200" algn="just">
              <a:spcBef>
                <a:spcPts val="0"/>
              </a:spcBef>
              <a:buFont typeface="Arial" panose="020B0604020202020204" pitchFamily="34" charset="0"/>
              <a:buChar char="•"/>
            </a:pPr>
            <a:r>
              <a:rPr lang="en-US" sz="2800" u="none" cap="none" dirty="0">
                <a:latin typeface="Arial" panose="020B0604020202020204" pitchFamily="34" charset="0"/>
                <a:cs typeface="Arial" panose="020B0604020202020204" pitchFamily="34" charset="0"/>
              </a:rPr>
              <a:t>Advancing knowledge: </a:t>
            </a:r>
            <a:r>
              <a:rPr lang="en-US" sz="2800" b="0" u="none" cap="none" dirty="0">
                <a:latin typeface="Arial" panose="020B0604020202020204" pitchFamily="34" charset="0"/>
                <a:cs typeface="Arial" panose="020B0604020202020204" pitchFamily="34" charset="0"/>
              </a:rPr>
              <a:t>Identifies key social determinants associated with vaping </a:t>
            </a:r>
            <a:r>
              <a:rPr lang="en-US" sz="2800" b="0" u="none" cap="none" dirty="0" err="1">
                <a:latin typeface="Arial" panose="020B0604020202020204" pitchFamily="34" charset="0"/>
                <a:cs typeface="Arial" panose="020B0604020202020204" pitchFamily="34" charset="0"/>
              </a:rPr>
              <a:t>behaviour</a:t>
            </a:r>
            <a:r>
              <a:rPr lang="en-US" sz="2800" b="0" u="none" cap="none" dirty="0">
                <a:latin typeface="Arial" panose="020B0604020202020204" pitchFamily="34" charset="0"/>
                <a:cs typeface="Arial" panose="020B0604020202020204" pitchFamily="34" charset="0"/>
              </a:rPr>
              <a:t> among UK teenagers. Improves understanding of factors influencing vaping initiation and continuation (</a:t>
            </a:r>
            <a:r>
              <a:rPr lang="en-GB" sz="2800" b="0" u="none" cap="none" dirty="0">
                <a:latin typeface="Arial" panose="020B0604020202020204" pitchFamily="34" charset="0"/>
                <a:cs typeface="Arial" panose="020B0604020202020204" pitchFamily="34" charset="0"/>
              </a:rPr>
              <a:t>Green et al, 2020)</a:t>
            </a:r>
            <a:r>
              <a:rPr lang="en-US" sz="2800" b="0" u="none" cap="none" dirty="0">
                <a:latin typeface="Arial" panose="020B0604020202020204" pitchFamily="34" charset="0"/>
                <a:cs typeface="Arial" panose="020B0604020202020204" pitchFamily="34" charset="0"/>
              </a:rPr>
              <a:t>. </a:t>
            </a:r>
          </a:p>
          <a:p>
            <a:pPr marL="457200" indent="-457200" algn="just">
              <a:spcBef>
                <a:spcPts val="0"/>
              </a:spcBef>
              <a:buFont typeface="Arial" panose="020B0604020202020204" pitchFamily="34" charset="0"/>
              <a:buChar char="•"/>
            </a:pPr>
            <a:r>
              <a:rPr lang="en-US" sz="2800" u="none" cap="none" dirty="0">
                <a:latin typeface="Arial" panose="020B0604020202020204" pitchFamily="34" charset="0"/>
                <a:cs typeface="Arial" panose="020B0604020202020204" pitchFamily="34" charset="0"/>
              </a:rPr>
              <a:t>Understanding social influences: </a:t>
            </a:r>
            <a:r>
              <a:rPr lang="en-US" sz="2800" b="0" u="none" cap="none" dirty="0">
                <a:latin typeface="Arial" panose="020B0604020202020204" pitchFamily="34" charset="0"/>
                <a:cs typeface="Arial" panose="020B0604020202020204" pitchFamily="34" charset="0"/>
              </a:rPr>
              <a:t>Examines the role of peer pressure, social networks, and family environments. Highlights how interpersonal relationships shape adolescent vaping </a:t>
            </a:r>
            <a:r>
              <a:rPr lang="en-US" sz="2800" b="0" u="none" cap="none" dirty="0" err="1">
                <a:latin typeface="Arial" panose="020B0604020202020204" pitchFamily="34" charset="0"/>
                <a:cs typeface="Arial" panose="020B0604020202020204" pitchFamily="34" charset="0"/>
              </a:rPr>
              <a:t>behaviours</a:t>
            </a:r>
            <a:r>
              <a:rPr lang="en-US" sz="2800" b="0" u="none" cap="none" dirty="0">
                <a:latin typeface="Arial" panose="020B0604020202020204" pitchFamily="34" charset="0"/>
                <a:cs typeface="Arial" panose="020B0604020202020204" pitchFamily="34" charset="0"/>
              </a:rPr>
              <a:t> (</a:t>
            </a:r>
            <a:r>
              <a:rPr lang="en-GB" sz="2800" b="0" u="none" cap="none" dirty="0">
                <a:latin typeface="Arial" panose="020B0604020202020204" pitchFamily="34" charset="0"/>
                <a:cs typeface="Arial" panose="020B0604020202020204" pitchFamily="34" charset="0"/>
              </a:rPr>
              <a:t>Wynn et al, 2024)</a:t>
            </a:r>
            <a:r>
              <a:rPr lang="en-US" sz="2800" b="0" u="none" cap="none" dirty="0">
                <a:latin typeface="Arial" panose="020B0604020202020204" pitchFamily="34" charset="0"/>
                <a:cs typeface="Arial" panose="020B0604020202020204" pitchFamily="34" charset="0"/>
              </a:rPr>
              <a:t>. </a:t>
            </a:r>
          </a:p>
          <a:p>
            <a:pPr marL="457200" indent="-457200" algn="just">
              <a:spcBef>
                <a:spcPts val="0"/>
              </a:spcBef>
              <a:buFont typeface="Arial" panose="020B0604020202020204" pitchFamily="34" charset="0"/>
              <a:buChar char="•"/>
            </a:pPr>
            <a:r>
              <a:rPr lang="en-US" sz="2800" u="none" cap="none" dirty="0">
                <a:latin typeface="Arial" panose="020B0604020202020204" pitchFamily="34" charset="0"/>
                <a:cs typeface="Arial" panose="020B0604020202020204" pitchFamily="34" charset="0"/>
              </a:rPr>
              <a:t>Policy development: </a:t>
            </a:r>
            <a:r>
              <a:rPr lang="en-US" sz="2800" b="0" u="none" cap="none" dirty="0">
                <a:latin typeface="Arial" panose="020B0604020202020204" pitchFamily="34" charset="0"/>
                <a:cs typeface="Arial" panose="020B0604020202020204" pitchFamily="34" charset="0"/>
              </a:rPr>
              <a:t>Provides evidence to support policymakers in strengthening youth vaping regulations. Informs strategies to reduce accessibility and appeal of vaping products to adolescents (</a:t>
            </a:r>
            <a:r>
              <a:rPr lang="en-GB" sz="2800" b="0" u="none" cap="none" dirty="0">
                <a:latin typeface="Arial" panose="020B0604020202020204" pitchFamily="34" charset="0"/>
                <a:cs typeface="Arial" panose="020B0604020202020204" pitchFamily="34" charset="0"/>
              </a:rPr>
              <a:t>Reiter et al, 2024)</a:t>
            </a:r>
            <a:r>
              <a:rPr lang="en-US" sz="2800" b="0" u="none" cap="none" dirty="0">
                <a:latin typeface="Arial" panose="020B0604020202020204" pitchFamily="34" charset="0"/>
                <a:cs typeface="Arial" panose="020B0604020202020204" pitchFamily="34" charset="0"/>
              </a:rPr>
              <a:t>. </a:t>
            </a:r>
          </a:p>
          <a:p>
            <a:pPr marL="457200" indent="-457200" algn="just">
              <a:spcBef>
                <a:spcPts val="0"/>
              </a:spcBef>
              <a:buFont typeface="Arial" panose="020B0604020202020204" pitchFamily="34" charset="0"/>
              <a:buChar char="•"/>
            </a:pPr>
            <a:r>
              <a:rPr lang="en-US" sz="2800" u="none" cap="none" dirty="0">
                <a:latin typeface="Arial" panose="020B0604020202020204" pitchFamily="34" charset="0"/>
                <a:cs typeface="Arial" panose="020B0604020202020204" pitchFamily="34" charset="0"/>
              </a:rPr>
              <a:t>Educational benefits: </a:t>
            </a:r>
            <a:r>
              <a:rPr lang="en-US" sz="2800" b="0" u="none" cap="none" dirty="0">
                <a:latin typeface="Arial" panose="020B0604020202020204" pitchFamily="34" charset="0"/>
                <a:cs typeface="Arial" panose="020B0604020202020204" pitchFamily="34" charset="0"/>
              </a:rPr>
              <a:t>Supports schools in designing effective health education and awareness </a:t>
            </a:r>
            <a:r>
              <a:rPr lang="en-US" sz="2800" b="0" u="none" cap="none" dirty="0" err="1">
                <a:latin typeface="Arial" panose="020B0604020202020204" pitchFamily="34" charset="0"/>
                <a:cs typeface="Arial" panose="020B0604020202020204" pitchFamily="34" charset="0"/>
              </a:rPr>
              <a:t>programmes</a:t>
            </a:r>
            <a:r>
              <a:rPr lang="en-US" sz="2800" b="0" u="none" cap="none" dirty="0">
                <a:latin typeface="Arial" panose="020B0604020202020204" pitchFamily="34" charset="0"/>
                <a:cs typeface="Arial" panose="020B0604020202020204" pitchFamily="34" charset="0"/>
              </a:rPr>
              <a:t>. Encourages early prevention initiatives targeting vaping-related risks (</a:t>
            </a:r>
            <a:r>
              <a:rPr lang="en-GB" sz="2800" b="0" u="none" cap="none" dirty="0">
                <a:latin typeface="Arial" panose="020B0604020202020204" pitchFamily="34" charset="0"/>
                <a:cs typeface="Arial" panose="020B0604020202020204" pitchFamily="34" charset="0"/>
              </a:rPr>
              <a:t>Michaud et al, 2025)</a:t>
            </a:r>
            <a:r>
              <a:rPr lang="en-US" sz="2800" b="0" u="none" cap="none" dirty="0">
                <a:latin typeface="Arial" panose="020B0604020202020204" pitchFamily="34" charset="0"/>
                <a:cs typeface="Arial" panose="020B0604020202020204" pitchFamily="34" charset="0"/>
              </a:rPr>
              <a:t>. </a:t>
            </a:r>
          </a:p>
          <a:p>
            <a:pPr marL="457200" indent="-457200" algn="just">
              <a:spcBef>
                <a:spcPts val="0"/>
              </a:spcBef>
              <a:buFont typeface="Arial" panose="020B0604020202020204" pitchFamily="34" charset="0"/>
              <a:buChar char="•"/>
            </a:pPr>
            <a:r>
              <a:rPr lang="en-US" sz="2800" u="none" cap="none" dirty="0">
                <a:latin typeface="Arial" panose="020B0604020202020204" pitchFamily="34" charset="0"/>
                <a:cs typeface="Arial" panose="020B0604020202020204" pitchFamily="34" charset="0"/>
              </a:rPr>
              <a:t>Public health practice: </a:t>
            </a:r>
            <a:r>
              <a:rPr lang="en-US" sz="2800" b="0" u="none" cap="none" dirty="0">
                <a:latin typeface="Arial" panose="020B0604020202020204" pitchFamily="34" charset="0"/>
                <a:cs typeface="Arial" panose="020B0604020202020204" pitchFamily="34" charset="0"/>
              </a:rPr>
              <a:t>Assists healthcare and public health professionals in developing targeted interventions, addressing vaping inequalities among vulnerable groups, and reducing the economic burden, morbidity and mortality associated with vaping-related health conditions (</a:t>
            </a:r>
            <a:r>
              <a:rPr lang="en-GB" sz="2800" b="0" u="none" cap="none" dirty="0" err="1">
                <a:latin typeface="Arial" panose="020B0604020202020204" pitchFamily="34" charset="0"/>
                <a:cs typeface="Arial" panose="020B0604020202020204" pitchFamily="34" charset="0"/>
              </a:rPr>
              <a:t>Lyzwinski</a:t>
            </a:r>
            <a:r>
              <a:rPr lang="en-GB" sz="2800" b="0" u="none" cap="none" dirty="0">
                <a:latin typeface="Arial" panose="020B0604020202020204" pitchFamily="34" charset="0"/>
                <a:cs typeface="Arial" panose="020B0604020202020204" pitchFamily="34" charset="0"/>
              </a:rPr>
              <a:t> et al, 2022)</a:t>
            </a:r>
            <a:r>
              <a:rPr lang="en-US" sz="2800" b="0" u="none" cap="none" dirty="0">
                <a:latin typeface="Arial" panose="020B0604020202020204" pitchFamily="34" charset="0"/>
                <a:cs typeface="Arial" panose="020B0604020202020204" pitchFamily="34" charset="0"/>
              </a:rPr>
              <a:t>. </a:t>
            </a:r>
          </a:p>
          <a:p>
            <a:pPr marL="457200" indent="-457200" algn="just">
              <a:spcBef>
                <a:spcPts val="0"/>
              </a:spcBef>
              <a:buFont typeface="Arial" panose="020B0604020202020204" pitchFamily="34" charset="0"/>
              <a:buChar char="•"/>
            </a:pPr>
            <a:r>
              <a:rPr lang="en-US" sz="2800" u="none" cap="none" dirty="0">
                <a:latin typeface="Arial" panose="020B0604020202020204" pitchFamily="34" charset="0"/>
                <a:cs typeface="Arial" panose="020B0604020202020204" pitchFamily="34" charset="0"/>
              </a:rPr>
              <a:t>Health outcomes: </a:t>
            </a:r>
            <a:r>
              <a:rPr lang="en-US" sz="2800" b="0" u="none" cap="none" dirty="0">
                <a:latin typeface="Arial" panose="020B0604020202020204" pitchFamily="34" charset="0"/>
                <a:cs typeface="Arial" panose="020B0604020202020204" pitchFamily="34" charset="0"/>
              </a:rPr>
              <a:t>Contribute to reducing vaping prevalence and associated health risks among adolescents. Promotes healthier </a:t>
            </a:r>
            <a:r>
              <a:rPr lang="en-US" sz="2800" b="0" u="none" cap="none" dirty="0" err="1">
                <a:latin typeface="Arial" panose="020B0604020202020204" pitchFamily="34" charset="0"/>
                <a:cs typeface="Arial" panose="020B0604020202020204" pitchFamily="34" charset="0"/>
              </a:rPr>
              <a:t>behaviours</a:t>
            </a:r>
            <a:r>
              <a:rPr lang="en-US" sz="2800" b="0" u="none" cap="none" dirty="0">
                <a:latin typeface="Arial" panose="020B0604020202020204" pitchFamily="34" charset="0"/>
                <a:cs typeface="Arial" panose="020B0604020202020204" pitchFamily="34" charset="0"/>
              </a:rPr>
              <a:t> and long-term well-being among young people (</a:t>
            </a:r>
            <a:r>
              <a:rPr lang="en-GB" sz="2800" b="0" u="none" cap="none" dirty="0">
                <a:latin typeface="Arial" panose="020B0604020202020204" pitchFamily="34" charset="0"/>
                <a:cs typeface="Arial" panose="020B0604020202020204" pitchFamily="34" charset="0"/>
              </a:rPr>
              <a:t>Green et al, 2020)</a:t>
            </a:r>
            <a:r>
              <a:rPr lang="en-US" sz="2800" b="0" u="none" cap="none" dirty="0">
                <a:latin typeface="Arial" panose="020B0604020202020204" pitchFamily="34" charset="0"/>
                <a:cs typeface="Arial" panose="020B0604020202020204" pitchFamily="34" charset="0"/>
              </a:rPr>
              <a:t>. </a:t>
            </a:r>
          </a:p>
          <a:p>
            <a:pPr marL="457200" indent="-457200" algn="just">
              <a:spcBef>
                <a:spcPts val="0"/>
              </a:spcBef>
              <a:buFont typeface="Arial" panose="020B0604020202020204" pitchFamily="34" charset="0"/>
              <a:buChar char="•"/>
            </a:pPr>
            <a:r>
              <a:rPr lang="en-US" sz="2800" u="none" cap="none" dirty="0">
                <a:latin typeface="Arial" panose="020B0604020202020204" pitchFamily="34" charset="0"/>
                <a:cs typeface="Arial" panose="020B0604020202020204" pitchFamily="34" charset="0"/>
              </a:rPr>
              <a:t>Future research: </a:t>
            </a:r>
            <a:r>
              <a:rPr lang="en-US" sz="2800" b="0" u="none" cap="none" dirty="0">
                <a:latin typeface="Arial" panose="020B0604020202020204" pitchFamily="34" charset="0"/>
                <a:cs typeface="Arial" panose="020B0604020202020204" pitchFamily="34" charset="0"/>
              </a:rPr>
              <a:t>Identifies gaps in the existing literature. Provides recommendations for future studies on social determinants and youth vaping (</a:t>
            </a:r>
            <a:r>
              <a:rPr lang="en-GB" sz="2800" b="0" u="none" cap="none" dirty="0">
                <a:latin typeface="Arial" panose="020B0604020202020204" pitchFamily="34" charset="0"/>
                <a:cs typeface="Arial" panose="020B0604020202020204" pitchFamily="34" charset="0"/>
              </a:rPr>
              <a:t>Seshadri, 2025)</a:t>
            </a:r>
            <a:r>
              <a:rPr lang="en-US" sz="2800" b="0" u="none" cap="none" dirty="0">
                <a:latin typeface="Arial" panose="020B0604020202020204" pitchFamily="34" charset="0"/>
                <a:cs typeface="Arial" panose="020B0604020202020204" pitchFamily="34" charset="0"/>
              </a:rPr>
              <a:t>.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30"/>
          </p:nvPr>
        </p:nvSpPr>
        <p:spPr>
          <a:xfrm>
            <a:off x="417529" y="13576971"/>
            <a:ext cx="10038659" cy="9204229"/>
          </a:xfrm>
          <a:solidFill>
            <a:schemeClr val="accent1">
              <a:lumMod val="20000"/>
              <a:lumOff val="80000"/>
            </a:schemeClr>
          </a:solidFill>
        </p:spPr>
        <p:txBody>
          <a:bodyPr/>
          <a:lstStyle/>
          <a:p>
            <a:pPr marL="342900" lvl="0" indent="-342900" algn="just">
              <a:spcBef>
                <a:spcPts val="0"/>
              </a:spcBef>
              <a:buFont typeface="Arial" panose="020B0604020202020204" pitchFamily="34" charset="0"/>
              <a:buChar char="•"/>
            </a:pPr>
            <a:r>
              <a:rPr lang="en-GB" sz="2800" cap="none" dirty="0">
                <a:latin typeface="Arial" panose="020B0604020202020204" pitchFamily="34" charset="0"/>
                <a:cs typeface="Arial" panose="020B0604020202020204" pitchFamily="34" charset="0"/>
              </a:rPr>
              <a:t>In the UK, 18% of adolescents aged 11–17 years (≈980,000) have experimented with vaping, over 7% are current users, and approximately 230,000 vape regularly (more than once a week) (</a:t>
            </a:r>
            <a:r>
              <a:rPr lang="en-GB" sz="2800" cap="none" dirty="0" err="1">
                <a:latin typeface="Arial" panose="020B0604020202020204" pitchFamily="34" charset="0"/>
                <a:cs typeface="Arial" panose="020B0604020202020204" pitchFamily="34" charset="0"/>
              </a:rPr>
              <a:t>Isba</a:t>
            </a:r>
            <a:r>
              <a:rPr lang="en-GB" sz="2800" cap="none" dirty="0">
                <a:latin typeface="Arial" panose="020B0604020202020204" pitchFamily="34" charset="0"/>
                <a:cs typeface="Arial" panose="020B0604020202020204" pitchFamily="34" charset="0"/>
              </a:rPr>
              <a:t> et al, 2025).</a:t>
            </a:r>
            <a:endParaRPr lang="en-US" sz="2800" cap="none" dirty="0">
              <a:latin typeface="Arial" panose="020B0604020202020204" pitchFamily="34" charset="0"/>
              <a:cs typeface="Arial" panose="020B0604020202020204" pitchFamily="34" charset="0"/>
            </a:endParaRPr>
          </a:p>
          <a:p>
            <a:pPr marL="342900" lvl="0" indent="-342900" algn="just">
              <a:spcBef>
                <a:spcPts val="0"/>
              </a:spcBef>
              <a:buFont typeface="Arial" panose="020B0604020202020204" pitchFamily="34" charset="0"/>
              <a:buChar char="•"/>
            </a:pPr>
            <a:r>
              <a:rPr lang="en-US" sz="2800" cap="none" dirty="0">
                <a:latin typeface="Arial" panose="020B0604020202020204" pitchFamily="34" charset="0"/>
                <a:cs typeface="Arial" panose="020B0604020202020204" pitchFamily="34" charset="0"/>
              </a:rPr>
              <a:t>Regular vaping is more common among older adolescents (15–17 years) than younger teenagers (</a:t>
            </a:r>
            <a:r>
              <a:rPr lang="en-GB" sz="2800" cap="none" dirty="0">
                <a:latin typeface="Arial" panose="020B0604020202020204" pitchFamily="34" charset="0"/>
                <a:cs typeface="Arial" panose="020B0604020202020204" pitchFamily="34" charset="0"/>
              </a:rPr>
              <a:t>Mackintosh et al, 2025)</a:t>
            </a:r>
            <a:r>
              <a:rPr lang="en-US" sz="2800" cap="none" dirty="0">
                <a:latin typeface="Arial" panose="020B0604020202020204" pitchFamily="34" charset="0"/>
                <a:cs typeface="Arial" panose="020B0604020202020204" pitchFamily="34" charset="0"/>
              </a:rPr>
              <a:t>. </a:t>
            </a:r>
          </a:p>
          <a:p>
            <a:pPr marL="342900" lvl="0" indent="-342900" algn="just">
              <a:spcBef>
                <a:spcPts val="0"/>
              </a:spcBef>
              <a:buFont typeface="Arial" panose="020B0604020202020204" pitchFamily="34" charset="0"/>
              <a:buChar char="•"/>
            </a:pPr>
            <a:r>
              <a:rPr lang="en-US" sz="2800" cap="none" dirty="0">
                <a:latin typeface="Arial" panose="020B0604020202020204" pitchFamily="34" charset="0"/>
                <a:cs typeface="Arial" panose="020B0604020202020204" pitchFamily="34" charset="0"/>
              </a:rPr>
              <a:t>Experimentation with vaping is often higher among teenagers who have friends or family members who vape (</a:t>
            </a:r>
            <a:r>
              <a:rPr lang="en-GB" sz="2800" cap="none" dirty="0">
                <a:latin typeface="Arial" panose="020B0604020202020204" pitchFamily="34" charset="0"/>
                <a:cs typeface="Arial" panose="020B0604020202020204" pitchFamily="34" charset="0"/>
              </a:rPr>
              <a:t>Dowrick et al, 2025)</a:t>
            </a:r>
            <a:r>
              <a:rPr lang="en-US" sz="2800" cap="none" dirty="0">
                <a:latin typeface="Arial" panose="020B0604020202020204" pitchFamily="34" charset="0"/>
                <a:cs typeface="Arial" panose="020B0604020202020204" pitchFamily="34" charset="0"/>
              </a:rPr>
              <a:t>. </a:t>
            </a:r>
          </a:p>
          <a:p>
            <a:pPr marL="342900" lvl="0" indent="-342900" algn="just">
              <a:spcBef>
                <a:spcPts val="0"/>
              </a:spcBef>
              <a:buFont typeface="Arial" panose="020B0604020202020204" pitchFamily="34" charset="0"/>
              <a:buChar char="•"/>
            </a:pPr>
            <a:r>
              <a:rPr lang="en-US" sz="2800" cap="none" dirty="0">
                <a:latin typeface="Arial" panose="020B0604020202020204" pitchFamily="34" charset="0"/>
                <a:cs typeface="Arial" panose="020B0604020202020204" pitchFamily="34" charset="0"/>
              </a:rPr>
              <a:t>The popularity of </a:t>
            </a:r>
            <a:r>
              <a:rPr lang="en-US" sz="2800" cap="none" dirty="0" err="1">
                <a:latin typeface="Arial" panose="020B0604020202020204" pitchFamily="34" charset="0"/>
                <a:cs typeface="Arial" panose="020B0604020202020204" pitchFamily="34" charset="0"/>
              </a:rPr>
              <a:t>flavoured</a:t>
            </a:r>
            <a:r>
              <a:rPr lang="en-US" sz="2800" cap="none" dirty="0">
                <a:latin typeface="Arial" panose="020B0604020202020204" pitchFamily="34" charset="0"/>
                <a:cs typeface="Arial" panose="020B0604020202020204" pitchFamily="34" charset="0"/>
              </a:rPr>
              <a:t> e-cigarettes and social media marketing has contributed to increased vaping uptake among young people (</a:t>
            </a:r>
            <a:r>
              <a:rPr lang="en-GB" sz="2800" cap="none" dirty="0">
                <a:latin typeface="Arial" panose="020B0604020202020204" pitchFamily="34" charset="0"/>
                <a:cs typeface="Arial" panose="020B0604020202020204" pitchFamily="34" charset="0"/>
              </a:rPr>
              <a:t>Measham et al, 2016)</a:t>
            </a:r>
            <a:r>
              <a:rPr lang="en-US" sz="2800" cap="none" dirty="0">
                <a:latin typeface="Arial" panose="020B0604020202020204" pitchFamily="34" charset="0"/>
                <a:cs typeface="Arial" panose="020B0604020202020204" pitchFamily="34" charset="0"/>
              </a:rPr>
              <a:t>. </a:t>
            </a:r>
          </a:p>
          <a:p>
            <a:pPr marL="342900" lvl="0" indent="-342900" algn="just">
              <a:spcBef>
                <a:spcPts val="0"/>
              </a:spcBef>
              <a:buFont typeface="Arial" panose="020B0604020202020204" pitchFamily="34" charset="0"/>
              <a:buChar char="•"/>
            </a:pPr>
            <a:r>
              <a:rPr lang="en-US" sz="2800" cap="none" dirty="0">
                <a:latin typeface="Arial" panose="020B0604020202020204" pitchFamily="34" charset="0"/>
                <a:cs typeface="Arial" panose="020B0604020202020204" pitchFamily="34" charset="0"/>
              </a:rPr>
              <a:t>National survey data also show that the prevalence of e-cigarette use among 11- 15-year-olds increased from 6% in 2018 to 9% in 2021, highlighting a growing trend in youth vaping in England (NHS Digital, 2022).</a:t>
            </a:r>
            <a:endParaRPr lang="en-GB" sz="2800" cap="none" dirty="0">
              <a:latin typeface="Arial" panose="020B06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96"/>
          </p:nvPr>
        </p:nvSpPr>
        <p:spPr>
          <a:xfrm>
            <a:off x="92366" y="446746"/>
            <a:ext cx="43706469" cy="3201495"/>
          </a:xfrm>
          <a:solidFill>
            <a:srgbClr val="FFFFCC"/>
          </a:solidFill>
        </p:spPr>
        <p:txBody>
          <a:bodyPr/>
          <a:lstStyle/>
          <a:p>
            <a:pPr algn="ctr"/>
            <a:r>
              <a:rPr lang="en-GB" sz="6000" dirty="0">
                <a:ln>
                  <a:solidFill>
                    <a:schemeClr val="accent1">
                      <a:lumMod val="50000"/>
                    </a:schemeClr>
                  </a:solidFill>
                </a:ln>
                <a:solidFill>
                  <a:schemeClr val="accent2"/>
                </a:solidFill>
                <a:latin typeface="Trade Gothic Inline" panose="020F0502020204030204" pitchFamily="34" charset="0"/>
              </a:rPr>
              <a:t>The Role of Social Determinants in Influencing Vaping Behaviour Among Teenagers in the UK:</a:t>
            </a:r>
          </a:p>
          <a:p>
            <a:pPr algn="ctr"/>
            <a:r>
              <a:rPr lang="en-GB" sz="6000" dirty="0">
                <a:ln>
                  <a:solidFill>
                    <a:schemeClr val="accent1">
                      <a:lumMod val="50000"/>
                    </a:schemeClr>
                  </a:solidFill>
                </a:ln>
                <a:solidFill>
                  <a:schemeClr val="accent2"/>
                </a:solidFill>
                <a:latin typeface="Trade Gothic Inline" panose="020F0502020204030204" pitchFamily="34" charset="0"/>
              </a:rPr>
              <a:t> A Systematic Review              </a:t>
            </a:r>
            <a:endParaRPr lang="en-US" sz="6000" dirty="0">
              <a:ln>
                <a:solidFill>
                  <a:schemeClr val="accent1">
                    <a:lumMod val="50000"/>
                  </a:schemeClr>
                </a:solidFill>
              </a:ln>
              <a:solidFill>
                <a:schemeClr val="accent2"/>
              </a:solidFill>
              <a:latin typeface="Trade Gothic Inline" panose="020F0502020204030204" pitchFamily="34" charset="0"/>
            </a:endParaRP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7" name="Text Placeholder 4">
            <a:extLst>
              <a:ext uri="{FF2B5EF4-FFF2-40B4-BE49-F238E27FC236}">
                <a16:creationId xmlns:a16="http://schemas.microsoft.com/office/drawing/2014/main" id="{3D4FEE02-15C2-D27F-0C5F-5902290178BD}"/>
              </a:ext>
            </a:extLst>
          </p:cNvPr>
          <p:cNvSpPr txBox="1">
            <a:spLocks/>
          </p:cNvSpPr>
          <p:nvPr/>
        </p:nvSpPr>
        <p:spPr>
          <a:xfrm>
            <a:off x="22423709" y="7427625"/>
            <a:ext cx="10048874" cy="9510274"/>
          </a:xfrm>
          <a:prstGeom prst="rect">
            <a:avLst/>
          </a:prstGeom>
          <a:solidFill>
            <a:schemeClr val="accent1">
              <a:lumMod val="20000"/>
              <a:lumOff val="80000"/>
            </a:schemeClr>
          </a:solidFill>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GB" sz="2800" b="1" dirty="0">
                <a:latin typeface="Arial" panose="020B0604020202020204" pitchFamily="34" charset="0"/>
                <a:cs typeface="Arial" panose="020B0604020202020204" pitchFamily="34" charset="0"/>
              </a:rPr>
              <a:t>Research Question</a:t>
            </a:r>
            <a:r>
              <a:rPr lang="en-US"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What role do social determinants play in influencing vaping behaviour among teenagers in the United Kingdom?                                               </a:t>
            </a:r>
            <a:endParaRPr lang="en-US" sz="2800" dirty="0">
              <a:latin typeface="Arial" panose="020B0604020202020204" pitchFamily="34" charset="0"/>
              <a:cs typeface="Arial" panose="020B0604020202020204" pitchFamily="34" charset="0"/>
            </a:endParaRPr>
          </a:p>
          <a:p>
            <a:pPr algn="just"/>
            <a:r>
              <a:rPr lang="en-GB" sz="2800" b="1" dirty="0">
                <a:latin typeface="Arial" panose="020B0604020202020204" pitchFamily="34" charset="0"/>
                <a:cs typeface="Arial" panose="020B0604020202020204" pitchFamily="34" charset="0"/>
              </a:rPr>
              <a:t>Aim</a:t>
            </a:r>
            <a:r>
              <a:rPr lang="en-US"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To systematically review and synthesise evidence on how social determinants influence vaping behaviour among teenagers living in the United Kingdom.                                                                                      </a:t>
            </a:r>
            <a:r>
              <a:rPr lang="en-GB" sz="2800" b="1" dirty="0">
                <a:latin typeface="Arial" panose="020B0604020202020204" pitchFamily="34" charset="0"/>
                <a:cs typeface="Arial" panose="020B0604020202020204" pitchFamily="34" charset="0"/>
              </a:rPr>
              <a:t>Objectives</a:t>
            </a:r>
            <a:endParaRPr lang="en-US"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1. To identify key social determinants (e.g., socioeconomic status, family environment, peer influence, education, and neighbourhood factors) associated with vaping among UK teenagers. </a:t>
            </a:r>
            <a:endParaRPr lang="en-US"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2. To examine the relationship between peer and family influences and the initiation and continuation of vaping behaviour in adolescents. </a:t>
            </a:r>
            <a:endParaRPr lang="en-US"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3. To explore the impact of socioeconomic and environmental factors on vaping prevalence among teenagers in the United Kingdom.                                  </a:t>
            </a:r>
            <a:endParaRPr lang="en-US"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4. </a:t>
            </a:r>
            <a:r>
              <a:rPr lang="gu-IN" sz="2800" dirty="0">
                <a:latin typeface="Arial" panose="020B0604020202020204" pitchFamily="34" charset="0"/>
              </a:rPr>
              <a:t>To evaluate current intervention strategies and provide recommendations for reducing vaping behaviour among UK teenagers</a:t>
            </a:r>
            <a:r>
              <a:rPr lang="en-GB" sz="2800" dirty="0">
                <a:latin typeface="Arial" panose="020B0604020202020204" pitchFamily="34" charset="0"/>
                <a:cs typeface="Arial" panose="020B0604020202020204" pitchFamily="34" charset="0"/>
              </a:rPr>
              <a:t>.                </a:t>
            </a:r>
            <a:endParaRPr lang="en-US" sz="2800" dirty="0">
              <a:latin typeface="Arial" panose="020B0604020202020204" pitchFamily="34" charset="0"/>
              <a:cs typeface="Arial" panose="020B0604020202020204" pitchFamily="34" charset="0"/>
            </a:endParaRPr>
          </a:p>
        </p:txBody>
      </p:sp>
      <p:pic>
        <p:nvPicPr>
          <p:cNvPr id="23" name="Picture 22" descr="UK Youth Vaping Lulls: ASH Survey 2024 | Vape Green">
            <a:extLst>
              <a:ext uri="{FF2B5EF4-FFF2-40B4-BE49-F238E27FC236}">
                <a16:creationId xmlns:a16="http://schemas.microsoft.com/office/drawing/2014/main" id="{A5B12A70-F678-1AE8-79C9-B730D61776C3}"/>
              </a:ext>
            </a:extLst>
          </p:cNvPr>
          <p:cNvPicPr>
            <a:picLocks noChangeAspect="1"/>
          </p:cNvPicPr>
          <p:nvPr/>
        </p:nvPicPr>
        <p:blipFill>
          <a:blip r:embed="rId2"/>
          <a:stretch>
            <a:fillRect/>
          </a:stretch>
        </p:blipFill>
        <p:spPr>
          <a:xfrm>
            <a:off x="11559491" y="11860505"/>
            <a:ext cx="10011644" cy="5453314"/>
          </a:xfrm>
          <a:prstGeom prst="rect">
            <a:avLst/>
          </a:prstGeom>
        </p:spPr>
      </p:pic>
      <p:pic>
        <p:nvPicPr>
          <p:cNvPr id="24" name="Picture 23" descr="Youth Vaping: A Persistent Concern - Drug Free America Foundation">
            <a:extLst>
              <a:ext uri="{FF2B5EF4-FFF2-40B4-BE49-F238E27FC236}">
                <a16:creationId xmlns:a16="http://schemas.microsoft.com/office/drawing/2014/main" id="{387A4228-158E-A699-AF71-8F9CE23D9B39}"/>
              </a:ext>
            </a:extLst>
          </p:cNvPr>
          <p:cNvPicPr>
            <a:picLocks noChangeAspect="1"/>
          </p:cNvPicPr>
          <p:nvPr/>
        </p:nvPicPr>
        <p:blipFill>
          <a:blip r:embed="rId3"/>
          <a:stretch>
            <a:fillRect/>
          </a:stretch>
        </p:blipFill>
        <p:spPr>
          <a:xfrm>
            <a:off x="22531804" y="17734857"/>
            <a:ext cx="9964209" cy="11781975"/>
          </a:xfrm>
          <a:prstGeom prst="rect">
            <a:avLst/>
          </a:prstGeom>
        </p:spPr>
      </p:pic>
      <p:pic>
        <p:nvPicPr>
          <p:cNvPr id="25" name="Picture 24" descr="There are many reasons youth might vape. The effects of nicotine,  E-cigarette marketing and advertising, the availability of appealing  flavors, and social influences all play a role in why youth start and/or">
            <a:extLst>
              <a:ext uri="{FF2B5EF4-FFF2-40B4-BE49-F238E27FC236}">
                <a16:creationId xmlns:a16="http://schemas.microsoft.com/office/drawing/2014/main" id="{9DDCBE5E-B223-D861-2EDC-899190258F69}"/>
              </a:ext>
            </a:extLst>
          </p:cNvPr>
          <p:cNvPicPr>
            <a:picLocks noChangeAspect="1"/>
          </p:cNvPicPr>
          <p:nvPr/>
        </p:nvPicPr>
        <p:blipFill>
          <a:blip r:embed="rId4"/>
          <a:stretch>
            <a:fillRect/>
          </a:stretch>
        </p:blipFill>
        <p:spPr>
          <a:xfrm>
            <a:off x="11528358" y="4674100"/>
            <a:ext cx="9854737" cy="6387353"/>
          </a:xfrm>
          <a:prstGeom prst="rect">
            <a:avLst/>
          </a:prstGeom>
        </p:spPr>
      </p:pic>
      <p:pic>
        <p:nvPicPr>
          <p:cNvPr id="20" name="Picture 19" descr="Decrease in smoking and drug use among school children but increase in  vaping, new report shows">
            <a:extLst>
              <a:ext uri="{FF2B5EF4-FFF2-40B4-BE49-F238E27FC236}">
                <a16:creationId xmlns:a16="http://schemas.microsoft.com/office/drawing/2014/main" id="{6AC552AA-8069-F3E9-D319-BE8573F7E87D}"/>
              </a:ext>
            </a:extLst>
          </p:cNvPr>
          <p:cNvPicPr>
            <a:picLocks noChangeAspect="1"/>
          </p:cNvPicPr>
          <p:nvPr/>
        </p:nvPicPr>
        <p:blipFill>
          <a:blip r:embed="rId5"/>
          <a:stretch>
            <a:fillRect/>
          </a:stretch>
        </p:blipFill>
        <p:spPr>
          <a:xfrm>
            <a:off x="517422" y="23026098"/>
            <a:ext cx="9873898" cy="7259746"/>
          </a:xfrm>
          <a:prstGeom prst="rect">
            <a:avLst/>
          </a:prstGeom>
        </p:spPr>
      </p:pic>
      <p:sp>
        <p:nvSpPr>
          <p:cNvPr id="22" name="TextBox 21">
            <a:extLst>
              <a:ext uri="{FF2B5EF4-FFF2-40B4-BE49-F238E27FC236}">
                <a16:creationId xmlns:a16="http://schemas.microsoft.com/office/drawing/2014/main" id="{B6F6E467-9F34-3DE1-1415-F120D78BCECE}"/>
              </a:ext>
            </a:extLst>
          </p:cNvPr>
          <p:cNvSpPr txBox="1"/>
          <p:nvPr/>
        </p:nvSpPr>
        <p:spPr>
          <a:xfrm>
            <a:off x="2340864" y="30462454"/>
            <a:ext cx="5157216"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(NHS, 2022)</a:t>
            </a:r>
            <a:endParaRPr lang="gu-IN" sz="2800" b="1" dirty="0">
              <a:latin typeface="Arial" panose="020B0604020202020204" pitchFamily="34" charset="0"/>
            </a:endParaRPr>
          </a:p>
        </p:txBody>
      </p:sp>
      <p:sp>
        <p:nvSpPr>
          <p:cNvPr id="28" name="TextBox 27">
            <a:extLst>
              <a:ext uri="{FF2B5EF4-FFF2-40B4-BE49-F238E27FC236}">
                <a16:creationId xmlns:a16="http://schemas.microsoft.com/office/drawing/2014/main" id="{D273D0A7-91FC-A7D6-C635-E062D2138A96}"/>
              </a:ext>
            </a:extLst>
          </p:cNvPr>
          <p:cNvSpPr txBox="1"/>
          <p:nvPr/>
        </p:nvSpPr>
        <p:spPr>
          <a:xfrm>
            <a:off x="23930787" y="29939234"/>
            <a:ext cx="7034717"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(Drug Free America Foundation, 2024)</a:t>
            </a:r>
            <a:endParaRPr lang="gu-IN" sz="2800" b="1" dirty="0">
              <a:latin typeface="Arial" panose="020B0604020202020204" pitchFamily="34" charset="0"/>
            </a:endParaRPr>
          </a:p>
        </p:txBody>
      </p:sp>
      <p:sp>
        <p:nvSpPr>
          <p:cNvPr id="30" name="TextBox 29">
            <a:extLst>
              <a:ext uri="{FF2B5EF4-FFF2-40B4-BE49-F238E27FC236}">
                <a16:creationId xmlns:a16="http://schemas.microsoft.com/office/drawing/2014/main" id="{A1E5429C-A444-C9F5-F0E3-EB2492C75464}"/>
              </a:ext>
            </a:extLst>
          </p:cNvPr>
          <p:cNvSpPr txBox="1"/>
          <p:nvPr/>
        </p:nvSpPr>
        <p:spPr>
          <a:xfrm>
            <a:off x="13107671" y="16594971"/>
            <a:ext cx="6663709" cy="523220"/>
          </a:xfrm>
          <a:prstGeom prst="rect">
            <a:avLst/>
          </a:prstGeom>
          <a:noFill/>
        </p:spPr>
        <p:txBody>
          <a:bodyPr wrap="square" rtlCol="0">
            <a:spAutoFit/>
          </a:bodyPr>
          <a:lstStyle/>
          <a:p>
            <a:pPr algn="ctr"/>
            <a:r>
              <a:rPr lang="en-GB" sz="2800" b="1" dirty="0">
                <a:solidFill>
                  <a:schemeClr val="bg1"/>
                </a:solidFill>
                <a:latin typeface="Arial" panose="020B0604020202020204" pitchFamily="34" charset="0"/>
                <a:cs typeface="Arial" panose="020B0604020202020204" pitchFamily="34" charset="0"/>
              </a:rPr>
              <a:t>(Allen Carr’s </a:t>
            </a:r>
            <a:r>
              <a:rPr lang="en-GB" sz="2800" b="1" dirty="0" err="1">
                <a:solidFill>
                  <a:schemeClr val="bg1"/>
                </a:solidFill>
                <a:latin typeface="Arial" panose="020B0604020202020204" pitchFamily="34" charset="0"/>
                <a:cs typeface="Arial" panose="020B0604020202020204" pitchFamily="34" charset="0"/>
              </a:rPr>
              <a:t>Easyway</a:t>
            </a:r>
            <a:r>
              <a:rPr lang="en-GB" sz="2800" b="1" dirty="0">
                <a:solidFill>
                  <a:schemeClr val="bg1"/>
                </a:solidFill>
                <a:latin typeface="Arial" panose="020B0604020202020204" pitchFamily="34" charset="0"/>
                <a:cs typeface="Arial" panose="020B0604020202020204" pitchFamily="34" charset="0"/>
              </a:rPr>
              <a:t>, 2026)</a:t>
            </a:r>
            <a:endParaRPr lang="gu-IN" sz="2800" b="1" dirty="0">
              <a:solidFill>
                <a:schemeClr val="bg1"/>
              </a:solidFill>
              <a:latin typeface="Arial" panose="020B0604020202020204" pitchFamily="34" charset="0"/>
            </a:endParaRPr>
          </a:p>
        </p:txBody>
      </p:sp>
      <p:sp>
        <p:nvSpPr>
          <p:cNvPr id="32" name="TextBox 31">
            <a:extLst>
              <a:ext uri="{FF2B5EF4-FFF2-40B4-BE49-F238E27FC236}">
                <a16:creationId xmlns:a16="http://schemas.microsoft.com/office/drawing/2014/main" id="{5F5C6539-FD5C-8C59-02DE-0F188F6F152F}"/>
              </a:ext>
            </a:extLst>
          </p:cNvPr>
          <p:cNvSpPr txBox="1"/>
          <p:nvPr/>
        </p:nvSpPr>
        <p:spPr>
          <a:xfrm>
            <a:off x="13886911" y="11061453"/>
            <a:ext cx="5157216"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(Genesis, 2024)</a:t>
            </a:r>
            <a:endParaRPr lang="gu-IN" sz="2800" b="1" dirty="0">
              <a:latin typeface="Arial" panose="020B0604020202020204" pitchFamily="34" charset="0"/>
            </a:endParaRPr>
          </a:p>
        </p:txBody>
      </p:sp>
      <p:sp>
        <p:nvSpPr>
          <p:cNvPr id="12" name="Text Placeholder 13">
            <a:extLst>
              <a:ext uri="{FF2B5EF4-FFF2-40B4-BE49-F238E27FC236}">
                <a16:creationId xmlns:a16="http://schemas.microsoft.com/office/drawing/2014/main" id="{3D462B29-BCC1-A1E0-C88E-E1FCF6C8DB4C}"/>
              </a:ext>
            </a:extLst>
          </p:cNvPr>
          <p:cNvSpPr txBox="1">
            <a:spLocks/>
          </p:cNvSpPr>
          <p:nvPr/>
        </p:nvSpPr>
        <p:spPr>
          <a:xfrm>
            <a:off x="33376313" y="22447219"/>
            <a:ext cx="10097358" cy="9342536"/>
          </a:xfrm>
          <a:prstGeom prst="rect">
            <a:avLst/>
          </a:prstGeom>
          <a:solidFill>
            <a:schemeClr val="bg2">
              <a:lumMod val="20000"/>
              <a:lumOff val="80000"/>
            </a:schemeClr>
          </a:solidFill>
        </p:spPr>
        <p:txBody>
          <a:bodyPr/>
          <a:lstStyle>
            <a:lvl1pPr marL="1097280" indent="-1097280" algn="l" defTabSz="4389120" rtl="0" eaLnBrk="1" latinLnBrk="0" hangingPunct="1">
              <a:lnSpc>
                <a:spcPct val="120000"/>
              </a:lnSpc>
              <a:spcBef>
                <a:spcPts val="4800"/>
              </a:spcBef>
              <a:buClr>
                <a:schemeClr val="tx1"/>
              </a:buClr>
              <a:buFont typeface="Arial" panose="020B0604020202020204" pitchFamily="34" charset="0"/>
              <a:buChar char="•"/>
              <a:defRPr sz="9600" kern="1200" cap="all" baseline="0">
                <a:solidFill>
                  <a:schemeClr val="tx1"/>
                </a:solidFill>
                <a:effectLst/>
                <a:latin typeface="+mn-lt"/>
                <a:ea typeface="+mn-ea"/>
                <a:cs typeface="+mn-cs"/>
              </a:defRPr>
            </a:lvl1pPr>
            <a:lvl2pPr marL="3291840" indent="-1097280" algn="l" defTabSz="4389120" rtl="0" eaLnBrk="1" latinLnBrk="0" hangingPunct="1">
              <a:lnSpc>
                <a:spcPct val="120000"/>
              </a:lnSpc>
              <a:spcBef>
                <a:spcPts val="2400"/>
              </a:spcBef>
              <a:buClr>
                <a:schemeClr val="tx1"/>
              </a:buClr>
              <a:buFont typeface="Arial" panose="020B0604020202020204" pitchFamily="34" charset="0"/>
              <a:buChar char="•"/>
              <a:defRPr sz="8640" kern="1200" cap="all" baseline="0">
                <a:solidFill>
                  <a:schemeClr val="tx1"/>
                </a:solidFill>
                <a:effectLst/>
                <a:latin typeface="+mn-lt"/>
                <a:ea typeface="+mn-ea"/>
                <a:cs typeface="+mn-cs"/>
              </a:defRPr>
            </a:lvl2pPr>
            <a:lvl3pPr marL="5486400" indent="-1097280" algn="l" defTabSz="4389120" rtl="0" eaLnBrk="1" latinLnBrk="0" hangingPunct="1">
              <a:lnSpc>
                <a:spcPct val="120000"/>
              </a:lnSpc>
              <a:spcBef>
                <a:spcPts val="2400"/>
              </a:spcBef>
              <a:buClr>
                <a:schemeClr val="tx1"/>
              </a:buClr>
              <a:buFont typeface="Arial" panose="020B0604020202020204" pitchFamily="34" charset="0"/>
              <a:buChar char="•"/>
              <a:defRPr sz="7680" kern="1200" cap="all" baseline="0">
                <a:solidFill>
                  <a:schemeClr val="tx1"/>
                </a:solidFill>
                <a:effectLst/>
                <a:latin typeface="+mn-lt"/>
                <a:ea typeface="+mn-ea"/>
                <a:cs typeface="+mn-cs"/>
              </a:defRPr>
            </a:lvl3pPr>
            <a:lvl4pPr marL="768096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4pPr>
            <a:lvl5pPr marL="987552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5pPr>
            <a:lvl6pPr marL="1207008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6pPr>
            <a:lvl7pPr marL="1426464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7pPr>
            <a:lvl8pPr marL="1645920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8pPr>
            <a:lvl9pPr marL="1865376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9pPr>
          </a:lstStyle>
          <a:p>
            <a:pPr marL="0" indent="0" algn="ctr">
              <a:spcBef>
                <a:spcPts val="0"/>
              </a:spcBef>
              <a:buNone/>
            </a:pPr>
            <a:r>
              <a:rPr lang="en-GB" sz="2400" b="1" cap="none" dirty="0">
                <a:latin typeface="Arial" panose="020B0604020202020204" pitchFamily="34" charset="0"/>
                <a:cs typeface="Arial" panose="020B0604020202020204" pitchFamily="34" charset="0"/>
              </a:rPr>
              <a:t>REFERENCES</a:t>
            </a:r>
          </a:p>
          <a:p>
            <a:pPr marL="171450" indent="-171450" algn="just">
              <a:spcBef>
                <a:spcPts val="0"/>
              </a:spcBef>
            </a:pPr>
            <a:r>
              <a:rPr lang="en-GB" sz="1100" cap="none" dirty="0">
                <a:latin typeface="Arial" panose="020B0604020202020204" pitchFamily="34" charset="0"/>
                <a:cs typeface="Arial" panose="020B0604020202020204" pitchFamily="34" charset="0"/>
              </a:rPr>
              <a:t>Adebisi, Y.A. (2026). Socioeconomic disparities in e-cigarette use: patterns, mechanisms, and equity implications. </a:t>
            </a:r>
            <a:r>
              <a:rPr lang="en-GB" sz="1100" i="1" cap="none" dirty="0">
                <a:latin typeface="Arial" panose="020B0604020202020204" pitchFamily="34" charset="0"/>
                <a:cs typeface="Arial" panose="020B0604020202020204" pitchFamily="34" charset="0"/>
              </a:rPr>
              <a:t>Current addiction reports</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13</a:t>
            </a:r>
            <a:r>
              <a:rPr lang="en-GB" sz="1100" cap="none" dirty="0">
                <a:latin typeface="Arial" panose="020B0604020202020204" pitchFamily="34" charset="0"/>
                <a:cs typeface="Arial" panose="020B0604020202020204" pitchFamily="34" charset="0"/>
              </a:rPr>
              <a:t>(1), p.11. </a:t>
            </a:r>
            <a:r>
              <a:rPr lang="en-GB" sz="1100" cap="none" dirty="0">
                <a:latin typeface="Arial" panose="020B0604020202020204" pitchFamily="34" charset="0"/>
                <a:cs typeface="Arial" panose="020B0604020202020204" pitchFamily="34" charset="0"/>
                <a:hlinkClick r:id="rId6"/>
              </a:rPr>
              <a:t>https://link.springer.com/article/10.1007/s40429-026-00716-4</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err="1">
                <a:latin typeface="Arial" panose="020B0604020202020204" pitchFamily="34" charset="0"/>
                <a:cs typeface="Arial" panose="020B0604020202020204" pitchFamily="34" charset="0"/>
              </a:rPr>
              <a:t>Aladeokin</a:t>
            </a:r>
            <a:r>
              <a:rPr lang="en-GB" sz="1100" cap="none" dirty="0">
                <a:latin typeface="Arial" panose="020B0604020202020204" pitchFamily="34" charset="0"/>
                <a:cs typeface="Arial" panose="020B0604020202020204" pitchFamily="34" charset="0"/>
              </a:rPr>
              <a:t>, A., and Haighton, C. (2019). Is adolescent e-cigarette use associated with smoking in the United Kingdom?: A systematic review with meta-analysis. </a:t>
            </a:r>
            <a:r>
              <a:rPr lang="en-GB" sz="1100" i="1" cap="none" dirty="0">
                <a:latin typeface="Arial" panose="020B0604020202020204" pitchFamily="34" charset="0"/>
                <a:cs typeface="Arial" panose="020B0604020202020204" pitchFamily="34" charset="0"/>
              </a:rPr>
              <a:t>Tobacco prevention &amp; cessation</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5</a:t>
            </a:r>
            <a:r>
              <a:rPr lang="en-GB" sz="1100" cap="none" dirty="0">
                <a:latin typeface="Arial" panose="020B0604020202020204" pitchFamily="34" charset="0"/>
                <a:cs typeface="Arial" panose="020B0604020202020204" pitchFamily="34" charset="0"/>
              </a:rPr>
              <a:t>, p.15. </a:t>
            </a:r>
            <a:r>
              <a:rPr lang="en-GB" sz="1100" cap="none" dirty="0">
                <a:latin typeface="Arial" panose="020B0604020202020204" pitchFamily="34" charset="0"/>
                <a:cs typeface="Arial" panose="020B0604020202020204" pitchFamily="34" charset="0"/>
                <a:hlinkClick r:id="rId7"/>
              </a:rPr>
              <a:t>https://pmc.ncbi.nlm.nih.gov/articles/PMC7205081/</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a:latin typeface="Arial" panose="020B0604020202020204" pitchFamily="34" charset="0"/>
                <a:cs typeface="Arial" panose="020B0604020202020204" pitchFamily="34" charset="0"/>
              </a:rPr>
              <a:t>Biles, J., </a:t>
            </a:r>
            <a:r>
              <a:rPr lang="en-GB" sz="1100" cap="none" dirty="0" err="1">
                <a:latin typeface="Arial" panose="020B0604020202020204" pitchFamily="34" charset="0"/>
                <a:cs typeface="Arial" panose="020B0604020202020204" pitchFamily="34" charset="0"/>
              </a:rPr>
              <a:t>Kornhaber</a:t>
            </a:r>
            <a:r>
              <a:rPr lang="en-GB" sz="1100" cap="none" dirty="0">
                <a:latin typeface="Arial" panose="020B0604020202020204" pitchFamily="34" charset="0"/>
                <a:cs typeface="Arial" panose="020B0604020202020204" pitchFamily="34" charset="0"/>
              </a:rPr>
              <a:t>, R., Irwin, P., </a:t>
            </a:r>
            <a:r>
              <a:rPr lang="en-GB" sz="1100" cap="none" dirty="0" err="1">
                <a:latin typeface="Arial" panose="020B0604020202020204" pitchFamily="34" charset="0"/>
                <a:cs typeface="Arial" panose="020B0604020202020204" pitchFamily="34" charset="0"/>
              </a:rPr>
              <a:t>Schineanu</a:t>
            </a:r>
            <a:r>
              <a:rPr lang="en-GB" sz="1100" cap="none" dirty="0">
                <a:latin typeface="Arial" panose="020B0604020202020204" pitchFamily="34" charset="0"/>
                <a:cs typeface="Arial" panose="020B0604020202020204" pitchFamily="34" charset="0"/>
              </a:rPr>
              <a:t>, A., Kavisha Sookraj-Baran, M. and Cleary, M. (2025). Perspectives, motivations, and experiences of adolescents and young adults using nicotine vapes: a qualitative review. </a:t>
            </a:r>
            <a:r>
              <a:rPr lang="en-GB" sz="1100" i="1" cap="none" dirty="0">
                <a:latin typeface="Arial" panose="020B0604020202020204" pitchFamily="34" charset="0"/>
                <a:cs typeface="Arial" panose="020B0604020202020204" pitchFamily="34" charset="0"/>
              </a:rPr>
              <a:t>Health Promotion International</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40</a:t>
            </a:r>
            <a:r>
              <a:rPr lang="en-GB" sz="1100" cap="none" dirty="0">
                <a:latin typeface="Arial" panose="020B0604020202020204" pitchFamily="34" charset="0"/>
                <a:cs typeface="Arial" panose="020B0604020202020204" pitchFamily="34" charset="0"/>
              </a:rPr>
              <a:t>(2), p.Daaf007. </a:t>
            </a:r>
            <a:r>
              <a:rPr lang="en-GB" sz="1100" cap="none" dirty="0">
                <a:latin typeface="Arial" panose="020B0604020202020204" pitchFamily="34" charset="0"/>
                <a:cs typeface="Arial" panose="020B0604020202020204" pitchFamily="34" charset="0"/>
                <a:hlinkClick r:id="rId8"/>
              </a:rPr>
              <a:t>https://academic.oup.com/heapro/article-abstract/40/2/daaf007/8086853</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a:latin typeface="Arial" panose="020B0604020202020204" pitchFamily="34" charset="0"/>
                <a:cs typeface="Arial" panose="020B0604020202020204" pitchFamily="34" charset="0"/>
              </a:rPr>
              <a:t>Dowrick, L., Shackleton, V., Nazir-Desforges, S., Gettings, R., Holding, E., Rogerson, M., Homer, C. and Williams, C. (2025). Young people’s experiences of vaping in their community: a co-created study between embedded researchers and local authority public health practitioners. </a:t>
            </a:r>
            <a:r>
              <a:rPr lang="en-GB" sz="1100" i="1" cap="none" dirty="0">
                <a:latin typeface="Arial" panose="020B0604020202020204" pitchFamily="34" charset="0"/>
                <a:cs typeface="Arial" panose="020B0604020202020204" pitchFamily="34" charset="0"/>
              </a:rPr>
              <a:t>Perspectives in public health</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145</a:t>
            </a:r>
            <a:r>
              <a:rPr lang="en-GB" sz="1100" cap="none" dirty="0">
                <a:latin typeface="Arial" panose="020B0604020202020204" pitchFamily="34" charset="0"/>
                <a:cs typeface="Arial" panose="020B0604020202020204" pitchFamily="34" charset="0"/>
              </a:rPr>
              <a:t>(2), pp.113-119. </a:t>
            </a:r>
            <a:r>
              <a:rPr lang="en-GB" sz="1100" cap="none" dirty="0">
                <a:latin typeface="Arial" panose="020B0604020202020204" pitchFamily="34" charset="0"/>
                <a:cs typeface="Arial" panose="020B0604020202020204" pitchFamily="34" charset="0"/>
                <a:hlinkClick r:id="rId9"/>
              </a:rPr>
              <a:t>https://journals.sagepub.com/doi/abs/10.1177/17579139251325156</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a:latin typeface="Arial" panose="020B0604020202020204" pitchFamily="34" charset="0"/>
                <a:cs typeface="Arial" panose="020B0604020202020204" pitchFamily="34" charset="0"/>
              </a:rPr>
              <a:t>Egan, L., Gardner, L.A., Newton, N. And champion, K., (2024). A systematic review of </a:t>
            </a:r>
            <a:r>
              <a:rPr lang="en-GB" sz="1100" cap="none" dirty="0" err="1">
                <a:latin typeface="Arial" panose="020B0604020202020204" pitchFamily="34" charset="0"/>
                <a:cs typeface="Arial" panose="020B0604020202020204" pitchFamily="34" charset="0"/>
              </a:rPr>
              <a:t>ehealth</a:t>
            </a:r>
            <a:r>
              <a:rPr lang="en-GB" sz="1100" cap="none" dirty="0">
                <a:latin typeface="Arial" panose="020B0604020202020204" pitchFamily="34" charset="0"/>
                <a:cs typeface="Arial" panose="020B0604020202020204" pitchFamily="34" charset="0"/>
              </a:rPr>
              <a:t> interventions among adolescents of low socioeconomic and geographically remote backgrounds in preventing poor diet, alcohol use, tobacco smoking and vaping. </a:t>
            </a:r>
            <a:r>
              <a:rPr lang="en-GB" sz="1100" i="1" cap="none" dirty="0">
                <a:latin typeface="Arial" panose="020B0604020202020204" pitchFamily="34" charset="0"/>
                <a:cs typeface="Arial" panose="020B0604020202020204" pitchFamily="34" charset="0"/>
              </a:rPr>
              <a:t>Adolescent research review</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9</a:t>
            </a:r>
            <a:r>
              <a:rPr lang="en-GB" sz="1100" cap="none" dirty="0">
                <a:latin typeface="Arial" panose="020B0604020202020204" pitchFamily="34" charset="0"/>
                <a:cs typeface="Arial" panose="020B0604020202020204" pitchFamily="34" charset="0"/>
              </a:rPr>
              <a:t>(1), pp.1-32.</a:t>
            </a:r>
            <a:r>
              <a:rPr lang="en-US" sz="1100" cap="none"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hlinkClick r:id="rId10"/>
              </a:rPr>
              <a:t>https://link.springer.com/article/10.1007/s40894-023-00210-2</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a:latin typeface="Arial" panose="020B0604020202020204" pitchFamily="34" charset="0"/>
                <a:cs typeface="Arial" panose="020B0604020202020204" pitchFamily="34" charset="0"/>
              </a:rPr>
              <a:t>Green, M. J., Gray, L., Sweeting, H. and </a:t>
            </a:r>
            <a:r>
              <a:rPr lang="en-GB" sz="1100" cap="none" dirty="0" err="1">
                <a:latin typeface="Arial" panose="020B0604020202020204" pitchFamily="34" charset="0"/>
                <a:cs typeface="Arial" panose="020B0604020202020204" pitchFamily="34" charset="0"/>
              </a:rPr>
              <a:t>Benzeval</a:t>
            </a:r>
            <a:r>
              <a:rPr lang="en-GB" sz="1100" cap="none" dirty="0">
                <a:latin typeface="Arial" panose="020B0604020202020204" pitchFamily="34" charset="0"/>
                <a:cs typeface="Arial" panose="020B0604020202020204" pitchFamily="34" charset="0"/>
              </a:rPr>
              <a:t>, M. (2020). Socioeconomic patterning of vaping by smoking status among UK adults and youth. </a:t>
            </a:r>
            <a:r>
              <a:rPr lang="en-GB" sz="1100" i="1" cap="none" dirty="0">
                <a:latin typeface="Arial" panose="020B0604020202020204" pitchFamily="34" charset="0"/>
                <a:cs typeface="Arial" panose="020B0604020202020204" pitchFamily="34" charset="0"/>
              </a:rPr>
              <a:t>BMC Public Health</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20</a:t>
            </a:r>
            <a:r>
              <a:rPr lang="en-GB" sz="1100" cap="none" dirty="0">
                <a:latin typeface="Arial" panose="020B0604020202020204" pitchFamily="34" charset="0"/>
                <a:cs typeface="Arial" panose="020B0604020202020204" pitchFamily="34" charset="0"/>
              </a:rPr>
              <a:t>(1), p.183.</a:t>
            </a:r>
            <a:r>
              <a:rPr lang="en-US" sz="1100" cap="none"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hlinkClick r:id="rId11"/>
              </a:rPr>
              <a:t>https://link.springer.com/article/10.1186/s12889-020-8270-3</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err="1">
                <a:latin typeface="Arial" panose="020B0604020202020204" pitchFamily="34" charset="0"/>
                <a:cs typeface="Arial" panose="020B0604020202020204" pitchFamily="34" charset="0"/>
              </a:rPr>
              <a:t>Isba</a:t>
            </a:r>
            <a:r>
              <a:rPr lang="en-GB" sz="1100" cap="none" dirty="0">
                <a:latin typeface="Arial" panose="020B0604020202020204" pitchFamily="34" charset="0"/>
                <a:cs typeface="Arial" panose="020B0604020202020204" pitchFamily="34" charset="0"/>
              </a:rPr>
              <a:t>, R., Lunn, J., Brennan, L. and Brewster, L. (2025). Vaping-associated nicotine dependence amongst children and young people in the UK–time to act. </a:t>
            </a:r>
            <a:r>
              <a:rPr lang="en-GB" sz="1100" i="1" cap="none" dirty="0">
                <a:latin typeface="Arial" panose="020B0604020202020204" pitchFamily="34" charset="0"/>
                <a:cs typeface="Arial" panose="020B0604020202020204" pitchFamily="34" charset="0"/>
              </a:rPr>
              <a:t>Perspectives in public health</a:t>
            </a:r>
            <a:r>
              <a:rPr lang="en-GB" sz="1100" cap="none" dirty="0">
                <a:latin typeface="Arial" panose="020B0604020202020204" pitchFamily="34" charset="0"/>
                <a:cs typeface="Arial" panose="020B0604020202020204" pitchFamily="34" charset="0"/>
              </a:rPr>
              <a:t>.</a:t>
            </a:r>
            <a:r>
              <a:rPr lang="en-US" sz="1100" cap="none"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hlinkClick r:id="rId12"/>
              </a:rPr>
              <a:t>https://research.lancaster-university.uk/en/publications/vaping-associated-nicotine-dependence-amongst-children-and-young-/</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err="1">
                <a:latin typeface="Arial" panose="020B0604020202020204" pitchFamily="34" charset="0"/>
                <a:cs typeface="Arial" panose="020B0604020202020204" pitchFamily="34" charset="0"/>
              </a:rPr>
              <a:t>Lyzwinski</a:t>
            </a:r>
            <a:r>
              <a:rPr lang="en-GB" sz="1100" cap="none" dirty="0">
                <a:latin typeface="Arial" panose="020B0604020202020204" pitchFamily="34" charset="0"/>
                <a:cs typeface="Arial" panose="020B0604020202020204" pitchFamily="34" charset="0"/>
              </a:rPr>
              <a:t>, L. N., Naslund, J.A., Miller, C.J. and Eisenberg, M.J. (2022). Global youth vaping and respiratory health: epidemiology, interventions, and policies. </a:t>
            </a:r>
            <a:r>
              <a:rPr lang="en-GB" sz="1100" i="1" cap="none" dirty="0">
                <a:latin typeface="Arial" panose="020B0604020202020204" pitchFamily="34" charset="0"/>
                <a:cs typeface="Arial" panose="020B0604020202020204" pitchFamily="34" charset="0"/>
              </a:rPr>
              <a:t>NPJ primary care respiratory medicine</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32</a:t>
            </a:r>
            <a:r>
              <a:rPr lang="en-GB" sz="1100" cap="none" dirty="0">
                <a:latin typeface="Arial" panose="020B0604020202020204" pitchFamily="34" charset="0"/>
                <a:cs typeface="Arial" panose="020B0604020202020204" pitchFamily="34" charset="0"/>
              </a:rPr>
              <a:t>(1), p.14.</a:t>
            </a:r>
            <a:r>
              <a:rPr lang="en-US" sz="1100" cap="none"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hlinkClick r:id="rId13"/>
              </a:rPr>
              <a:t>https://www.nature.com/articles/s41533-022-00277-9</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a:latin typeface="Arial" panose="020B0604020202020204" pitchFamily="34" charset="0"/>
                <a:cs typeface="Arial" panose="020B0604020202020204" pitchFamily="34" charset="0"/>
              </a:rPr>
              <a:t>Mackintosh, A.M., Mitchell, D., Hilton, S., Smith, M. and Ford, A. (2025). Young people’s smoking and vaping behaviour, and comparative perceptions of appeal, imagery and harm, across different vape devices and a tobacco cigarette: findings from UK cross-sectional surveys in 2020 and 2023. </a:t>
            </a:r>
            <a:r>
              <a:rPr lang="en-GB" sz="1100" i="1" cap="none" dirty="0">
                <a:latin typeface="Arial" panose="020B0604020202020204" pitchFamily="34" charset="0"/>
                <a:cs typeface="Arial" panose="020B0604020202020204" pitchFamily="34" charset="0"/>
              </a:rPr>
              <a:t>Frontiers in public health</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13</a:t>
            </a:r>
            <a:r>
              <a:rPr lang="en-GB" sz="1100" cap="none" dirty="0">
                <a:latin typeface="Arial" panose="020B0604020202020204" pitchFamily="34" charset="0"/>
                <a:cs typeface="Arial" panose="020B0604020202020204" pitchFamily="34" charset="0"/>
              </a:rPr>
              <a:t>, p.1689766.</a:t>
            </a:r>
            <a:r>
              <a:rPr lang="en-US" sz="1100" cap="none"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hlinkClick r:id="rId14"/>
              </a:rPr>
              <a:t>https://www.frontiersin.org/journals/public-health/articles/10.3389/fpubh.2025.1689766/full</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a:latin typeface="Arial" panose="020B0604020202020204" pitchFamily="34" charset="0"/>
                <a:cs typeface="Arial" panose="020B0604020202020204" pitchFamily="34" charset="0"/>
              </a:rPr>
              <a:t>Measham, F., </a:t>
            </a:r>
            <a:r>
              <a:rPr lang="en-GB" sz="1100" cap="none" dirty="0" err="1">
                <a:latin typeface="Arial" panose="020B0604020202020204" pitchFamily="34" charset="0"/>
                <a:cs typeface="Arial" panose="020B0604020202020204" pitchFamily="34" charset="0"/>
              </a:rPr>
              <a:t>O’brien</a:t>
            </a:r>
            <a:r>
              <a:rPr lang="en-GB" sz="1100" cap="none" dirty="0">
                <a:latin typeface="Arial" panose="020B0604020202020204" pitchFamily="34" charset="0"/>
                <a:cs typeface="Arial" panose="020B0604020202020204" pitchFamily="34" charset="0"/>
              </a:rPr>
              <a:t>, K. and Turnbull, G. (2016). “Skittles &amp; Red Bull is my favourite flavour”: e-cigarettes, smoking, vaping and the changing landscape of nicotine consumption amongst British teenagers–implications for the normalisation debate. </a:t>
            </a:r>
            <a:r>
              <a:rPr lang="en-GB" sz="1100" i="1" cap="none" dirty="0">
                <a:latin typeface="Arial" panose="020B0604020202020204" pitchFamily="34" charset="0"/>
                <a:cs typeface="Arial" panose="020B0604020202020204" pitchFamily="34" charset="0"/>
              </a:rPr>
              <a:t>Drugs: education, prevention and policy</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23</a:t>
            </a:r>
            <a:r>
              <a:rPr lang="en-GB" sz="1100" cap="none" dirty="0">
                <a:latin typeface="Arial" panose="020B0604020202020204" pitchFamily="34" charset="0"/>
                <a:cs typeface="Arial" panose="020B0604020202020204" pitchFamily="34" charset="0"/>
              </a:rPr>
              <a:t>(3), pp.224-237.</a:t>
            </a:r>
            <a:r>
              <a:rPr lang="en-US" sz="1100" cap="none"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hlinkClick r:id="rId15"/>
              </a:rPr>
              <a:t>https://www.tandfonline.com/doi/abs/10.1080/09687637.2016.1178708</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a:latin typeface="Arial" panose="020B0604020202020204" pitchFamily="34" charset="0"/>
                <a:cs typeface="Arial" panose="020B0604020202020204" pitchFamily="34" charset="0"/>
              </a:rPr>
              <a:t>Michaud, T. L., Tamrakar, N., Samson, K. and Dai, H.D. (2025). Decoding vaping: empowering youth through media literacy-based e-cigarette educational program. </a:t>
            </a:r>
            <a:r>
              <a:rPr lang="en-GB" sz="1100" i="1" cap="none" dirty="0">
                <a:latin typeface="Arial" panose="020B0604020202020204" pitchFamily="34" charset="0"/>
                <a:cs typeface="Arial" panose="020B0604020202020204" pitchFamily="34" charset="0"/>
              </a:rPr>
              <a:t>Nicotine and tobacco research</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27</a:t>
            </a:r>
            <a:r>
              <a:rPr lang="en-GB" sz="1100" cap="none" dirty="0">
                <a:latin typeface="Arial" panose="020B0604020202020204" pitchFamily="34" charset="0"/>
                <a:cs typeface="Arial" panose="020B0604020202020204" pitchFamily="34" charset="0"/>
              </a:rPr>
              <a:t>(3), pp.475-483. </a:t>
            </a:r>
            <a:r>
              <a:rPr lang="en-GB" sz="1100" cap="none" dirty="0">
                <a:latin typeface="Arial" panose="020B0604020202020204" pitchFamily="34" charset="0"/>
                <a:cs typeface="Arial" panose="020B0604020202020204" pitchFamily="34" charset="0"/>
                <a:hlinkClick r:id="rId16"/>
              </a:rPr>
              <a:t>https://academic.oup.com/ntr/article-abstract/27/3/475/7749645</a:t>
            </a:r>
            <a:endParaRPr lang="en-GB" sz="1100" cap="none" dirty="0">
              <a:latin typeface="Arial" panose="020B0604020202020204" pitchFamily="34" charset="0"/>
              <a:cs typeface="Arial" panose="020B0604020202020204" pitchFamily="34" charset="0"/>
            </a:endParaRPr>
          </a:p>
          <a:p>
            <a:pPr marL="171450" indent="-171450" algn="just">
              <a:spcBef>
                <a:spcPts val="0"/>
              </a:spcBef>
            </a:pPr>
            <a:r>
              <a:rPr lang="en-US" sz="1100" cap="none" dirty="0">
                <a:latin typeface="Arial" panose="020B0604020202020204" pitchFamily="34" charset="0"/>
                <a:cs typeface="Arial" panose="020B0604020202020204" pitchFamily="34" charset="0"/>
              </a:rPr>
              <a:t>NHS Digital (2022), </a:t>
            </a:r>
            <a:r>
              <a:rPr lang="en-GB" sz="1100" cap="none" dirty="0">
                <a:latin typeface="Arial" panose="020B0604020202020204" pitchFamily="34" charset="0"/>
                <a:cs typeface="Arial" panose="020B0604020202020204" pitchFamily="34" charset="0"/>
              </a:rPr>
              <a:t>Smoking, Drinking and Drug Use among Young People in England. </a:t>
            </a:r>
            <a:r>
              <a:rPr lang="en-GB" sz="1100" cap="none" dirty="0">
                <a:latin typeface="Arial" panose="020B0604020202020204" pitchFamily="34" charset="0"/>
                <a:cs typeface="Arial" panose="020B0604020202020204" pitchFamily="34" charset="0"/>
                <a:hlinkClick r:id="rId17"/>
              </a:rPr>
              <a:t>https://digital.nhs.uk/data-and-information/publications/statistical/smoking-drinking-and-drug-use-among-young-people-in-england/2021</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a:latin typeface="Arial" panose="020B0604020202020204" pitchFamily="34" charset="0"/>
                <a:cs typeface="Arial" panose="020B0604020202020204" pitchFamily="34" charset="0"/>
              </a:rPr>
              <a:t>Reiter, A., Hebert-</a:t>
            </a:r>
            <a:r>
              <a:rPr lang="en-GB" sz="1100" cap="none" dirty="0" err="1">
                <a:latin typeface="Arial" panose="020B0604020202020204" pitchFamily="34" charset="0"/>
                <a:cs typeface="Arial" panose="020B0604020202020204" pitchFamily="34" charset="0"/>
              </a:rPr>
              <a:t>losier</a:t>
            </a:r>
            <a:r>
              <a:rPr lang="en-GB" sz="1100" cap="none" dirty="0">
                <a:latin typeface="Arial" panose="020B0604020202020204" pitchFamily="34" charset="0"/>
                <a:cs typeface="Arial" panose="020B0604020202020204" pitchFamily="34" charset="0"/>
              </a:rPr>
              <a:t>, A., </a:t>
            </a:r>
            <a:r>
              <a:rPr lang="en-GB" sz="1100" cap="none" dirty="0" err="1">
                <a:latin typeface="Arial" panose="020B0604020202020204" pitchFamily="34" charset="0"/>
                <a:cs typeface="Arial" panose="020B0604020202020204" pitchFamily="34" charset="0"/>
              </a:rPr>
              <a:t>Mylocopos</a:t>
            </a:r>
            <a:r>
              <a:rPr lang="en-GB" sz="1100" cap="none" dirty="0">
                <a:latin typeface="Arial" panose="020B0604020202020204" pitchFamily="34" charset="0"/>
                <a:cs typeface="Arial" panose="020B0604020202020204" pitchFamily="34" charset="0"/>
              </a:rPr>
              <a:t>, G., Filion, K.B., Windle, S.B., </a:t>
            </a:r>
            <a:r>
              <a:rPr lang="en-GB" sz="1100" cap="none" dirty="0" err="1">
                <a:latin typeface="Arial" panose="020B0604020202020204" pitchFamily="34" charset="0"/>
                <a:cs typeface="Arial" panose="020B0604020202020204" pitchFamily="34" charset="0"/>
              </a:rPr>
              <a:t>O'loughlin</a:t>
            </a:r>
            <a:r>
              <a:rPr lang="en-GB" sz="1100" cap="none" dirty="0">
                <a:latin typeface="Arial" panose="020B0604020202020204" pitchFamily="34" charset="0"/>
                <a:cs typeface="Arial" panose="020B0604020202020204" pitchFamily="34" charset="0"/>
              </a:rPr>
              <a:t>, J.L., Grad, R. and Eisenberg, M.J. (2024). Regulatory strategies for preventing and reducing nicotine vaping among youth: a systematic review. </a:t>
            </a:r>
            <a:r>
              <a:rPr lang="en-GB" sz="1100" i="1" cap="none" dirty="0">
                <a:latin typeface="Arial" panose="020B0604020202020204" pitchFamily="34" charset="0"/>
                <a:cs typeface="Arial" panose="020B0604020202020204" pitchFamily="34" charset="0"/>
              </a:rPr>
              <a:t>American Journal of Preventive Medicine</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66</a:t>
            </a:r>
            <a:r>
              <a:rPr lang="en-GB" sz="1100" cap="none" dirty="0">
                <a:latin typeface="Arial" panose="020B0604020202020204" pitchFamily="34" charset="0"/>
                <a:cs typeface="Arial" panose="020B0604020202020204" pitchFamily="34" charset="0"/>
              </a:rPr>
              <a:t>(1), pp.169-181.</a:t>
            </a:r>
            <a:r>
              <a:rPr lang="en-US" sz="1100" cap="none"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hlinkClick r:id="rId18"/>
              </a:rPr>
              <a:t>https://www.sciencedirect.com/science/article/pii/S0749379723003136</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err="1">
                <a:latin typeface="Arial" panose="020B0604020202020204" pitchFamily="34" charset="0"/>
                <a:cs typeface="Arial" panose="020B0604020202020204" pitchFamily="34" charset="0"/>
              </a:rPr>
              <a:t>Saruddin</a:t>
            </a:r>
            <a:r>
              <a:rPr lang="en-GB" sz="1100" cap="none" dirty="0">
                <a:latin typeface="Arial" panose="020B0604020202020204" pitchFamily="34" charset="0"/>
                <a:cs typeface="Arial" panose="020B0604020202020204" pitchFamily="34" charset="0"/>
              </a:rPr>
              <a:t>, M.Z., Abdul Manaf, R., Hamzah, K.Q.A. And Ahmad </a:t>
            </a:r>
            <a:r>
              <a:rPr lang="en-GB" sz="1100" cap="none" dirty="0" err="1">
                <a:latin typeface="Arial" panose="020B0604020202020204" pitchFamily="34" charset="0"/>
                <a:cs typeface="Arial" panose="020B0604020202020204" pitchFamily="34" charset="0"/>
              </a:rPr>
              <a:t>Khusairi</a:t>
            </a:r>
            <a:r>
              <a:rPr lang="en-GB" sz="1100" cap="none" dirty="0">
                <a:latin typeface="Arial" panose="020B0604020202020204" pitchFamily="34" charset="0"/>
                <a:cs typeface="Arial" panose="020B0604020202020204" pitchFamily="34" charset="0"/>
              </a:rPr>
              <a:t>, A.A., (2025). Predictors of vaping intention among adolescents: a systematic review. </a:t>
            </a:r>
            <a:r>
              <a:rPr lang="en-GB" sz="1100" i="1" cap="none" dirty="0">
                <a:latin typeface="Arial" panose="020B0604020202020204" pitchFamily="34" charset="0"/>
                <a:cs typeface="Arial" panose="020B0604020202020204" pitchFamily="34" charset="0"/>
              </a:rPr>
              <a:t>BMC Public Health</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25</a:t>
            </a:r>
            <a:r>
              <a:rPr lang="en-GB" sz="1100" cap="none" dirty="0">
                <a:latin typeface="Arial" panose="020B0604020202020204" pitchFamily="34" charset="0"/>
                <a:cs typeface="Arial" panose="020B0604020202020204" pitchFamily="34" charset="0"/>
              </a:rPr>
              <a:t>(1), p.3438. </a:t>
            </a:r>
            <a:r>
              <a:rPr lang="en-GB" sz="1100" cap="none" dirty="0">
                <a:latin typeface="Arial" panose="020B0604020202020204" pitchFamily="34" charset="0"/>
                <a:cs typeface="Arial" panose="020B0604020202020204" pitchFamily="34" charset="0"/>
                <a:hlinkClick r:id="rId19"/>
              </a:rPr>
              <a:t>https://link.springer.com/article/10.1186/s12889-025-24518-x</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a:latin typeface="Arial" panose="020B0604020202020204" pitchFamily="34" charset="0"/>
                <a:cs typeface="Arial" panose="020B0604020202020204" pitchFamily="34" charset="0"/>
              </a:rPr>
              <a:t>Seshadri, A. (2025). The epidemiology and social determinants of vaping in US adolescents: two decades after the e-cigarette invention. </a:t>
            </a:r>
            <a:r>
              <a:rPr lang="en-GB" sz="1100" i="1" cap="none" dirty="0">
                <a:latin typeface="Arial" panose="020B0604020202020204" pitchFamily="34" charset="0"/>
                <a:cs typeface="Arial" panose="020B0604020202020204" pitchFamily="34" charset="0"/>
              </a:rPr>
              <a:t>International journal of high school research</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7</a:t>
            </a:r>
            <a:r>
              <a:rPr lang="en-GB" sz="1100" cap="none" dirty="0">
                <a:latin typeface="Arial" panose="020B0604020202020204" pitchFamily="34" charset="0"/>
                <a:cs typeface="Arial" panose="020B0604020202020204" pitchFamily="34" charset="0"/>
              </a:rPr>
              <a:t>(9).</a:t>
            </a:r>
            <a:r>
              <a:rPr lang="en-US" sz="1100" cap="none"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hlinkClick r:id="rId20"/>
              </a:rPr>
              <a:t>https://terra-docs.s3.us-east-2.amazonaws.com/IJHSR/Articles/volume7-issue9/IJHSR_2025_79_21.pdf</a:t>
            </a:r>
            <a:r>
              <a:rPr lang="en-US" sz="1100" cap="none" dirty="0">
                <a:latin typeface="Arial" panose="020B0604020202020204" pitchFamily="34" charset="0"/>
                <a:cs typeface="Arial" panose="020B0604020202020204" pitchFamily="34" charset="0"/>
              </a:rPr>
              <a:t> </a:t>
            </a:r>
          </a:p>
          <a:p>
            <a:pPr marL="171450" indent="-171450" algn="just">
              <a:spcBef>
                <a:spcPts val="0"/>
              </a:spcBef>
            </a:pPr>
            <a:r>
              <a:rPr lang="en-GB" sz="1100" cap="none" dirty="0">
                <a:latin typeface="Arial" panose="020B0604020202020204" pitchFamily="34" charset="0"/>
                <a:cs typeface="Arial" panose="020B0604020202020204" pitchFamily="34" charset="0"/>
              </a:rPr>
              <a:t>Thornton, e., Mills-</a:t>
            </a:r>
            <a:r>
              <a:rPr lang="en-GB" sz="1100" cap="none" dirty="0" err="1">
                <a:latin typeface="Arial" panose="020B0604020202020204" pitchFamily="34" charset="0"/>
                <a:cs typeface="Arial" panose="020B0604020202020204" pitchFamily="34" charset="0"/>
              </a:rPr>
              <a:t>webb</a:t>
            </a:r>
            <a:r>
              <a:rPr lang="en-GB" sz="1100" cap="none" dirty="0">
                <a:latin typeface="Arial" panose="020B0604020202020204" pitchFamily="34" charset="0"/>
                <a:cs typeface="Arial" panose="020B0604020202020204" pitchFamily="34" charset="0"/>
              </a:rPr>
              <a:t>, K., Irizar, P., Knowles, C., Marquez, J. and Humphrey, N. (2026). Substance-general and substance-specific influences on adolescent vaping, smoking, alcohol consumption, and illicit drug use: context, inequalities, and determinants.</a:t>
            </a:r>
            <a:r>
              <a:rPr lang="en-US" sz="1100" cap="none" dirty="0">
                <a:latin typeface="Arial" panose="020B0604020202020204" pitchFamily="34" charset="0"/>
                <a:cs typeface="Arial" panose="020B0604020202020204" pitchFamily="34" charset="0"/>
              </a:rPr>
              <a:t> </a:t>
            </a:r>
            <a:r>
              <a:rPr lang="en-US" sz="1100" cap="none" dirty="0">
                <a:latin typeface="Arial" panose="020B0604020202020204" pitchFamily="34" charset="0"/>
                <a:cs typeface="Arial" panose="020B0604020202020204" pitchFamily="34" charset="0"/>
                <a:hlinkClick r:id="rId21"/>
              </a:rPr>
              <a:t>https://www.sciencedirect.com/science/article/pii/S0955395926001246</a:t>
            </a:r>
            <a:endParaRPr lang="en-US" sz="1100" cap="none" dirty="0">
              <a:latin typeface="Arial" panose="020B0604020202020204" pitchFamily="34" charset="0"/>
              <a:cs typeface="Arial" panose="020B0604020202020204" pitchFamily="34" charset="0"/>
            </a:endParaRPr>
          </a:p>
          <a:p>
            <a:pPr marL="171450" indent="-171450" algn="just">
              <a:spcBef>
                <a:spcPts val="0"/>
              </a:spcBef>
            </a:pPr>
            <a:r>
              <a:rPr lang="en-GB" sz="1100" cap="none" dirty="0">
                <a:latin typeface="Arial" panose="020B0604020202020204" pitchFamily="34" charset="0"/>
                <a:cs typeface="Arial" panose="020B0604020202020204" pitchFamily="34" charset="0"/>
              </a:rPr>
              <a:t>Wynn, L. L., Barron, C. and Lea, T. (2024). Beyond “pressure”: peer influences on e-cigarette use in young Australian narratives of vaping. </a:t>
            </a:r>
            <a:r>
              <a:rPr lang="en-GB" sz="1100" i="1" cap="none" dirty="0">
                <a:latin typeface="Arial" panose="020B0604020202020204" pitchFamily="34" charset="0"/>
                <a:cs typeface="Arial" panose="020B0604020202020204" pitchFamily="34" charset="0"/>
              </a:rPr>
              <a:t>Contemporary drug problems</a:t>
            </a:r>
            <a:r>
              <a:rPr lang="en-GB" sz="1100" cap="none" dirty="0">
                <a:latin typeface="Arial" panose="020B0604020202020204" pitchFamily="34" charset="0"/>
                <a:cs typeface="Arial" panose="020B0604020202020204" pitchFamily="34" charset="0"/>
              </a:rPr>
              <a:t>, </a:t>
            </a:r>
            <a:r>
              <a:rPr lang="en-GB" sz="1100" i="1" cap="none" dirty="0">
                <a:latin typeface="Arial" panose="020B0604020202020204" pitchFamily="34" charset="0"/>
                <a:cs typeface="Arial" panose="020B0604020202020204" pitchFamily="34" charset="0"/>
              </a:rPr>
              <a:t>51</a:t>
            </a:r>
            <a:r>
              <a:rPr lang="en-GB" sz="1100" cap="none" dirty="0">
                <a:latin typeface="Arial" panose="020B0604020202020204" pitchFamily="34" charset="0"/>
                <a:cs typeface="Arial" panose="020B0604020202020204" pitchFamily="34" charset="0"/>
              </a:rPr>
              <a:t>(4), pp.280-298. </a:t>
            </a:r>
            <a:r>
              <a:rPr lang="en-GB" sz="1100" cap="none" dirty="0">
                <a:latin typeface="Arial" panose="020B0604020202020204" pitchFamily="34" charset="0"/>
                <a:cs typeface="Arial" panose="020B0604020202020204" pitchFamily="34" charset="0"/>
                <a:hlinkClick r:id="rId22"/>
              </a:rPr>
              <a:t>https://journals.sagepub.com/doi/abs/10.1177/00914509241280118</a:t>
            </a:r>
            <a:endParaRPr lang="en-GB" sz="11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3043</TotalTime>
  <Words>2095</Words>
  <Application>Microsoft Office PowerPoint</Application>
  <PresentationFormat>Custom</PresentationFormat>
  <Paragraphs>59</Paragraphs>
  <Slides>2</Slides>
  <Notes>0</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2</vt:i4>
      </vt:variant>
    </vt:vector>
  </HeadingPairs>
  <TitlesOfParts>
    <vt:vector size="16" baseType="lpstr">
      <vt:lpstr>ADLaM Display</vt:lpstr>
      <vt:lpstr>Aptos</vt:lpstr>
      <vt:lpstr>Aptos Display</vt:lpstr>
      <vt:lpstr>Arial</vt:lpstr>
      <vt:lpstr>Arial Black</vt:lpstr>
      <vt:lpstr>Calibri</vt:lpstr>
      <vt:lpstr>Times New Roman</vt:lpstr>
      <vt:lpstr>Trade Gothic Inline</vt:lpstr>
      <vt:lpstr>Trebuchet MS</vt:lpstr>
      <vt:lpstr>Tw Cen MT</vt:lpstr>
      <vt:lpstr>36x48-Template-V2b</vt:lpstr>
      <vt:lpstr>Classic 3 Columns</vt:lpstr>
      <vt:lpstr>Office Theme</vt:lpstr>
      <vt:lpstr>Droplet</vt:lpstr>
      <vt:lpstr>  Student name: VIDHI CHATURBHAI GONDALIYA Student number:2521864   Lecturer Name: OLUWADAMILOLA TAYO Module Code:LCHS_7008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Hetal Patel</cp:lastModifiedBy>
  <cp:revision>1</cp:revision>
  <cp:lastPrinted>2015-06-29T17:31:11Z</cp:lastPrinted>
  <dcterms:created xsi:type="dcterms:W3CDTF">2012-02-03T19:11:35Z</dcterms:created>
  <dcterms:modified xsi:type="dcterms:W3CDTF">2026-07-03T08:01:45Z</dcterms:modified>
</cp:coreProperties>
</file>