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omments/modernComment_101_4932DD46.xml" ContentType="application/vnd.ms-powerpoint.comments+xml"/>
  <Override PartName="/ppt/comments/modernComment_10B_26C76642.xml" ContentType="application/vnd.ms-powerpoint.comments+xml"/>
  <Override PartName="/ppt/comments/modernComment_108_3007711A.xml" ContentType="application/vnd.ms-powerpoint.comments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2" r:id="rId1"/>
  </p:sldMasterIdLst>
  <p:sldIdLst>
    <p:sldId id="257" r:id="rId2"/>
    <p:sldId id="258" r:id="rId3"/>
    <p:sldId id="260" r:id="rId4"/>
    <p:sldId id="263" r:id="rId5"/>
    <p:sldId id="267" r:id="rId6"/>
    <p:sldId id="264" r:id="rId7"/>
    <p:sldId id="265" r:id="rId8"/>
    <p:sldId id="266" r:id="rId9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6D414F17-7DC1-9849-A653-123E7D9B238F}">
          <p14:sldIdLst>
            <p14:sldId id="257"/>
            <p14:sldId id="258"/>
          </p14:sldIdLst>
        </p14:section>
        <p14:section name="Untitled Section" id="{D37D9F43-E130-4947-B487-61E8E928FCB7}">
          <p14:sldIdLst>
            <p14:sldId id="260"/>
            <p14:sldId id="263"/>
            <p14:sldId id="267"/>
            <p14:sldId id="264"/>
            <p14:sldId id="265"/>
            <p14:sldId id="266"/>
          </p14:sldIdLst>
        </p14:section>
      </p14:section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2D5DC006-8FEC-CC84-6C08-F64AF626F881}" name="Goodness Ezinwanyi Amaechi-Nwaokolo (2611264)" initials="G(" userId="S::2611264@student.uwtsd.ac.uk::0ca0d299-3c16-40f5-8001-860ef03e5be5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C2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–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46F890A9-2807-4EBB-B81D-B2AA78EC7F39}" styleName="Dark Style 2 – Accent 5/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8/10/relationships/authors" Target="authors.xml"/></Relationships>
</file>

<file path=ppt/comments/modernComment_10B_26C76642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7BEB3830-564A-4EE8-8C35-A8A4930EAC05}" authorId="{2D5DC006-8FEC-CC84-6C08-F64AF626F881}" created="2026-10-06T22:02:48.496">
    <pc:sldMkLst xmlns:pc="http://schemas.microsoft.com/office/powerpoint/2013/main/command">
      <pc:docMk/>
      <pc:sldMk cId="650602050" sldId="267"/>
    </pc:sldMkLst>
    <p188:replyLst>
      <p188:reply id="{8DDB1D22-255C-437C-A40F-C968448A7280}" authorId="{2D5DC006-8FEC-CC84-6C08-F64AF626F881}" created="2026-10-07T23:13:47.564">
        <p188:txBody>
          <a:bodyPr/>
          <a:lstStyle/>
          <a:p>
            <a:r>
              <a:rPr lang="en-GB"/>
              <a:t>p</a:t>
            </a:r>
          </a:p>
        </p188:txBody>
      </p188:reply>
    </p188:replyLst>
    <p188:txBody>
      <a:bodyPr/>
      <a:lstStyle/>
      <a:p>
        <a:r>
          <a:rPr lang="en-GB"/>
          <a:t>Also references need to follow Alphabetical order</a:t>
        </a:r>
      </a:p>
    </p188:txBody>
    <p188:extLst>
      <p:ext xmlns:p="http://schemas.openxmlformats.org/presentationml/2006/main" uri="{57CB4572-C831-44C2-8A1C-0ADB6CCDFE69}">
        <p223:reactions xmlns:p223="http://schemas.microsoft.com/office/powerpoint/2022/03/main">
          <p223:rxn type="👍">
            <p223:instance time="2026-10-11T05:42:16.010" authorId="{2D5DC006-8FEC-CC84-6C08-F64AF626F881}"/>
          </p223:rxn>
        </p223:reactions>
      </p:ext>
    </p188:extLst>
  </p188:cm>
</p188:cmLst>
</file>

<file path=ppt/comments/modernComment_101_4932DD46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98308C78-1AB9-4E10-8DE0-E9931E4859BF}" authorId="{2D5DC006-8FEC-CC84-6C08-F64AF626F881}" created="2026-10-11T07:38:31.750">
    <pc:sldMkLst xmlns:pc="http://schemas.microsoft.com/office/powerpoint/2013/main/command">
      <pc:docMk/>
      <pc:sldMk cId="1228070214" sldId="257"/>
    </pc:sldMkLst>
    <p188:txBody>
      <a:bodyPr/>
      <a:lstStyle/>
      <a:p>
        <a:r>
          <a:rPr lang="en-GB"/>
          <a:t>we need to make all slides font almost equall and our references more organise </a:t>
        </a:r>
      </a:p>
    </p188:txBody>
  </p188:cm>
</p188:cmLst>
</file>

<file path=ppt/comments/modernComment_108_3007711A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BF14FA6A-1BF6-44F3-9442-557DA5632914}" authorId="{2D5DC006-8FEC-CC84-6C08-F64AF626F881}" created="2026-10-06T20:21:35.777">
    <pc:sldMkLst xmlns:pc="http://schemas.microsoft.com/office/powerpoint/2013/main/command">
      <pc:docMk/>
      <pc:sldMk cId="805794074" sldId="264"/>
    </pc:sldMkLst>
    <p188:txBody>
      <a:bodyPr/>
      <a:lstStyle/>
      <a:p>
        <a:r>
          <a:rPr lang="en-US"/>
          <a:t>Guys the last slide is suppose to be all the references</a:t>
        </a:r>
      </a:p>
    </p188:txBody>
  </p188:cm>
</p188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9043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92966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04318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1843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38153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45937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89489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68805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18686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55674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68208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51303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7586571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18448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08069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362124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1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485A6F3D-6630-C2E0-DC0A-6D2C0AACFF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365760"/>
            <a:ext cx="10741152" cy="113225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9D76D8-9033-26CF-BF4C-AECCC685C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
             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CD26D4-290A-F0ED-7D62-41EDA6FEC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31520" y="2103120"/>
            <a:ext cx="5157787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Content Placeholder 3">
            <a:extLst>
              <a:ext uri="{FF2B5EF4-FFF2-40B4-BE49-F238E27FC236}">
                <a16:creationId xmlns:a16="http://schemas.microsoft.com/office/drawing/2014/main" id="{9C38DBB1-A1FA-A460-88C8-B05F1570CA97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731838" y="2743200"/>
            <a:ext cx="5157187" cy="3763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536620-C4F3-EEC3-DBF1-05196B1CBB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09360" y="2103120"/>
            <a:ext cx="5183188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82D763CC-A010-6A2B-FEF3-388EAC8417D7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6309361" y="2743200"/>
            <a:ext cx="5183188" cy="3763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3B3581-658A-8487-F9CB-E79F2BFF2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5BCCB42A-67CE-499B-A4FA-7D4E4469B142}" type="datetimeFigureOut">
              <a:rPr lang="en-US" dirty="0"/>
              <a:pPr/>
              <a:t>10/11/26</a:t>
            </a:fld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02A06B8-CC1D-542F-D8EB-7625046B9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0971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10/11/26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14139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3" r:id="rId1"/>
    <p:sldLayoutId id="2147483914" r:id="rId2"/>
    <p:sldLayoutId id="2147483915" r:id="rId3"/>
    <p:sldLayoutId id="2147483916" r:id="rId4"/>
    <p:sldLayoutId id="2147483917" r:id="rId5"/>
    <p:sldLayoutId id="2147483918" r:id="rId6"/>
    <p:sldLayoutId id="2147483919" r:id="rId7"/>
    <p:sldLayoutId id="2147483920" r:id="rId8"/>
    <p:sldLayoutId id="2147483921" r:id="rId9"/>
    <p:sldLayoutId id="2147483922" r:id="rId10"/>
    <p:sldLayoutId id="2147483923" r:id="rId11"/>
    <p:sldLayoutId id="2147483924" r:id="rId12"/>
    <p:sldLayoutId id="2147483925" r:id="rId13"/>
    <p:sldLayoutId id="2147483926" r:id="rId14"/>
    <p:sldLayoutId id="2147483927" r:id="rId15"/>
    <p:sldLayoutId id="2147483928" r:id="rId16"/>
    <p:sldLayoutId id="214748392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microsoft.com/office/2018/10/relationships/comments" Target="../comments/modernComment_101_4932DD46.xml"/><Relationship Id="rId1" Type="http://schemas.openxmlformats.org/officeDocument/2006/relationships/slideLayout" Target="../slideLayouts/slideLayout1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microsoft.com/office/2018/10/relationships/comments" Target="../comments/modernComment_10B_26C76642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microsoft.com/office/2018/10/relationships/comments" Target="../comments/modernComment_108_3007711A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andfonline.com/doi/full/10.1080/00031305.2017.1375989" TargetMode="External"/><Relationship Id="rId2" Type="http://schemas.openxmlformats.org/officeDocument/2006/relationships/hyperlink" Target="https://www.igi-global.com/gateway/article/55750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-sciencedirect-com.uwtsd.idm.oclc.org/science/article/pii/S1569199326024148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282E52-CF86-748C-9D1C-F92A99BF8A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99211" y="357067"/>
            <a:ext cx="10741152" cy="1132258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z="2000" kern="1200" cap="all" baseline="0">
                <a:latin typeface="Arial" panose="020B0604020202020204" pitchFamily="34" charset="0"/>
                <a:cs typeface="Arial" panose="020B0604020202020204" pitchFamily="34" charset="0"/>
              </a:rPr>
              <a:t>DIGITAL SKILLS AND RESEARCH METHODS </a:t>
            </a:r>
            <a:br>
              <a:rPr lang="en-US" sz="2000" kern="1200" cap="all" baseline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kern="1200" cap="all" baseline="0">
                <a:latin typeface="Arial" panose="020B0604020202020204" pitchFamily="34" charset="0"/>
                <a:cs typeface="Arial" panose="020B0604020202020204" pitchFamily="34" charset="0"/>
              </a:rPr>
              <a:t>LCHS4007_BIRM</a:t>
            </a:r>
          </a:p>
        </p:txBody>
      </p:sp>
      <p:sp>
        <p:nvSpPr>
          <p:cNvPr id="31" name="Footer Placeholder 2">
            <a:extLst>
              <a:ext uri="{FF2B5EF4-FFF2-40B4-BE49-F238E27FC236}">
                <a16:creationId xmlns:a16="http://schemas.microsoft.com/office/drawing/2014/main" id="{CB3365FA-B370-5B0D-079E-D1B22F1687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kern="1200">
                <a:latin typeface="+mn-lt"/>
                <a:ea typeface="+mn-ea"/>
                <a:cs typeface="+mn-cs"/>
              </a:rPr>
              <a:t>
              </a:t>
            </a:r>
          </a:p>
        </p:txBody>
      </p:sp>
      <p:sp>
        <p:nvSpPr>
          <p:cNvPr id="26" name="Content Placeholder 7">
            <a:extLst>
              <a:ext uri="{FF2B5EF4-FFF2-40B4-BE49-F238E27FC236}">
                <a16:creationId xmlns:a16="http://schemas.microsoft.com/office/drawing/2014/main" id="{9EB2BABA-CCE7-B57F-6A5B-7475C96D8089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516985" y="357067"/>
            <a:ext cx="4856162" cy="2922827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3600" b="1"/>
              <a:t>How MS Excel helps Ashford community care staff with scheduling rotas and visits.</a:t>
            </a:r>
            <a:endParaRPr lang="en-US"/>
          </a:p>
        </p:txBody>
      </p:sp>
      <p:sp>
        <p:nvSpPr>
          <p:cNvPr id="35" name="Date Placeholder 7">
            <a:extLst>
              <a:ext uri="{FF2B5EF4-FFF2-40B4-BE49-F238E27FC236}">
                <a16:creationId xmlns:a16="http://schemas.microsoft.com/office/drawing/2014/main" id="{1EBB429A-8FAD-10B3-613C-01E533C565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2E81B85C-C227-4456-AE3E-1D2BEF38B76B}" type="datetime1">
              <a:rPr lang="en-US" smtClean="0"/>
              <a:pPr>
                <a:spcAft>
                  <a:spcPts val="600"/>
                </a:spcAft>
              </a:pPr>
              <a:t>10/11/26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4A4F042-2592-3B3B-2CC2-DFCFD2B19A2D}"/>
              </a:ext>
            </a:extLst>
          </p:cNvPr>
          <p:cNvSpPr txBox="1"/>
          <p:nvPr/>
        </p:nvSpPr>
        <p:spPr>
          <a:xfrm>
            <a:off x="1540219" y="3831076"/>
            <a:ext cx="2809694" cy="2300426"/>
          </a:xfrm>
          <a:prstGeom prst="rect">
            <a:avLst/>
          </a:prstGeom>
          <a:ln w="15875">
            <a:solidFill>
              <a:schemeClr val="bg1">
                <a:lumMod val="10000"/>
              </a:schemeClr>
            </a:solidFill>
          </a:ln>
        </p:spPr>
        <p:txBody>
          <a:bodyPr rot="0" spcFirstLastPara="0" vertOverflow="overflow" horzOverflow="overflow" vert="horz" lIns="91440" tIns="45720" rIns="91440" bIns="45720" numCol="1" spcCol="0" rtlCol="0" fromWordArt="0" anchor="b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  <a:buSzPct val="80000"/>
            </a:pPr>
            <a:r>
              <a:rPr lang="en-US" sz="1300" b="1" kern="1200" cap="all" baseline="0" dirty="0">
                <a:solidFill>
                  <a:schemeClr val="tx1">
                    <a:lumMod val="90000"/>
                    <a:lumOff val="10000"/>
                  </a:schemeClr>
                </a:solidFill>
                <a:cs typeface="Times New Roman"/>
              </a:rPr>
              <a:t>Presented by: </a:t>
            </a:r>
            <a:endParaRPr lang="en-GB" sz="1300" b="1" kern="1200" cap="all" baseline="0" dirty="0">
              <a:solidFill>
                <a:schemeClr val="tx1">
                  <a:lumMod val="90000"/>
                  <a:lumOff val="10000"/>
                </a:schemeClr>
              </a:solidFill>
              <a:cs typeface="Times New Roman"/>
            </a:endParaRPr>
          </a:p>
          <a:p>
            <a:pPr>
              <a:lnSpc>
                <a:spcPct val="90000"/>
              </a:lnSpc>
              <a:spcBef>
                <a:spcPts val="1000"/>
              </a:spcBef>
              <a:buSzPct val="80000"/>
            </a:pPr>
            <a:r>
              <a:rPr lang="en-US" sz="1300" b="1" kern="1200" cap="all" baseline="0" dirty="0">
                <a:solidFill>
                  <a:schemeClr val="tx1">
                    <a:lumMod val="90000"/>
                    <a:lumOff val="10000"/>
                  </a:schemeClr>
                </a:solidFill>
                <a:cs typeface="Times New Roman"/>
              </a:rPr>
              <a:t>Maryama </a:t>
            </a:r>
            <a:r>
              <a:rPr lang="en-GB" sz="1300" b="1" kern="1200" cap="all" baseline="0" dirty="0">
                <a:solidFill>
                  <a:schemeClr val="tx1">
                    <a:lumMod val="90000"/>
                    <a:lumOff val="10000"/>
                  </a:schemeClr>
                </a:solidFill>
                <a:cs typeface="Times New Roman"/>
              </a:rPr>
              <a:t>Ahmady, 2607896</a:t>
            </a:r>
          </a:p>
          <a:p>
            <a:pPr>
              <a:lnSpc>
                <a:spcPct val="90000"/>
              </a:lnSpc>
              <a:spcBef>
                <a:spcPts val="1000"/>
              </a:spcBef>
              <a:buSzPct val="80000"/>
            </a:pPr>
            <a:r>
              <a:rPr lang="en-US" sz="1300" b="1" kern="1200" cap="all" baseline="0" dirty="0">
                <a:solidFill>
                  <a:schemeClr val="tx1">
                    <a:lumMod val="90000"/>
                    <a:lumOff val="10000"/>
                  </a:schemeClr>
                </a:solidFill>
                <a:cs typeface="Times New Roman"/>
              </a:rPr>
              <a:t>Khadra </a:t>
            </a:r>
            <a:r>
              <a:rPr lang="en-GB" sz="1300" b="1" kern="1200" cap="all" baseline="0" dirty="0">
                <a:solidFill>
                  <a:schemeClr val="tx1">
                    <a:lumMod val="90000"/>
                    <a:lumOff val="10000"/>
                  </a:schemeClr>
                </a:solidFill>
                <a:cs typeface="Times New Roman"/>
              </a:rPr>
              <a:t>Ahmed</a:t>
            </a:r>
            <a:r>
              <a:rPr lang="en-US" sz="1300" b="1" kern="1200" cap="all" baseline="0" dirty="0">
                <a:solidFill>
                  <a:schemeClr val="tx1">
                    <a:lumMod val="90000"/>
                    <a:lumOff val="10000"/>
                  </a:schemeClr>
                </a:solidFill>
                <a:cs typeface="Times New Roman"/>
              </a:rPr>
              <a:t>, </a:t>
            </a:r>
            <a:r>
              <a:rPr lang="en-GB" sz="1300" b="1" kern="1200" cap="all" baseline="0" dirty="0">
                <a:solidFill>
                  <a:schemeClr val="tx1">
                    <a:lumMod val="90000"/>
                    <a:lumOff val="10000"/>
                  </a:schemeClr>
                </a:solidFill>
                <a:cs typeface="Times New Roman"/>
              </a:rPr>
              <a:t>2607910</a:t>
            </a:r>
          </a:p>
          <a:p>
            <a:pPr>
              <a:lnSpc>
                <a:spcPct val="90000"/>
              </a:lnSpc>
              <a:spcBef>
                <a:spcPts val="1000"/>
              </a:spcBef>
              <a:buSzPct val="80000"/>
            </a:pPr>
            <a:r>
              <a:rPr lang="en-GB" sz="1300" b="1" kern="1200" cap="all" baseline="0" dirty="0">
                <a:solidFill>
                  <a:schemeClr val="tx1">
                    <a:lumMod val="90000"/>
                    <a:lumOff val="10000"/>
                  </a:schemeClr>
                </a:solidFill>
                <a:cs typeface="Times New Roman"/>
              </a:rPr>
              <a:t>goodness </a:t>
            </a:r>
            <a:r>
              <a:rPr lang="en-GB" sz="1300" b="1" cap="all" dirty="0">
                <a:solidFill>
                  <a:schemeClr val="tx1">
                    <a:lumMod val="90000"/>
                    <a:lumOff val="10000"/>
                  </a:schemeClr>
                </a:solidFill>
                <a:cs typeface="Times New Roman"/>
              </a:rPr>
              <a:t>amaechi-nwaokolo, 2611264</a:t>
            </a:r>
            <a:endParaRPr lang="en-GB" sz="1300" b="1" kern="1200" cap="all" baseline="0" dirty="0">
              <a:solidFill>
                <a:schemeClr val="tx1">
                  <a:lumMod val="90000"/>
                  <a:lumOff val="10000"/>
                </a:schemeClr>
              </a:solidFill>
              <a:cs typeface="Times New Roman"/>
            </a:endParaRPr>
          </a:p>
          <a:p>
            <a:pPr>
              <a:lnSpc>
                <a:spcPct val="90000"/>
              </a:lnSpc>
              <a:spcBef>
                <a:spcPts val="1000"/>
              </a:spcBef>
              <a:buSzPct val="80000"/>
            </a:pPr>
            <a:r>
              <a:rPr lang="en-GB" sz="1300" b="1" kern="1200" cap="all" baseline="0" dirty="0">
                <a:solidFill>
                  <a:schemeClr val="tx1">
                    <a:lumMod val="90000"/>
                    <a:lumOff val="10000"/>
                  </a:schemeClr>
                </a:solidFill>
                <a:cs typeface="Times New Roman"/>
              </a:rPr>
              <a:t>Safiyo Ahmady</a:t>
            </a:r>
            <a:r>
              <a:rPr lang="en-GB" sz="1300" b="1" cap="all" dirty="0">
                <a:solidFill>
                  <a:schemeClr val="tx1">
                    <a:lumMod val="90000"/>
                    <a:lumOff val="10000"/>
                  </a:schemeClr>
                </a:solidFill>
                <a:cs typeface="Times New Roman"/>
              </a:rPr>
              <a:t>, 2607897</a:t>
            </a:r>
            <a:endParaRPr lang="en-GB" sz="1300" b="1" kern="1200" cap="all" baseline="0" dirty="0">
              <a:solidFill>
                <a:schemeClr val="tx1">
                  <a:lumMod val="90000"/>
                  <a:lumOff val="10000"/>
                </a:schemeClr>
              </a:solidFill>
              <a:cs typeface="Times New Roman"/>
            </a:endParaRPr>
          </a:p>
          <a:p>
            <a:pPr>
              <a:lnSpc>
                <a:spcPct val="90000"/>
              </a:lnSpc>
              <a:spcBef>
                <a:spcPts val="1000"/>
              </a:spcBef>
              <a:buSzPct val="80000"/>
            </a:pPr>
            <a:endParaRPr lang="en-US" sz="1300" b="1" kern="1200" cap="all" baseline="0" dirty="0">
              <a:latin typeface="Times New Roman"/>
              <a:cs typeface="Times New Roman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312AE3FC-5B38-BD53-71C5-40A69C779F4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2507" r="1" b="1"/>
          <a:stretch>
            <a:fillRect/>
          </a:stretch>
        </p:blipFill>
        <p:spPr>
          <a:xfrm>
            <a:off x="6258561" y="934720"/>
            <a:ext cx="5752148" cy="483076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05F3F1D-7336-7D3A-C4F1-A0CB108F8F49}"/>
              </a:ext>
            </a:extLst>
          </p:cNvPr>
          <p:cNvSpPr txBox="1"/>
          <p:nvPr/>
        </p:nvSpPr>
        <p:spPr>
          <a:xfrm>
            <a:off x="1972112" y="6316664"/>
            <a:ext cx="857289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i="1" cap="all" dirty="0">
                <a:cs typeface="Times New Roman"/>
              </a:rPr>
              <a:t>Lecturer</a:t>
            </a:r>
            <a:r>
              <a:rPr lang="en-US" sz="1800" b="1" i="1" kern="1200" cap="all" baseline="0" dirty="0">
                <a:cs typeface="Times New Roman"/>
              </a:rPr>
              <a:t>: </a:t>
            </a:r>
            <a:r>
              <a:rPr lang="en-GB" sz="1800" b="1" i="1" kern="1200" cap="all" baseline="0" dirty="0">
                <a:cs typeface="Times New Roman"/>
              </a:rPr>
              <a:t>dr </a:t>
            </a:r>
            <a:r>
              <a:rPr lang="en-US" sz="1800" b="1" i="1" kern="1200" cap="all" baseline="0" dirty="0">
                <a:cs typeface="Times New Roman"/>
              </a:rPr>
              <a:t>Md Golam Jami</a:t>
            </a:r>
            <a:r>
              <a:rPr lang="en-US" sz="1800" b="1" kern="1200" cap="all" baseline="0" dirty="0">
                <a:cs typeface="Times New Roman"/>
              </a:rPr>
              <a:t>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80702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extLst>
    <p:ext uri="{6950BFC3-D8DA-4A85-94F7-54DA5524770B}">
      <p188:commentRel xmlns:p188="http://schemas.microsoft.com/office/powerpoint/2018/8/main" r:id="rId2"/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73273E-82E5-B374-D9A4-29143D4013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49726" y="594206"/>
            <a:ext cx="9556436" cy="716599"/>
          </a:xfrm>
        </p:spPr>
        <p:txBody>
          <a:bodyPr vert="horz" lIns="91440" tIns="45720" rIns="91440" bIns="45720" rtlCol="0">
            <a:noAutofit/>
          </a:bodyPr>
          <a:lstStyle/>
          <a:p>
            <a:pPr>
              <a:lnSpc>
                <a:spcPct val="90000"/>
              </a:lnSpc>
            </a:pPr>
            <a:r>
              <a:rPr lang="en-US" sz="3600" b="1"/>
              <a:t>What </a:t>
            </a:r>
            <a:r>
              <a:rPr lang="en-GB" sz="3600" b="1"/>
              <a:t>does the</a:t>
            </a:r>
            <a:r>
              <a:rPr lang="en-US" sz="3600" b="1"/>
              <a:t> workplace task involve?</a:t>
            </a:r>
          </a:p>
        </p:txBody>
      </p:sp>
      <p:sp>
        <p:nvSpPr>
          <p:cNvPr id="3" name="Content Placeholder 3">
            <a:extLst>
              <a:ext uri="{FF2B5EF4-FFF2-40B4-BE49-F238E27FC236}">
                <a16:creationId xmlns:a16="http://schemas.microsoft.com/office/drawing/2014/main" id="{0C0100FA-59EB-B648-199E-5A859F9064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78643" y="2064304"/>
            <a:ext cx="5800070" cy="3355201"/>
          </a:xfrm>
        </p:spPr>
        <p:txBody>
          <a:bodyPr>
            <a:normAutofit fontScale="92500" lnSpcReduction="10000"/>
          </a:bodyPr>
          <a:lstStyle/>
          <a:p>
            <a:r>
              <a:rPr lang="en-GB"/>
              <a:t>Planning staff shifts </a:t>
            </a:r>
          </a:p>
          <a:p>
            <a:endParaRPr lang="en-GB"/>
          </a:p>
          <a:p>
            <a:r>
              <a:rPr lang="en-GB"/>
              <a:t>Visitors</a:t>
            </a:r>
          </a:p>
          <a:p>
            <a:endParaRPr lang="en-GB"/>
          </a:p>
          <a:p>
            <a:r>
              <a:rPr lang="en-GB"/>
              <a:t>Appointments </a:t>
            </a:r>
          </a:p>
          <a:p>
            <a:endParaRPr lang="en-GB"/>
          </a:p>
          <a:p>
            <a:r>
              <a:rPr lang="en-GB"/>
              <a:t>Managing changes and staff cover </a:t>
            </a:r>
          </a:p>
          <a:p>
            <a:endParaRPr lang="en-GB"/>
          </a:p>
          <a:p>
            <a:r>
              <a:rPr lang="en-GB"/>
              <a:t>Keeping staff informed </a:t>
            </a:r>
            <a:endParaRPr lang="en-US"/>
          </a:p>
        </p:txBody>
      </p:sp>
      <p:pic>
        <p:nvPicPr>
          <p:cNvPr id="10" name="Picture 9" descr="Operant Conditioning cage | Free SVG">
            <a:extLst>
              <a:ext uri="{FF2B5EF4-FFF2-40B4-BE49-F238E27FC236}">
                <a16:creationId xmlns:a16="http://schemas.microsoft.com/office/drawing/2014/main" id="{5223E80B-8F81-8EC2-49B9-AAE2E8684E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6212" y="2229588"/>
            <a:ext cx="3567145" cy="3567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8134809"/>
      </p:ext>
    </p:extLst>
  </p:cSld>
  <p:clrMapOvr>
    <a:masterClrMapping/>
  </p:clrMapOvr>
  <p:transition spd="slow">
    <p:cover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5603C3-B545-0499-9CF3-6D5743D304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5649" y="509663"/>
            <a:ext cx="8911687" cy="1463040"/>
          </a:xfrm>
        </p:spPr>
        <p:txBody>
          <a:bodyPr>
            <a:normAutofit/>
          </a:bodyPr>
          <a:lstStyle/>
          <a:p>
            <a:r>
              <a:rPr lang="nl-NL" b="1"/>
              <a:t>W</a:t>
            </a:r>
            <a:r>
              <a:rPr lang="en-US" b="1"/>
              <a:t>hat Microsoft 365 tool did we select?</a:t>
            </a:r>
          </a:p>
        </p:txBody>
      </p:sp>
      <p:graphicFrame>
        <p:nvGraphicFramePr>
          <p:cNvPr id="13" name="Content Placeholder 12">
            <a:extLst>
              <a:ext uri="{FF2B5EF4-FFF2-40B4-BE49-F238E27FC236}">
                <a16:creationId xmlns:a16="http://schemas.microsoft.com/office/drawing/2014/main" id="{FC4C6CA8-04DD-3581-6E1D-8E27043D27D1}"/>
              </a:ext>
            </a:extLst>
          </p:cNvPr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2005259070"/>
              </p:ext>
            </p:extLst>
          </p:nvPr>
        </p:nvGraphicFramePr>
        <p:xfrm>
          <a:off x="5881689" y="2363859"/>
          <a:ext cx="5834061" cy="1463040"/>
        </p:xfrm>
        <a:graphic>
          <a:graphicData uri="http://schemas.openxmlformats.org/drawingml/2006/table">
            <a:tbl>
              <a:tblPr firstRow="1" bandRow="1">
                <a:effectLst>
                  <a:reflection blurRad="6350" stA="50000" endA="300" endPos="55500" dist="101600" dir="5400000" sy="-100000" algn="bl" rotWithShape="0"/>
                </a:effectLst>
                <a:tableStyleId>{46F890A9-2807-4EBB-B81D-B2AA78EC7F39}</a:tableStyleId>
              </a:tblPr>
              <a:tblGrid>
                <a:gridCol w="2903597">
                  <a:extLst>
                    <a:ext uri="{9D8B030D-6E8A-4147-A177-3AD203B41FA5}">
                      <a16:colId xmlns:a16="http://schemas.microsoft.com/office/drawing/2014/main" val="1003062974"/>
                    </a:ext>
                  </a:extLst>
                </a:gridCol>
                <a:gridCol w="2930464">
                  <a:extLst>
                    <a:ext uri="{9D8B030D-6E8A-4147-A177-3AD203B41FA5}">
                      <a16:colId xmlns:a16="http://schemas.microsoft.com/office/drawing/2014/main" val="40615968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en-US"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C2C">
                        <a:alpha val="9882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1">
                          <a:solidFill>
                            <a:schemeClr val="tx1"/>
                          </a:solidFill>
                          <a:latin typeface="+mj-lt"/>
                          <a:cs typeface="Angsana New" panose="02020603050405020304" pitchFamily="18" charset="-34"/>
                        </a:rPr>
                        <a:t>Mon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C2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7627563"/>
                  </a:ext>
                </a:extLst>
              </a:tr>
              <a:tr h="349723">
                <a:tc>
                  <a:txBody>
                    <a:bodyPr/>
                    <a:lstStyle/>
                    <a:p>
                      <a:r>
                        <a:rPr lang="en-US"/>
                        <a:t>Anna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11:30 am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9634096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Matthew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11:45 am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37903714"/>
                  </a:ext>
                </a:extLst>
              </a:tr>
              <a:tr h="349723">
                <a:tc>
                  <a:txBody>
                    <a:bodyPr/>
                    <a:lstStyle/>
                    <a:p>
                      <a:r>
                        <a:rPr lang="en-US"/>
                        <a:t>Zara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12:05 pm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00374713"/>
                  </a:ext>
                </a:extLst>
              </a:tr>
            </a:tbl>
          </a:graphicData>
        </a:graphic>
      </p:graphicFrame>
      <p:sp>
        <p:nvSpPr>
          <p:cNvPr id="21" name="10-point Star 20">
            <a:extLst>
              <a:ext uri="{FF2B5EF4-FFF2-40B4-BE49-F238E27FC236}">
                <a16:creationId xmlns:a16="http://schemas.microsoft.com/office/drawing/2014/main" id="{E73F7792-1C2D-4A26-CA7A-C43DF9A23FEA}"/>
              </a:ext>
            </a:extLst>
          </p:cNvPr>
          <p:cNvSpPr/>
          <p:nvPr/>
        </p:nvSpPr>
        <p:spPr>
          <a:xfrm>
            <a:off x="7016514" y="1241182"/>
            <a:ext cx="563437" cy="535149"/>
          </a:xfrm>
          <a:prstGeom prst="star10">
            <a:avLst/>
          </a:prstGeom>
          <a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21012A7A-BEC2-F78C-099E-04F974A095B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7528" t="1276" r="19743" b="77106"/>
          <a:stretch>
            <a:fillRect/>
          </a:stretch>
        </p:blipFill>
        <p:spPr>
          <a:xfrm>
            <a:off x="645059" y="1416268"/>
            <a:ext cx="648987" cy="663994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056915BC-3343-2791-7C9F-9BA42B093C3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5020" t="23499" r="10611" b="51868"/>
          <a:stretch>
            <a:fillRect/>
          </a:stretch>
        </p:blipFill>
        <p:spPr>
          <a:xfrm>
            <a:off x="651205" y="2149998"/>
            <a:ext cx="693543" cy="676764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8B23BFF2-FD37-5804-207C-8560EF0180DE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16061" t="53804" r="15872" b="27832"/>
          <a:stretch>
            <a:fillRect/>
          </a:stretch>
        </p:blipFill>
        <p:spPr>
          <a:xfrm>
            <a:off x="588744" y="3024704"/>
            <a:ext cx="705302" cy="564514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558BBA43-9AC8-4716-0CF4-2C70F4508E51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20269" t="79642" r="23428" b="1325"/>
          <a:stretch>
            <a:fillRect/>
          </a:stretch>
        </p:blipFill>
        <p:spPr>
          <a:xfrm>
            <a:off x="560708" y="3865064"/>
            <a:ext cx="643543" cy="645390"/>
          </a:xfrm>
          <a:prstGeom prst="rect">
            <a:avLst/>
          </a:prstGeom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id="{B410E45A-1977-492F-7094-93CD6C2762FC}"/>
              </a:ext>
            </a:extLst>
          </p:cNvPr>
          <p:cNvSpPr txBox="1"/>
          <p:nvPr/>
        </p:nvSpPr>
        <p:spPr>
          <a:xfrm>
            <a:off x="1294046" y="1543793"/>
            <a:ext cx="2855083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solidFill>
                  <a:srgbClr val="007C2C"/>
                </a:solidFill>
              </a:rPr>
              <a:t>Grid of cells: </a:t>
            </a:r>
            <a:r>
              <a:rPr lang="en-US" sz="1200"/>
              <a:t>the data sits in rows and columns e.g. staff names down the side, dates across the top</a:t>
            </a:r>
          </a:p>
          <a:p>
            <a:endParaRPr lang="en-US">
              <a:solidFill>
                <a:srgbClr val="007C2C"/>
              </a:solidFill>
            </a:endParaRPr>
          </a:p>
          <a:p>
            <a:endParaRPr lang="en-US">
              <a:solidFill>
                <a:srgbClr val="007C2C"/>
              </a:solidFill>
            </a:endParaRPr>
          </a:p>
          <a:p>
            <a:endParaRPr lang="en-US">
              <a:solidFill>
                <a:srgbClr val="007C2C"/>
              </a:solidFill>
            </a:endParaRPr>
          </a:p>
          <a:p>
            <a:endParaRPr lang="en-US">
              <a:solidFill>
                <a:srgbClr val="007C2C"/>
              </a:solidFill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31E758C-8831-6B03-B329-35C6E7FB3FF5}"/>
              </a:ext>
            </a:extLst>
          </p:cNvPr>
          <p:cNvSpPr txBox="1"/>
          <p:nvPr/>
        </p:nvSpPr>
        <p:spPr>
          <a:xfrm>
            <a:off x="1204251" y="2370936"/>
            <a:ext cx="294487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solidFill>
                  <a:srgbClr val="007C2C"/>
                </a:solidFill>
              </a:rPr>
              <a:t>Formulas and functions: </a:t>
            </a:r>
            <a:r>
              <a:rPr lang="en-US" sz="1200">
                <a:solidFill>
                  <a:srgbClr val="007C2C"/>
                </a:solidFill>
              </a:rPr>
              <a:t>I</a:t>
            </a:r>
            <a:r>
              <a:rPr lang="en-US" sz="1200"/>
              <a:t>t calculates automatically E.G. total hours worked per person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AD9C3AAE-D89D-4250-98C7-D76E9F3A7BFB}"/>
              </a:ext>
            </a:extLst>
          </p:cNvPr>
          <p:cNvSpPr txBox="1"/>
          <p:nvPr/>
        </p:nvSpPr>
        <p:spPr>
          <a:xfrm>
            <a:off x="1235555" y="3138501"/>
            <a:ext cx="297206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solidFill>
                  <a:srgbClr val="007C2C"/>
                </a:solidFill>
              </a:rPr>
              <a:t>Sort and filter: </a:t>
            </a:r>
            <a:r>
              <a:rPr lang="en-US" sz="1200"/>
              <a:t>Rearrange or narrow down data by name date or shift 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18D7B6A9-5B96-6DD1-7458-4A934CEEE82F}"/>
              </a:ext>
            </a:extLst>
          </p:cNvPr>
          <p:cNvSpPr txBox="1"/>
          <p:nvPr/>
        </p:nvSpPr>
        <p:spPr>
          <a:xfrm>
            <a:off x="1204251" y="3965562"/>
            <a:ext cx="281773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solidFill>
                  <a:srgbClr val="007C2C"/>
                </a:solidFill>
              </a:rPr>
              <a:t>Charts and formatting: </a:t>
            </a:r>
            <a:r>
              <a:rPr lang="en-US" sz="1200"/>
              <a:t>turn data into graphs and color-code cells to spot patterns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F8968F96-D95F-3FC3-0882-96B7CBA3D28B}"/>
              </a:ext>
            </a:extLst>
          </p:cNvPr>
          <p:cNvSpPr/>
          <p:nvPr/>
        </p:nvSpPr>
        <p:spPr>
          <a:xfrm>
            <a:off x="6575743" y="1293617"/>
            <a:ext cx="1444978" cy="4302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excel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A793364B-42A6-85B1-A182-4089364E237C}"/>
              </a:ext>
            </a:extLst>
          </p:cNvPr>
          <p:cNvSpPr txBox="1"/>
          <p:nvPr/>
        </p:nvSpPr>
        <p:spPr>
          <a:xfrm>
            <a:off x="1535649" y="6280484"/>
            <a:ext cx="20577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err="1"/>
              <a:t>McFedries</a:t>
            </a:r>
            <a:r>
              <a:rPr lang="en-GB"/>
              <a:t>, 2022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3895296"/>
      </p:ext>
    </p:extLst>
  </p:cSld>
  <p:clrMapOvr>
    <a:masterClrMapping/>
  </p:clrMapOvr>
  <p:transition spd="slow">
    <p:cover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6D6DF7-A6C8-9DD1-8100-C8AB3BEFF3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40156" y="611659"/>
            <a:ext cx="8911687" cy="1280890"/>
          </a:xfrm>
        </p:spPr>
        <p:txBody>
          <a:bodyPr/>
          <a:lstStyle/>
          <a:p>
            <a:r>
              <a:rPr lang="en-GB" b="1"/>
              <a:t>Why excel is suitable for the task</a:t>
            </a:r>
            <a:r>
              <a:rPr lang="en-GB"/>
              <a:t>.</a:t>
            </a:r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8509F363-53E1-A6FD-55E5-748E48CFC8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2486" y="1668431"/>
            <a:ext cx="11178396" cy="5080000"/>
          </a:xfrm>
        </p:spPr>
        <p:txBody>
          <a:bodyPr>
            <a:normAutofit/>
          </a:bodyPr>
          <a:lstStyle/>
          <a:p>
            <a:r>
              <a:rPr lang="en-GB" sz="1800" i="0">
                <a:solidFill>
                  <a:schemeClr val="tx1"/>
                </a:solidFill>
                <a:effectLst/>
              </a:rPr>
              <a:t>Improve staff scheduling and reduce confusion</a:t>
            </a:r>
            <a:endParaRPr lang="en-GB" sz="1800">
              <a:solidFill>
                <a:schemeClr val="tx1"/>
              </a:solidFill>
              <a:effectLst/>
            </a:endParaRPr>
          </a:p>
          <a:p>
            <a:endParaRPr lang="en-GB">
              <a:solidFill>
                <a:schemeClr val="tx1"/>
              </a:solidFill>
            </a:endParaRPr>
          </a:p>
          <a:p>
            <a:endParaRPr lang="en-GB">
              <a:solidFill>
                <a:schemeClr val="tx1"/>
              </a:solidFill>
            </a:endParaRPr>
          </a:p>
          <a:p>
            <a:r>
              <a:rPr lang="en-GB" sz="1800" i="0">
                <a:solidFill>
                  <a:schemeClr val="tx1"/>
                </a:solidFill>
                <a:effectLst/>
              </a:rPr>
              <a:t>Reduce inconsistent records and data-entry mistakes</a:t>
            </a:r>
            <a:endParaRPr lang="en-GB" sz="1800">
              <a:solidFill>
                <a:schemeClr val="tx1"/>
              </a:solidFill>
              <a:effectLst/>
            </a:endParaRPr>
          </a:p>
          <a:p>
            <a:endParaRPr lang="en-GB">
              <a:solidFill>
                <a:schemeClr val="tx1"/>
              </a:solidFill>
            </a:endParaRPr>
          </a:p>
          <a:p>
            <a:endParaRPr lang="en-GB">
              <a:solidFill>
                <a:schemeClr val="tx1"/>
              </a:solidFill>
            </a:endParaRPr>
          </a:p>
          <a:p>
            <a:r>
              <a:rPr lang="en-GB" sz="1800" i="0">
                <a:solidFill>
                  <a:schemeClr val="tx1"/>
                </a:solidFill>
                <a:effectLst/>
              </a:rPr>
              <a:t>Make staff information easier to find</a:t>
            </a:r>
            <a:endParaRPr lang="en-GB" sz="1800">
              <a:solidFill>
                <a:schemeClr val="tx1"/>
              </a:solidFill>
              <a:effectLst/>
            </a:endParaRPr>
          </a:p>
          <a:p>
            <a:endParaRPr lang="en-GB">
              <a:solidFill>
                <a:schemeClr val="tx1"/>
              </a:solidFill>
            </a:endParaRPr>
          </a:p>
          <a:p>
            <a:endParaRPr lang="en-GB">
              <a:solidFill>
                <a:schemeClr val="tx1"/>
              </a:solidFill>
            </a:endParaRPr>
          </a:p>
          <a:p>
            <a:r>
              <a:rPr lang="en-GB">
                <a:solidFill>
                  <a:schemeClr val="tx1"/>
                </a:solidFill>
              </a:rPr>
              <a:t>Share and analyse data</a:t>
            </a: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674163"/>
      </p:ext>
    </p:extLst>
  </p:cSld>
  <p:clrMapOvr>
    <a:masterClrMapping/>
  </p:clrMapOvr>
  <p:transition spd="slow">
    <p:cover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8A41E1-A49D-B658-B521-0D030FA534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83202" y="546766"/>
            <a:ext cx="10073729" cy="1295034"/>
          </a:xfrm>
        </p:spPr>
        <p:txBody>
          <a:bodyPr>
            <a:normAutofit/>
          </a:bodyPr>
          <a:lstStyle/>
          <a:p>
            <a:r>
              <a:rPr lang="en-GB" b="1">
                <a:cs typeface="Arial"/>
              </a:rPr>
              <a:t>How excel improves ACCS staff scheduling and visit planning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2AD3E9-D658-348E-AF64-A70CC407D9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35474" y="1905000"/>
            <a:ext cx="3992732" cy="576262"/>
          </a:xfrm>
        </p:spPr>
        <p:txBody>
          <a:bodyPr/>
          <a:lstStyle/>
          <a:p>
            <a:r>
              <a:rPr lang="en-GB" b="1"/>
              <a:t>Improve efficiency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67422BA-5E50-5ABD-D767-91C8637152C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94063" y="2629745"/>
            <a:ext cx="4342893" cy="3354060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/>
              <a:t>Organise staff scheduling across section into a single platform and sharing through MS teams </a:t>
            </a:r>
          </a:p>
          <a:p>
            <a:r>
              <a:rPr lang="en-GB"/>
              <a:t>Reduce operational gaps</a:t>
            </a:r>
          </a:p>
          <a:p>
            <a:pPr marL="0" indent="0">
              <a:buNone/>
            </a:pPr>
            <a:r>
              <a:rPr lang="en-GB"/>
              <a:t>    Missed and duplicated shifts error</a:t>
            </a:r>
          </a:p>
          <a:p>
            <a:r>
              <a:rPr lang="en-GB"/>
              <a:t>Allows planning and patient prioritization </a:t>
            </a:r>
          </a:p>
          <a:p>
            <a:pPr marL="0" indent="0">
              <a:buNone/>
            </a:pPr>
            <a:r>
              <a:rPr lang="en-GB"/>
              <a:t>immediately any changes happens</a:t>
            </a:r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r>
              <a:rPr lang="en-GB"/>
              <a:t>(Seguin, 2026)</a:t>
            </a:r>
          </a:p>
          <a:p>
            <a:pPr marL="0" indent="0">
              <a:buNone/>
            </a:pP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E9D7DE2-2AB8-1B8F-A0ED-B4FA238C8A5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63796" y="1956749"/>
            <a:ext cx="3999001" cy="576262"/>
          </a:xfrm>
        </p:spPr>
        <p:txBody>
          <a:bodyPr/>
          <a:lstStyle/>
          <a:p>
            <a:r>
              <a:rPr lang="en-GB" b="1"/>
              <a:t>Improve communication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EA25407-AC11-8D7F-9326-7AAE7A92CA5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559263" y="2647960"/>
            <a:ext cx="4338674" cy="3354060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>
              <a:buNone/>
            </a:pPr>
            <a:r>
              <a:rPr lang="en-GB"/>
              <a:t>Team instant access on shifts coverage, visit, daily task, including updates from any device</a:t>
            </a:r>
          </a:p>
          <a:p>
            <a:pPr marL="0" indent="0">
              <a:buNone/>
            </a:pPr>
            <a:r>
              <a:rPr lang="en-GB"/>
              <a:t>Remove ``Hallways  hover``</a:t>
            </a:r>
          </a:p>
          <a:p>
            <a:pPr marL="0" indent="0">
              <a:buNone/>
            </a:pPr>
            <a:r>
              <a:rPr lang="en-GB"/>
              <a:t>Saves times and boost autonomy</a:t>
            </a:r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0602050"/>
      </p:ext>
    </p:extLst>
  </p:cSld>
  <p:clrMapOvr>
    <a:masterClrMapping/>
  </p:clrMapOvr>
  <p:transition spd="slow">
    <p:cover/>
  </p:transition>
  <p:extLst>
    <p:ext uri="{6950BFC3-D8DA-4A85-94F7-54DA5524770B}">
      <p188:commentRel xmlns:p188="http://schemas.microsoft.com/office/powerpoint/2018/8/main" r:id="rId2"/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CE0FF5-D8EC-FAC5-57E4-FAE67C34AC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71735" y="797547"/>
            <a:ext cx="9227844" cy="576263"/>
          </a:xfrm>
        </p:spPr>
        <p:txBody>
          <a:bodyPr>
            <a:normAutofit fontScale="90000"/>
          </a:bodyPr>
          <a:lstStyle/>
          <a:p>
            <a:r>
              <a:rPr lang="en-GB" b="1"/>
              <a:t>Limits and advantages of using excel.</a:t>
            </a:r>
            <a:endParaRPr lang="en-US" b="1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AC73BFA-F68F-E46D-7767-0C905A7A15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18022" y="2602255"/>
            <a:ext cx="4631764" cy="3710392"/>
          </a:xfrm>
        </p:spPr>
        <p:txBody>
          <a:bodyPr/>
          <a:lstStyle/>
          <a:p>
            <a:r>
              <a:rPr lang="en-GB"/>
              <a:t>You can easily keep track of schedules and tasks.</a:t>
            </a:r>
          </a:p>
          <a:p>
            <a:r>
              <a:rPr lang="en-GB"/>
              <a:t>Change the data when you want.</a:t>
            </a:r>
          </a:p>
          <a:p>
            <a:r>
              <a:rPr lang="en-GB"/>
              <a:t>Easy to understand for the employees</a:t>
            </a:r>
          </a:p>
          <a:p>
            <a:r>
              <a:rPr lang="en-GB"/>
              <a:t>You analyse statistics and collect the data.</a:t>
            </a:r>
            <a:endParaRPr lang="en-US"/>
          </a:p>
        </p:txBody>
      </p:sp>
      <p:sp>
        <p:nvSpPr>
          <p:cNvPr id="5" name="Content Placeholder 3">
            <a:extLst>
              <a:ext uri="{FF2B5EF4-FFF2-40B4-BE49-F238E27FC236}">
                <a16:creationId xmlns:a16="http://schemas.microsoft.com/office/drawing/2014/main" id="{6C0888BF-D49E-E84C-F91C-488382B61F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0" y="2244306"/>
            <a:ext cx="4631764" cy="3710392"/>
          </a:xfrm>
        </p:spPr>
        <p:txBody>
          <a:bodyPr>
            <a:normAutofit fontScale="85000" lnSpcReduction="10000"/>
          </a:bodyPr>
          <a:lstStyle/>
          <a:p>
            <a:r>
              <a:rPr lang="en-GB"/>
              <a:t>Even with its perks it’s still a spreadsheet, the info is limited to data and schedules that a person wrote and put in.</a:t>
            </a:r>
          </a:p>
          <a:p>
            <a:r>
              <a:rPr lang="en-GB" sz="1800" b="0" i="0">
                <a:effectLst/>
              </a:rPr>
              <a:t>Spreadsheet errors arise from incorrect data entries or formulas, affecting accuracy. Panko (2008) reviews research on these errors and highlights their importance.</a:t>
            </a:r>
            <a:endParaRPr lang="en-GB" sz="1800">
              <a:effectLst/>
            </a:endParaRPr>
          </a:p>
          <a:p>
            <a:endParaRPr lang="en-GB">
              <a:solidFill>
                <a:schemeClr val="tx1"/>
              </a:solidFill>
            </a:endParaRPr>
          </a:p>
          <a:p>
            <a:r>
              <a:rPr lang="en-US"/>
              <a:t>Excel's limitation includes human error, which </a:t>
            </a:r>
            <a:r>
              <a:rPr lang="en-US" err="1"/>
              <a:t>Broman</a:t>
            </a:r>
            <a:r>
              <a:rPr lang="en-US"/>
              <a:t> and Woo (2018) note can be </a:t>
            </a:r>
            <a:r>
              <a:rPr lang="en-GB"/>
              <a:t>“</a:t>
            </a:r>
            <a:r>
              <a:rPr lang="en-US"/>
              <a:t>easy to commit and difficult to rectify,” risking unnoticed mistakes in staff schedules that compromise rota accuracy.</a:t>
            </a:r>
          </a:p>
          <a:p>
            <a:endParaRPr lang="en-US"/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85BA6158-D71D-FA17-AE3E-D040FE3EB0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18022" y="1584870"/>
            <a:ext cx="4631764" cy="806325"/>
          </a:xfrm>
        </p:spPr>
        <p:txBody>
          <a:bodyPr/>
          <a:lstStyle/>
          <a:p>
            <a:r>
              <a:rPr lang="en-GB"/>
              <a:t>        </a:t>
            </a:r>
            <a:r>
              <a:rPr lang="en-GB" sz="2600" b="1">
                <a:latin typeface="Arial" panose="020B0604020202020204" pitchFamily="34" charset="0"/>
                <a:cs typeface="Arial" panose="020B0604020202020204" pitchFamily="34" charset="0"/>
              </a:rPr>
              <a:t>Advantages</a:t>
            </a:r>
            <a:r>
              <a:rPr lang="en-GB"/>
              <a:t> </a:t>
            </a:r>
            <a:endParaRPr lang="en-US"/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E9A75CC4-E9DD-F350-4DEA-080B3944E5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0" y="1547517"/>
            <a:ext cx="4631764" cy="843678"/>
          </a:xfrm>
        </p:spPr>
        <p:txBody>
          <a:bodyPr>
            <a:normAutofit/>
          </a:bodyPr>
          <a:lstStyle/>
          <a:p>
            <a:r>
              <a:rPr lang="en-GB" sz="2700">
                <a:latin typeface="Arial Rounded MT Bold" panose="020F0704030504030204" pitchFamily="34" charset="77"/>
              </a:rPr>
              <a:t>               Limits </a:t>
            </a:r>
            <a:endParaRPr lang="en-US" sz="2700">
              <a:latin typeface="Arial Rounded MT Bold" panose="020F0704030504030204" pitchFamily="34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805794074"/>
      </p:ext>
    </p:extLst>
  </p:cSld>
  <p:clrMapOvr>
    <a:masterClrMapping/>
  </p:clrMapOvr>
  <p:transition spd="slow">
    <p:cover/>
  </p:transition>
  <p:extLst>
    <p:ext uri="{6950BFC3-D8DA-4A85-94F7-54DA5524770B}">
      <p188:commentRel xmlns:p188="http://schemas.microsoft.com/office/powerpoint/2018/8/main" r:id="rId2"/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1B8743-1772-59CE-DD88-7F938DEB8B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78536" y="391775"/>
            <a:ext cx="9994364" cy="1280890"/>
          </a:xfrm>
        </p:spPr>
        <p:txBody>
          <a:bodyPr/>
          <a:lstStyle/>
          <a:p>
            <a:pPr lvl="0"/>
            <a:r>
              <a:rPr lang="en-GB" b="1"/>
              <a:t>Changes Ashford can implement and how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B800B0-F3DE-887F-5B14-04450A3C7C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003424" y="1096403"/>
            <a:ext cx="6104615" cy="576262"/>
          </a:xfrm>
        </p:spPr>
        <p:txBody>
          <a:bodyPr/>
          <a:lstStyle/>
          <a:p>
            <a:r>
              <a:rPr lang="en-US" sz="1600"/>
              <a:t>How a practical rollout would look like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348C2AA-FBC1-54DC-A551-E91E57478EA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003424" y="1746782"/>
            <a:ext cx="4342893" cy="4951972"/>
          </a:xfrm>
        </p:spPr>
        <p:txBody>
          <a:bodyPr>
            <a:normAutofit/>
          </a:bodyPr>
          <a:lstStyle/>
          <a:p>
            <a:r>
              <a:rPr lang="en-US" sz="1400"/>
              <a:t>Creating a structured data sheet workers can organize patient information such as d demographics, medical history and treatment plans  Medium, (2024)</a:t>
            </a:r>
          </a:p>
          <a:p>
            <a:r>
              <a:rPr lang="en-US" sz="1400"/>
              <a:t>Use excel to build a central Rota’s and visits schedule with staff, shifts and service users. use color coding to highlight changes or unallocated visits.</a:t>
            </a:r>
          </a:p>
          <a:p>
            <a:r>
              <a:rPr lang="en-US" sz="1400"/>
              <a:t>Appoint a Rota coordinator and provide training so all staff know how to update the workbook consistently.</a:t>
            </a:r>
          </a:p>
          <a:p>
            <a:r>
              <a:rPr lang="en-US" sz="1400"/>
              <a:t>Restrict access to authorized staff and only include the information needed for scheduling keep full care records in a secure system.</a:t>
            </a:r>
          </a:p>
          <a:p>
            <a:r>
              <a:rPr lang="en-US" sz="1400"/>
              <a:t>Use OneDrive so the latest version is always available and can be accessed and updated from different locations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30E44A0-9B7F-032D-D449-475C278E0E18}"/>
              </a:ext>
            </a:extLst>
          </p:cNvPr>
          <p:cNvSpPr txBox="1"/>
          <p:nvPr/>
        </p:nvSpPr>
        <p:spPr>
          <a:xfrm>
            <a:off x="2362200" y="6400800"/>
            <a:ext cx="62179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/>
              <a:t>Microsoft (n.d.-a) Microsoft (n.d.-b);ICO (n.d.); CQC (2024).</a:t>
            </a:r>
          </a:p>
        </p:txBody>
      </p:sp>
    </p:spTree>
    <p:extLst>
      <p:ext uri="{BB962C8B-B14F-4D97-AF65-F5344CB8AC3E}">
        <p14:creationId xmlns:p14="http://schemas.microsoft.com/office/powerpoint/2010/main" val="3297194443"/>
      </p:ext>
    </p:extLst>
  </p:cSld>
  <p:clrMapOvr>
    <a:masterClrMapping/>
  </p:clrMapOvr>
  <p:transition spd="slow">
    <p:cover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EB20A4B-3040-19EF-A8B7-B4FB5C4FC735}"/>
              </a:ext>
            </a:extLst>
          </p:cNvPr>
          <p:cNvSpPr txBox="1"/>
          <p:nvPr/>
        </p:nvSpPr>
        <p:spPr>
          <a:xfrm>
            <a:off x="1643448" y="766118"/>
            <a:ext cx="55976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/>
              <a:t>Reference list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59DFB1E-47B5-9321-8E99-70784B56DA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>
            <a:normAutofit/>
          </a:bodyPr>
          <a:lstStyle/>
          <a:p>
            <a:r>
              <a:rPr lang="en-GB" sz="1800" i="1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Panko, R.R. (1998) ‘What we know about spreadsheet errors’, Journal of Organizational and End User Computing, 10(2), pp. 15–21. Available at: </a:t>
            </a:r>
            <a:r>
              <a:rPr lang="en-GB" sz="1800" i="1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🖇️</a:t>
            </a:r>
            <a:endParaRPr lang="en-GB" sz="1800" i="1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 b="0" i="1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Broman, K.W. and Woo, K.H. (2018) ‘Data organization in spreadsheets’, The American Statistician, 72(1), pp. 2–10. Available at: </a:t>
            </a:r>
            <a:r>
              <a:rPr lang="en-GB" sz="1800" b="0" i="1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🖇️</a:t>
            </a:r>
            <a:endParaRPr lang="en-GB" i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i="1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Seguin,j</a:t>
            </a:r>
            <a:r>
              <a:rPr lang="en-GB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{2026} `improving clinic flow and efficiency through a </a:t>
            </a:r>
            <a:r>
              <a:rPr lang="en-GB" i="1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microsoft</a:t>
            </a:r>
            <a:r>
              <a:rPr lang="en-GB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Teams Excel tool` journal of Cystic Fibrosis, Available </a:t>
            </a:r>
            <a:r>
              <a:rPr lang="en-GB" i="1">
                <a:solidFill>
                  <a:schemeClr val="tx1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Poster: 699Improving clinic flow and efficiency through a Microsoft Teams Excel tool - ScienceDirect</a:t>
            </a:r>
            <a:r>
              <a:rPr lang="en-GB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{ Accessed 6 October 2026}.</a:t>
            </a:r>
          </a:p>
          <a:p>
            <a:pPr lvl="0"/>
            <a:endParaRPr lang="en-GB" b="1" i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6894044"/>
      </p:ext>
    </p:extLst>
  </p:cSld>
  <p:clrMapOvr>
    <a:masterClrMapping/>
  </p:clrMapOvr>
  <p:transition spd="slow">
    <p:cover/>
  </p:transition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8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Wisp</vt:lpstr>
      <vt:lpstr>DIGITAL SKILLS AND RESEARCH METHODS  LCHS4007_BIRM</vt:lpstr>
      <vt:lpstr>What does the workplace task involve?</vt:lpstr>
      <vt:lpstr>What Microsoft 365 tool did we select?</vt:lpstr>
      <vt:lpstr>Why excel is suitable for the task.</vt:lpstr>
      <vt:lpstr>How excel improves ACCS staff scheduling and visit planning</vt:lpstr>
      <vt:lpstr>Limits and advantages of using excel.</vt:lpstr>
      <vt:lpstr>Changes Ashford can implement and how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DIGITAL SKILLS AND RESEARCH METHODS  LCHS4007_BIRM</dc:title>
  <dc:creator/>
  <cp:lastModifiedBy>Safiyo Abdullahi Ahmady (2607897)</cp:lastModifiedBy>
  <cp:revision>1</cp:revision>
  <dcterms:created xsi:type="dcterms:W3CDTF">2026-09-27T15:40:47Z</dcterms:created>
  <dcterms:modified xsi:type="dcterms:W3CDTF">2026-10-11T15:34:26Z</dcterms:modified>
</cp:coreProperties>
</file>