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62" r:id="rId5"/>
    <p:sldId id="291" r:id="rId6"/>
    <p:sldId id="290" r:id="rId7"/>
    <p:sldId id="288" r:id="rId8"/>
    <p:sldId id="293" r:id="rId9"/>
    <p:sldId id="294" r:id="rId10"/>
    <p:sldId id="295" r:id="rId11"/>
    <p:sldId id="267" r:id="rId12"/>
    <p:sldId id="289" r:id="rId13"/>
    <p:sldId id="265" r:id="rId14"/>
    <p:sldId id="266" r:id="rId15"/>
    <p:sldId id="264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693" autoAdjust="0"/>
  </p:normalViewPr>
  <p:slideViewPr>
    <p:cSldViewPr>
      <p:cViewPr varScale="1">
        <p:scale>
          <a:sx n="58" d="100"/>
          <a:sy n="58" d="100"/>
        </p:scale>
        <p:origin x="1746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368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10/06/2018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17573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56923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74776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7567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A7E63BE-2C15-4104-B004-FD80E5919E79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5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41615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A7E63BE-2C15-4104-B004-FD80E5919E79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6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23755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81875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16849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  <a:defRPr/>
            </a:pPr>
            <a:endParaRPr lang="en-GB" dirty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ACEB5A7-0C15-4426-8F66-79CA608650CE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10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2374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A57DE2C-510A-4BDF-85B5-8C17A18E97FD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11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99395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98F9151-EA46-46CA-8012-9415D440891C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12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6017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885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10/06/2018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altLang="en-US" sz="3200" dirty="0">
                <a:solidFill>
                  <a:schemeClr val="tx2"/>
                </a:solidFill>
              </a:rPr>
              <a:t>Finance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The first step is to establish your costs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Your price has to be high enough to cover your costs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Business costs fall into 3 categories: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Fixed costs or overheads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Direct or variable costs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Capital costs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0D56BB-844F-417E-830A-CC0DFD7569C1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Cost identification and itemisation</a:t>
            </a:r>
          </a:p>
        </p:txBody>
      </p:sp>
    </p:spTree>
    <p:extLst>
      <p:ext uri="{BB962C8B-B14F-4D97-AF65-F5344CB8AC3E}">
        <p14:creationId xmlns:p14="http://schemas.microsoft.com/office/powerpoint/2010/main" val="26290292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altLang="en-US" sz="3200" dirty="0">
                <a:solidFill>
                  <a:schemeClr val="tx2"/>
                </a:solidFill>
              </a:rPr>
              <a:t>Fixed costs must always be paid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r>
              <a:rPr lang="en-GB" altLang="en-US" sz="2800" dirty="0"/>
              <a:t>Utility bills e.g. telephone, gas and electricity</a:t>
            </a:r>
          </a:p>
          <a:p>
            <a:r>
              <a:rPr lang="en-GB" altLang="en-US" sz="2800" dirty="0"/>
              <a:t>Advertising</a:t>
            </a:r>
          </a:p>
          <a:p>
            <a:r>
              <a:rPr lang="en-GB" altLang="en-US" sz="2800" dirty="0"/>
              <a:t>Insurance</a:t>
            </a:r>
          </a:p>
          <a:p>
            <a:r>
              <a:rPr lang="en-GB" altLang="en-US" sz="2800" dirty="0"/>
              <a:t>Travel</a:t>
            </a:r>
          </a:p>
          <a:p>
            <a:r>
              <a:rPr lang="en-GB" altLang="en-US" sz="2800" dirty="0"/>
              <a:t>Legal and accountancy</a:t>
            </a:r>
          </a:p>
          <a:p>
            <a:r>
              <a:rPr lang="en-GB" altLang="en-US" sz="2800" dirty="0"/>
              <a:t>Rent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3FCB32-3234-4C43-8229-1F54FC332D51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Fixed costs include</a:t>
            </a:r>
          </a:p>
        </p:txBody>
      </p:sp>
    </p:spTree>
    <p:extLst>
      <p:ext uri="{BB962C8B-B14F-4D97-AF65-F5344CB8AC3E}">
        <p14:creationId xmlns:p14="http://schemas.microsoft.com/office/powerpoint/2010/main" val="31050266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altLang="en-US" sz="3200" dirty="0">
                <a:solidFill>
                  <a:schemeClr val="tx2"/>
                </a:solidFill>
              </a:rPr>
              <a:t>Variable costs change as sales increase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Raw materials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Direct labour costs for staff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Packaging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Delivery charges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Warehouse costs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Depreciation of equipment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1DCFF4-4723-4215-BFB6-35C9A88F6681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Variable costs include</a:t>
            </a:r>
          </a:p>
        </p:txBody>
      </p:sp>
    </p:spTree>
    <p:extLst>
      <p:ext uri="{BB962C8B-B14F-4D97-AF65-F5344CB8AC3E}">
        <p14:creationId xmlns:p14="http://schemas.microsoft.com/office/powerpoint/2010/main" val="1399035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Capital costs are on long term items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dirty="0"/>
              <a:t>Machinery</a:t>
            </a:r>
          </a:p>
          <a:p>
            <a:pPr marL="0" indent="0">
              <a:buNone/>
              <a:defRPr/>
            </a:pPr>
            <a:r>
              <a:rPr lang="en-GB" dirty="0"/>
              <a:t>Equipment</a:t>
            </a:r>
          </a:p>
          <a:p>
            <a:pPr marL="0" indent="0">
              <a:buNone/>
              <a:defRPr/>
            </a:pPr>
            <a:r>
              <a:rPr lang="en-GB" dirty="0"/>
              <a:t>Business vehicles</a:t>
            </a:r>
          </a:p>
          <a:p>
            <a:pPr marL="0" indent="0">
              <a:buNone/>
              <a:defRPr/>
            </a:pPr>
            <a:r>
              <a:rPr lang="en-GB" dirty="0"/>
              <a:t>These items also lose value</a:t>
            </a:r>
          </a:p>
          <a:p>
            <a:pPr marL="0" indent="0">
              <a:buNone/>
              <a:defRPr/>
            </a:pPr>
            <a:r>
              <a:rPr lang="en-GB" dirty="0"/>
              <a:t>This is known as depreciation</a:t>
            </a:r>
          </a:p>
          <a:p>
            <a:pPr marL="0" indent="0">
              <a:buNone/>
              <a:defRPr/>
            </a:pPr>
            <a:r>
              <a:rPr lang="en-GB" dirty="0"/>
              <a:t>Usually at about 25% each year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2448D44-E53E-4B2C-93B5-670552346F85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Capital costs include</a:t>
            </a:r>
          </a:p>
        </p:txBody>
      </p:sp>
    </p:spTree>
    <p:extLst>
      <p:ext uri="{BB962C8B-B14F-4D97-AF65-F5344CB8AC3E}">
        <p14:creationId xmlns:p14="http://schemas.microsoft.com/office/powerpoint/2010/main" val="599871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Assets and Liabilities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u="sng" dirty="0"/>
              <a:t>Current Assets</a:t>
            </a:r>
          </a:p>
          <a:p>
            <a:pPr eaLnBrk="1" hangingPunct="1"/>
            <a:r>
              <a:rPr lang="en-GB" altLang="en-US" dirty="0"/>
              <a:t>Short term asset e.g. cash, stock, debtors i.e. people who owe you money and prepaid expenses</a:t>
            </a:r>
          </a:p>
          <a:p>
            <a:pPr eaLnBrk="1" hangingPunct="1"/>
            <a:r>
              <a:rPr lang="en-GB" altLang="en-US" u="sng" dirty="0"/>
              <a:t>Fixed or Long- Term Assets</a:t>
            </a:r>
          </a:p>
          <a:p>
            <a:pPr eaLnBrk="1" hangingPunct="1"/>
            <a:r>
              <a:rPr lang="en-GB" altLang="en-US" dirty="0"/>
              <a:t>Property and equipment</a:t>
            </a:r>
          </a:p>
          <a:p>
            <a:pPr eaLnBrk="1" hangingPunct="1"/>
            <a:r>
              <a:rPr lang="en-GB" altLang="en-US" dirty="0"/>
              <a:t>Goodwill and patents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Assets</a:t>
            </a:r>
          </a:p>
        </p:txBody>
      </p:sp>
    </p:spTree>
    <p:extLst>
      <p:ext uri="{BB962C8B-B14F-4D97-AF65-F5344CB8AC3E}">
        <p14:creationId xmlns:p14="http://schemas.microsoft.com/office/powerpoint/2010/main" val="31862639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Assets and Liabilities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u="sng" dirty="0"/>
              <a:t>Current Assets</a:t>
            </a:r>
          </a:p>
          <a:p>
            <a:pPr eaLnBrk="1" hangingPunct="1"/>
            <a:r>
              <a:rPr lang="en-GB" altLang="en-US" dirty="0"/>
              <a:t>Short term asset e.g. cash, stock, debtors i.e. people who owe you money and prepaid expenses</a:t>
            </a:r>
          </a:p>
          <a:p>
            <a:pPr eaLnBrk="1" hangingPunct="1"/>
            <a:r>
              <a:rPr lang="en-GB" altLang="en-US" u="sng" dirty="0"/>
              <a:t>Fixed or Long- Term Assets</a:t>
            </a:r>
          </a:p>
          <a:p>
            <a:pPr eaLnBrk="1" hangingPunct="1"/>
            <a:r>
              <a:rPr lang="en-GB" altLang="en-US" dirty="0"/>
              <a:t>Property and equipment</a:t>
            </a:r>
          </a:p>
          <a:p>
            <a:pPr eaLnBrk="1" hangingPunct="1"/>
            <a:r>
              <a:rPr lang="en-GB" altLang="en-US" dirty="0"/>
              <a:t>Goodwill and patents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Assets</a:t>
            </a:r>
          </a:p>
        </p:txBody>
      </p:sp>
    </p:spTree>
    <p:extLst>
      <p:ext uri="{BB962C8B-B14F-4D97-AF65-F5344CB8AC3E}">
        <p14:creationId xmlns:p14="http://schemas.microsoft.com/office/powerpoint/2010/main" val="15546543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looks at costs compared to sales</a:t>
            </a:r>
          </a:p>
          <a:p>
            <a:r>
              <a:rPr lang="en-GB" dirty="0"/>
              <a:t>If sales are greater than costs then profit is </a:t>
            </a:r>
            <a:r>
              <a:rPr lang="en-GB"/>
              <a:t>achieved but… </a:t>
            </a:r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Required for all companies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B86A2BD-1931-48C6-A765-14DD3DD42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Profit and Loss statement</a:t>
            </a:r>
          </a:p>
        </p:txBody>
      </p:sp>
    </p:spTree>
    <p:extLst>
      <p:ext uri="{BB962C8B-B14F-4D97-AF65-F5344CB8AC3E}">
        <p14:creationId xmlns:p14="http://schemas.microsoft.com/office/powerpoint/2010/main" val="42582811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Font typeface="Arial" charset="0"/>
              <a:buNone/>
              <a:defRPr/>
            </a:pPr>
            <a:r>
              <a:rPr lang="en-GB" dirty="0"/>
              <a:t>Cost plus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This is the total of all costs plus a % on top as profit for the owner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Used by many businesses but has disadvantages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e.g. ignores demand for the product,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Customers may prepared to pay more,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Your competitors may charge less so you lose customers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401BACF-F1CD-45D7-B685-5B2F6DFA0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Pricing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99AB7E0-2B7E-450A-8D7A-7E314A18C040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There are two ways to arrive at your prices</a:t>
            </a:r>
          </a:p>
        </p:txBody>
      </p:sp>
    </p:spTree>
    <p:extLst>
      <p:ext uri="{BB962C8B-B14F-4D97-AF65-F5344CB8AC3E}">
        <p14:creationId xmlns:p14="http://schemas.microsoft.com/office/powerpoint/2010/main" val="403022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Pricing continued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/>
              <a:t>In this example you estimate what the customer is likely to pay for your product based on competitors prices</a:t>
            </a:r>
          </a:p>
          <a:p>
            <a:r>
              <a:rPr lang="en-GB" altLang="en-US" dirty="0"/>
              <a:t>In this example the business must understand changes in the market e.g. interest rates.</a:t>
            </a:r>
          </a:p>
          <a:p>
            <a:r>
              <a:rPr lang="en-GB" altLang="en-US" dirty="0"/>
              <a:t>Also depends on how much customers value your product</a:t>
            </a:r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Market based price</a:t>
            </a:r>
          </a:p>
        </p:txBody>
      </p:sp>
    </p:spTree>
    <p:extLst>
      <p:ext uri="{BB962C8B-B14F-4D97-AF65-F5344CB8AC3E}">
        <p14:creationId xmlns:p14="http://schemas.microsoft.com/office/powerpoint/2010/main" val="37796859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Examples of market – based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People are happy to pay more at a local shop than travel to a large and cheaper supermarket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A brand name might sell at a higher price because people trust the brand name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People may pay more for latest fashion or gadgets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You may be the only supplier of the product in 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the area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If demand is more than supply e.g. concert tickets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You must check out competitors prices – are they 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giving discounts or special offers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Keep asking your customers what they want </a:t>
            </a:r>
          </a:p>
          <a:p>
            <a:pPr>
              <a:buFont typeface="Arial" charset="0"/>
              <a:buChar char="•"/>
              <a:defRPr/>
            </a:pPr>
            <a:endParaRPr lang="en-GB" sz="3300" baseline="30000" dirty="0"/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  <p:pic>
        <p:nvPicPr>
          <p:cNvPr id="7172" name="Picture 3" descr="reward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356992"/>
            <a:ext cx="1112837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96086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Differential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>
          <a:xfrm>
            <a:off x="405584" y="1268761"/>
            <a:ext cx="8318832" cy="424847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800" dirty="0"/>
              <a:t>This means deciding to sell at a different price to different customers at different times</a:t>
            </a:r>
          </a:p>
          <a:p>
            <a:pPr eaLnBrk="1" hangingPunct="1"/>
            <a:r>
              <a:rPr lang="en-GB" altLang="en-US" sz="1800" dirty="0"/>
              <a:t>E.g. seasonal, </a:t>
            </a:r>
          </a:p>
          <a:p>
            <a:pPr eaLnBrk="1" hangingPunct="1"/>
            <a:r>
              <a:rPr lang="en-GB" altLang="en-US" sz="1800" dirty="0"/>
              <a:t>lower price if bought online, </a:t>
            </a:r>
          </a:p>
          <a:p>
            <a:pPr eaLnBrk="1" hangingPunct="1"/>
            <a:r>
              <a:rPr lang="en-GB" altLang="en-US" sz="1800" dirty="0"/>
              <a:t>items sold directly to customers such as farm shops, </a:t>
            </a:r>
          </a:p>
          <a:p>
            <a:pPr eaLnBrk="1" hangingPunct="1"/>
            <a:r>
              <a:rPr lang="en-GB" altLang="en-US" sz="1800" dirty="0"/>
              <a:t>offers if bought in bulk</a:t>
            </a:r>
          </a:p>
          <a:p>
            <a:pPr eaLnBrk="1" hangingPunct="1"/>
            <a:r>
              <a:rPr lang="en-GB" altLang="en-US" sz="1800" dirty="0"/>
              <a:t>timing e.g. emergency plumber</a:t>
            </a:r>
          </a:p>
          <a:p>
            <a:pPr eaLnBrk="1" hangingPunct="1"/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4716104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Differential pricing tactics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dirty="0"/>
              <a:t>Odd value e.g. charging £9.99 not £10</a:t>
            </a:r>
          </a:p>
          <a:p>
            <a:pPr eaLnBrk="1" hangingPunct="1"/>
            <a:r>
              <a:rPr lang="en-GB" altLang="en-US" dirty="0"/>
              <a:t>Loss leaders e.g. selling at a low cost to attract customers</a:t>
            </a:r>
          </a:p>
          <a:p>
            <a:pPr eaLnBrk="1" hangingPunct="1"/>
            <a:r>
              <a:rPr lang="en-GB" altLang="en-US" dirty="0"/>
              <a:t>Price skimming e.g. charging a higher price at the launch of a product such as new gadgets or toys</a:t>
            </a:r>
          </a:p>
          <a:p>
            <a:pPr eaLnBrk="1" hangingPunct="1"/>
            <a:r>
              <a:rPr lang="en-GB" altLang="en-US" dirty="0"/>
              <a:t>Discounting</a:t>
            </a:r>
          </a:p>
          <a:p>
            <a:pPr eaLnBrk="1" hangingPunct="1"/>
            <a:r>
              <a:rPr lang="en-GB" altLang="en-US" dirty="0"/>
              <a:t>Bundling e.g. pc and printer for a discount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08049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743</TotalTime>
  <Words>566</Words>
  <Application>Microsoft Office PowerPoint</Application>
  <PresentationFormat>On-screen Show (4:3)</PresentationFormat>
  <Paragraphs>99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Myriad Pro</vt:lpstr>
      <vt:lpstr>Verdana</vt:lpstr>
      <vt:lpstr>20140311PresentationUWTSDTemplate</vt:lpstr>
      <vt:lpstr>Finance</vt:lpstr>
      <vt:lpstr>Fixed costs must always be paid</vt:lpstr>
      <vt:lpstr>Variable costs change as sales increase</vt:lpstr>
      <vt:lpstr>Capital costs are on long term items</vt:lpstr>
      <vt:lpstr>Assets and Liabilities</vt:lpstr>
      <vt:lpstr>Assets and Liabilities</vt:lpstr>
      <vt:lpstr>Profit and Loss statement</vt:lpstr>
      <vt:lpstr>Pricing</vt:lpstr>
      <vt:lpstr>Pricing continued</vt:lpstr>
      <vt:lpstr>Examples of market – based pricing</vt:lpstr>
      <vt:lpstr>Differential pricing</vt:lpstr>
      <vt:lpstr>Differential pricing tactics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Maria Heffernan</cp:lastModifiedBy>
  <cp:revision>30</cp:revision>
  <dcterms:created xsi:type="dcterms:W3CDTF">2015-04-14T15:21:28Z</dcterms:created>
  <dcterms:modified xsi:type="dcterms:W3CDTF">2018-06-10T15:42:45Z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