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3"/>
  </p:notesMasterIdLst>
  <p:sldIdLst>
    <p:sldId id="256" r:id="rId5"/>
    <p:sldId id="257" r:id="rId6"/>
    <p:sldId id="268" r:id="rId7"/>
    <p:sldId id="269" r:id="rId8"/>
    <p:sldId id="267" r:id="rId9"/>
    <p:sldId id="272" r:id="rId10"/>
    <p:sldId id="264" r:id="rId11"/>
    <p:sldId id="265" r:id="rId12"/>
    <p:sldId id="271" r:id="rId13"/>
    <p:sldId id="258" r:id="rId14"/>
    <p:sldId id="262" r:id="rId15"/>
    <p:sldId id="259" r:id="rId16"/>
    <p:sldId id="273" r:id="rId17"/>
    <p:sldId id="260" r:id="rId18"/>
    <p:sldId id="266" r:id="rId19"/>
    <p:sldId id="261" r:id="rId20"/>
    <p:sldId id="274" r:id="rId21"/>
    <p:sldId id="263"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2" d="100"/>
          <a:sy n="72" d="100"/>
        </p:scale>
        <p:origin x="150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3C1667-82CB-4CE2-8882-70EC4C1D7D0F}" type="datetimeFigureOut">
              <a:rPr lang="en-GB" smtClean="0"/>
              <a:t>06/03/2023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808689-96EE-4F38-AD2E-62430AC0D423}" type="slidenum">
              <a:rPr lang="en-GB" smtClean="0"/>
              <a:t>‹#›</a:t>
            </a:fld>
            <a:endParaRPr lang="en-GB"/>
          </a:p>
        </p:txBody>
      </p:sp>
    </p:spTree>
    <p:extLst>
      <p:ext uri="{BB962C8B-B14F-4D97-AF65-F5344CB8AC3E}">
        <p14:creationId xmlns:p14="http://schemas.microsoft.com/office/powerpoint/2010/main" val="435832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9C48E662-FE5B-4C2B-BEC1-81342C5CD457}" type="slidenum">
              <a:rPr lang="en-US" altLang="en-US" smtClean="0">
                <a:latin typeface="Times New Roman" panose="02020603050405020304" pitchFamily="18" charset="0"/>
              </a:rPr>
              <a:pPr/>
              <a:t>5</a:t>
            </a:fld>
            <a:endParaRPr lang="en-US" altLang="en-US">
              <a:latin typeface="Times New Roman" panose="02020603050405020304" pitchFamily="18" charset="0"/>
            </a:endParaRPr>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155043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E437B5D-2B42-404D-8BBE-58FB820EB12D}" type="datetimeFigureOut">
              <a:rPr lang="en-US" smtClean="0"/>
              <a:t>3/6/2023</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9DB9B12-FBFD-2446-B79E-4567F8A08C5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E437B5D-2B42-404D-8BBE-58FB820EB12D}" type="datetimeFigureOut">
              <a:rPr lang="en-US" smtClean="0"/>
              <a:t>3/6/2023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437B5D-2B42-404D-8BBE-58FB820EB12D}" type="datetimeFigureOut">
              <a:rPr lang="en-US" smtClean="0"/>
              <a:t>3/6/2023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3/6/2023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E437B5D-2B42-404D-8BBE-58FB820EB12D}" type="datetimeFigureOut">
              <a:rPr lang="en-US" smtClean="0"/>
              <a:t>3/6/2023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E437B5D-2B42-404D-8BBE-58FB820EB12D}" type="datetimeFigureOut">
              <a:rPr lang="en-US" smtClean="0"/>
              <a:t>3/6/2023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437B5D-2B42-404D-8BBE-58FB820EB12D}" type="datetimeFigureOut">
              <a:rPr lang="en-US" smtClean="0"/>
              <a:t>3/6/2023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3/6/2023</a:t>
            </a:fld>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E437B5D-2B42-404D-8BBE-58FB820EB12D}" type="datetimeFigureOut">
              <a:rPr lang="en-US" smtClean="0"/>
              <a:t>3/6/2023</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3/6/2023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3/6/2023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E437B5D-2B42-404D-8BBE-58FB820EB12D}" type="datetimeFigureOut">
              <a:rPr lang="en-US" smtClean="0"/>
              <a:t>3/6/2023</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9DB9B12-FBFD-2446-B79E-4567F8A08C5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Discussion </a:t>
            </a:r>
            <a:r>
              <a:rPr lang="en-GB"/>
              <a:t>Writing </a:t>
            </a:r>
            <a:endParaRPr lang="en-GB" dirty="0"/>
          </a:p>
        </p:txBody>
      </p:sp>
      <p:sp>
        <p:nvSpPr>
          <p:cNvPr id="3" name="Subtitle 2"/>
          <p:cNvSpPr>
            <a:spLocks noGrp="1"/>
          </p:cNvSpPr>
          <p:nvPr>
            <p:ph type="subTitle" idx="1"/>
          </p:nvPr>
        </p:nvSpPr>
        <p:spPr/>
        <p:txBody>
          <a:bodyPr>
            <a:normAutofit/>
          </a:bodyPr>
          <a:lstStyle/>
          <a:p>
            <a:r>
              <a:rPr lang="en-GB" dirty="0"/>
              <a:t>Research in Health and Physical Activity</a:t>
            </a:r>
          </a:p>
          <a:p>
            <a:r>
              <a:rPr lang="en-GB" dirty="0"/>
              <a:t>7</a:t>
            </a:r>
            <a:r>
              <a:rPr lang="en-GB" baseline="30000" dirty="0"/>
              <a:t>th</a:t>
            </a:r>
            <a:r>
              <a:rPr lang="en-GB" dirty="0"/>
              <a:t> March</a:t>
            </a:r>
          </a:p>
        </p:txBody>
      </p:sp>
    </p:spTree>
    <p:extLst>
      <p:ext uri="{BB962C8B-B14F-4D97-AF65-F5344CB8AC3E}">
        <p14:creationId xmlns:p14="http://schemas.microsoft.com/office/powerpoint/2010/main" val="190072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DISCUSSION </a:t>
            </a:r>
            <a:endParaRPr lang="en-GB" dirty="0"/>
          </a:p>
        </p:txBody>
      </p:sp>
      <p:sp>
        <p:nvSpPr>
          <p:cNvPr id="3" name="Content Placeholder 2"/>
          <p:cNvSpPr>
            <a:spLocks noGrp="1"/>
          </p:cNvSpPr>
          <p:nvPr>
            <p:ph idx="1"/>
          </p:nvPr>
        </p:nvSpPr>
        <p:spPr/>
        <p:txBody>
          <a:bodyPr>
            <a:normAutofit/>
          </a:bodyPr>
          <a:lstStyle/>
          <a:p>
            <a:r>
              <a:rPr lang="en-US" dirty="0"/>
              <a:t>The goal of the discussion section is to interpret your findings and place them in the broader context of the literature in the area. </a:t>
            </a:r>
          </a:p>
          <a:p>
            <a:r>
              <a:rPr lang="en-US" dirty="0"/>
              <a:t>A discussion section is like the reverse of the introduction, in that you begin with the specifics and work toward the more general </a:t>
            </a:r>
            <a:r>
              <a:rPr lang="en-US" i="1" dirty="0"/>
              <a:t>(funnel out)</a:t>
            </a:r>
            <a:r>
              <a:rPr lang="en-US" dirty="0"/>
              <a:t>. </a:t>
            </a:r>
          </a:p>
          <a:p>
            <a:endParaRPr lang="en-US" dirty="0"/>
          </a:p>
        </p:txBody>
      </p:sp>
    </p:spTree>
    <p:extLst>
      <p:ext uri="{BB962C8B-B14F-4D97-AF65-F5344CB8AC3E}">
        <p14:creationId xmlns:p14="http://schemas.microsoft.com/office/powerpoint/2010/main" val="372989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3582" y="456164"/>
            <a:ext cx="7024744" cy="1143000"/>
          </a:xfrm>
        </p:spPr>
        <p:txBody>
          <a:bodyPr>
            <a:normAutofit/>
          </a:bodyPr>
          <a:lstStyle/>
          <a:p>
            <a:r>
              <a:rPr lang="en-GB" dirty="0"/>
              <a:t>Writing a Discussion</a:t>
            </a:r>
          </a:p>
        </p:txBody>
      </p:sp>
      <p:sp>
        <p:nvSpPr>
          <p:cNvPr id="3" name="Subtitle 2"/>
          <p:cNvSpPr>
            <a:spLocks noGrp="1"/>
          </p:cNvSpPr>
          <p:nvPr>
            <p:ph idx="1"/>
          </p:nvPr>
        </p:nvSpPr>
        <p:spPr>
          <a:xfrm>
            <a:off x="1023582" y="2597324"/>
            <a:ext cx="6777317" cy="3508977"/>
          </a:xfrm>
        </p:spPr>
        <p:txBody>
          <a:bodyPr>
            <a:normAutofit fontScale="92500" lnSpcReduction="10000"/>
          </a:bodyPr>
          <a:lstStyle/>
          <a:p>
            <a:r>
              <a:rPr lang="en-GB" sz="2400" dirty="0">
                <a:solidFill>
                  <a:srgbClr val="FF0000"/>
                </a:solidFill>
              </a:rPr>
              <a:t>Interpretation – what do the results mean?</a:t>
            </a:r>
          </a:p>
          <a:p>
            <a:endParaRPr lang="en-GB" dirty="0"/>
          </a:p>
          <a:p>
            <a:r>
              <a:rPr lang="en-GB" sz="2100" dirty="0">
                <a:solidFill>
                  <a:srgbClr val="00B0F0"/>
                </a:solidFill>
              </a:rPr>
              <a:t>Implications – How can the results and interpretation of results be applied and useful?</a:t>
            </a:r>
          </a:p>
          <a:p>
            <a:endParaRPr lang="en-GB" sz="2100" dirty="0"/>
          </a:p>
          <a:p>
            <a:r>
              <a:rPr lang="en-GB" sz="2100" dirty="0">
                <a:solidFill>
                  <a:schemeClr val="accent2">
                    <a:lumMod val="75000"/>
                  </a:schemeClr>
                </a:solidFill>
              </a:rPr>
              <a:t>Limitations – What do the results tell us and to what extent do we have confidence in the wider implication of the results.</a:t>
            </a:r>
          </a:p>
          <a:p>
            <a:endParaRPr lang="en-GB" sz="2100" dirty="0"/>
          </a:p>
          <a:p>
            <a:r>
              <a:rPr lang="en-GB" sz="2100" dirty="0">
                <a:solidFill>
                  <a:srgbClr val="7030A0"/>
                </a:solidFill>
              </a:rPr>
              <a:t>Recommendations- How should the results be used and what further research is required</a:t>
            </a:r>
          </a:p>
          <a:p>
            <a:endParaRPr lang="en-GB" dirty="0"/>
          </a:p>
        </p:txBody>
      </p:sp>
      <p:sp>
        <p:nvSpPr>
          <p:cNvPr id="4" name="Rectangle 3"/>
          <p:cNvSpPr/>
          <p:nvPr/>
        </p:nvSpPr>
        <p:spPr>
          <a:xfrm>
            <a:off x="362926" y="1792030"/>
            <a:ext cx="8346056" cy="784830"/>
          </a:xfrm>
          <a:prstGeom prst="rect">
            <a:avLst/>
          </a:prstGeom>
        </p:spPr>
        <p:txBody>
          <a:bodyPr wrap="square">
            <a:spAutoFit/>
          </a:bodyPr>
          <a:lstStyle/>
          <a:p>
            <a:pPr algn="ctr"/>
            <a:r>
              <a:rPr lang="en-GB" sz="1500" dirty="0">
                <a:solidFill>
                  <a:srgbClr val="202124"/>
                </a:solidFill>
                <a:latin typeface="arial" panose="020B0604020202020204" pitchFamily="34" charset="0"/>
              </a:rPr>
              <a:t>The purpose of </a:t>
            </a:r>
            <a:r>
              <a:rPr lang="en-GB" sz="1500" b="1" dirty="0">
                <a:solidFill>
                  <a:srgbClr val="202124"/>
                </a:solidFill>
                <a:latin typeface="arial" panose="020B0604020202020204" pitchFamily="34" charset="0"/>
              </a:rPr>
              <a:t>the discussion</a:t>
            </a:r>
            <a:r>
              <a:rPr lang="en-GB" sz="1500" dirty="0">
                <a:solidFill>
                  <a:srgbClr val="202124"/>
                </a:solidFill>
                <a:latin typeface="arial" panose="020B0604020202020204" pitchFamily="34" charset="0"/>
              </a:rPr>
              <a:t> is to interpret and describe the significance of your findings in light of what was already known about the </a:t>
            </a:r>
            <a:r>
              <a:rPr lang="en-GB" sz="1500" b="1" dirty="0">
                <a:solidFill>
                  <a:srgbClr val="202124"/>
                </a:solidFill>
                <a:latin typeface="arial" panose="020B0604020202020204" pitchFamily="34" charset="0"/>
              </a:rPr>
              <a:t>research</a:t>
            </a:r>
            <a:r>
              <a:rPr lang="en-GB" sz="1500" dirty="0">
                <a:solidFill>
                  <a:srgbClr val="202124"/>
                </a:solidFill>
                <a:latin typeface="arial" panose="020B0604020202020204" pitchFamily="34" charset="0"/>
              </a:rPr>
              <a:t> problem being investigated and to explain any new understanding or insights that emerged as a result of your study of the problem.</a:t>
            </a:r>
            <a:endParaRPr lang="en-GB" sz="1500" dirty="0"/>
          </a:p>
        </p:txBody>
      </p:sp>
    </p:spTree>
    <p:extLst>
      <p:ext uri="{BB962C8B-B14F-4D97-AF65-F5344CB8AC3E}">
        <p14:creationId xmlns:p14="http://schemas.microsoft.com/office/powerpoint/2010/main" val="768846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637245"/>
            <a:ext cx="7886700" cy="994172"/>
          </a:xfrm>
        </p:spPr>
        <p:txBody>
          <a:bodyPr/>
          <a:lstStyle/>
          <a:p>
            <a:pPr algn="ctr"/>
            <a:r>
              <a:rPr lang="en-GB" dirty="0"/>
              <a:t>Information Required</a:t>
            </a:r>
          </a:p>
        </p:txBody>
      </p:sp>
      <p:sp>
        <p:nvSpPr>
          <p:cNvPr id="5" name="TextBox 4"/>
          <p:cNvSpPr txBox="1"/>
          <p:nvPr/>
        </p:nvSpPr>
        <p:spPr>
          <a:xfrm>
            <a:off x="387043" y="1793041"/>
            <a:ext cx="8369912" cy="3854901"/>
          </a:xfrm>
          <a:prstGeom prst="rect">
            <a:avLst/>
          </a:prstGeom>
          <a:noFill/>
        </p:spPr>
        <p:txBody>
          <a:bodyPr wrap="square" rtlCol="0">
            <a:spAutoFit/>
          </a:bodyPr>
          <a:lstStyle/>
          <a:p>
            <a:pPr algn="ctr"/>
            <a:r>
              <a:rPr lang="en-GB" sz="2100" dirty="0"/>
              <a:t>For each of the key findings highlighted in the results section</a:t>
            </a:r>
          </a:p>
          <a:p>
            <a:pPr algn="ctr"/>
            <a:endParaRPr lang="en-GB" sz="2100" dirty="0"/>
          </a:p>
          <a:p>
            <a:pPr marL="728663" lvl="1" indent="-385763">
              <a:lnSpc>
                <a:spcPct val="150000"/>
              </a:lnSpc>
              <a:buFont typeface="+mj-lt"/>
              <a:buAutoNum type="arabicPeriod"/>
            </a:pPr>
            <a:r>
              <a:rPr lang="en-GB" sz="2100" dirty="0"/>
              <a:t>Summarise what was found</a:t>
            </a:r>
          </a:p>
          <a:p>
            <a:pPr marL="728663" lvl="1" indent="-385763">
              <a:lnSpc>
                <a:spcPct val="150000"/>
              </a:lnSpc>
              <a:buFont typeface="+mj-lt"/>
              <a:buAutoNum type="arabicPeriod"/>
            </a:pPr>
            <a:r>
              <a:rPr lang="en-GB" sz="2100" dirty="0"/>
              <a:t>Relate this finding to other research </a:t>
            </a:r>
          </a:p>
          <a:p>
            <a:pPr marL="728663" lvl="1" indent="-385763">
              <a:lnSpc>
                <a:spcPct val="150000"/>
              </a:lnSpc>
              <a:buFont typeface="+mj-lt"/>
              <a:buAutoNum type="arabicPeriod"/>
            </a:pPr>
            <a:r>
              <a:rPr lang="en-GB" sz="2100" dirty="0"/>
              <a:t>Explain this finding in terms of theory</a:t>
            </a:r>
          </a:p>
          <a:p>
            <a:pPr marL="728663" lvl="1" indent="-385763">
              <a:lnSpc>
                <a:spcPct val="150000"/>
              </a:lnSpc>
              <a:buFont typeface="+mj-lt"/>
              <a:buAutoNum type="arabicPeriod"/>
            </a:pPr>
            <a:r>
              <a:rPr lang="en-GB" sz="2100" dirty="0"/>
              <a:t>Provide an interpretation of the findings</a:t>
            </a:r>
          </a:p>
          <a:p>
            <a:pPr marL="728663" lvl="1" indent="-385763">
              <a:lnSpc>
                <a:spcPct val="150000"/>
              </a:lnSpc>
              <a:buFont typeface="+mj-lt"/>
              <a:buAutoNum type="arabicPeriod"/>
            </a:pPr>
            <a:r>
              <a:rPr lang="en-GB" sz="2100" dirty="0"/>
              <a:t>State how the finding can be applied</a:t>
            </a:r>
          </a:p>
          <a:p>
            <a:pPr marL="728663" lvl="1" indent="-385763">
              <a:lnSpc>
                <a:spcPct val="150000"/>
              </a:lnSpc>
              <a:buFont typeface="+mj-lt"/>
              <a:buAutoNum type="arabicPeriod"/>
            </a:pPr>
            <a:r>
              <a:rPr lang="en-GB" sz="2100" dirty="0"/>
              <a:t>Identify any limitations or caveats with the data or finding</a:t>
            </a:r>
          </a:p>
          <a:p>
            <a:endParaRPr lang="en-GB" sz="1350" dirty="0"/>
          </a:p>
        </p:txBody>
      </p:sp>
    </p:spTree>
    <p:extLst>
      <p:ext uri="{BB962C8B-B14F-4D97-AF65-F5344CB8AC3E}">
        <p14:creationId xmlns:p14="http://schemas.microsoft.com/office/powerpoint/2010/main" val="1408791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Therefore - Important Components of the Discussion Section are as follows…</a:t>
            </a:r>
            <a:endParaRPr lang="en-US" altLang="en-US" dirty="0">
              <a:solidFill>
                <a:schemeClr val="tx1">
                  <a:lumMod val="85000"/>
                  <a:lumOff val="15000"/>
                </a:schemeClr>
              </a:solidFill>
              <a:ea typeface="+mj-ea"/>
              <a:cs typeface="+mj-cs"/>
            </a:endParaRPr>
          </a:p>
        </p:txBody>
      </p:sp>
      <p:sp>
        <p:nvSpPr>
          <p:cNvPr id="24579" name="Rectangle 3"/>
          <p:cNvSpPr>
            <a:spLocks noGrp="1" noChangeArrowheads="1"/>
          </p:cNvSpPr>
          <p:nvPr>
            <p:ph idx="1"/>
          </p:nvPr>
        </p:nvSpPr>
        <p:spPr>
          <a:xfrm>
            <a:off x="1062038" y="2492375"/>
            <a:ext cx="7769225" cy="3889375"/>
          </a:xfrm>
        </p:spPr>
        <p:txBody>
          <a:bodyPr/>
          <a:lstStyle/>
          <a:p>
            <a:pPr marL="609600" indent="-609600" eaLnBrk="1" hangingPunct="1">
              <a:buFontTx/>
              <a:buAutoNum type="arabicPeriod"/>
            </a:pPr>
            <a:r>
              <a:rPr lang="en-GB" altLang="en-US" dirty="0"/>
              <a:t>Introduction of key findings from your results.</a:t>
            </a:r>
          </a:p>
          <a:p>
            <a:pPr marL="609600" indent="-609600" eaLnBrk="1" hangingPunct="1">
              <a:buFontTx/>
              <a:buAutoNum type="arabicPeriod"/>
            </a:pPr>
            <a:r>
              <a:rPr lang="en-GB" altLang="en-US" dirty="0"/>
              <a:t>Relating your results to previous research (and theory).</a:t>
            </a:r>
          </a:p>
          <a:p>
            <a:pPr marL="609600" indent="-609600">
              <a:buFontTx/>
              <a:buAutoNum type="arabicPeriod"/>
            </a:pPr>
            <a:r>
              <a:rPr lang="en-GB" altLang="en-US" dirty="0"/>
              <a:t>Suggest reasons for your findings / </a:t>
            </a:r>
            <a:r>
              <a:rPr lang="en-GB" dirty="0"/>
              <a:t>Provide an interpretation of the findings</a:t>
            </a:r>
            <a:endParaRPr lang="en-GB" altLang="en-US" dirty="0"/>
          </a:p>
          <a:p>
            <a:pPr marL="609600" indent="-609600" eaLnBrk="1" hangingPunct="1">
              <a:buFontTx/>
              <a:buAutoNum type="arabicPeriod"/>
            </a:pPr>
            <a:r>
              <a:rPr lang="en-GB" altLang="en-US" dirty="0"/>
              <a:t>Strengths and limitations of your study.</a:t>
            </a:r>
          </a:p>
          <a:p>
            <a:pPr marL="609600" indent="-609600" eaLnBrk="1" hangingPunct="1">
              <a:buFontTx/>
              <a:buAutoNum type="arabicPeriod"/>
            </a:pPr>
            <a:r>
              <a:rPr lang="en-GB" altLang="en-US" dirty="0"/>
              <a:t>Practical implications.</a:t>
            </a:r>
          </a:p>
          <a:p>
            <a:pPr marL="609600" indent="-609600" eaLnBrk="1" hangingPunct="1">
              <a:buFontTx/>
              <a:buAutoNum type="arabicPeriod"/>
            </a:pPr>
            <a:r>
              <a:rPr lang="en-GB" altLang="en-US" dirty="0"/>
              <a:t>Directions for future research.</a:t>
            </a:r>
            <a:endParaRPr lang="en-US" altLang="en-US" dirty="0"/>
          </a:p>
        </p:txBody>
      </p:sp>
    </p:spTree>
    <p:extLst>
      <p:ext uri="{BB962C8B-B14F-4D97-AF65-F5344CB8AC3E}">
        <p14:creationId xmlns:p14="http://schemas.microsoft.com/office/powerpoint/2010/main" val="3116732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974" y="1119212"/>
            <a:ext cx="6172200" cy="421556"/>
          </a:xfrm>
        </p:spPr>
        <p:txBody>
          <a:bodyPr>
            <a:normAutofit fontScale="90000"/>
          </a:bodyPr>
          <a:lstStyle/>
          <a:p>
            <a:pPr algn="ctr"/>
            <a:r>
              <a:rPr lang="en-GB" dirty="0"/>
              <a:t>Information to Include</a:t>
            </a:r>
          </a:p>
        </p:txBody>
      </p:sp>
      <p:sp>
        <p:nvSpPr>
          <p:cNvPr id="3" name="Content Placeholder 2"/>
          <p:cNvSpPr>
            <a:spLocks noGrp="1"/>
          </p:cNvSpPr>
          <p:nvPr>
            <p:ph idx="1"/>
          </p:nvPr>
        </p:nvSpPr>
        <p:spPr>
          <a:xfrm>
            <a:off x="886899" y="1721446"/>
            <a:ext cx="7622972" cy="3941069"/>
          </a:xfrm>
        </p:spPr>
        <p:txBody>
          <a:bodyPr>
            <a:normAutofit fontScale="62500" lnSpcReduction="20000"/>
          </a:bodyPr>
          <a:lstStyle/>
          <a:p>
            <a:pPr marL="0" indent="0">
              <a:buNone/>
            </a:pPr>
            <a:r>
              <a:rPr lang="en-GB" dirty="0"/>
              <a:t>Describe the patterns, principles, and relationships shown by each major finding/result and put them in perspective. </a:t>
            </a:r>
          </a:p>
          <a:p>
            <a:pPr marL="0" indent="0">
              <a:buNone/>
            </a:pPr>
            <a:endParaRPr lang="en-GB" sz="2325" dirty="0"/>
          </a:p>
          <a:p>
            <a:pPr marL="300038" lvl="1" indent="0" algn="ctr">
              <a:buNone/>
            </a:pPr>
            <a:r>
              <a:rPr lang="en-GB" sz="1950" dirty="0">
                <a:solidFill>
                  <a:srgbClr val="FF0000"/>
                </a:solidFill>
              </a:rPr>
              <a:t>The sequencing of providing this information is important; first state the answer, then the relevant results, then cite the work of others. If necessary, point the reader to a figure or table to enhance the “story”.</a:t>
            </a:r>
          </a:p>
          <a:p>
            <a:pPr marL="0" indent="0">
              <a:buNone/>
            </a:pPr>
            <a:r>
              <a:rPr lang="en-GB" dirty="0"/>
              <a:t> </a:t>
            </a:r>
          </a:p>
          <a:p>
            <a:pPr marL="0" indent="0">
              <a:buNone/>
            </a:pPr>
            <a:r>
              <a:rPr lang="en-GB" dirty="0">
                <a:solidFill>
                  <a:srgbClr val="0070C0"/>
                </a:solidFill>
              </a:rPr>
              <a:t>Defend your answers</a:t>
            </a:r>
            <a:r>
              <a:rPr lang="en-GB" dirty="0"/>
              <a:t>, if necessary, by explaining both why your answer provides a  satisfactory explanations and using your findings to suggest why other researchers’ findings are not. </a:t>
            </a:r>
          </a:p>
          <a:p>
            <a:pPr marL="0" indent="0">
              <a:buNone/>
            </a:pPr>
            <a:endParaRPr lang="en-GB" dirty="0"/>
          </a:p>
          <a:p>
            <a:pPr marL="0" indent="0" algn="ctr">
              <a:buNone/>
            </a:pPr>
            <a:r>
              <a:rPr lang="en-GB" dirty="0"/>
              <a:t>	</a:t>
            </a:r>
            <a:r>
              <a:rPr lang="en-GB" dirty="0">
                <a:solidFill>
                  <a:srgbClr val="FF0000"/>
                </a:solidFill>
              </a:rPr>
              <a:t>Only by giving both sides to the argument can you make your explanation convincing.</a:t>
            </a:r>
          </a:p>
          <a:p>
            <a:pPr marL="0" indent="0">
              <a:buNone/>
            </a:pPr>
            <a:r>
              <a:rPr lang="en-GB" dirty="0"/>
              <a:t> </a:t>
            </a:r>
          </a:p>
          <a:p>
            <a:pPr marL="0" indent="0">
              <a:buNone/>
            </a:pPr>
            <a:r>
              <a:rPr lang="en-GB" dirty="0"/>
              <a:t>Discuss and evaluate conflicting explanations of the results. </a:t>
            </a:r>
          </a:p>
          <a:p>
            <a:pPr marL="0" indent="0">
              <a:buNone/>
            </a:pPr>
            <a:r>
              <a:rPr lang="en-GB" dirty="0"/>
              <a:t> </a:t>
            </a:r>
          </a:p>
          <a:p>
            <a:pPr marL="0" indent="0">
              <a:buNone/>
            </a:pPr>
            <a:r>
              <a:rPr lang="en-GB" dirty="0">
                <a:solidFill>
                  <a:srgbClr val="00B050"/>
                </a:solidFill>
              </a:rPr>
              <a:t>Discuss any unexpected findings - When discussing an unexpected finding, begin the paragraph with the finding and then describe it.</a:t>
            </a:r>
          </a:p>
          <a:p>
            <a:pPr marL="0" indent="0">
              <a:buNone/>
            </a:pPr>
            <a:endParaRPr lang="en-GB" dirty="0">
              <a:solidFill>
                <a:srgbClr val="00B050"/>
              </a:solidFill>
            </a:endParaRPr>
          </a:p>
        </p:txBody>
      </p:sp>
    </p:spTree>
    <p:extLst>
      <p:ext uri="{BB962C8B-B14F-4D97-AF65-F5344CB8AC3E}">
        <p14:creationId xmlns:p14="http://schemas.microsoft.com/office/powerpoint/2010/main" val="3285180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Some points to consider:</a:t>
            </a:r>
            <a:endParaRPr lang="en-GB" dirty="0"/>
          </a:p>
        </p:txBody>
      </p:sp>
      <p:sp>
        <p:nvSpPr>
          <p:cNvPr id="3" name="Content Placeholder 2"/>
          <p:cNvSpPr>
            <a:spLocks noGrp="1"/>
          </p:cNvSpPr>
          <p:nvPr>
            <p:ph idx="1"/>
          </p:nvPr>
        </p:nvSpPr>
        <p:spPr/>
        <p:txBody>
          <a:bodyPr/>
          <a:lstStyle/>
          <a:p>
            <a:r>
              <a:rPr lang="en-US" dirty="0"/>
              <a:t>Begin with a brief restatement of your main findings (using words, not numbers). </a:t>
            </a:r>
          </a:p>
          <a:p>
            <a:r>
              <a:rPr lang="en-US" dirty="0"/>
              <a:t>Did they support the hypothesis or not? </a:t>
            </a:r>
          </a:p>
          <a:p>
            <a:r>
              <a:rPr lang="en-US" dirty="0"/>
              <a:t>If not, why not, do you think? Were there any surprising or interesting findings?	</a:t>
            </a:r>
            <a:endParaRPr lang="en-GB" dirty="0"/>
          </a:p>
          <a:p>
            <a:endParaRPr lang="en-GB" dirty="0"/>
          </a:p>
        </p:txBody>
      </p:sp>
    </p:spTree>
    <p:extLst>
      <p:ext uri="{BB962C8B-B14F-4D97-AF65-F5344CB8AC3E}">
        <p14:creationId xmlns:p14="http://schemas.microsoft.com/office/powerpoint/2010/main" val="2941137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If you have surprising findings, you might discuss other theories that can help to explain the findings. </a:t>
            </a:r>
          </a:p>
          <a:p>
            <a:endParaRPr lang="en-US" dirty="0"/>
          </a:p>
          <a:p>
            <a:r>
              <a:rPr lang="en-US" dirty="0"/>
              <a:t>Begin with the assumption that your results are valid, and explain why they might differ from others in the literature.</a:t>
            </a:r>
          </a:p>
          <a:p>
            <a:endParaRPr lang="en-GB" dirty="0"/>
          </a:p>
          <a:p>
            <a:endParaRPr lang="en-GB" dirty="0"/>
          </a:p>
        </p:txBody>
      </p:sp>
    </p:spTree>
    <p:extLst>
      <p:ext uri="{BB962C8B-B14F-4D97-AF65-F5344CB8AC3E}">
        <p14:creationId xmlns:p14="http://schemas.microsoft.com/office/powerpoint/2010/main" val="3456387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Secondary Findings</a:t>
            </a:r>
          </a:p>
        </p:txBody>
      </p:sp>
      <p:sp>
        <p:nvSpPr>
          <p:cNvPr id="3" name="Content Placeholder 2"/>
          <p:cNvSpPr>
            <a:spLocks noGrp="1"/>
          </p:cNvSpPr>
          <p:nvPr>
            <p:ph idx="1"/>
          </p:nvPr>
        </p:nvSpPr>
        <p:spPr/>
        <p:txBody>
          <a:bodyPr/>
          <a:lstStyle/>
          <a:p>
            <a:pPr marL="0" indent="0">
              <a:buNone/>
            </a:pPr>
            <a:r>
              <a:rPr lang="en-GB" dirty="0"/>
              <a:t>Move on to other findings from the study in order of importance in a similar manner to the main finding.</a:t>
            </a:r>
          </a:p>
          <a:p>
            <a:pPr marL="0" indent="0">
              <a:buNone/>
            </a:pPr>
            <a:endParaRPr lang="en-GB" dirty="0"/>
          </a:p>
          <a:p>
            <a:pPr marL="0" indent="0">
              <a:buNone/>
            </a:pPr>
            <a:r>
              <a:rPr lang="en-GB" dirty="0"/>
              <a:t>In more complex studies there may be a need to review inter-relationships and secondary analysis between findings.</a:t>
            </a:r>
          </a:p>
          <a:p>
            <a:pPr marL="0" indent="0">
              <a:buNone/>
            </a:pPr>
            <a:endParaRPr lang="en-GB" dirty="0"/>
          </a:p>
        </p:txBody>
      </p:sp>
    </p:spTree>
    <p:extLst>
      <p:ext uri="{BB962C8B-B14F-4D97-AF65-F5344CB8AC3E}">
        <p14:creationId xmlns:p14="http://schemas.microsoft.com/office/powerpoint/2010/main" val="695916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a:t>Relate to previous research</a:t>
            </a:r>
          </a:p>
        </p:txBody>
      </p:sp>
      <p:sp>
        <p:nvSpPr>
          <p:cNvPr id="3" name="Content Placeholder 2"/>
          <p:cNvSpPr>
            <a:spLocks noGrp="1"/>
          </p:cNvSpPr>
          <p:nvPr>
            <p:ph idx="1"/>
          </p:nvPr>
        </p:nvSpPr>
        <p:spPr>
          <a:xfrm>
            <a:off x="1043492" y="1847495"/>
            <a:ext cx="6777317" cy="4420791"/>
          </a:xfrm>
        </p:spPr>
        <p:txBody>
          <a:bodyPr>
            <a:normAutofit/>
          </a:bodyPr>
          <a:lstStyle/>
          <a:p>
            <a:r>
              <a:rPr lang="en-US" dirty="0"/>
              <a:t>How do your findings tie into the existing literature on the topic, or extend previous research? </a:t>
            </a:r>
          </a:p>
          <a:p>
            <a:r>
              <a:rPr lang="en-US" dirty="0"/>
              <a:t>What do the results say about the broader behavior under investigation? </a:t>
            </a:r>
          </a:p>
          <a:p>
            <a:r>
              <a:rPr lang="en-US" dirty="0"/>
              <a:t>Bring back some of the literature you discussed in the Introduction / literature review, and show how your results fit in (or don’t fit in, as the case may be). </a:t>
            </a:r>
          </a:p>
        </p:txBody>
      </p:sp>
    </p:spTree>
    <p:extLst>
      <p:ext uri="{BB962C8B-B14F-4D97-AF65-F5344CB8AC3E}">
        <p14:creationId xmlns:p14="http://schemas.microsoft.com/office/powerpoint/2010/main" val="2504156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47241"/>
            <a:ext cx="7024744" cy="1143000"/>
          </a:xfrm>
        </p:spPr>
        <p:txBody>
          <a:bodyPr>
            <a:normAutofit/>
          </a:bodyPr>
          <a:lstStyle/>
          <a:p>
            <a:r>
              <a:rPr lang="en-US" dirty="0"/>
              <a:t>Link to Theory: </a:t>
            </a:r>
            <a:endParaRPr lang="en-GB" dirty="0"/>
          </a:p>
        </p:txBody>
      </p:sp>
      <p:sp>
        <p:nvSpPr>
          <p:cNvPr id="3" name="Content Placeholder 2"/>
          <p:cNvSpPr>
            <a:spLocks noGrp="1"/>
          </p:cNvSpPr>
          <p:nvPr>
            <p:ph idx="1"/>
          </p:nvPr>
        </p:nvSpPr>
        <p:spPr>
          <a:xfrm>
            <a:off x="1043492" y="1890242"/>
            <a:ext cx="6777317" cy="3942388"/>
          </a:xfrm>
        </p:spPr>
        <p:txBody>
          <a:bodyPr>
            <a:normAutofit/>
          </a:bodyPr>
          <a:lstStyle/>
          <a:p>
            <a:r>
              <a:rPr lang="en-US" dirty="0"/>
              <a:t>What are the theoretical and practical implications of your findings? </a:t>
            </a:r>
          </a:p>
          <a:p>
            <a:pPr marL="68580" indent="0">
              <a:buNone/>
            </a:pPr>
            <a:r>
              <a:rPr lang="en-US" sz="4000" dirty="0">
                <a:solidFill>
                  <a:schemeClr val="bg2">
                    <a:lumMod val="50000"/>
                  </a:schemeClr>
                </a:solidFill>
              </a:rPr>
              <a:t>Practical Implications:</a:t>
            </a:r>
          </a:p>
          <a:p>
            <a:r>
              <a:rPr lang="en-US" dirty="0"/>
              <a:t>How do these results relate to larger issues of human thoughts, feelings, and behavior? </a:t>
            </a:r>
          </a:p>
          <a:p>
            <a:r>
              <a:rPr lang="en-US" dirty="0"/>
              <a:t>Give your readers “the big picture.” Try to answer the question, “So what?”</a:t>
            </a:r>
          </a:p>
          <a:p>
            <a:endParaRPr lang="en-GB" dirty="0"/>
          </a:p>
        </p:txBody>
      </p:sp>
    </p:spTree>
    <p:extLst>
      <p:ext uri="{BB962C8B-B14F-4D97-AF65-F5344CB8AC3E}">
        <p14:creationId xmlns:p14="http://schemas.microsoft.com/office/powerpoint/2010/main" val="2615209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3492" y="1027664"/>
            <a:ext cx="6777317" cy="4804965"/>
          </a:xfrm>
        </p:spPr>
        <p:txBody>
          <a:bodyPr/>
          <a:lstStyle/>
          <a:p>
            <a:r>
              <a:rPr lang="en-US" dirty="0"/>
              <a:t>What are the strengths and limitations of the study? </a:t>
            </a:r>
          </a:p>
          <a:p>
            <a:r>
              <a:rPr lang="en-US" dirty="0"/>
              <a:t>If your findings differ from those of other researchers, or if you did not get statistically significant results, don’t spend pages and pages detailing what might have gone wrong with your study, but do provide one or two suggestions. </a:t>
            </a:r>
          </a:p>
          <a:p>
            <a:r>
              <a:rPr lang="en-US" dirty="0"/>
              <a:t>What are the strengths of your study? Why did you do the study in the first place?</a:t>
            </a:r>
          </a:p>
        </p:txBody>
      </p:sp>
    </p:spTree>
    <p:extLst>
      <p:ext uri="{BB962C8B-B14F-4D97-AF65-F5344CB8AC3E}">
        <p14:creationId xmlns:p14="http://schemas.microsoft.com/office/powerpoint/2010/main" val="308557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2951" y="1390639"/>
            <a:ext cx="6172200" cy="421556"/>
          </a:xfrm>
        </p:spPr>
        <p:txBody>
          <a:bodyPr>
            <a:normAutofit fontScale="90000"/>
          </a:bodyPr>
          <a:lstStyle/>
          <a:p>
            <a:pPr algn="ctr"/>
            <a:r>
              <a:rPr lang="en-GB" dirty="0"/>
              <a:t>Limitations and Further Research</a:t>
            </a:r>
          </a:p>
        </p:txBody>
      </p:sp>
      <p:sp>
        <p:nvSpPr>
          <p:cNvPr id="3" name="Content Placeholder 2"/>
          <p:cNvSpPr>
            <a:spLocks noGrp="1"/>
          </p:cNvSpPr>
          <p:nvPr>
            <p:ph idx="1"/>
          </p:nvPr>
        </p:nvSpPr>
        <p:spPr>
          <a:xfrm>
            <a:off x="845648" y="1884834"/>
            <a:ext cx="7813159" cy="4428492"/>
          </a:xfrm>
        </p:spPr>
        <p:txBody>
          <a:bodyPr>
            <a:normAutofit fontScale="55000" lnSpcReduction="20000"/>
          </a:bodyPr>
          <a:lstStyle/>
          <a:p>
            <a:pPr marL="0" indent="0" algn="ctr">
              <a:buNone/>
            </a:pPr>
            <a:r>
              <a:rPr lang="en-GB" dirty="0"/>
              <a:t>Identify potential limitations and weaknesses or you study design , data collect and or analysis and comment on the relative importance of these to your interpretation of the results and how they may affect the validity of the findings. </a:t>
            </a:r>
          </a:p>
          <a:p>
            <a:pPr marL="0" indent="0">
              <a:buNone/>
            </a:pPr>
            <a:endParaRPr lang="en-GB" dirty="0"/>
          </a:p>
          <a:p>
            <a:pPr marL="0" indent="0" algn="ctr">
              <a:buNone/>
            </a:pPr>
            <a:r>
              <a:rPr lang="en-GB" sz="2850" dirty="0">
                <a:solidFill>
                  <a:srgbClr val="7030A0"/>
                </a:solidFill>
              </a:rPr>
              <a:t>When identifying limitations and weaknesses, avoid using an apologetic tone.</a:t>
            </a:r>
          </a:p>
          <a:p>
            <a:pPr marL="0" indent="0">
              <a:buNone/>
            </a:pPr>
            <a:r>
              <a:rPr lang="en-GB" sz="2850" dirty="0"/>
              <a:t> </a:t>
            </a:r>
          </a:p>
          <a:p>
            <a:pPr marL="0" indent="0">
              <a:buNone/>
            </a:pPr>
            <a:r>
              <a:rPr lang="en-GB" dirty="0">
                <a:solidFill>
                  <a:srgbClr val="FF0000"/>
                </a:solidFill>
              </a:rPr>
              <a:t>Summarise concisely the principal implications of the findings, regardless of statistical significance</a:t>
            </a:r>
            <a:r>
              <a:rPr lang="en-GB" dirty="0"/>
              <a:t>.</a:t>
            </a:r>
          </a:p>
          <a:p>
            <a:pPr marL="0" indent="0">
              <a:buNone/>
            </a:pPr>
            <a:r>
              <a:rPr lang="en-GB" dirty="0"/>
              <a:t> </a:t>
            </a:r>
          </a:p>
          <a:p>
            <a:pPr marL="0" indent="0">
              <a:buNone/>
            </a:pPr>
            <a:r>
              <a:rPr lang="en-GB" dirty="0"/>
              <a:t>Provide recommendations (no more than two) for further research. </a:t>
            </a:r>
          </a:p>
          <a:p>
            <a:pPr marL="0" indent="0" algn="ctr">
              <a:buNone/>
            </a:pPr>
            <a:endParaRPr lang="en-GB" dirty="0">
              <a:solidFill>
                <a:srgbClr val="00B050"/>
              </a:solidFill>
            </a:endParaRPr>
          </a:p>
          <a:p>
            <a:pPr marL="0" indent="0" algn="ctr">
              <a:buNone/>
            </a:pPr>
            <a:r>
              <a:rPr lang="en-GB" dirty="0">
                <a:solidFill>
                  <a:srgbClr val="00B050"/>
                </a:solidFill>
              </a:rPr>
              <a:t>	Do not offer suggestions which could have been easily addressed within the study, as this shows there has been inadequate examination and interpretation of the data.</a:t>
            </a:r>
          </a:p>
          <a:p>
            <a:pPr marL="0" indent="0">
              <a:buNone/>
            </a:pPr>
            <a:r>
              <a:rPr lang="en-GB" dirty="0"/>
              <a:t> </a:t>
            </a:r>
          </a:p>
          <a:p>
            <a:pPr marL="0" indent="0">
              <a:buNone/>
            </a:pPr>
            <a:r>
              <a:rPr lang="en-GB" dirty="0"/>
              <a:t>Explain how the results and conclusions of this study are important and how they influence our knowledge or understanding of the problem being examined.</a:t>
            </a:r>
          </a:p>
          <a:p>
            <a:pPr marL="0" indent="0">
              <a:buNone/>
            </a:pPr>
            <a:r>
              <a:rPr lang="en-GB" dirty="0"/>
              <a:t> </a:t>
            </a:r>
          </a:p>
          <a:p>
            <a:pPr marL="0" indent="0" algn="ctr">
              <a:buNone/>
            </a:pPr>
            <a:r>
              <a:rPr lang="en-GB" dirty="0">
                <a:solidFill>
                  <a:srgbClr val="FF0000"/>
                </a:solidFill>
              </a:rPr>
              <a:t>In your writing of the Discussion, discuss everything, but be concise, brief, and specific.</a:t>
            </a:r>
          </a:p>
          <a:p>
            <a:pPr marL="0" indent="0">
              <a:buNone/>
            </a:pPr>
            <a:r>
              <a:rPr lang="en-GB" dirty="0"/>
              <a:t> </a:t>
            </a:r>
          </a:p>
          <a:p>
            <a:endParaRPr lang="en-GB" dirty="0"/>
          </a:p>
        </p:txBody>
      </p:sp>
    </p:spTree>
    <p:extLst>
      <p:ext uri="{BB962C8B-B14F-4D97-AF65-F5344CB8AC3E}">
        <p14:creationId xmlns:p14="http://schemas.microsoft.com/office/powerpoint/2010/main" val="40394240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a:t>Future Research Directions:</a:t>
            </a:r>
          </a:p>
        </p:txBody>
      </p:sp>
      <p:sp>
        <p:nvSpPr>
          <p:cNvPr id="3" name="Content Placeholder 2"/>
          <p:cNvSpPr>
            <a:spLocks noGrp="1"/>
          </p:cNvSpPr>
          <p:nvPr>
            <p:ph idx="1"/>
          </p:nvPr>
        </p:nvSpPr>
        <p:spPr>
          <a:xfrm>
            <a:off x="808218" y="1781514"/>
            <a:ext cx="7504884" cy="4051116"/>
          </a:xfrm>
        </p:spPr>
        <p:txBody>
          <a:bodyPr>
            <a:normAutofit/>
          </a:bodyPr>
          <a:lstStyle/>
          <a:p>
            <a:r>
              <a:rPr lang="en-US" dirty="0"/>
              <a:t>What additional questions were generated from this study? </a:t>
            </a:r>
          </a:p>
          <a:p>
            <a:r>
              <a:rPr lang="en-US" dirty="0"/>
              <a:t>What further research should be conducted on the topic? </a:t>
            </a:r>
          </a:p>
          <a:p>
            <a:r>
              <a:rPr lang="en-US" dirty="0"/>
              <a:t>What gaps are there in the current body of research? </a:t>
            </a:r>
          </a:p>
          <a:p>
            <a:endParaRPr lang="en-US" dirty="0"/>
          </a:p>
          <a:p>
            <a:pPr marL="68580" indent="0">
              <a:buNone/>
            </a:pPr>
            <a:endParaRPr lang="en-US" dirty="0"/>
          </a:p>
        </p:txBody>
      </p:sp>
    </p:spTree>
    <p:extLst>
      <p:ext uri="{BB962C8B-B14F-4D97-AF65-F5344CB8AC3E}">
        <p14:creationId xmlns:p14="http://schemas.microsoft.com/office/powerpoint/2010/main" val="468275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should the new study be conducted?</a:t>
            </a:r>
          </a:p>
        </p:txBody>
      </p:sp>
      <p:sp>
        <p:nvSpPr>
          <p:cNvPr id="3" name="Content Placeholder 2"/>
          <p:cNvSpPr>
            <a:spLocks noGrp="1"/>
          </p:cNvSpPr>
          <p:nvPr>
            <p:ph idx="1"/>
          </p:nvPr>
        </p:nvSpPr>
        <p:spPr/>
        <p:txBody>
          <a:bodyPr>
            <a:normAutofit fontScale="85000" lnSpcReduction="20000"/>
          </a:bodyPr>
          <a:lstStyle/>
          <a:p>
            <a:r>
              <a:rPr lang="en-US" dirty="0"/>
              <a:t>Whenever you present an idea for a future research study, be sure to explain </a:t>
            </a:r>
            <a:r>
              <a:rPr lang="en-US" i="1" dirty="0"/>
              <a:t>why</a:t>
            </a:r>
            <a:r>
              <a:rPr lang="en-US" dirty="0"/>
              <a:t> you think that particular study should be conducted. </a:t>
            </a:r>
          </a:p>
          <a:p>
            <a:endParaRPr lang="en-US" dirty="0"/>
          </a:p>
          <a:p>
            <a:r>
              <a:rPr lang="en-US" dirty="0"/>
              <a:t>What new knowledge would be gained from it? Don’t just say, “I think it would be interesting to re-run the study on a different college campus" or "It would be better to run the study again with more participants.” </a:t>
            </a:r>
          </a:p>
          <a:p>
            <a:endParaRPr lang="en-US" b="1" dirty="0"/>
          </a:p>
          <a:p>
            <a:r>
              <a:rPr lang="en-US" b="1" dirty="0"/>
              <a:t>Really put some thought into what extensions of the research might be interesting/informative, and why.</a:t>
            </a:r>
            <a:endParaRPr lang="en-US" dirty="0"/>
          </a:p>
          <a:p>
            <a:endParaRPr lang="en-GB" dirty="0"/>
          </a:p>
        </p:txBody>
      </p:sp>
    </p:spTree>
    <p:extLst>
      <p:ext uri="{BB962C8B-B14F-4D97-AF65-F5344CB8AC3E}">
        <p14:creationId xmlns:p14="http://schemas.microsoft.com/office/powerpoint/2010/main" val="83246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96728"/>
            <a:ext cx="7024744" cy="1143000"/>
          </a:xfrm>
        </p:spPr>
        <p:txBody>
          <a:bodyPr/>
          <a:lstStyle/>
          <a:p>
            <a:r>
              <a:rPr lang="en-GB" dirty="0"/>
              <a:t>Summary paragraph:</a:t>
            </a:r>
          </a:p>
        </p:txBody>
      </p:sp>
      <p:sp>
        <p:nvSpPr>
          <p:cNvPr id="3" name="Content Placeholder 2"/>
          <p:cNvSpPr>
            <a:spLocks noGrp="1"/>
          </p:cNvSpPr>
          <p:nvPr>
            <p:ph idx="1"/>
          </p:nvPr>
        </p:nvSpPr>
        <p:spPr/>
        <p:txBody>
          <a:bodyPr/>
          <a:lstStyle/>
          <a:p>
            <a:r>
              <a:rPr lang="en-US" dirty="0"/>
              <a:t>Final paragraph: </a:t>
            </a:r>
          </a:p>
          <a:p>
            <a:r>
              <a:rPr lang="en-US" dirty="0"/>
              <a:t>Be sure to sum up your study with a final concluding statement. </a:t>
            </a:r>
          </a:p>
          <a:p>
            <a:r>
              <a:rPr lang="en-US" dirty="0"/>
              <a:t>Don’t just trail off with an idea for a future study. </a:t>
            </a:r>
          </a:p>
          <a:p>
            <a:r>
              <a:rPr lang="en-US" dirty="0"/>
              <a:t>End on a positive note by reminding your reader why your study was important and what it added to the literature.</a:t>
            </a:r>
          </a:p>
          <a:p>
            <a:endParaRPr lang="en-GB" dirty="0"/>
          </a:p>
        </p:txBody>
      </p:sp>
    </p:spTree>
    <p:extLst>
      <p:ext uri="{BB962C8B-B14F-4D97-AF65-F5344CB8AC3E}">
        <p14:creationId xmlns:p14="http://schemas.microsoft.com/office/powerpoint/2010/main" val="1737042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endParaRPr lang="en-GB" dirty="0"/>
          </a:p>
        </p:txBody>
      </p:sp>
      <p:sp>
        <p:nvSpPr>
          <p:cNvPr id="3" name="Content Placeholder 2"/>
          <p:cNvSpPr>
            <a:spLocks noGrp="1"/>
          </p:cNvSpPr>
          <p:nvPr>
            <p:ph idx="1"/>
          </p:nvPr>
        </p:nvSpPr>
        <p:spPr/>
        <p:txBody>
          <a:bodyPr/>
          <a:lstStyle/>
          <a:p>
            <a:pPr marL="0" indent="0" algn="ctr">
              <a:buNone/>
            </a:pPr>
            <a:r>
              <a:rPr lang="en-GB" dirty="0">
                <a:solidFill>
                  <a:srgbClr val="FF0000"/>
                </a:solidFill>
              </a:rPr>
              <a:t>Provides the reader with a clear and concise answer to the research question.</a:t>
            </a:r>
          </a:p>
          <a:p>
            <a:pPr marL="0" indent="0">
              <a:buNone/>
            </a:pPr>
            <a:endParaRPr lang="en-GB" dirty="0">
              <a:solidFill>
                <a:srgbClr val="FF0000"/>
              </a:solidFill>
            </a:endParaRPr>
          </a:p>
          <a:p>
            <a:pPr marL="0" indent="0">
              <a:buNone/>
            </a:pPr>
            <a:r>
              <a:rPr lang="en-GB" sz="1800" dirty="0"/>
              <a:t>The key finding/s but no data.</a:t>
            </a:r>
          </a:p>
          <a:p>
            <a:pPr marL="0" indent="0">
              <a:buNone/>
            </a:pPr>
            <a:endParaRPr lang="en-GB" sz="1800" dirty="0"/>
          </a:p>
          <a:p>
            <a:pPr marL="0" indent="0">
              <a:buNone/>
            </a:pPr>
            <a:r>
              <a:rPr lang="en-GB" sz="1800" dirty="0"/>
              <a:t>The key meaning and implications but no new information</a:t>
            </a:r>
          </a:p>
          <a:p>
            <a:pPr marL="0" indent="0">
              <a:buNone/>
            </a:pPr>
            <a:endParaRPr lang="en-GB" sz="1800" dirty="0"/>
          </a:p>
          <a:p>
            <a:pPr marL="0" indent="0">
              <a:buNone/>
            </a:pPr>
            <a:r>
              <a:rPr lang="en-GB" sz="1800" dirty="0"/>
              <a:t>The importance of your research</a:t>
            </a:r>
          </a:p>
        </p:txBody>
      </p:sp>
    </p:spTree>
    <p:extLst>
      <p:ext uri="{BB962C8B-B14F-4D97-AF65-F5344CB8AC3E}">
        <p14:creationId xmlns:p14="http://schemas.microsoft.com/office/powerpoint/2010/main" val="671127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Tasks:</a:t>
            </a:r>
          </a:p>
        </p:txBody>
      </p:sp>
      <p:sp>
        <p:nvSpPr>
          <p:cNvPr id="3" name="Content Placeholder 2"/>
          <p:cNvSpPr>
            <a:spLocks noGrp="1"/>
          </p:cNvSpPr>
          <p:nvPr>
            <p:ph idx="1"/>
          </p:nvPr>
        </p:nvSpPr>
        <p:spPr/>
        <p:txBody>
          <a:bodyPr/>
          <a:lstStyle/>
          <a:p>
            <a:pPr marL="0" indent="0">
              <a:buNone/>
            </a:pPr>
            <a:r>
              <a:rPr lang="en-GB" altLang="en-US" dirty="0"/>
              <a:t>Identify the following</a:t>
            </a:r>
          </a:p>
          <a:p>
            <a:pPr marL="609600" indent="-609600">
              <a:buFontTx/>
              <a:buAutoNum type="arabicPeriod"/>
            </a:pPr>
            <a:endParaRPr lang="en-GB" altLang="en-US" dirty="0"/>
          </a:p>
          <a:p>
            <a:pPr marL="609600" indent="-609600">
              <a:buFontTx/>
              <a:buAutoNum type="arabicPeriod"/>
            </a:pPr>
            <a:r>
              <a:rPr lang="en-GB" altLang="en-US" dirty="0"/>
              <a:t>Strengths and limitations of your study.</a:t>
            </a:r>
          </a:p>
          <a:p>
            <a:pPr marL="609600" indent="-609600">
              <a:buFontTx/>
              <a:buAutoNum type="arabicPeriod"/>
            </a:pPr>
            <a:r>
              <a:rPr lang="en-GB" altLang="en-US" dirty="0"/>
              <a:t>Practical implications.</a:t>
            </a:r>
          </a:p>
          <a:p>
            <a:pPr marL="609600" indent="-609600">
              <a:buFontTx/>
              <a:buAutoNum type="arabicPeriod"/>
            </a:pPr>
            <a:r>
              <a:rPr lang="en-GB" altLang="en-US" dirty="0"/>
              <a:t>Directions for future research.</a:t>
            </a:r>
            <a:endParaRPr lang="en-US" altLang="en-US" dirty="0"/>
          </a:p>
          <a:p>
            <a:pPr marL="68580" indent="0">
              <a:buNone/>
            </a:pPr>
            <a:endParaRPr lang="en-GB" dirty="0"/>
          </a:p>
        </p:txBody>
      </p:sp>
    </p:spTree>
    <p:extLst>
      <p:ext uri="{BB962C8B-B14F-4D97-AF65-F5344CB8AC3E}">
        <p14:creationId xmlns:p14="http://schemas.microsoft.com/office/powerpoint/2010/main" val="2247476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5" ma:contentTypeDescription="Create a new document." ma:contentTypeScope="" ma:versionID="3801c29c4181eabd5483646868fad17d">
  <xsd:schema xmlns:xsd="http://www.w3.org/2001/XMLSchema" xmlns:xs="http://www.w3.org/2001/XMLSchema" xmlns:p="http://schemas.microsoft.com/office/2006/metadata/properties" xmlns:ns3="696490a5-0429-499a-a254-a60426c02ef0" xmlns:ns4="d2d6d51c-be45-489c-bfaa-c0c3d4c0c982" targetNamespace="http://schemas.microsoft.com/office/2006/metadata/properties" ma:root="true" ma:fieldsID="a95844376ff5a3462784c0913ff1468e" ns3:_="" ns4:_="">
    <xsd:import namespace="696490a5-0429-499a-a254-a60426c02ef0"/>
    <xsd:import namespace="d2d6d51c-be45-489c-bfaa-c0c3d4c0c982"/>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96490a5-0429-499a-a254-a60426c02ef0" xsi:nil="true"/>
  </documentManagement>
</p:properties>
</file>

<file path=customXml/itemProps1.xml><?xml version="1.0" encoding="utf-8"?>
<ds:datastoreItem xmlns:ds="http://schemas.openxmlformats.org/officeDocument/2006/customXml" ds:itemID="{958BF2B4-44D1-4096-AA1D-7DD684A98E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D1561E-5811-4867-9B02-D9A1CE4C4195}">
  <ds:schemaRefs>
    <ds:schemaRef ds:uri="http://schemas.microsoft.com/sharepoint/v3/contenttype/forms"/>
  </ds:schemaRefs>
</ds:datastoreItem>
</file>

<file path=customXml/itemProps3.xml><?xml version="1.0" encoding="utf-8"?>
<ds:datastoreItem xmlns:ds="http://schemas.openxmlformats.org/officeDocument/2006/customXml" ds:itemID="{03E8E567-F5A8-4D9C-B3C0-70BE0801B39A}">
  <ds:schemaRefs>
    <ds:schemaRef ds:uri="http://schemas.microsoft.com/office/2006/documentManagement/types"/>
    <ds:schemaRef ds:uri="696490a5-0429-499a-a254-a60426c02ef0"/>
    <ds:schemaRef ds:uri="d2d6d51c-be45-489c-bfaa-c0c3d4c0c982"/>
    <ds:schemaRef ds:uri="http://purl.org/dc/elements/1.1/"/>
    <ds:schemaRef ds:uri="http://schemas.microsoft.com/office/infopath/2007/PartnerControls"/>
    <ds:schemaRef ds:uri="http://www.w3.org/XML/1998/namespace"/>
    <ds:schemaRef ds:uri="http://purl.org/dc/term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Austin.thmx</Template>
  <TotalTime>140</TotalTime>
  <Words>1158</Words>
  <Application>Microsoft Office PowerPoint</Application>
  <PresentationFormat>On-screen Show (4:3)</PresentationFormat>
  <Paragraphs>110</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Wingdings 2</vt:lpstr>
      <vt:lpstr>Austin</vt:lpstr>
      <vt:lpstr>Discussion Writing </vt:lpstr>
      <vt:lpstr>DISCUSSION </vt:lpstr>
      <vt:lpstr>Writing a Discussion</vt:lpstr>
      <vt:lpstr>Information Required</vt:lpstr>
      <vt:lpstr>Therefore - Important Components of the Discussion Section are as follows…</vt:lpstr>
      <vt:lpstr>Information to Include</vt:lpstr>
      <vt:lpstr>Some points to consider:</vt:lpstr>
      <vt:lpstr>PowerPoint Presentation</vt:lpstr>
      <vt:lpstr>Secondary Findings</vt:lpstr>
      <vt:lpstr>Relate to previous research</vt:lpstr>
      <vt:lpstr>Link to Theory: </vt:lpstr>
      <vt:lpstr>PowerPoint Presentation</vt:lpstr>
      <vt:lpstr>Limitations and Further Research</vt:lpstr>
      <vt:lpstr>Future Research Directions:</vt:lpstr>
      <vt:lpstr>Why should the new study be conducted?</vt:lpstr>
      <vt:lpstr>Summary paragraph:</vt:lpstr>
      <vt:lpstr>PowerPoint Presentation</vt:lpstr>
      <vt:lpstr>Tasks: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Discussion Writing - Workshop</dc:title>
  <dc:creator>SHOE4</dc:creator>
  <cp:lastModifiedBy>Alison Connaughton</cp:lastModifiedBy>
  <cp:revision>12</cp:revision>
  <dcterms:created xsi:type="dcterms:W3CDTF">2018-03-08T14:37:06Z</dcterms:created>
  <dcterms:modified xsi:type="dcterms:W3CDTF">2023-03-06T16:04:45Z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