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43891200" cy="32918400"/>
  <p:notesSz cx="6858000" cy="9144000"/>
  <p:embeddedFontLst>
    <p:embeddedFont>
      <p:font typeface="Arial Bold" panose="020B0704020202020204" pitchFamily="34" charset="0"/>
      <p:regular r:id="rId5"/>
      <p:bold r:id="rId6"/>
    </p:embeddedFont>
    <p:embeddedFont>
      <p:font typeface="Arial Italics" panose="020B0604020202020204" charset="0"/>
      <p:regular r:id="rId7"/>
    </p:embeddedFont>
    <p:embeddedFont>
      <p:font typeface="Kelvinch"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A209E8-7ECE-35D1-2918-884032E231D9}" v="3" dt="2025-01-13T10:25:47.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heme" Target="theme/theme1.xml"/><Relationship Id="rId5" Type="http://schemas.openxmlformats.org/officeDocument/2006/relationships/font" Target="fonts/font1.fntdata"/><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741415" y="-613389"/>
            <a:ext cx="44632615" cy="4802340"/>
          </a:xfrm>
          <a:prstGeom prst="rect">
            <a:avLst/>
          </a:prstGeom>
          <a:solidFill>
            <a:srgbClr val="FFFFFF"/>
          </a:solidFill>
        </p:spPr>
      </p:sp>
      <p:sp>
        <p:nvSpPr>
          <p:cNvPr id="3" name="AutoShape 3"/>
          <p:cNvSpPr/>
          <p:nvPr/>
        </p:nvSpPr>
        <p:spPr>
          <a:xfrm>
            <a:off x="-703315" y="4208001"/>
            <a:ext cx="45297829" cy="0"/>
          </a:xfrm>
          <a:prstGeom prst="line">
            <a:avLst/>
          </a:prstGeom>
          <a:ln w="38100" cap="flat">
            <a:solidFill>
              <a:srgbClr val="AFADAB"/>
            </a:solidFill>
            <a:prstDash val="solid"/>
            <a:headEnd type="none" w="sm" len="sm"/>
            <a:tailEnd type="none" w="sm" len="sm"/>
          </a:ln>
        </p:spPr>
      </p:sp>
      <p:sp>
        <p:nvSpPr>
          <p:cNvPr id="4" name="AutoShape 4"/>
          <p:cNvSpPr/>
          <p:nvPr/>
        </p:nvSpPr>
        <p:spPr>
          <a:xfrm>
            <a:off x="15102732" y="4312776"/>
            <a:ext cx="0" cy="24059595"/>
          </a:xfrm>
          <a:prstGeom prst="line">
            <a:avLst/>
          </a:prstGeom>
          <a:ln w="38100" cap="flat">
            <a:solidFill>
              <a:srgbClr val="AFADAB"/>
            </a:solidFill>
            <a:prstDash val="solid"/>
            <a:headEnd type="none" w="sm" len="sm"/>
            <a:tailEnd type="none" w="sm" len="sm"/>
          </a:ln>
        </p:spPr>
      </p:sp>
      <p:sp>
        <p:nvSpPr>
          <p:cNvPr id="5" name="AutoShape 5"/>
          <p:cNvSpPr/>
          <p:nvPr/>
        </p:nvSpPr>
        <p:spPr>
          <a:xfrm>
            <a:off x="0" y="14730125"/>
            <a:ext cx="15371366" cy="0"/>
          </a:xfrm>
          <a:prstGeom prst="line">
            <a:avLst/>
          </a:prstGeom>
          <a:ln w="38100" cap="flat">
            <a:solidFill>
              <a:srgbClr val="AFADAB"/>
            </a:solidFill>
            <a:prstDash val="solid"/>
            <a:headEnd type="none" w="sm" len="sm"/>
            <a:tailEnd type="none" w="sm" len="sm"/>
          </a:ln>
        </p:spPr>
      </p:sp>
      <p:sp>
        <p:nvSpPr>
          <p:cNvPr id="6" name="AutoShape 6"/>
          <p:cNvSpPr/>
          <p:nvPr/>
        </p:nvSpPr>
        <p:spPr>
          <a:xfrm>
            <a:off x="14668052" y="20662744"/>
            <a:ext cx="29926463" cy="0"/>
          </a:xfrm>
          <a:prstGeom prst="line">
            <a:avLst/>
          </a:prstGeom>
          <a:ln w="38100" cap="flat">
            <a:solidFill>
              <a:srgbClr val="AFADAB"/>
            </a:solidFill>
            <a:prstDash val="solid"/>
            <a:headEnd type="none" w="sm" len="sm"/>
            <a:tailEnd type="none" w="sm" len="sm"/>
          </a:ln>
        </p:spPr>
      </p:sp>
      <p:sp>
        <p:nvSpPr>
          <p:cNvPr id="7" name="Freeform 7"/>
          <p:cNvSpPr/>
          <p:nvPr/>
        </p:nvSpPr>
        <p:spPr>
          <a:xfrm>
            <a:off x="31095362" y="4101494"/>
            <a:ext cx="12795838" cy="8534724"/>
          </a:xfrm>
          <a:custGeom>
            <a:avLst/>
            <a:gdLst/>
            <a:ahLst/>
            <a:cxnLst/>
            <a:rect l="l" t="t" r="r" b="b"/>
            <a:pathLst>
              <a:path w="12795838" h="8534724">
                <a:moveTo>
                  <a:pt x="0" y="0"/>
                </a:moveTo>
                <a:lnTo>
                  <a:pt x="12795838" y="0"/>
                </a:lnTo>
                <a:lnTo>
                  <a:pt x="12795838" y="8534724"/>
                </a:lnTo>
                <a:lnTo>
                  <a:pt x="0" y="8534724"/>
                </a:lnTo>
                <a:lnTo>
                  <a:pt x="0" y="0"/>
                </a:lnTo>
                <a:close/>
              </a:path>
            </a:pathLst>
          </a:custGeom>
          <a:blipFill>
            <a:blip r:embed="rId2"/>
            <a:stretch>
              <a:fillRect/>
            </a:stretch>
          </a:blipFill>
        </p:spPr>
      </p:sp>
      <p:sp>
        <p:nvSpPr>
          <p:cNvPr id="8" name="Freeform 8"/>
          <p:cNvSpPr/>
          <p:nvPr/>
        </p:nvSpPr>
        <p:spPr>
          <a:xfrm>
            <a:off x="15102732" y="20767519"/>
            <a:ext cx="8547601" cy="11739444"/>
          </a:xfrm>
          <a:custGeom>
            <a:avLst/>
            <a:gdLst/>
            <a:ahLst/>
            <a:cxnLst/>
            <a:rect l="l" t="t" r="r" b="b"/>
            <a:pathLst>
              <a:path w="8547601" h="11739444">
                <a:moveTo>
                  <a:pt x="0" y="0"/>
                </a:moveTo>
                <a:lnTo>
                  <a:pt x="8547601" y="0"/>
                </a:lnTo>
                <a:lnTo>
                  <a:pt x="8547601" y="11739444"/>
                </a:lnTo>
                <a:lnTo>
                  <a:pt x="0" y="11739444"/>
                </a:lnTo>
                <a:lnTo>
                  <a:pt x="0" y="0"/>
                </a:lnTo>
                <a:close/>
              </a:path>
            </a:pathLst>
          </a:custGeom>
          <a:blipFill>
            <a:blip r:embed="rId3"/>
            <a:stretch>
              <a:fillRect l="-72081" r="-72081"/>
            </a:stretch>
          </a:blipFill>
        </p:spPr>
      </p:sp>
      <p:sp>
        <p:nvSpPr>
          <p:cNvPr id="9" name="Freeform 9"/>
          <p:cNvSpPr/>
          <p:nvPr/>
        </p:nvSpPr>
        <p:spPr>
          <a:xfrm>
            <a:off x="31095362" y="12968322"/>
            <a:ext cx="12406770" cy="6968941"/>
          </a:xfrm>
          <a:custGeom>
            <a:avLst/>
            <a:gdLst/>
            <a:ahLst/>
            <a:cxnLst/>
            <a:rect l="l" t="t" r="r" b="b"/>
            <a:pathLst>
              <a:path w="12406770" h="6968941">
                <a:moveTo>
                  <a:pt x="0" y="0"/>
                </a:moveTo>
                <a:lnTo>
                  <a:pt x="12406770" y="0"/>
                </a:lnTo>
                <a:lnTo>
                  <a:pt x="12406770" y="6968941"/>
                </a:lnTo>
                <a:lnTo>
                  <a:pt x="0" y="6968941"/>
                </a:lnTo>
                <a:lnTo>
                  <a:pt x="0" y="0"/>
                </a:lnTo>
                <a:close/>
              </a:path>
            </a:pathLst>
          </a:custGeom>
          <a:blipFill>
            <a:blip r:embed="rId4"/>
            <a:stretch>
              <a:fillRect t="-9306" b="-9306"/>
            </a:stretch>
          </a:blipFill>
        </p:spPr>
      </p:sp>
      <p:sp>
        <p:nvSpPr>
          <p:cNvPr id="10" name="TextBox 10"/>
          <p:cNvSpPr txBox="1"/>
          <p:nvPr/>
        </p:nvSpPr>
        <p:spPr>
          <a:xfrm>
            <a:off x="20412138" y="4130900"/>
            <a:ext cx="5340971" cy="1143000"/>
          </a:xfrm>
          <a:prstGeom prst="rect">
            <a:avLst/>
          </a:prstGeom>
        </p:spPr>
        <p:txBody>
          <a:bodyPr lIns="0" tIns="0" rIns="0" bIns="0" rtlCol="0" anchor="t">
            <a:spAutoFit/>
          </a:bodyPr>
          <a:lstStyle/>
          <a:p>
            <a:pPr marL="0" lvl="0" indent="0" algn="ctr">
              <a:lnSpc>
                <a:spcPts val="4199"/>
              </a:lnSpc>
              <a:spcBef>
                <a:spcPct val="0"/>
              </a:spcBef>
            </a:pPr>
            <a:r>
              <a:rPr lang="en-US" sz="3999" b="1" u="sng" spc="159">
                <a:solidFill>
                  <a:srgbClr val="3D3934"/>
                </a:solidFill>
                <a:latin typeface="Arial Bold"/>
                <a:ea typeface="Arial Bold"/>
                <a:cs typeface="Arial Bold"/>
                <a:sym typeface="Arial Bold"/>
              </a:rPr>
              <a:t>Identification and diagnosis</a:t>
            </a:r>
          </a:p>
        </p:txBody>
      </p:sp>
      <p:sp>
        <p:nvSpPr>
          <p:cNvPr id="11" name="TextBox 11"/>
          <p:cNvSpPr txBox="1"/>
          <p:nvPr/>
        </p:nvSpPr>
        <p:spPr>
          <a:xfrm>
            <a:off x="15102732" y="5150075"/>
            <a:ext cx="15959783" cy="15512669"/>
          </a:xfrm>
          <a:prstGeom prst="rect">
            <a:avLst/>
          </a:prstGeom>
        </p:spPr>
        <p:txBody>
          <a:bodyPr lIns="0" tIns="0" rIns="0" bIns="0" rtlCol="0" anchor="t">
            <a:spAutoFit/>
          </a:bodyPr>
          <a:lstStyle/>
          <a:p>
            <a:pPr algn="ctr">
              <a:lnSpc>
                <a:spcPts val="4396"/>
              </a:lnSpc>
            </a:pPr>
            <a:r>
              <a:rPr lang="en-US" sz="3140">
                <a:solidFill>
                  <a:srgbClr val="3D3934"/>
                </a:solidFill>
                <a:latin typeface="Arial"/>
                <a:ea typeface="Arial"/>
                <a:cs typeface="Arial"/>
                <a:sym typeface="Arial"/>
              </a:rPr>
              <a:t>Identifying ADHD in a child as an early year's practitioner can be done through observations as well as the practitioners having a good understanding of child development and different additional learning needs. So that they are able to notice patterns or inconsistencies within the child’s behavior or development that can help them identify that the child may have an additional learning need. This is supported further by Curran (2020) who carried out research into identifying additional learning needs in the early years. ​</a:t>
            </a:r>
          </a:p>
          <a:p>
            <a:pPr algn="ctr">
              <a:lnSpc>
                <a:spcPts val="4396"/>
              </a:lnSpc>
            </a:pPr>
            <a:r>
              <a:rPr lang="en-US" sz="3140">
                <a:solidFill>
                  <a:srgbClr val="3D3934"/>
                </a:solidFill>
                <a:latin typeface="Arial"/>
                <a:ea typeface="Arial"/>
                <a:cs typeface="Arial"/>
                <a:sym typeface="Arial"/>
              </a:rPr>
              <a:t>​</a:t>
            </a:r>
          </a:p>
          <a:p>
            <a:pPr algn="ctr">
              <a:lnSpc>
                <a:spcPts val="4396"/>
              </a:lnSpc>
            </a:pPr>
            <a:r>
              <a:rPr lang="en-US" sz="3140">
                <a:solidFill>
                  <a:srgbClr val="3D3934"/>
                </a:solidFill>
                <a:latin typeface="Arial"/>
                <a:ea typeface="Arial"/>
                <a:cs typeface="Arial"/>
                <a:sym typeface="Arial"/>
              </a:rPr>
              <a:t>According to NHS (2024) attention deficit hyperactivity disorder (ADHD) cannot be diagnosed via a simple test but instead can be diagnosed through a combination of a physical examinations, discussions with the child or the child’s parent’s as well as obtaining an insight into the child’s behavior through interviews with people that know the child well such as teachers, parents and other significant people. Getting a better understanding of a child’s behaviors and characteristics can help the professional in diagnosing them. Marshall </a:t>
            </a:r>
            <a:r>
              <a:rPr lang="en-US" sz="3140" i="1">
                <a:solidFill>
                  <a:srgbClr val="3D3934"/>
                </a:solidFill>
                <a:latin typeface="Arial Italics"/>
                <a:ea typeface="Arial Italics"/>
                <a:cs typeface="Arial Italics"/>
                <a:sym typeface="Arial Italics"/>
              </a:rPr>
              <a:t>et al. </a:t>
            </a:r>
            <a:r>
              <a:rPr lang="en-US" sz="3140">
                <a:solidFill>
                  <a:srgbClr val="3D3934"/>
                </a:solidFill>
                <a:latin typeface="Arial"/>
                <a:ea typeface="Arial"/>
                <a:cs typeface="Arial"/>
                <a:sym typeface="Arial"/>
              </a:rPr>
              <a:t>(2019) supports this further suggesting that clinical interviews form the basis for ADHD assessment. ​</a:t>
            </a:r>
          </a:p>
          <a:p>
            <a:pPr algn="ctr">
              <a:lnSpc>
                <a:spcPts val="4396"/>
              </a:lnSpc>
            </a:pPr>
            <a:r>
              <a:rPr lang="en-US" sz="3140">
                <a:solidFill>
                  <a:srgbClr val="3D3934"/>
                </a:solidFill>
                <a:latin typeface="Arial"/>
                <a:ea typeface="Arial"/>
                <a:cs typeface="Arial"/>
                <a:sym typeface="Arial"/>
              </a:rPr>
              <a:t>​</a:t>
            </a:r>
          </a:p>
          <a:p>
            <a:pPr algn="ctr">
              <a:lnSpc>
                <a:spcPts val="4396"/>
              </a:lnSpc>
            </a:pPr>
            <a:r>
              <a:rPr lang="en-US" sz="3140">
                <a:solidFill>
                  <a:srgbClr val="3D3934"/>
                </a:solidFill>
                <a:latin typeface="Arial"/>
                <a:ea typeface="Arial"/>
                <a:cs typeface="Arial"/>
                <a:sym typeface="Arial"/>
              </a:rPr>
              <a:t>However, this method of assessment lacks specificity in helping to diagnose ADHD. Bressler (2022) supports this further suggesting that clinical interviews on their own are an insufficient method of assessment. Which can result in issues regarding the validity of the assessment as well as room for potential biases from the individual being interviewed. It is important that practitioners aim to identify and intervene as early as possible in order for the child to get the necessary support that will enable them to thrive and have the best possible provision that sets them up for the rest of their studies and their future careers. Sonuga-Barke </a:t>
            </a:r>
            <a:r>
              <a:rPr lang="en-US" sz="3140" i="1">
                <a:solidFill>
                  <a:srgbClr val="3D3934"/>
                </a:solidFill>
                <a:latin typeface="Arial Italics"/>
                <a:ea typeface="Arial Italics"/>
                <a:cs typeface="Arial Italics"/>
                <a:sym typeface="Arial Italics"/>
              </a:rPr>
              <a:t>et al.</a:t>
            </a:r>
            <a:r>
              <a:rPr lang="en-US" sz="3140">
                <a:solidFill>
                  <a:srgbClr val="3D3934"/>
                </a:solidFill>
                <a:latin typeface="Arial"/>
                <a:ea typeface="Arial"/>
                <a:cs typeface="Arial"/>
                <a:sym typeface="Arial"/>
              </a:rPr>
              <a:t> (2011) supports this further suggesting that early intervention can help to reduce the long-term impacts of ADHD. ​</a:t>
            </a:r>
          </a:p>
          <a:p>
            <a:pPr algn="ctr">
              <a:lnSpc>
                <a:spcPts val="4396"/>
              </a:lnSpc>
            </a:pPr>
            <a:r>
              <a:rPr lang="en-US" sz="3140">
                <a:solidFill>
                  <a:srgbClr val="3D3934"/>
                </a:solidFill>
                <a:latin typeface="Arial"/>
                <a:ea typeface="Arial"/>
                <a:cs typeface="Arial"/>
                <a:sym typeface="Arial"/>
              </a:rPr>
              <a:t>​</a:t>
            </a:r>
          </a:p>
          <a:p>
            <a:pPr algn="ctr">
              <a:lnSpc>
                <a:spcPts val="4396"/>
              </a:lnSpc>
            </a:pPr>
            <a:endParaRPr lang="en-US" sz="3140">
              <a:solidFill>
                <a:srgbClr val="3D3934"/>
              </a:solidFill>
              <a:latin typeface="Arial"/>
              <a:ea typeface="Arial"/>
              <a:cs typeface="Arial"/>
              <a:sym typeface="Arial"/>
            </a:endParaRPr>
          </a:p>
        </p:txBody>
      </p:sp>
      <p:sp>
        <p:nvSpPr>
          <p:cNvPr id="12" name="Freeform 12"/>
          <p:cNvSpPr/>
          <p:nvPr/>
        </p:nvSpPr>
        <p:spPr>
          <a:xfrm>
            <a:off x="8487886" y="-5573347"/>
            <a:ext cx="26174013" cy="9886123"/>
          </a:xfrm>
          <a:custGeom>
            <a:avLst/>
            <a:gdLst/>
            <a:ahLst/>
            <a:cxnLst/>
            <a:rect l="l" t="t" r="r" b="b"/>
            <a:pathLst>
              <a:path w="26174013" h="9886123">
                <a:moveTo>
                  <a:pt x="0" y="0"/>
                </a:moveTo>
                <a:lnTo>
                  <a:pt x="26174013" y="0"/>
                </a:lnTo>
                <a:lnTo>
                  <a:pt x="26174013" y="9886123"/>
                </a:lnTo>
                <a:lnTo>
                  <a:pt x="0" y="98861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8809348" y="142875"/>
            <a:ext cx="26272505" cy="3958619"/>
          </a:xfrm>
          <a:prstGeom prst="rect">
            <a:avLst/>
          </a:prstGeom>
        </p:spPr>
        <p:txBody>
          <a:bodyPr lIns="0" tIns="0" rIns="0" bIns="0" rtlCol="0" anchor="t">
            <a:spAutoFit/>
          </a:bodyPr>
          <a:lstStyle/>
          <a:p>
            <a:pPr algn="ctr">
              <a:lnSpc>
                <a:spcPts val="10291"/>
              </a:lnSpc>
            </a:pPr>
            <a:r>
              <a:rPr lang="en-US" sz="9801" spc="-196">
                <a:solidFill>
                  <a:srgbClr val="3D3934"/>
                </a:solidFill>
                <a:latin typeface="Kelvinch"/>
                <a:ea typeface="Kelvinch"/>
                <a:cs typeface="Kelvinch"/>
                <a:sym typeface="Kelvinch"/>
              </a:rPr>
              <a:t>ATTENTION DEFICIT HYPERACTIVITY DISORDER</a:t>
            </a:r>
          </a:p>
          <a:p>
            <a:pPr algn="ctr">
              <a:lnSpc>
                <a:spcPts val="10291"/>
              </a:lnSpc>
            </a:pPr>
            <a:r>
              <a:rPr lang="en-US" sz="9801" spc="-196">
                <a:solidFill>
                  <a:srgbClr val="3D3934"/>
                </a:solidFill>
                <a:latin typeface="Kelvinch"/>
                <a:ea typeface="Kelvinch"/>
                <a:cs typeface="Kelvinch"/>
                <a:sym typeface="Kelvinch"/>
              </a:rPr>
              <a:t>ADHD</a:t>
            </a:r>
          </a:p>
        </p:txBody>
      </p:sp>
      <p:sp>
        <p:nvSpPr>
          <p:cNvPr id="14" name="TextBox 14"/>
          <p:cNvSpPr txBox="1"/>
          <p:nvPr/>
        </p:nvSpPr>
        <p:spPr>
          <a:xfrm>
            <a:off x="1654306" y="4179426"/>
            <a:ext cx="11785499" cy="638175"/>
          </a:xfrm>
          <a:prstGeom prst="rect">
            <a:avLst/>
          </a:prstGeom>
        </p:spPr>
        <p:txBody>
          <a:bodyPr lIns="0" tIns="0" rIns="0" bIns="0" rtlCol="0" anchor="t">
            <a:spAutoFit/>
          </a:bodyPr>
          <a:lstStyle/>
          <a:p>
            <a:pPr marL="0" lvl="0" indent="0" algn="ctr">
              <a:lnSpc>
                <a:spcPts val="4200"/>
              </a:lnSpc>
              <a:spcBef>
                <a:spcPct val="0"/>
              </a:spcBef>
            </a:pPr>
            <a:r>
              <a:rPr lang="en-US" sz="4000" b="1" u="sng" spc="160">
                <a:solidFill>
                  <a:srgbClr val="3D3934"/>
                </a:solidFill>
                <a:latin typeface="Arial Bold"/>
                <a:ea typeface="Arial Bold"/>
                <a:cs typeface="Arial Bold"/>
                <a:sym typeface="Arial Bold"/>
              </a:rPr>
              <a:t>Introduction</a:t>
            </a:r>
          </a:p>
        </p:txBody>
      </p:sp>
      <p:sp>
        <p:nvSpPr>
          <p:cNvPr id="15" name="TextBox 15"/>
          <p:cNvSpPr txBox="1"/>
          <p:nvPr/>
        </p:nvSpPr>
        <p:spPr>
          <a:xfrm>
            <a:off x="4955160" y="14815850"/>
            <a:ext cx="5183791" cy="619125"/>
          </a:xfrm>
          <a:prstGeom prst="rect">
            <a:avLst/>
          </a:prstGeom>
        </p:spPr>
        <p:txBody>
          <a:bodyPr lIns="0" tIns="0" rIns="0" bIns="0" rtlCol="0" anchor="t">
            <a:spAutoFit/>
          </a:bodyPr>
          <a:lstStyle/>
          <a:p>
            <a:pPr marL="0" lvl="0" indent="0" algn="l">
              <a:lnSpc>
                <a:spcPts val="4199"/>
              </a:lnSpc>
              <a:spcBef>
                <a:spcPct val="0"/>
              </a:spcBef>
            </a:pPr>
            <a:r>
              <a:rPr lang="en-US" sz="3999" b="1" u="sng" spc="159">
                <a:solidFill>
                  <a:srgbClr val="3D3934"/>
                </a:solidFill>
                <a:latin typeface="Arial Bold"/>
                <a:ea typeface="Arial Bold"/>
                <a:cs typeface="Arial Bold"/>
                <a:sym typeface="Arial Bold"/>
              </a:rPr>
              <a:t>Potential strategies </a:t>
            </a:r>
          </a:p>
        </p:txBody>
      </p:sp>
      <p:sp>
        <p:nvSpPr>
          <p:cNvPr id="16" name="TextBox 16"/>
          <p:cNvSpPr txBox="1"/>
          <p:nvPr/>
        </p:nvSpPr>
        <p:spPr>
          <a:xfrm>
            <a:off x="1082518" y="5063569"/>
            <a:ext cx="12929074" cy="10540619"/>
          </a:xfrm>
          <a:prstGeom prst="rect">
            <a:avLst/>
          </a:prstGeom>
        </p:spPr>
        <p:txBody>
          <a:bodyPr lIns="0" tIns="0" rIns="0" bIns="0" rtlCol="0" anchor="t">
            <a:spAutoFit/>
          </a:bodyPr>
          <a:lstStyle/>
          <a:p>
            <a:pPr algn="ctr">
              <a:lnSpc>
                <a:spcPts val="4396"/>
              </a:lnSpc>
            </a:pPr>
            <a:r>
              <a:rPr lang="en-US" sz="3140">
                <a:solidFill>
                  <a:srgbClr val="3D3934"/>
                </a:solidFill>
                <a:latin typeface="Arial"/>
                <a:ea typeface="Arial"/>
                <a:cs typeface="Arial"/>
                <a:sym typeface="Arial"/>
              </a:rPr>
              <a:t>The National institute of mental health (2024) and the World Health Organization (2019) define attention deficit hyperactivity disorder (ADHD) as a neurological disorder which is characterized by persistent patterns of hyperactivity, inattention and impulsivity. Miller (2024) highlights the importance of early diagnosis and intervention of ADHD suggesting that when identifying and supporting signs of ADHD early on allows children to form healthy coping strategies before they develop into unhealthy coping mechanisms. Miller (2024) also suggests that early identification can better support the child in their social and academic skills. Feil et al. (2016) further supports this suggesting the majority of children with ADHD often display signs at preschool age and that early intervention can improve educational and social development when the issue is nipped in the bud at an early age. That being said, it is important that practitioners and health care professionals are as accurate as they can be in identifying and diagnosing ADHD. In order to ensure that the child can receive the appropriate support with the best outcomes for their holistic development.  </a:t>
            </a:r>
          </a:p>
          <a:p>
            <a:pPr algn="ctr">
              <a:lnSpc>
                <a:spcPts val="4396"/>
              </a:lnSpc>
            </a:pPr>
            <a:r>
              <a:rPr lang="en-US" sz="3140">
                <a:solidFill>
                  <a:srgbClr val="3D3934"/>
                </a:solidFill>
                <a:latin typeface="Arial"/>
                <a:ea typeface="Arial"/>
                <a:cs typeface="Arial"/>
                <a:sym typeface="Arial"/>
              </a:rPr>
              <a:t> </a:t>
            </a:r>
          </a:p>
          <a:p>
            <a:pPr algn="ctr">
              <a:lnSpc>
                <a:spcPts val="4396"/>
              </a:lnSpc>
            </a:pPr>
            <a:endParaRPr lang="en-US" sz="3140">
              <a:solidFill>
                <a:srgbClr val="3D3934"/>
              </a:solidFill>
              <a:latin typeface="Arial"/>
              <a:ea typeface="Arial"/>
              <a:cs typeface="Arial"/>
              <a:sym typeface="Arial"/>
            </a:endParaRPr>
          </a:p>
        </p:txBody>
      </p:sp>
      <p:sp>
        <p:nvSpPr>
          <p:cNvPr id="17" name="TextBox 17"/>
          <p:cNvSpPr txBox="1"/>
          <p:nvPr/>
        </p:nvSpPr>
        <p:spPr>
          <a:xfrm>
            <a:off x="23977645" y="20615119"/>
            <a:ext cx="19524487" cy="10913811"/>
          </a:xfrm>
          <a:prstGeom prst="rect">
            <a:avLst/>
          </a:prstGeom>
        </p:spPr>
        <p:txBody>
          <a:bodyPr lIns="0" tIns="0" rIns="0" bIns="0" rtlCol="0" anchor="t">
            <a:spAutoFit/>
          </a:bodyPr>
          <a:lstStyle/>
          <a:p>
            <a:pPr algn="ctr">
              <a:lnSpc>
                <a:spcPts val="5599"/>
              </a:lnSpc>
            </a:pPr>
            <a:r>
              <a:rPr lang="en-US" sz="3999" b="1" u="sng">
                <a:solidFill>
                  <a:srgbClr val="3D3934"/>
                </a:solidFill>
                <a:latin typeface="Arial Bold"/>
                <a:ea typeface="Arial Bold"/>
                <a:cs typeface="Arial Bold"/>
                <a:sym typeface="Arial Bold"/>
              </a:rPr>
              <a:t> Impacts and Barriers ​</a:t>
            </a:r>
          </a:p>
          <a:p>
            <a:pPr algn="ctr">
              <a:lnSpc>
                <a:spcPts val="4396"/>
              </a:lnSpc>
            </a:pPr>
            <a:r>
              <a:rPr lang="en-US" sz="3140">
                <a:solidFill>
                  <a:srgbClr val="3D3934"/>
                </a:solidFill>
                <a:latin typeface="Arial"/>
                <a:ea typeface="Arial"/>
                <a:cs typeface="Arial"/>
                <a:sym typeface="Arial"/>
              </a:rPr>
              <a:t>ADHD can impact a child’s life in a variety of ways and can cause a lot of barriers in them receiving the best quality of provision. Mckenna et al. (2023) suggests that one of the most prevalent barriers that can be faced can come from parents being very hesitant in wanting to accept that their child has an additional learning need. This is usually due to the stigma surrounding children with additional learning needs, and parents coming to terms with the fact that their child is not perfect this is supported by Holland et al (2018) who suggests that parents experience emotional barriers when their child stars to display characteristics of a special educational need, due to feelings of guilt and isolation. As well as feelings of stress and anxiety during the stages of diagnosis and seeking further support, suggesting that many parents feel unsupported and unempowered. ​</a:t>
            </a:r>
          </a:p>
          <a:p>
            <a:pPr algn="ctr">
              <a:lnSpc>
                <a:spcPts val="5102"/>
              </a:lnSpc>
            </a:pPr>
            <a:r>
              <a:rPr lang="en-US" sz="3644">
                <a:solidFill>
                  <a:srgbClr val="3D3934"/>
                </a:solidFill>
                <a:latin typeface="Arial"/>
                <a:ea typeface="Arial"/>
                <a:cs typeface="Arial"/>
                <a:sym typeface="Arial"/>
              </a:rPr>
              <a:t>Holland et al (2018) also highlights that parents can feel societal and familial pressures such as negative reactions to their child’s behavior's as well as dealing with family members who may be in denial that there is anything wrong with their child. However, Sayal et al. (2017) suggests that some parents may view their child’s ADHD behaviors as normal development behavior's, therefore resulting in delays in seeking help or support with the child’s behavior. Russell et al. (2023) highlights how a lack of understanding from both the child’s parents and teachers is a significant barrier to the ability for the child to receive the best support.​</a:t>
            </a:r>
          </a:p>
          <a:p>
            <a:pPr algn="ctr">
              <a:lnSpc>
                <a:spcPts val="5102"/>
              </a:lnSpc>
            </a:pPr>
            <a:endParaRPr lang="en-US" sz="3644">
              <a:solidFill>
                <a:srgbClr val="3D3934"/>
              </a:solidFill>
              <a:latin typeface="Arial"/>
              <a:ea typeface="Arial"/>
              <a:cs typeface="Arial"/>
              <a:sym typeface="Arial"/>
            </a:endParaRPr>
          </a:p>
        </p:txBody>
      </p:sp>
      <p:sp>
        <p:nvSpPr>
          <p:cNvPr id="18" name="TextBox 18"/>
          <p:cNvSpPr txBox="1"/>
          <p:nvPr/>
        </p:nvSpPr>
        <p:spPr>
          <a:xfrm>
            <a:off x="0" y="15011113"/>
            <a:ext cx="15102732" cy="16065119"/>
          </a:xfrm>
          <a:prstGeom prst="rect">
            <a:avLst/>
          </a:prstGeom>
        </p:spPr>
        <p:txBody>
          <a:bodyPr lIns="0" tIns="0" rIns="0" bIns="0" rtlCol="0" anchor="t">
            <a:spAutoFit/>
          </a:bodyPr>
          <a:lstStyle/>
          <a:p>
            <a:pPr algn="ctr">
              <a:lnSpc>
                <a:spcPts val="4396"/>
              </a:lnSpc>
            </a:pPr>
            <a:r>
              <a:rPr lang="en-US" sz="3140" b="1">
                <a:solidFill>
                  <a:srgbClr val="3D3934"/>
                </a:solidFill>
                <a:latin typeface="Arial Bold"/>
                <a:ea typeface="Arial Bold"/>
                <a:cs typeface="Arial Bold"/>
                <a:sym typeface="Arial Bold"/>
              </a:rPr>
              <a:t> </a:t>
            </a:r>
            <a:r>
              <a:rPr lang="en-US" sz="3140">
                <a:solidFill>
                  <a:srgbClr val="3D3934"/>
                </a:solidFill>
                <a:latin typeface="Arial"/>
                <a:ea typeface="Arial"/>
                <a:cs typeface="Arial"/>
                <a:sym typeface="Arial"/>
              </a:rPr>
              <a:t> ​</a:t>
            </a:r>
          </a:p>
          <a:p>
            <a:pPr algn="ctr">
              <a:lnSpc>
                <a:spcPts val="4396"/>
              </a:lnSpc>
            </a:pPr>
            <a:r>
              <a:rPr lang="en-US" sz="3140">
                <a:solidFill>
                  <a:srgbClr val="3D3934"/>
                </a:solidFill>
                <a:latin typeface="Arial"/>
                <a:ea typeface="Arial"/>
                <a:cs typeface="Arial"/>
                <a:sym typeface="Arial"/>
              </a:rPr>
              <a:t>According to Jacobson (2024), physical movement has been seen to significantly reduce the severity of attention deficit hyperactivity disorder and help to improve cognitive function for children. A potential strategy to support children who have ADHD would be to incorporate movement breaks into their daily routine at the setting or school to help to support them in improving their concentration and attention levels during tasks. Graham (2024) suggests that physical activity increases oxygen flow to the brain which then enhances a child’s concentration levels</a:t>
            </a:r>
          </a:p>
          <a:p>
            <a:pPr algn="ctr">
              <a:lnSpc>
                <a:spcPts val="4396"/>
              </a:lnSpc>
            </a:pPr>
            <a:endParaRPr lang="en-US" sz="3140">
              <a:solidFill>
                <a:srgbClr val="3D3934"/>
              </a:solidFill>
              <a:latin typeface="Arial"/>
              <a:ea typeface="Arial"/>
              <a:cs typeface="Arial"/>
              <a:sym typeface="Arial"/>
            </a:endParaRPr>
          </a:p>
          <a:p>
            <a:pPr algn="ctr">
              <a:lnSpc>
                <a:spcPts val="4396"/>
              </a:lnSpc>
            </a:pPr>
            <a:r>
              <a:rPr lang="en-US" sz="3140">
                <a:solidFill>
                  <a:srgbClr val="3D3934"/>
                </a:solidFill>
                <a:latin typeface="Arial"/>
                <a:ea typeface="Arial"/>
                <a:cs typeface="Arial"/>
                <a:sym typeface="Arial"/>
              </a:rPr>
              <a:t>. Chan et al (2021) supports this further suggesting that movement can help to improve executive function. According to the attention deficit disorder association (2024) individuals with ADHD suffer with executive dysfunction which essentially means that, the individual struggles to retain information, stay organized or stay on track. Cambridge community services NHS trust (2021) suggests that movement breaks are intended to allow children the opportunity to maintain a level of alertness that can help them to concentrate. Children with ADHD often struggle with having excess energy, movement breaks could provide children with the opportunity to manage the excess energy in a structured way. Therefore, helping to improve their emotional regulation and wellbeing. The ADHD center (2023) suggests that movement can reduce ADHD symptoms by reducing stress. ​</a:t>
            </a:r>
          </a:p>
          <a:p>
            <a:pPr algn="ctr">
              <a:lnSpc>
                <a:spcPts val="4396"/>
              </a:lnSpc>
            </a:pPr>
            <a:r>
              <a:rPr lang="en-US" sz="3140">
                <a:solidFill>
                  <a:srgbClr val="3D3934"/>
                </a:solidFill>
                <a:latin typeface="Arial"/>
                <a:ea typeface="Arial"/>
                <a:cs typeface="Arial"/>
                <a:sym typeface="Arial"/>
              </a:rPr>
              <a:t>​</a:t>
            </a:r>
          </a:p>
          <a:p>
            <a:pPr algn="ctr">
              <a:lnSpc>
                <a:spcPts val="4396"/>
              </a:lnSpc>
            </a:pPr>
            <a:r>
              <a:rPr lang="en-US" sz="3140">
                <a:solidFill>
                  <a:srgbClr val="3D3934"/>
                </a:solidFill>
                <a:latin typeface="Arial"/>
                <a:ea typeface="Arial"/>
                <a:cs typeface="Arial"/>
                <a:sym typeface="Arial"/>
              </a:rPr>
              <a:t>However, while there are clearly benefits to movement breaks in reducing symptoms of ADHD for children and helping them to improve their concentration levels. Ford (2024) highlights those studies carried out to address the implementation of movement breaks did not show significant improvement of the children’s behavior or show improvements in their academic performance either. This could be due to the individual needs of each child and the levels of ADHD differing from one child to the next. </a:t>
            </a:r>
          </a:p>
          <a:p>
            <a:pPr algn="ctr">
              <a:lnSpc>
                <a:spcPts val="4396"/>
              </a:lnSpc>
            </a:pPr>
            <a:endParaRPr lang="en-US" sz="3140">
              <a:solidFill>
                <a:srgbClr val="3D3934"/>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2911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8746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White Contemporary Editorial Landscape University Research Poster</dc:title>
  <cp:revision>4</cp:revision>
  <dcterms:created xsi:type="dcterms:W3CDTF">2006-08-16T00:00:00Z</dcterms:created>
  <dcterms:modified xsi:type="dcterms:W3CDTF">2025-01-16T00:43:30Z</dcterms:modified>
  <dc:identifier>DAGbJlIUY8g</dc:identifier>
</cp:coreProperties>
</file>