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8" r:id="rId5"/>
    <p:sldId id="260" r:id="rId6"/>
    <p:sldId id="269" r:id="rId7"/>
    <p:sldId id="257" r:id="rId8"/>
    <p:sldId id="261" r:id="rId9"/>
    <p:sldId id="262" r:id="rId10"/>
    <p:sldId id="263" r:id="rId11"/>
    <p:sldId id="264" r:id="rId12"/>
    <p:sldId id="265" r:id="rId13"/>
    <p:sldId id="267"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2" d="100"/>
          <a:sy n="82" d="100"/>
        </p:scale>
        <p:origin x="672"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7B1ADE-B45E-4B88-95EB-CC0006C417C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B03182E-1EBB-4C90-BA3E-F1B58C2A296F}">
      <dgm:prSet/>
      <dgm:spPr/>
      <dgm:t>
        <a:bodyPr/>
        <a:lstStyle/>
        <a:p>
          <a:r>
            <a:rPr lang="en-US"/>
            <a:t>In the UK, ~50% of energy is derived from UPF, with the proportion being higher in men and younger people </a:t>
          </a:r>
        </a:p>
      </dgm:t>
    </dgm:pt>
    <dgm:pt modelId="{8BB87859-8CC6-41B3-B802-BD31E7972136}" type="parTrans" cxnId="{3D273787-26D7-4CB6-9FD2-BD6EACC836A8}">
      <dgm:prSet/>
      <dgm:spPr/>
      <dgm:t>
        <a:bodyPr/>
        <a:lstStyle/>
        <a:p>
          <a:endParaRPr lang="en-US"/>
        </a:p>
      </dgm:t>
    </dgm:pt>
    <dgm:pt modelId="{15F090BE-6493-4BF5-B6C4-4399E90D7A50}" type="sibTrans" cxnId="{3D273787-26D7-4CB6-9FD2-BD6EACC836A8}">
      <dgm:prSet/>
      <dgm:spPr/>
      <dgm:t>
        <a:bodyPr/>
        <a:lstStyle/>
        <a:p>
          <a:endParaRPr lang="en-US"/>
        </a:p>
      </dgm:t>
    </dgm:pt>
    <dgm:pt modelId="{F1B86152-D874-47E7-A87C-738FD3614408}">
      <dgm:prSet/>
      <dgm:spPr/>
      <dgm:t>
        <a:bodyPr/>
        <a:lstStyle/>
        <a:p>
          <a:r>
            <a:rPr lang="en-US"/>
            <a:t>There are also some suggestions that the UK consumes far more of these types of products than other European countries.− UPFs are very affordable in high income countries </a:t>
          </a:r>
        </a:p>
      </dgm:t>
    </dgm:pt>
    <dgm:pt modelId="{6D9CD0F0-0DAA-400B-B36C-4CD4047C3AC4}" type="parTrans" cxnId="{711CC3C0-D6BA-4390-BD4D-69B6ACC936B9}">
      <dgm:prSet/>
      <dgm:spPr/>
      <dgm:t>
        <a:bodyPr/>
        <a:lstStyle/>
        <a:p>
          <a:endParaRPr lang="en-US"/>
        </a:p>
      </dgm:t>
    </dgm:pt>
    <dgm:pt modelId="{958CEFF1-8DC5-485C-B3B3-0C1BA1975CB2}" type="sibTrans" cxnId="{711CC3C0-D6BA-4390-BD4D-69B6ACC936B9}">
      <dgm:prSet/>
      <dgm:spPr/>
      <dgm:t>
        <a:bodyPr/>
        <a:lstStyle/>
        <a:p>
          <a:endParaRPr lang="en-US"/>
        </a:p>
      </dgm:t>
    </dgm:pt>
    <dgm:pt modelId="{7182A9FA-FAA5-43D1-B519-B9DCAC7B9D2A}">
      <dgm:prSet/>
      <dgm:spPr/>
      <dgm:t>
        <a:bodyPr/>
        <a:lstStyle/>
        <a:p>
          <a:r>
            <a:rPr lang="en-US"/>
            <a:t>They may be aggressively marketed, particularly to children</a:t>
          </a:r>
        </a:p>
      </dgm:t>
    </dgm:pt>
    <dgm:pt modelId="{AB42403B-71D5-4FD8-94C0-275E9D0C5FAD}" type="parTrans" cxnId="{EBB40B16-D095-4C97-ABB9-5C6819F449DC}">
      <dgm:prSet/>
      <dgm:spPr/>
      <dgm:t>
        <a:bodyPr/>
        <a:lstStyle/>
        <a:p>
          <a:endParaRPr lang="en-US"/>
        </a:p>
      </dgm:t>
    </dgm:pt>
    <dgm:pt modelId="{DA428E6D-6E16-415F-9B7D-42720669A469}" type="sibTrans" cxnId="{EBB40B16-D095-4C97-ABB9-5C6819F449DC}">
      <dgm:prSet/>
      <dgm:spPr/>
      <dgm:t>
        <a:bodyPr/>
        <a:lstStyle/>
        <a:p>
          <a:endParaRPr lang="en-US"/>
        </a:p>
      </dgm:t>
    </dgm:pt>
    <dgm:pt modelId="{8400A32C-C144-4125-A87F-524B81860FAA}" type="pres">
      <dgm:prSet presAssocID="{177B1ADE-B45E-4B88-95EB-CC0006C417CE}" presName="linear" presStyleCnt="0">
        <dgm:presLayoutVars>
          <dgm:animLvl val="lvl"/>
          <dgm:resizeHandles val="exact"/>
        </dgm:presLayoutVars>
      </dgm:prSet>
      <dgm:spPr/>
    </dgm:pt>
    <dgm:pt modelId="{67089191-465A-4BE9-8CE8-9BC247FE2F02}" type="pres">
      <dgm:prSet presAssocID="{2B03182E-1EBB-4C90-BA3E-F1B58C2A296F}" presName="parentText" presStyleLbl="node1" presStyleIdx="0" presStyleCnt="3">
        <dgm:presLayoutVars>
          <dgm:chMax val="0"/>
          <dgm:bulletEnabled val="1"/>
        </dgm:presLayoutVars>
      </dgm:prSet>
      <dgm:spPr/>
    </dgm:pt>
    <dgm:pt modelId="{B13D06EE-01AF-4BCA-9D20-BF8D4EB5BF26}" type="pres">
      <dgm:prSet presAssocID="{15F090BE-6493-4BF5-B6C4-4399E90D7A50}" presName="spacer" presStyleCnt="0"/>
      <dgm:spPr/>
    </dgm:pt>
    <dgm:pt modelId="{F9E11EEB-E506-464F-AEEE-B470B74090E6}" type="pres">
      <dgm:prSet presAssocID="{F1B86152-D874-47E7-A87C-738FD3614408}" presName="parentText" presStyleLbl="node1" presStyleIdx="1" presStyleCnt="3">
        <dgm:presLayoutVars>
          <dgm:chMax val="0"/>
          <dgm:bulletEnabled val="1"/>
        </dgm:presLayoutVars>
      </dgm:prSet>
      <dgm:spPr/>
    </dgm:pt>
    <dgm:pt modelId="{3566F22F-8B43-4882-AA47-8F2E8CA17A6A}" type="pres">
      <dgm:prSet presAssocID="{958CEFF1-8DC5-485C-B3B3-0C1BA1975CB2}" presName="spacer" presStyleCnt="0"/>
      <dgm:spPr/>
    </dgm:pt>
    <dgm:pt modelId="{04CDF6BF-FF41-472F-962B-C2AE6417672E}" type="pres">
      <dgm:prSet presAssocID="{7182A9FA-FAA5-43D1-B519-B9DCAC7B9D2A}" presName="parentText" presStyleLbl="node1" presStyleIdx="2" presStyleCnt="3">
        <dgm:presLayoutVars>
          <dgm:chMax val="0"/>
          <dgm:bulletEnabled val="1"/>
        </dgm:presLayoutVars>
      </dgm:prSet>
      <dgm:spPr/>
    </dgm:pt>
  </dgm:ptLst>
  <dgm:cxnLst>
    <dgm:cxn modelId="{EBB40B16-D095-4C97-ABB9-5C6819F449DC}" srcId="{177B1ADE-B45E-4B88-95EB-CC0006C417CE}" destId="{7182A9FA-FAA5-43D1-B519-B9DCAC7B9D2A}" srcOrd="2" destOrd="0" parTransId="{AB42403B-71D5-4FD8-94C0-275E9D0C5FAD}" sibTransId="{DA428E6D-6E16-415F-9B7D-42720669A469}"/>
    <dgm:cxn modelId="{2FEB9A1A-0FED-406E-B616-D3534D01C3EE}" type="presOf" srcId="{7182A9FA-FAA5-43D1-B519-B9DCAC7B9D2A}" destId="{04CDF6BF-FF41-472F-962B-C2AE6417672E}" srcOrd="0" destOrd="0" presId="urn:microsoft.com/office/officeart/2005/8/layout/vList2"/>
    <dgm:cxn modelId="{FF6D3D35-1CDF-4FCB-AEDB-857ED4E941A4}" type="presOf" srcId="{177B1ADE-B45E-4B88-95EB-CC0006C417CE}" destId="{8400A32C-C144-4125-A87F-524B81860FAA}" srcOrd="0" destOrd="0" presId="urn:microsoft.com/office/officeart/2005/8/layout/vList2"/>
    <dgm:cxn modelId="{3D273787-26D7-4CB6-9FD2-BD6EACC836A8}" srcId="{177B1ADE-B45E-4B88-95EB-CC0006C417CE}" destId="{2B03182E-1EBB-4C90-BA3E-F1B58C2A296F}" srcOrd="0" destOrd="0" parTransId="{8BB87859-8CC6-41B3-B802-BD31E7972136}" sibTransId="{15F090BE-6493-4BF5-B6C4-4399E90D7A50}"/>
    <dgm:cxn modelId="{711CC3C0-D6BA-4390-BD4D-69B6ACC936B9}" srcId="{177B1ADE-B45E-4B88-95EB-CC0006C417CE}" destId="{F1B86152-D874-47E7-A87C-738FD3614408}" srcOrd="1" destOrd="0" parTransId="{6D9CD0F0-0DAA-400B-B36C-4CD4047C3AC4}" sibTransId="{958CEFF1-8DC5-485C-B3B3-0C1BA1975CB2}"/>
    <dgm:cxn modelId="{180BD2C0-8E5C-4602-8C80-5705F01948AE}" type="presOf" srcId="{F1B86152-D874-47E7-A87C-738FD3614408}" destId="{F9E11EEB-E506-464F-AEEE-B470B74090E6}" srcOrd="0" destOrd="0" presId="urn:microsoft.com/office/officeart/2005/8/layout/vList2"/>
    <dgm:cxn modelId="{66E566D4-A2A3-41AC-AE29-04A3BC5504A8}" type="presOf" srcId="{2B03182E-1EBB-4C90-BA3E-F1B58C2A296F}" destId="{67089191-465A-4BE9-8CE8-9BC247FE2F02}" srcOrd="0" destOrd="0" presId="urn:microsoft.com/office/officeart/2005/8/layout/vList2"/>
    <dgm:cxn modelId="{880494FE-A391-4B56-95CC-4499447314AE}" type="presParOf" srcId="{8400A32C-C144-4125-A87F-524B81860FAA}" destId="{67089191-465A-4BE9-8CE8-9BC247FE2F02}" srcOrd="0" destOrd="0" presId="urn:microsoft.com/office/officeart/2005/8/layout/vList2"/>
    <dgm:cxn modelId="{C5F985E4-DCBA-4DDB-8C53-34ADA5939759}" type="presParOf" srcId="{8400A32C-C144-4125-A87F-524B81860FAA}" destId="{B13D06EE-01AF-4BCA-9D20-BF8D4EB5BF26}" srcOrd="1" destOrd="0" presId="urn:microsoft.com/office/officeart/2005/8/layout/vList2"/>
    <dgm:cxn modelId="{0605C830-8CF1-4371-8F4D-4B4A6F6E28CE}" type="presParOf" srcId="{8400A32C-C144-4125-A87F-524B81860FAA}" destId="{F9E11EEB-E506-464F-AEEE-B470B74090E6}" srcOrd="2" destOrd="0" presId="urn:microsoft.com/office/officeart/2005/8/layout/vList2"/>
    <dgm:cxn modelId="{158FA9EE-8F73-4ACA-86E7-BC4B5737342E}" type="presParOf" srcId="{8400A32C-C144-4125-A87F-524B81860FAA}" destId="{3566F22F-8B43-4882-AA47-8F2E8CA17A6A}" srcOrd="3" destOrd="0" presId="urn:microsoft.com/office/officeart/2005/8/layout/vList2"/>
    <dgm:cxn modelId="{D0308554-DA2B-422D-836A-7BE4E07B1CEC}" type="presParOf" srcId="{8400A32C-C144-4125-A87F-524B81860FAA}" destId="{04CDF6BF-FF41-472F-962B-C2AE6417672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89191-465A-4BE9-8CE8-9BC247FE2F02}">
      <dsp:nvSpPr>
        <dsp:cNvPr id="0" name=""/>
        <dsp:cNvSpPr/>
      </dsp:nvSpPr>
      <dsp:spPr>
        <a:xfrm>
          <a:off x="0" y="12862"/>
          <a:ext cx="6666833" cy="176139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In the UK, ~50% of energy is derived from UPF, with the proportion being higher in men and younger people </a:t>
          </a:r>
        </a:p>
      </dsp:txBody>
      <dsp:txXfrm>
        <a:off x="85984" y="98846"/>
        <a:ext cx="6494865" cy="1589430"/>
      </dsp:txXfrm>
    </dsp:sp>
    <dsp:sp modelId="{F9E11EEB-E506-464F-AEEE-B470B74090E6}">
      <dsp:nvSpPr>
        <dsp:cNvPr id="0" name=""/>
        <dsp:cNvSpPr/>
      </dsp:nvSpPr>
      <dsp:spPr>
        <a:xfrm>
          <a:off x="0" y="1846260"/>
          <a:ext cx="6666833" cy="1761398"/>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There are also some suggestions that the UK consumes far more of these types of products than other European countries.− UPFs are very affordable in high income countries </a:t>
          </a:r>
        </a:p>
      </dsp:txBody>
      <dsp:txXfrm>
        <a:off x="85984" y="1932244"/>
        <a:ext cx="6494865" cy="1589430"/>
      </dsp:txXfrm>
    </dsp:sp>
    <dsp:sp modelId="{04CDF6BF-FF41-472F-962B-C2AE6417672E}">
      <dsp:nvSpPr>
        <dsp:cNvPr id="0" name=""/>
        <dsp:cNvSpPr/>
      </dsp:nvSpPr>
      <dsp:spPr>
        <a:xfrm>
          <a:off x="0" y="3679659"/>
          <a:ext cx="6666833" cy="176139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They may be aggressively marketed, particularly to children</a:t>
          </a:r>
        </a:p>
      </dsp:txBody>
      <dsp:txXfrm>
        <a:off x="85984" y="3765643"/>
        <a:ext cx="6494865" cy="15894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1F2CC-181A-44C9-3C36-E31AF36685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95D8B8-8E11-78E7-DD5A-B7326408F8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6B83E9-4E2C-4963-FB94-738FC8DBB1E4}"/>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5" name="Footer Placeholder 4">
            <a:extLst>
              <a:ext uri="{FF2B5EF4-FFF2-40B4-BE49-F238E27FC236}">
                <a16:creationId xmlns:a16="http://schemas.microsoft.com/office/drawing/2014/main" id="{124687D9-FCEE-3485-BE83-076EF2A025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556605-0313-D150-1425-61C057DCE62E}"/>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2038281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59B30-76AD-D50E-2197-14208654C9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A009F7-5470-F064-0284-2BC64991FF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F337D5-C016-0CC5-AFE6-5A6B4DA97CF7}"/>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5" name="Footer Placeholder 4">
            <a:extLst>
              <a:ext uri="{FF2B5EF4-FFF2-40B4-BE49-F238E27FC236}">
                <a16:creationId xmlns:a16="http://schemas.microsoft.com/office/drawing/2014/main" id="{FF201E0C-5A69-4BF0-8EDB-EB41D055EB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4CC9A-8B10-7566-639F-48A040A361A8}"/>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4273156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4A2C2-5891-3C90-E791-20D1142473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330205-8727-58EB-6C86-B5C38E26F7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F19857-2F74-C6DD-35CD-DD328514600F}"/>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5" name="Footer Placeholder 4">
            <a:extLst>
              <a:ext uri="{FF2B5EF4-FFF2-40B4-BE49-F238E27FC236}">
                <a16:creationId xmlns:a16="http://schemas.microsoft.com/office/drawing/2014/main" id="{D199063A-1534-37FF-89E2-27EC825794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536D40-2FEB-4CB6-41D9-747AE88276A1}"/>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1802175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7FF60-E596-746B-D7C6-1D4BBE7F85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6A5B74-427E-D51A-5B32-4C4FBB64CA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B47702-6435-B02B-5F3A-8342D07971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410EB0-7328-BEA1-0489-C593AF0BFD35}"/>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6" name="Footer Placeholder 5">
            <a:extLst>
              <a:ext uri="{FF2B5EF4-FFF2-40B4-BE49-F238E27FC236}">
                <a16:creationId xmlns:a16="http://schemas.microsoft.com/office/drawing/2014/main" id="{FC0DBBD8-5CEB-EF4F-A87D-B9DEE4AFEE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595910-8172-42A3-16F5-849B4CB1A7D0}"/>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3624432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78B0A-FE1B-2C44-D0D1-0F56E828F8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1F6484-A0BA-B921-B077-E199CE78E9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24C677-95E0-FE3E-9369-094472BB8D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EF7C1D-951E-89F0-1A3C-3C1EF0832B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960A6A-D4E5-93FF-07DE-A5675F3F3B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16A6AA-416D-F2E6-7CD1-D18D9A9B6A01}"/>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8" name="Footer Placeholder 7">
            <a:extLst>
              <a:ext uri="{FF2B5EF4-FFF2-40B4-BE49-F238E27FC236}">
                <a16:creationId xmlns:a16="http://schemas.microsoft.com/office/drawing/2014/main" id="{3789E0B7-7186-E9FB-E301-8DC91F01ED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70E02C-EBA8-7B4E-E424-B12A3E882884}"/>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1104581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10123-2889-7D16-408C-B0A5EFD91A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2C39DD-5D4B-CBF4-706A-2DC372C26B7E}"/>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4" name="Footer Placeholder 3">
            <a:extLst>
              <a:ext uri="{FF2B5EF4-FFF2-40B4-BE49-F238E27FC236}">
                <a16:creationId xmlns:a16="http://schemas.microsoft.com/office/drawing/2014/main" id="{3C192766-80D6-42E7-7751-B289BEAC99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6240C89-B16A-F363-9821-385A28C0D109}"/>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188317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24E0E9-3DC3-2324-2A10-92281628E680}"/>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3" name="Footer Placeholder 2">
            <a:extLst>
              <a:ext uri="{FF2B5EF4-FFF2-40B4-BE49-F238E27FC236}">
                <a16:creationId xmlns:a16="http://schemas.microsoft.com/office/drawing/2014/main" id="{C0309ED5-0ACF-5DC8-6A00-FD1D113F58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B3ED9D-D56B-2A72-84F7-C10CBB1EEDE0}"/>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2430085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30980-10B8-9249-03F1-756C3A654A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D1E61FC-669F-43EE-0799-F750592CF9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D56F58-58E4-D0DE-5A26-9C15593665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974394-C54D-627C-806B-6F189B99DD49}"/>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6" name="Footer Placeholder 5">
            <a:extLst>
              <a:ext uri="{FF2B5EF4-FFF2-40B4-BE49-F238E27FC236}">
                <a16:creationId xmlns:a16="http://schemas.microsoft.com/office/drawing/2014/main" id="{F40EB9E6-B9F8-648C-E42F-AB3AE8CB29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84E58A-6914-26C9-AD35-271FB967F599}"/>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367103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011EE-E859-2366-5ACC-EA3EDCC7F8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3DB402-F1A9-296F-E72B-7724115F13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AE2CEC-634E-4EBD-9503-A588C1B4B6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DB7B04-A3A6-CC77-F29E-50F99CE4A830}"/>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6" name="Footer Placeholder 5">
            <a:extLst>
              <a:ext uri="{FF2B5EF4-FFF2-40B4-BE49-F238E27FC236}">
                <a16:creationId xmlns:a16="http://schemas.microsoft.com/office/drawing/2014/main" id="{2FB8FD0D-6434-AF6C-7514-672DE4050E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CA191F-B172-F16F-B093-FB03D6B39B98}"/>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86144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0C450-964C-3AA5-D3FD-DD29AA3323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3E2BBB-F097-83E5-59B0-98F7682CC4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D7083-6C3C-5EA2-5D5E-8E02439536B4}"/>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5" name="Footer Placeholder 4">
            <a:extLst>
              <a:ext uri="{FF2B5EF4-FFF2-40B4-BE49-F238E27FC236}">
                <a16:creationId xmlns:a16="http://schemas.microsoft.com/office/drawing/2014/main" id="{11226A32-906A-0894-AB30-D721A680F4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5926AD-8565-1D45-5A13-8E6EBBC7FFA0}"/>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3039462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7EA74B-997B-6271-83A5-73EDB24845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048D36-C679-9D44-0E87-6CB2A8735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E9827-4185-675F-5361-C472C34942E0}"/>
              </a:ext>
            </a:extLst>
          </p:cNvPr>
          <p:cNvSpPr>
            <a:spLocks noGrp="1"/>
          </p:cNvSpPr>
          <p:nvPr>
            <p:ph type="dt" sz="half" idx="10"/>
          </p:nvPr>
        </p:nvSpPr>
        <p:spPr/>
        <p:txBody>
          <a:bodyPr/>
          <a:lstStyle/>
          <a:p>
            <a:fld id="{15AF641A-B397-4047-8A7B-9FBFCA43EE8E}" type="datetimeFigureOut">
              <a:rPr lang="en-GB" smtClean="0"/>
              <a:t>16/01/2025</a:t>
            </a:fld>
            <a:endParaRPr lang="en-GB"/>
          </a:p>
        </p:txBody>
      </p:sp>
      <p:sp>
        <p:nvSpPr>
          <p:cNvPr id="5" name="Footer Placeholder 4">
            <a:extLst>
              <a:ext uri="{FF2B5EF4-FFF2-40B4-BE49-F238E27FC236}">
                <a16:creationId xmlns:a16="http://schemas.microsoft.com/office/drawing/2014/main" id="{F446E1C7-4F80-2C5E-6F4B-9635AA6DE4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EB1FC8-387B-BF55-E34C-2A0E0335C56F}"/>
              </a:ext>
            </a:extLst>
          </p:cNvPr>
          <p:cNvSpPr>
            <a:spLocks noGrp="1"/>
          </p:cNvSpPr>
          <p:nvPr>
            <p:ph type="sldNum" sz="quarter" idx="12"/>
          </p:nvPr>
        </p:nvSpPr>
        <p:spPr/>
        <p:txBody>
          <a:bodyPr/>
          <a:lstStyle/>
          <a:p>
            <a:fld id="{DE02200E-2053-4440-BBCD-45DB2841947B}" type="slidenum">
              <a:rPr lang="en-GB" smtClean="0"/>
              <a:t>‹#›</a:t>
            </a:fld>
            <a:endParaRPr lang="en-GB"/>
          </a:p>
        </p:txBody>
      </p:sp>
    </p:spTree>
    <p:extLst>
      <p:ext uri="{BB962C8B-B14F-4D97-AF65-F5344CB8AC3E}">
        <p14:creationId xmlns:p14="http://schemas.microsoft.com/office/powerpoint/2010/main" val="1288347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822235-A323-6543-A196-2A714C405D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432EC6-D765-1555-908D-9151436FE8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0BF97F-944F-46AA-7ED4-4679E6DF37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AF641A-B397-4047-8A7B-9FBFCA43EE8E}" type="datetimeFigureOut">
              <a:rPr lang="en-GB" smtClean="0"/>
              <a:t>16/01/2025</a:t>
            </a:fld>
            <a:endParaRPr lang="en-GB"/>
          </a:p>
        </p:txBody>
      </p:sp>
      <p:sp>
        <p:nvSpPr>
          <p:cNvPr id="5" name="Footer Placeholder 4">
            <a:extLst>
              <a:ext uri="{FF2B5EF4-FFF2-40B4-BE49-F238E27FC236}">
                <a16:creationId xmlns:a16="http://schemas.microsoft.com/office/drawing/2014/main" id="{DD12208B-503F-FB3E-327B-6B25D5ED98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171A198-2B12-8441-E749-4BFC784C66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02200E-2053-4440-BBCD-45DB2841947B}" type="slidenum">
              <a:rPr lang="en-GB" smtClean="0"/>
              <a:t>‹#›</a:t>
            </a:fld>
            <a:endParaRPr lang="en-GB"/>
          </a:p>
        </p:txBody>
      </p:sp>
    </p:spTree>
    <p:extLst>
      <p:ext uri="{BB962C8B-B14F-4D97-AF65-F5344CB8AC3E}">
        <p14:creationId xmlns:p14="http://schemas.microsoft.com/office/powerpoint/2010/main" val="17506707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hsph.harvard.edu/nutritionsource/food-features/apples/"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i9ATuQ745IM?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C7D55EA-49F1-1B06-AFE0-D0C6BC98A7C9}"/>
              </a:ext>
            </a:extLst>
          </p:cNvPr>
          <p:cNvSpPr>
            <a:spLocks noGrp="1"/>
          </p:cNvSpPr>
          <p:nvPr>
            <p:ph type="title"/>
          </p:nvPr>
        </p:nvSpPr>
        <p:spPr>
          <a:xfrm>
            <a:off x="5297762" y="329184"/>
            <a:ext cx="6251110" cy="1783080"/>
          </a:xfrm>
        </p:spPr>
        <p:txBody>
          <a:bodyPr anchor="b">
            <a:normAutofit/>
          </a:bodyPr>
          <a:lstStyle/>
          <a:p>
            <a:r>
              <a:rPr lang="en-US" sz="5400"/>
              <a:t>Processed foods and health </a:t>
            </a:r>
            <a:endParaRPr lang="en-GB" sz="5400"/>
          </a:p>
        </p:txBody>
      </p:sp>
      <p:pic>
        <p:nvPicPr>
          <p:cNvPr id="7" name="Picture 6" descr="Rolled oats in wooden bowl and table">
            <a:extLst>
              <a:ext uri="{FF2B5EF4-FFF2-40B4-BE49-F238E27FC236}">
                <a16:creationId xmlns:a16="http://schemas.microsoft.com/office/drawing/2014/main" id="{EF4CD2A0-457F-0AB7-4731-54A5E3725F6A}"/>
              </a:ext>
            </a:extLst>
          </p:cNvPr>
          <p:cNvPicPr>
            <a:picLocks noChangeAspect="1"/>
          </p:cNvPicPr>
          <p:nvPr/>
        </p:nvPicPr>
        <p:blipFill rotWithShape="1">
          <a:blip r:embed="rId2"/>
          <a:srcRect l="23807" r="3086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1B000EE2-C12F-773D-2D30-693D0C28E342}"/>
              </a:ext>
            </a:extLst>
          </p:cNvPr>
          <p:cNvSpPr>
            <a:spLocks noGrp="1"/>
          </p:cNvSpPr>
          <p:nvPr>
            <p:ph idx="1"/>
          </p:nvPr>
        </p:nvSpPr>
        <p:spPr>
          <a:xfrm>
            <a:off x="5297762" y="2706624"/>
            <a:ext cx="6251110" cy="3483864"/>
          </a:xfrm>
        </p:spPr>
        <p:txBody>
          <a:bodyPr>
            <a:normAutofit/>
          </a:bodyPr>
          <a:lstStyle/>
          <a:p>
            <a:r>
              <a:rPr lang="en-US" sz="2200" b="0" i="0" dirty="0">
                <a:effectLst/>
                <a:latin typeface="Merriweather" panose="00000500000000000000" pitchFamily="2" charset="0"/>
              </a:rPr>
              <a:t>Processed foods are generally thought to be inferior to unprocessed foods. The term may suggest that a packaged food item contains many ingredients, perhaps even artificial </a:t>
            </a:r>
            <a:r>
              <a:rPr lang="en-US" sz="2200" b="0" i="0" dirty="0" err="1">
                <a:effectLst/>
                <a:latin typeface="Merriweather" panose="00000500000000000000" pitchFamily="2" charset="0"/>
              </a:rPr>
              <a:t>colours</a:t>
            </a:r>
            <a:r>
              <a:rPr lang="en-US" sz="2200" b="0" i="0" dirty="0">
                <a:effectLst/>
                <a:latin typeface="Merriweather" panose="00000500000000000000" pitchFamily="2" charset="0"/>
              </a:rPr>
              <a:t>, </a:t>
            </a:r>
            <a:r>
              <a:rPr lang="en-US" sz="2200" b="0" i="0" dirty="0" err="1">
                <a:effectLst/>
                <a:latin typeface="Merriweather" panose="00000500000000000000" pitchFamily="2" charset="0"/>
              </a:rPr>
              <a:t>flavours</a:t>
            </a:r>
            <a:r>
              <a:rPr lang="en-US" sz="2200" b="0" i="0" dirty="0">
                <a:effectLst/>
                <a:latin typeface="Merriweather" panose="00000500000000000000" pitchFamily="2" charset="0"/>
              </a:rPr>
              <a:t>, or other chemical additives. Often referred to as convenience or pre-prepared foods, processed foods have been shown to contribute to the obesity epidemic and the rising prevalence of chronic diseases like heart disease and diabetes</a:t>
            </a:r>
            <a:endParaRPr lang="en-GB" sz="2200" dirty="0"/>
          </a:p>
        </p:txBody>
      </p:sp>
    </p:spTree>
    <p:extLst>
      <p:ext uri="{BB962C8B-B14F-4D97-AF65-F5344CB8AC3E}">
        <p14:creationId xmlns:p14="http://schemas.microsoft.com/office/powerpoint/2010/main" val="3451896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4C2F1-13E1-0167-B0A6-FD1F90D7464C}"/>
              </a:ext>
            </a:extLst>
          </p:cNvPr>
          <p:cNvSpPr>
            <a:spLocks noGrp="1"/>
          </p:cNvSpPr>
          <p:nvPr>
            <p:ph type="title"/>
          </p:nvPr>
        </p:nvSpPr>
        <p:spPr>
          <a:xfrm>
            <a:off x="4572001" y="601744"/>
            <a:ext cx="6781800" cy="1338696"/>
          </a:xfrm>
        </p:spPr>
        <p:txBody>
          <a:bodyPr>
            <a:normAutofit/>
          </a:bodyPr>
          <a:lstStyle/>
          <a:p>
            <a:r>
              <a:rPr lang="en-US" dirty="0"/>
              <a:t>Definition </a:t>
            </a:r>
            <a:endParaRPr lang="en-GB" dirty="0"/>
          </a:p>
        </p:txBody>
      </p:sp>
      <p:pic>
        <p:nvPicPr>
          <p:cNvPr id="5" name="Picture 4" descr="A box full of polystyrene peanuts">
            <a:extLst>
              <a:ext uri="{FF2B5EF4-FFF2-40B4-BE49-F238E27FC236}">
                <a16:creationId xmlns:a16="http://schemas.microsoft.com/office/drawing/2014/main" id="{429C05E1-CBA4-BC01-8A61-A6EA9716D0B5}"/>
              </a:ext>
            </a:extLst>
          </p:cNvPr>
          <p:cNvPicPr>
            <a:picLocks noChangeAspect="1"/>
          </p:cNvPicPr>
          <p:nvPr/>
        </p:nvPicPr>
        <p:blipFill rotWithShape="1">
          <a:blip r:embed="rId2"/>
          <a:srcRect l="30489" r="32281"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8E77C328-B920-D3A7-93AD-7FC06BC6E1FB}"/>
              </a:ext>
            </a:extLst>
          </p:cNvPr>
          <p:cNvSpPr>
            <a:spLocks noGrp="1"/>
          </p:cNvSpPr>
          <p:nvPr>
            <p:ph idx="1"/>
          </p:nvPr>
        </p:nvSpPr>
        <p:spPr>
          <a:xfrm>
            <a:off x="4572001" y="2201958"/>
            <a:ext cx="6781800" cy="3900730"/>
          </a:xfrm>
        </p:spPr>
        <p:txBody>
          <a:bodyPr anchor="t">
            <a:normAutofit/>
          </a:bodyPr>
          <a:lstStyle/>
          <a:p>
            <a:r>
              <a:rPr lang="en-US" sz="2000" b="0" i="0" dirty="0">
                <a:effectLst/>
                <a:latin typeface="Merriweather" panose="00000500000000000000" pitchFamily="2" charset="0"/>
              </a:rPr>
              <a:t>A processed food as one that has undergone any changes to its natural state—that is, any raw agricultural commodity subjected to washing, cleaning, milling, cutting, chopping, heating, pasteurizing, blanching, cooking, canning, freezing, drying, dehydrating, mixing, packaging, or other procedures that alter the food from its natural state. </a:t>
            </a:r>
          </a:p>
          <a:p>
            <a:r>
              <a:rPr lang="en-US" sz="2000" b="0" i="0" dirty="0">
                <a:effectLst/>
                <a:latin typeface="Merriweather" panose="00000500000000000000" pitchFamily="2" charset="0"/>
              </a:rPr>
              <a:t>The food may include the addition of other ingredients such as preservatives, </a:t>
            </a:r>
            <a:r>
              <a:rPr lang="en-US" sz="2000" b="0" i="0" dirty="0" err="1">
                <a:effectLst/>
                <a:latin typeface="Merriweather" panose="00000500000000000000" pitchFamily="2" charset="0"/>
              </a:rPr>
              <a:t>flavours</a:t>
            </a:r>
            <a:r>
              <a:rPr lang="en-US" sz="2000" b="0" i="0" dirty="0">
                <a:effectLst/>
                <a:latin typeface="Merriweather" panose="00000500000000000000" pitchFamily="2" charset="0"/>
              </a:rPr>
              <a:t>, nutrients and other food additives or substances approved for use in food products, such as salt, sugars, and fats.</a:t>
            </a:r>
          </a:p>
          <a:p>
            <a:endParaRPr lang="en-GB" sz="2000" dirty="0"/>
          </a:p>
        </p:txBody>
      </p:sp>
    </p:spTree>
    <p:extLst>
      <p:ext uri="{BB962C8B-B14F-4D97-AF65-F5344CB8AC3E}">
        <p14:creationId xmlns:p14="http://schemas.microsoft.com/office/powerpoint/2010/main" val="188817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ADB8A-95C3-CE02-150C-970DFAA31D89}"/>
              </a:ext>
            </a:extLst>
          </p:cNvPr>
          <p:cNvSpPr>
            <a:spLocks noGrp="1"/>
          </p:cNvSpPr>
          <p:nvPr>
            <p:ph type="title"/>
          </p:nvPr>
        </p:nvSpPr>
        <p:spPr>
          <a:xfrm>
            <a:off x="4572001" y="601744"/>
            <a:ext cx="6781800" cy="1338696"/>
          </a:xfrm>
        </p:spPr>
        <p:txBody>
          <a:bodyPr>
            <a:normAutofit/>
          </a:bodyPr>
          <a:lstStyle/>
          <a:p>
            <a:r>
              <a:rPr lang="en-US" dirty="0"/>
              <a:t>Food processing </a:t>
            </a:r>
            <a:endParaRPr lang="en-GB" dirty="0"/>
          </a:p>
        </p:txBody>
      </p:sp>
      <p:pic>
        <p:nvPicPr>
          <p:cNvPr id="5" name="Picture 4" descr="Heart shaped chocolate truffle">
            <a:extLst>
              <a:ext uri="{FF2B5EF4-FFF2-40B4-BE49-F238E27FC236}">
                <a16:creationId xmlns:a16="http://schemas.microsoft.com/office/drawing/2014/main" id="{F8A0C8E4-FEA3-FA93-1301-9CD6E483369D}"/>
              </a:ext>
            </a:extLst>
          </p:cNvPr>
          <p:cNvPicPr>
            <a:picLocks noChangeAspect="1"/>
          </p:cNvPicPr>
          <p:nvPr/>
        </p:nvPicPr>
        <p:blipFill rotWithShape="1">
          <a:blip r:embed="rId2"/>
          <a:srcRect l="35242" r="28212"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A0C5EE2B-BEC0-5D90-4312-8D0090AD5332}"/>
              </a:ext>
            </a:extLst>
          </p:cNvPr>
          <p:cNvSpPr>
            <a:spLocks noGrp="1"/>
          </p:cNvSpPr>
          <p:nvPr>
            <p:ph idx="1"/>
          </p:nvPr>
        </p:nvSpPr>
        <p:spPr>
          <a:xfrm>
            <a:off x="4572001" y="2201958"/>
            <a:ext cx="6781800" cy="3900730"/>
          </a:xfrm>
        </p:spPr>
        <p:txBody>
          <a:bodyPr anchor="t">
            <a:normAutofit/>
          </a:bodyPr>
          <a:lstStyle/>
          <a:p>
            <a:r>
              <a:rPr lang="en-US" sz="2000" b="0" i="0">
                <a:effectLst/>
                <a:latin typeface="Merriweather" panose="00000500000000000000" pitchFamily="2" charset="0"/>
              </a:rPr>
              <a:t>The Institute of Food Technologists includes additional processing terms like storing, filtering, fermenting, extracting, concentrating, microwaving, and packaging.</a:t>
            </a:r>
          </a:p>
          <a:p>
            <a:r>
              <a:rPr lang="en-US" sz="2000" b="0" i="0">
                <a:effectLst/>
                <a:latin typeface="Merriweather" panose="00000500000000000000" pitchFamily="2" charset="0"/>
              </a:rPr>
              <a:t>According to these standards, virtually all foods sold in the supermarket would be classified as “processed” to some degree. Because food begins to deteriorate and loses nutrients as soon as it is harvested, even the </a:t>
            </a:r>
            <a:r>
              <a:rPr lang="en-US" sz="2000" b="0" i="0" u="none" strike="noStrike">
                <a:effectLst/>
                <a:latin typeface="Merriweather" panose="00000500000000000000" pitchFamily="2" charset="0"/>
                <a:hlinkClick r:id="rId3"/>
              </a:rPr>
              <a:t>apples</a:t>
            </a:r>
            <a:r>
              <a:rPr lang="en-US" sz="2000" b="0" i="0">
                <a:effectLst/>
                <a:latin typeface="Merriweather" panose="00000500000000000000" pitchFamily="2" charset="0"/>
              </a:rPr>
              <a:t> in the produce aisle undergo four or more processing steps before being sold to the consumer. That’s why in practice, it’s helpful to differentiate between the various degrees of food processing.</a:t>
            </a:r>
            <a:endParaRPr lang="en-GB" sz="2000"/>
          </a:p>
        </p:txBody>
      </p:sp>
    </p:spTree>
    <p:extLst>
      <p:ext uri="{BB962C8B-B14F-4D97-AF65-F5344CB8AC3E}">
        <p14:creationId xmlns:p14="http://schemas.microsoft.com/office/powerpoint/2010/main" val="1406646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CC534-F12D-8FA5-05A0-7E954D9F16D2}"/>
              </a:ext>
            </a:extLst>
          </p:cNvPr>
          <p:cNvSpPr>
            <a:spLocks noGrp="1"/>
          </p:cNvSpPr>
          <p:nvPr>
            <p:ph type="title"/>
          </p:nvPr>
        </p:nvSpPr>
        <p:spPr>
          <a:xfrm>
            <a:off x="4654296" y="329184"/>
            <a:ext cx="6894576" cy="1783080"/>
          </a:xfrm>
        </p:spPr>
        <p:txBody>
          <a:bodyPr anchor="b">
            <a:normAutofit/>
          </a:bodyPr>
          <a:lstStyle/>
          <a:p>
            <a:r>
              <a:rPr lang="en-US" sz="5400"/>
              <a:t>Ultra processed foods</a:t>
            </a:r>
            <a:endParaRPr lang="en-GB" sz="5400"/>
          </a:p>
        </p:txBody>
      </p:sp>
      <p:pic>
        <p:nvPicPr>
          <p:cNvPr id="5" name="Picture 4" descr="Assorted vegetables and fruits">
            <a:extLst>
              <a:ext uri="{FF2B5EF4-FFF2-40B4-BE49-F238E27FC236}">
                <a16:creationId xmlns:a16="http://schemas.microsoft.com/office/drawing/2014/main" id="{A8AA7E4C-A5DD-5217-8E95-E5FB2005A9FC}"/>
              </a:ext>
            </a:extLst>
          </p:cNvPr>
          <p:cNvPicPr>
            <a:picLocks noChangeAspect="1"/>
          </p:cNvPicPr>
          <p:nvPr/>
        </p:nvPicPr>
        <p:blipFill rotWithShape="1">
          <a:blip r:embed="rId2"/>
          <a:srcRect l="36419" r="24136"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440C7A-DDC6-73FC-1B60-20031E082EA2}"/>
              </a:ext>
            </a:extLst>
          </p:cNvPr>
          <p:cNvSpPr>
            <a:spLocks noGrp="1"/>
          </p:cNvSpPr>
          <p:nvPr>
            <p:ph idx="1"/>
          </p:nvPr>
        </p:nvSpPr>
        <p:spPr>
          <a:xfrm>
            <a:off x="4654296" y="2706624"/>
            <a:ext cx="6894576" cy="3483864"/>
          </a:xfrm>
        </p:spPr>
        <p:txBody>
          <a:bodyPr>
            <a:normAutofit/>
          </a:bodyPr>
          <a:lstStyle/>
          <a:p>
            <a:r>
              <a:rPr lang="en-US" sz="2200" b="0" i="0">
                <a:effectLst/>
                <a:latin typeface="Cambria" panose="02040503050406030204" pitchFamily="18" charset="0"/>
              </a:rPr>
              <a:t>Ultra-processed foods, as defined by the NOVA food classification system, are not modified or merely processed foods. They are industrial formulations manufactured from substances derived from foods, which typically contain cosmetic and various other types of additive and little if any intact food Monteiro et. al, (2018). These products are designed to be extremely palatable and convenient, are often sold in large portion sizes, and are aggressively marketed (Moodie et. al, 2013).</a:t>
            </a:r>
            <a:endParaRPr lang="en-GB" sz="2200"/>
          </a:p>
        </p:txBody>
      </p:sp>
    </p:spTree>
    <p:extLst>
      <p:ext uri="{BB962C8B-B14F-4D97-AF65-F5344CB8AC3E}">
        <p14:creationId xmlns:p14="http://schemas.microsoft.com/office/powerpoint/2010/main" val="195163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C45D128-CB6C-4F84-757B-2FAD7CFB290E}"/>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Types of food processing </a:t>
            </a:r>
            <a:endParaRPr lang="en-GB" sz="5400">
              <a:solidFill>
                <a:srgbClr val="FFFFFF"/>
              </a:solidFill>
            </a:endParaRPr>
          </a:p>
        </p:txBody>
      </p:sp>
      <p:sp>
        <p:nvSpPr>
          <p:cNvPr id="3" name="Content Placeholder 2">
            <a:extLst>
              <a:ext uri="{FF2B5EF4-FFF2-40B4-BE49-F238E27FC236}">
                <a16:creationId xmlns:a16="http://schemas.microsoft.com/office/drawing/2014/main" id="{3615AEFE-019E-76B7-8858-C1AA8402783C}"/>
              </a:ext>
            </a:extLst>
          </p:cNvPr>
          <p:cNvSpPr>
            <a:spLocks noGrp="1"/>
          </p:cNvSpPr>
          <p:nvPr>
            <p:ph idx="1"/>
          </p:nvPr>
        </p:nvSpPr>
        <p:spPr>
          <a:xfrm>
            <a:off x="6095999" y="882315"/>
            <a:ext cx="5254754" cy="5294647"/>
          </a:xfrm>
        </p:spPr>
        <p:txBody>
          <a:bodyPr>
            <a:normAutofit/>
          </a:bodyPr>
          <a:lstStyle/>
          <a:p>
            <a:r>
              <a:rPr lang="en-US" sz="2200" b="0" i="0">
                <a:effectLst/>
                <a:latin typeface="Merriweather" panose="00000500000000000000" pitchFamily="2" charset="0"/>
              </a:rPr>
              <a:t>A popular system to classify processed foods was introduced in 2009, called the NOVA classification. It lists four categories considering the degree to which a food is processed and the purpose of these modifications: [2-4]</a:t>
            </a:r>
            <a:endParaRPr lang="en-GB" sz="2200"/>
          </a:p>
        </p:txBody>
      </p:sp>
    </p:spTree>
    <p:extLst>
      <p:ext uri="{BB962C8B-B14F-4D97-AF65-F5344CB8AC3E}">
        <p14:creationId xmlns:p14="http://schemas.microsoft.com/office/powerpoint/2010/main" val="1976416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D4CB6-388F-407F-8B08-ACD2CCEB2E94}"/>
              </a:ext>
            </a:extLst>
          </p:cNvPr>
          <p:cNvSpPr>
            <a:spLocks noGrp="1"/>
          </p:cNvSpPr>
          <p:nvPr>
            <p:ph type="title"/>
          </p:nvPr>
        </p:nvSpPr>
        <p:spPr>
          <a:xfrm>
            <a:off x="7320466" y="609600"/>
            <a:ext cx="4140014" cy="1330839"/>
          </a:xfrm>
        </p:spPr>
        <p:txBody>
          <a:bodyPr>
            <a:normAutofit/>
          </a:bodyPr>
          <a:lstStyle/>
          <a:p>
            <a:r>
              <a:rPr lang="en-US" dirty="0"/>
              <a:t>NOVA</a:t>
            </a:r>
            <a:endParaRPr lang="en-GB" dirty="0"/>
          </a:p>
        </p:txBody>
      </p:sp>
      <p:pic>
        <p:nvPicPr>
          <p:cNvPr id="5" name="Picture 4" descr="Piles of various wholegrain foods">
            <a:extLst>
              <a:ext uri="{FF2B5EF4-FFF2-40B4-BE49-F238E27FC236}">
                <a16:creationId xmlns:a16="http://schemas.microsoft.com/office/drawing/2014/main" id="{7811CD9B-EA9D-92F5-C661-3821290C282A}"/>
              </a:ext>
            </a:extLst>
          </p:cNvPr>
          <p:cNvPicPr>
            <a:picLocks noChangeAspect="1"/>
          </p:cNvPicPr>
          <p:nvPr/>
        </p:nvPicPr>
        <p:blipFill rotWithShape="1">
          <a:blip r:embed="rId2"/>
          <a:srcRect l="12017" r="20807"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F5E97783-6780-1A11-E459-E57044F1A2F7}"/>
              </a:ext>
            </a:extLst>
          </p:cNvPr>
          <p:cNvSpPr>
            <a:spLocks noGrp="1"/>
          </p:cNvSpPr>
          <p:nvPr>
            <p:ph idx="1"/>
          </p:nvPr>
        </p:nvSpPr>
        <p:spPr>
          <a:xfrm>
            <a:off x="7320465" y="2194102"/>
            <a:ext cx="4140013" cy="3908586"/>
          </a:xfrm>
        </p:spPr>
        <p:txBody>
          <a:bodyPr>
            <a:normAutofit/>
          </a:bodyPr>
          <a:lstStyle/>
          <a:p>
            <a:r>
              <a:rPr lang="en-US" sz="1900" b="0" i="0">
                <a:effectLst/>
                <a:latin typeface="Cambria" panose="02040503050406030204" pitchFamily="18" charset="0"/>
              </a:rPr>
              <a:t>Ultra-processed foods, as defined by the NOVA food classification system, are not modified or merely processed foods. They are industrial formulations manufactured from substances derived from foods, which typically contain cosmetic and various other types of additive and little if any intact food </a:t>
            </a:r>
          </a:p>
          <a:p>
            <a:r>
              <a:rPr lang="en-US" sz="1900" b="0" i="0">
                <a:effectLst/>
                <a:latin typeface="Cambria" panose="02040503050406030204" pitchFamily="18" charset="0"/>
              </a:rPr>
              <a:t>These products are designed to be extremely palatable and convenient, are often sold in large portion sizes, and are aggressively marketed (Moodie et. al, 2013, Ludwig, 2011)</a:t>
            </a:r>
            <a:endParaRPr lang="en-GB" sz="1900"/>
          </a:p>
        </p:txBody>
      </p:sp>
    </p:spTree>
    <p:extLst>
      <p:ext uri="{BB962C8B-B14F-4D97-AF65-F5344CB8AC3E}">
        <p14:creationId xmlns:p14="http://schemas.microsoft.com/office/powerpoint/2010/main" val="859558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864F9-D5C5-AE80-2430-93A0A5551E30}"/>
              </a:ext>
            </a:extLst>
          </p:cNvPr>
          <p:cNvSpPr>
            <a:spLocks noGrp="1"/>
          </p:cNvSpPr>
          <p:nvPr>
            <p:ph type="title"/>
          </p:nvPr>
        </p:nvSpPr>
        <p:spPr>
          <a:xfrm>
            <a:off x="7320466" y="609600"/>
            <a:ext cx="4140014" cy="1330839"/>
          </a:xfrm>
        </p:spPr>
        <p:txBody>
          <a:bodyPr>
            <a:normAutofit/>
          </a:bodyPr>
          <a:lstStyle/>
          <a:p>
            <a:r>
              <a:rPr lang="en-US" sz="2100" b="1" i="0">
                <a:effectLst/>
                <a:latin typeface="Proxima Nova"/>
              </a:rPr>
              <a:t>Unprocessed or minimally processed foods</a:t>
            </a:r>
            <a:br>
              <a:rPr lang="en-US" sz="2100" b="1" i="0">
                <a:effectLst/>
                <a:latin typeface="Proxima Nova"/>
              </a:rPr>
            </a:br>
            <a:endParaRPr lang="en-GB" sz="2100"/>
          </a:p>
        </p:txBody>
      </p:sp>
      <p:pic>
        <p:nvPicPr>
          <p:cNvPr id="5" name="Picture 4" descr="Bowl of cereal">
            <a:extLst>
              <a:ext uri="{FF2B5EF4-FFF2-40B4-BE49-F238E27FC236}">
                <a16:creationId xmlns:a16="http://schemas.microsoft.com/office/drawing/2014/main" id="{D582049B-CAF2-A066-99AB-EEE45CCC506D}"/>
              </a:ext>
            </a:extLst>
          </p:cNvPr>
          <p:cNvPicPr>
            <a:picLocks noChangeAspect="1"/>
          </p:cNvPicPr>
          <p:nvPr/>
        </p:nvPicPr>
        <p:blipFill rotWithShape="1">
          <a:blip r:embed="rId2"/>
          <a:srcRect l="11639" r="16405"/>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62D9DBED-ABEC-282B-8680-43AA869993BB}"/>
              </a:ext>
            </a:extLst>
          </p:cNvPr>
          <p:cNvSpPr>
            <a:spLocks noGrp="1"/>
          </p:cNvSpPr>
          <p:nvPr>
            <p:ph idx="1"/>
          </p:nvPr>
        </p:nvSpPr>
        <p:spPr>
          <a:xfrm>
            <a:off x="7320465" y="2194102"/>
            <a:ext cx="4140013" cy="3908586"/>
          </a:xfrm>
        </p:spPr>
        <p:txBody>
          <a:bodyPr>
            <a:normAutofit/>
          </a:bodyPr>
          <a:lstStyle/>
          <a:p>
            <a:r>
              <a:rPr lang="en-US" sz="1400" b="0" i="0">
                <a:effectLst/>
                <a:latin typeface="Proxima Nova"/>
              </a:rPr>
              <a:t>Unprocessed foods include the natural edible food parts of plants and animals. Minimally processed foods have been slightly altered so they can be more easily stored, prepared, and eaten; this processing level does not substantially change the nutritional content of the food. Examples include cleaning and removing inedible or unwanted parts, grinding, refrigeration, pasteurization, fermentation, freezing, and vacuum-packaging. This allows the food to be preserved for more time and remain safe to eat. Many fresh fruits, vegetables, whole grains, nuts, meats, plain yogurt with no added sugar or artificial sweeteners, fresh and dried pasta, tea, coffee, and milk fall into this category.</a:t>
            </a:r>
            <a:endParaRPr lang="en-GB" sz="1400"/>
          </a:p>
        </p:txBody>
      </p:sp>
    </p:spTree>
    <p:extLst>
      <p:ext uri="{BB962C8B-B14F-4D97-AF65-F5344CB8AC3E}">
        <p14:creationId xmlns:p14="http://schemas.microsoft.com/office/powerpoint/2010/main" val="87695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4D243-82E8-EA5B-92DA-5B6D1D62B0A3}"/>
              </a:ext>
            </a:extLst>
          </p:cNvPr>
          <p:cNvSpPr>
            <a:spLocks noGrp="1"/>
          </p:cNvSpPr>
          <p:nvPr>
            <p:ph type="title"/>
          </p:nvPr>
        </p:nvSpPr>
        <p:spPr>
          <a:xfrm>
            <a:off x="7320466" y="609600"/>
            <a:ext cx="4140014" cy="1330839"/>
          </a:xfrm>
        </p:spPr>
        <p:txBody>
          <a:bodyPr>
            <a:normAutofit/>
          </a:bodyPr>
          <a:lstStyle/>
          <a:p>
            <a:r>
              <a:rPr lang="en-GB" sz="2800" b="1" i="0">
                <a:effectLst/>
                <a:latin typeface="Proxima Nova"/>
              </a:rPr>
              <a:t>Processed culinary ingredients</a:t>
            </a:r>
            <a:br>
              <a:rPr lang="en-GB" sz="2800" b="1" i="0">
                <a:effectLst/>
                <a:latin typeface="Proxima Nova"/>
              </a:rPr>
            </a:br>
            <a:endParaRPr lang="en-GB" sz="2800"/>
          </a:p>
        </p:txBody>
      </p:sp>
      <p:pic>
        <p:nvPicPr>
          <p:cNvPr id="5" name="Picture 4" descr="Open bags of varieties grain seeds">
            <a:extLst>
              <a:ext uri="{FF2B5EF4-FFF2-40B4-BE49-F238E27FC236}">
                <a16:creationId xmlns:a16="http://schemas.microsoft.com/office/drawing/2014/main" id="{E51D142F-C654-87DA-2DED-ED09783E6B89}"/>
              </a:ext>
            </a:extLst>
          </p:cNvPr>
          <p:cNvPicPr>
            <a:picLocks noChangeAspect="1"/>
          </p:cNvPicPr>
          <p:nvPr/>
        </p:nvPicPr>
        <p:blipFill rotWithShape="1">
          <a:blip r:embed="rId2"/>
          <a:srcRect l="13070" r="19754"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0BE66CBE-F44B-6350-91AF-86C47FF82FDC}"/>
              </a:ext>
            </a:extLst>
          </p:cNvPr>
          <p:cNvSpPr>
            <a:spLocks noGrp="1"/>
          </p:cNvSpPr>
          <p:nvPr>
            <p:ph idx="1"/>
          </p:nvPr>
        </p:nvSpPr>
        <p:spPr>
          <a:xfrm>
            <a:off x="7320465" y="2194102"/>
            <a:ext cx="4140013" cy="3908586"/>
          </a:xfrm>
        </p:spPr>
        <p:txBody>
          <a:bodyPr>
            <a:normAutofit/>
          </a:bodyPr>
          <a:lstStyle/>
          <a:p>
            <a:r>
              <a:rPr lang="en-US" sz="1700" b="0" i="0">
                <a:effectLst/>
                <a:latin typeface="Proxima Nova"/>
              </a:rPr>
              <a:t>This category includes food ingredients used in kitchens to prepare and season foods that are derived from minimally processed foods by pressing, refining, grinding, or milling. They are typically not eaten on their own but are used to prepare other foods. Examples include oils from plants, seeds, and nuts; vinegar made by acetic fermentation of wine; honey extracted from combs; and syrup from maple trees without added flavors or stabilizers.</a:t>
            </a:r>
            <a:endParaRPr lang="en-GB" sz="1700"/>
          </a:p>
        </p:txBody>
      </p:sp>
    </p:spTree>
    <p:extLst>
      <p:ext uri="{BB962C8B-B14F-4D97-AF65-F5344CB8AC3E}">
        <p14:creationId xmlns:p14="http://schemas.microsoft.com/office/powerpoint/2010/main" val="2730074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DB5BB-FAC1-23FA-919D-BF5B4C50E511}"/>
              </a:ext>
            </a:extLst>
          </p:cNvPr>
          <p:cNvSpPr>
            <a:spLocks noGrp="1"/>
          </p:cNvSpPr>
          <p:nvPr>
            <p:ph type="title"/>
          </p:nvPr>
        </p:nvSpPr>
        <p:spPr>
          <a:xfrm>
            <a:off x="5297762" y="329184"/>
            <a:ext cx="6251110" cy="1783080"/>
          </a:xfrm>
        </p:spPr>
        <p:txBody>
          <a:bodyPr anchor="b">
            <a:normAutofit/>
          </a:bodyPr>
          <a:lstStyle/>
          <a:p>
            <a:r>
              <a:rPr lang="en-GB" sz="5400" b="1" i="0">
                <a:effectLst/>
                <a:latin typeface="Proxima Nova"/>
              </a:rPr>
              <a:t>Processed foods</a:t>
            </a:r>
            <a:br>
              <a:rPr lang="en-GB" sz="5400" b="1" i="0">
                <a:effectLst/>
                <a:latin typeface="Proxima Nova"/>
              </a:rPr>
            </a:br>
            <a:endParaRPr lang="en-GB" sz="5400"/>
          </a:p>
        </p:txBody>
      </p:sp>
      <p:pic>
        <p:nvPicPr>
          <p:cNvPr id="5" name="Picture 4" descr="Piles of various wholegrain foods">
            <a:extLst>
              <a:ext uri="{FF2B5EF4-FFF2-40B4-BE49-F238E27FC236}">
                <a16:creationId xmlns:a16="http://schemas.microsoft.com/office/drawing/2014/main" id="{946585ED-D2E0-D61F-636E-BFDCF99E24CC}"/>
              </a:ext>
            </a:extLst>
          </p:cNvPr>
          <p:cNvPicPr>
            <a:picLocks noChangeAspect="1"/>
          </p:cNvPicPr>
          <p:nvPr/>
        </p:nvPicPr>
        <p:blipFill rotWithShape="1">
          <a:blip r:embed="rId2"/>
          <a:srcRect l="22939" r="3172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247C18-132B-86BC-E363-508938AA0F67}"/>
              </a:ext>
            </a:extLst>
          </p:cNvPr>
          <p:cNvSpPr>
            <a:spLocks noGrp="1"/>
          </p:cNvSpPr>
          <p:nvPr>
            <p:ph idx="1"/>
          </p:nvPr>
        </p:nvSpPr>
        <p:spPr>
          <a:xfrm>
            <a:off x="5297762" y="2706624"/>
            <a:ext cx="6251110" cy="3483864"/>
          </a:xfrm>
        </p:spPr>
        <p:txBody>
          <a:bodyPr>
            <a:normAutofit/>
          </a:bodyPr>
          <a:lstStyle/>
          <a:p>
            <a:r>
              <a:rPr lang="en-US" sz="2200" b="0" i="0">
                <a:effectLst/>
                <a:latin typeface="Proxima Nova"/>
              </a:rPr>
              <a:t>In this category, the processing increases the durability of foods or modifies or enhances their flavor and texture. Processed foods derive from either of the two previous groups but have added salt, sugar, and/or fat. Some canned fruits and vegetables, some cheeses, freshly made bread, and canned fish are examples. These foods usually are made from at least 2-3 ingredients and can be readily eaten without further preparation.</a:t>
            </a:r>
            <a:endParaRPr lang="en-GB" sz="2200"/>
          </a:p>
        </p:txBody>
      </p:sp>
    </p:spTree>
    <p:extLst>
      <p:ext uri="{BB962C8B-B14F-4D97-AF65-F5344CB8AC3E}">
        <p14:creationId xmlns:p14="http://schemas.microsoft.com/office/powerpoint/2010/main" val="1030851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94DB96F-7E8F-0AE1-0289-D35ED8757E70}"/>
              </a:ext>
            </a:extLst>
          </p:cNvPr>
          <p:cNvSpPr>
            <a:spLocks noGrp="1"/>
          </p:cNvSpPr>
          <p:nvPr>
            <p:ph type="title"/>
          </p:nvPr>
        </p:nvSpPr>
        <p:spPr>
          <a:xfrm>
            <a:off x="841246" y="673770"/>
            <a:ext cx="3644489" cy="2414488"/>
          </a:xfrm>
        </p:spPr>
        <p:txBody>
          <a:bodyPr anchor="t">
            <a:normAutofit/>
          </a:bodyPr>
          <a:lstStyle/>
          <a:p>
            <a:r>
              <a:rPr lang="en-GB" sz="4200" b="1" i="0">
                <a:solidFill>
                  <a:srgbClr val="FFFFFF"/>
                </a:solidFill>
                <a:effectLst/>
                <a:latin typeface="Proxima Nova"/>
              </a:rPr>
              <a:t>Ultra-processed foods</a:t>
            </a:r>
            <a:br>
              <a:rPr lang="en-GB" sz="4200" b="1" i="0">
                <a:solidFill>
                  <a:srgbClr val="FFFFFF"/>
                </a:solidFill>
                <a:effectLst/>
                <a:latin typeface="Proxima Nova"/>
              </a:rPr>
            </a:br>
            <a:endParaRPr lang="en-GB" sz="4200">
              <a:solidFill>
                <a:srgbClr val="FFFFFF"/>
              </a:solidFill>
            </a:endParaRPr>
          </a:p>
        </p:txBody>
      </p:sp>
      <p:sp>
        <p:nvSpPr>
          <p:cNvPr id="3" name="Content Placeholder 2">
            <a:extLst>
              <a:ext uri="{FF2B5EF4-FFF2-40B4-BE49-F238E27FC236}">
                <a16:creationId xmlns:a16="http://schemas.microsoft.com/office/drawing/2014/main" id="{FFC7C801-DE1D-8062-EEBA-40C0C22EA731}"/>
              </a:ext>
            </a:extLst>
          </p:cNvPr>
          <p:cNvSpPr>
            <a:spLocks noGrp="1"/>
          </p:cNvSpPr>
          <p:nvPr>
            <p:ph idx="1"/>
          </p:nvPr>
        </p:nvSpPr>
        <p:spPr>
          <a:xfrm>
            <a:off x="6095999" y="882315"/>
            <a:ext cx="5254754" cy="5294647"/>
          </a:xfrm>
        </p:spPr>
        <p:txBody>
          <a:bodyPr>
            <a:normAutofit/>
          </a:bodyPr>
          <a:lstStyle/>
          <a:p>
            <a:r>
              <a:rPr lang="en-US" sz="1900" b="0" i="0">
                <a:effectLst/>
                <a:latin typeface="Proxima Nova"/>
              </a:rPr>
              <a:t>These are “foods” from the prior group that go beyond the incorporation of salt, sugar, and fat to include artificial colors and flavors, preservatives, thickeners, emulsifiers, and artificial sweeteners that promote shelf stability, preserve and enhance texture, and increase palatability. Several processing steps using multiple ingredients are involved in an ultra-processed food. They are often mass-produced with low-cost ingredients making them cheap and highly profitable. It is speculated that these foods are designed to specifically increase cravings so that people will overeat them and purchase more. Ultra-processed foods are typically ready-to-eat with minimal additional preparation. Not all but some of these foods tend to be low in fiber and nutrients</a:t>
            </a:r>
            <a:endParaRPr lang="en-GB" sz="1900"/>
          </a:p>
        </p:txBody>
      </p:sp>
    </p:spTree>
    <p:extLst>
      <p:ext uri="{BB962C8B-B14F-4D97-AF65-F5344CB8AC3E}">
        <p14:creationId xmlns:p14="http://schemas.microsoft.com/office/powerpoint/2010/main" val="3409721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CF285-5DA5-DCF1-F0F7-265D1A6506EA}"/>
              </a:ext>
            </a:extLst>
          </p:cNvPr>
          <p:cNvSpPr>
            <a:spLocks noGrp="1"/>
          </p:cNvSpPr>
          <p:nvPr>
            <p:ph type="title"/>
          </p:nvPr>
        </p:nvSpPr>
        <p:spPr>
          <a:xfrm>
            <a:off x="838200" y="365125"/>
            <a:ext cx="10515600" cy="1325563"/>
          </a:xfrm>
        </p:spPr>
        <p:txBody>
          <a:bodyPr>
            <a:normAutofit/>
          </a:bodyPr>
          <a:lstStyle/>
          <a:p>
            <a:r>
              <a:rPr lang="en-US" sz="2600" b="0" i="0">
                <a:effectLst/>
                <a:latin typeface="GDS Transport"/>
              </a:rPr>
              <a:t>Published commentaries have proposed a range of hypotheses and mechanisms for observed associations between (ultra-) processed foods and adverse health outcomes. This includes:</a:t>
            </a:r>
            <a:endParaRPr lang="en-GB" sz="260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5BB2E9-F8AC-9307-1FB5-A8C3DC5831AB}"/>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US" sz="2000" b="0" i="0">
                <a:effectLst/>
                <a:latin typeface="GDS Transport"/>
              </a:rPr>
              <a:t>higher palatability</a:t>
            </a:r>
          </a:p>
          <a:p>
            <a:pPr>
              <a:buFont typeface="Arial" panose="020B0604020202020204" pitchFamily="34" charset="0"/>
              <a:buChar char="•"/>
            </a:pPr>
            <a:r>
              <a:rPr lang="en-US" sz="2000" b="0" i="0">
                <a:effectLst/>
                <a:latin typeface="GDS Transport"/>
              </a:rPr>
              <a:t>higher energy density</a:t>
            </a:r>
          </a:p>
          <a:p>
            <a:pPr>
              <a:buFont typeface="Arial" panose="020B0604020202020204" pitchFamily="34" charset="0"/>
              <a:buChar char="•"/>
            </a:pPr>
            <a:r>
              <a:rPr lang="en-US" sz="2000" b="0" i="0">
                <a:effectLst/>
                <a:latin typeface="GDS Transport"/>
              </a:rPr>
              <a:t>promotion of a faster eating rate – for example, due to softer texture or other changes in the food structure or matrix</a:t>
            </a:r>
          </a:p>
          <a:p>
            <a:pPr>
              <a:buFont typeface="Arial" panose="020B0604020202020204" pitchFamily="34" charset="0"/>
              <a:buChar char="•"/>
            </a:pPr>
            <a:r>
              <a:rPr lang="en-US" sz="2000" b="0" i="0">
                <a:effectLst/>
                <a:latin typeface="GDS Transport"/>
              </a:rPr>
              <a:t>differences in the nutrient content – such as higher saturated fat, salt and free sugars content alongside lower fibre content</a:t>
            </a:r>
          </a:p>
          <a:p>
            <a:pPr>
              <a:buFont typeface="Arial" panose="020B0604020202020204" pitchFamily="34" charset="0"/>
              <a:buChar char="•"/>
            </a:pPr>
            <a:r>
              <a:rPr lang="en-US" sz="2000" b="0" i="0">
                <a:effectLst/>
                <a:latin typeface="GDS Transport"/>
              </a:rPr>
              <a:t>effects of high temperature in the production of processed foods</a:t>
            </a:r>
          </a:p>
          <a:p>
            <a:pPr>
              <a:buFont typeface="Arial" panose="020B0604020202020204" pitchFamily="34" charset="0"/>
              <a:buChar char="•"/>
            </a:pPr>
            <a:r>
              <a:rPr lang="en-US" sz="2000" b="0" i="0">
                <a:effectLst/>
                <a:latin typeface="GDS Transport"/>
              </a:rPr>
              <a:t>effects of specific additives, including low or no calorie sweeteners</a:t>
            </a:r>
          </a:p>
          <a:p>
            <a:pPr>
              <a:buFont typeface="Arial" panose="020B0604020202020204" pitchFamily="34" charset="0"/>
              <a:buChar char="•"/>
            </a:pPr>
            <a:r>
              <a:rPr lang="en-US" sz="2000" b="0" i="0">
                <a:effectLst/>
                <a:latin typeface="GDS Transport"/>
              </a:rPr>
              <a:t>contaminants from packaging</a:t>
            </a:r>
          </a:p>
          <a:p>
            <a:pPr>
              <a:buFont typeface="Arial" panose="020B0604020202020204" pitchFamily="34" charset="0"/>
              <a:buChar char="•"/>
            </a:pPr>
            <a:r>
              <a:rPr lang="en-US" sz="2000" b="0" i="0">
                <a:effectLst/>
                <a:latin typeface="GDS Transport"/>
              </a:rPr>
              <a:t>higher consumption due to widespread marketing and lower cost of processed foods</a:t>
            </a:r>
          </a:p>
          <a:p>
            <a:pPr>
              <a:buFont typeface="Arial" panose="020B0604020202020204" pitchFamily="34" charset="0"/>
              <a:buChar char="•"/>
            </a:pPr>
            <a:r>
              <a:rPr lang="en-US" sz="2000" b="0" i="0">
                <a:effectLst/>
                <a:latin typeface="GDS Transport"/>
              </a:rPr>
              <a:t>combined effects of the above (Gov.UK, 2022).</a:t>
            </a:r>
          </a:p>
          <a:p>
            <a:endParaRPr lang="en-GB" sz="2000"/>
          </a:p>
        </p:txBody>
      </p:sp>
    </p:spTree>
    <p:extLst>
      <p:ext uri="{BB962C8B-B14F-4D97-AF65-F5344CB8AC3E}">
        <p14:creationId xmlns:p14="http://schemas.microsoft.com/office/powerpoint/2010/main" val="1394574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350D7-0AFF-DA35-2A87-2168D43DDD00}"/>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Ultra processed food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D0F5DE77-DA97-A7BC-4140-27A97B41EAB8}"/>
              </a:ext>
            </a:extLst>
          </p:cNvPr>
          <p:cNvGraphicFramePr>
            <a:graphicFrameLocks noGrp="1"/>
          </p:cNvGraphicFramePr>
          <p:nvPr>
            <p:ph idx="1"/>
            <p:extLst>
              <p:ext uri="{D42A27DB-BD31-4B8C-83A1-F6EECF244321}">
                <p14:modId xmlns:p14="http://schemas.microsoft.com/office/powerpoint/2010/main" val="126154238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2846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EDEBEC-881A-9FAD-940A-7457E34F7FF3}"/>
              </a:ext>
            </a:extLst>
          </p:cNvPr>
          <p:cNvSpPr>
            <a:spLocks noGrp="1"/>
          </p:cNvSpPr>
          <p:nvPr>
            <p:ph type="title"/>
          </p:nvPr>
        </p:nvSpPr>
        <p:spPr>
          <a:xfrm>
            <a:off x="1156852" y="637762"/>
            <a:ext cx="2190782" cy="5576770"/>
          </a:xfrm>
        </p:spPr>
        <p:txBody>
          <a:bodyPr anchor="t">
            <a:normAutofit/>
          </a:bodyPr>
          <a:lstStyle/>
          <a:p>
            <a:r>
              <a:rPr lang="en-US" sz="2800" b="1" i="0">
                <a:solidFill>
                  <a:schemeClr val="bg1"/>
                </a:solidFill>
                <a:effectLst/>
                <a:latin typeface="GDS Transport"/>
              </a:rPr>
              <a:t>Results of the review of the available evidence on associations between processed food consumption and health outcomes</a:t>
            </a:r>
            <a:br>
              <a:rPr lang="en-US" sz="2800" b="1" i="0">
                <a:solidFill>
                  <a:schemeClr val="bg1"/>
                </a:solidFill>
                <a:effectLst/>
                <a:latin typeface="GDS Transport"/>
              </a:rPr>
            </a:br>
            <a:endParaRPr lang="en-GB" sz="2800">
              <a:solidFill>
                <a:schemeClr val="bg1"/>
              </a:solidFill>
            </a:endParaRPr>
          </a:p>
        </p:txBody>
      </p:sp>
      <p:sp>
        <p:nvSpPr>
          <p:cNvPr id="14" name="Rectangle 13">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A65F11C7-BD85-D731-CCBE-CD190CF053CC}"/>
              </a:ext>
            </a:extLst>
          </p:cNvPr>
          <p:cNvSpPr>
            <a:spLocks noGrp="1" noChangeArrowheads="1"/>
          </p:cNvSpPr>
          <p:nvPr>
            <p:ph idx="1"/>
          </p:nvPr>
        </p:nvSpPr>
        <p:spPr bwMode="auto">
          <a:xfrm>
            <a:off x="4654732" y="850052"/>
            <a:ext cx="6390623" cy="5326911"/>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126960" tIns="126960" rIns="91440" bIns="12696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700" b="0" i="0" u="none" strike="noStrike" cap="none" normalizeH="0" baseline="0">
                <a:ln>
                  <a:noFill/>
                </a:ln>
                <a:effectLst/>
                <a:latin typeface="GDS Transport"/>
              </a:rPr>
              <a:t>Data for 10 SRs was extracted and tabulated. These SRs considered associations between UPF intake and:</a:t>
            </a:r>
            <a:endParaRPr kumimoji="0" lang="en-US" altLang="en-US" sz="17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GDS Transport"/>
              </a:rPr>
              <a:t>overweight and obesity (2 SRs)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GDS Transport"/>
              </a:rPr>
              <a:t>chronic non-communicable diseases, including type 2 diabetes, hypertension, cardiovascular disease (CVD), cerebrovascular disease and gastrointestinal tract disease (6 SRs)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GDS Transport"/>
              </a:rPr>
              <a:t>depression (2 SRs)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GDS Transport"/>
              </a:rPr>
              <a:t>mortality risk, including all-cause mortality, CVD-cause mortality, heart-cause mortality and cancer-cause mortality (4 SRs)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GDS Transport"/>
              </a:rPr>
              <a:t>maternal and child health outcomes, including gestational weight gain, gestational diabetes, hypertension during pregnancy, pre-eclampsia, low-birth weight, large-for-gestational age, preterm birth and child adiposity (2 SRs)</a:t>
            </a:r>
          </a:p>
          <a:p>
            <a:pPr marL="0" marR="0" lvl="0" indent="0" defTabSz="914400" rtl="0" eaLnBrk="0" fontAlgn="base" latinLnBrk="0" hangingPunct="0">
              <a:spcBef>
                <a:spcPct val="0"/>
              </a:spcBef>
              <a:spcAft>
                <a:spcPts val="600"/>
              </a:spcAft>
              <a:buClrTx/>
              <a:buSzTx/>
              <a:buFontTx/>
              <a:buNone/>
              <a:tabLst/>
            </a:pPr>
            <a:r>
              <a:rPr kumimoji="0" lang="en-US" altLang="en-US" sz="1700" b="0" i="0" u="none" strike="noStrike" cap="none" normalizeH="0" baseline="0">
                <a:ln>
                  <a:noFill/>
                </a:ln>
                <a:effectLst/>
                <a:latin typeface="GDS Transport"/>
              </a:rPr>
              <a:t>Most SRs reported that increased consumption of processed food (specifically UPF) was associated with an increased risk of the adverse health outcomes considered.</a:t>
            </a:r>
            <a:endParaRPr kumimoji="0" lang="en-US" altLang="en-US" sz="17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700" b="0" i="0" u="none" strike="noStrike" cap="none" normalizeH="0" baseline="0">
                <a:ln>
                  <a:noFill/>
                </a:ln>
                <a:effectLst/>
                <a:latin typeface="GDS Transport"/>
              </a:rPr>
              <a:t>A check of a trial registry during the drafting of this paper indicated that a number of registered trials were underway on the topic of processed foods and health.</a:t>
            </a:r>
            <a:endParaRPr kumimoji="0" lang="en-US" altLang="en-US" sz="17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4079673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FB978-B96B-F4F5-6FDF-9C0B7758CB8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Research </a:t>
            </a:r>
            <a:endParaRPr lang="en-GB" sz="4000">
              <a:solidFill>
                <a:srgbClr val="FFFFFF"/>
              </a:solidFill>
            </a:endParaRPr>
          </a:p>
        </p:txBody>
      </p:sp>
      <p:sp>
        <p:nvSpPr>
          <p:cNvPr id="3" name="Content Placeholder 2">
            <a:extLst>
              <a:ext uri="{FF2B5EF4-FFF2-40B4-BE49-F238E27FC236}">
                <a16:creationId xmlns:a16="http://schemas.microsoft.com/office/drawing/2014/main" id="{1CBB3230-233D-553D-8FE4-9BD5BD145E1B}"/>
              </a:ext>
            </a:extLst>
          </p:cNvPr>
          <p:cNvSpPr>
            <a:spLocks noGrp="1"/>
          </p:cNvSpPr>
          <p:nvPr>
            <p:ph idx="1"/>
          </p:nvPr>
        </p:nvSpPr>
        <p:spPr>
          <a:xfrm>
            <a:off x="4810259" y="649480"/>
            <a:ext cx="6555347" cy="5546047"/>
          </a:xfrm>
        </p:spPr>
        <p:txBody>
          <a:bodyPr anchor="ctr">
            <a:normAutofit/>
          </a:bodyPr>
          <a:lstStyle/>
          <a:p>
            <a:r>
              <a:rPr lang="en-US" sz="2000" b="0" i="0">
                <a:effectLst/>
                <a:latin typeface="Cambria" panose="02040503050406030204" pitchFamily="18" charset="0"/>
              </a:rPr>
              <a:t>A recent ecological study conducted with nationally representative data from nineteen European countries, including the U.K., found a direct association between household availability of ultra-processed foods and prevalence of obesity .In prospective cohort studies, ultra-processed food consumption has been associated with incidence of obesity hypertension dyslipidaemias and breast and total cancer (Monteiro et. al, 2018: Mendonc et. al, 2016, Rabuer et. al 2015).</a:t>
            </a:r>
            <a:endParaRPr lang="en-GB" sz="2000"/>
          </a:p>
        </p:txBody>
      </p:sp>
    </p:spTree>
    <p:extLst>
      <p:ext uri="{BB962C8B-B14F-4D97-AF65-F5344CB8AC3E}">
        <p14:creationId xmlns:p14="http://schemas.microsoft.com/office/powerpoint/2010/main" val="2162508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71D9A-2975-8770-C350-B4E9DA50B989}"/>
              </a:ext>
            </a:extLst>
          </p:cNvPr>
          <p:cNvSpPr>
            <a:spLocks noGrp="1"/>
          </p:cNvSpPr>
          <p:nvPr>
            <p:ph type="title"/>
          </p:nvPr>
        </p:nvSpPr>
        <p:spPr/>
        <p:txBody>
          <a:bodyPr/>
          <a:lstStyle/>
          <a:p>
            <a:r>
              <a:rPr lang="en-US" dirty="0"/>
              <a:t>The facts </a:t>
            </a:r>
            <a:endParaRPr lang="en-GB" dirty="0"/>
          </a:p>
        </p:txBody>
      </p:sp>
      <p:pic>
        <p:nvPicPr>
          <p:cNvPr id="4" name="Online Media 3" title="The Role of Processed Foods in the Obesity Epidemic">
            <a:hlinkClick r:id="" action="ppaction://media"/>
            <a:extLst>
              <a:ext uri="{FF2B5EF4-FFF2-40B4-BE49-F238E27FC236}">
                <a16:creationId xmlns:a16="http://schemas.microsoft.com/office/drawing/2014/main" id="{9F70B14A-AFDC-2932-EE6D-C610CED422A1}"/>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3647117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AAE4D-AFC1-F51A-0880-4216978E6A37}"/>
              </a:ext>
            </a:extLst>
          </p:cNvPr>
          <p:cNvSpPr>
            <a:spLocks noGrp="1"/>
          </p:cNvSpPr>
          <p:nvPr>
            <p:ph type="title"/>
          </p:nvPr>
        </p:nvSpPr>
        <p:spPr/>
        <p:txBody>
          <a:bodyPr/>
          <a:lstStyle/>
          <a:p>
            <a:r>
              <a:rPr lang="en-US" dirty="0"/>
              <a:t>Addicted to food recommended viewing if you have a TV license !</a:t>
            </a:r>
            <a:endParaRPr lang="en-GB" dirty="0"/>
          </a:p>
        </p:txBody>
      </p:sp>
      <p:sp>
        <p:nvSpPr>
          <p:cNvPr id="3" name="Content Placeholder 2">
            <a:extLst>
              <a:ext uri="{FF2B5EF4-FFF2-40B4-BE49-F238E27FC236}">
                <a16:creationId xmlns:a16="http://schemas.microsoft.com/office/drawing/2014/main" id="{F1C17DE0-2962-DE3B-E0EB-35B7CD21821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767818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1390</Words>
  <Application>Microsoft Office PowerPoint</Application>
  <PresentationFormat>Widescreen</PresentationFormat>
  <Paragraphs>50</Paragraphs>
  <Slides>16</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Cambria</vt:lpstr>
      <vt:lpstr>GDS Transport</vt:lpstr>
      <vt:lpstr>Merriweather</vt:lpstr>
      <vt:lpstr>Proxima Nova</vt:lpstr>
      <vt:lpstr>Office Theme</vt:lpstr>
      <vt:lpstr>Processed foods and health </vt:lpstr>
      <vt:lpstr>Definition </vt:lpstr>
      <vt:lpstr>Food processing </vt:lpstr>
      <vt:lpstr>Ultra processed foods</vt:lpstr>
      <vt:lpstr>Types of food processing </vt:lpstr>
      <vt:lpstr>NOVA</vt:lpstr>
      <vt:lpstr>Unprocessed or minimally processed foods </vt:lpstr>
      <vt:lpstr>Processed culinary ingredients </vt:lpstr>
      <vt:lpstr>Processed foods </vt:lpstr>
      <vt:lpstr>Ultra-processed foods </vt:lpstr>
      <vt:lpstr>Published commentaries have proposed a range of hypotheses and mechanisms for observed associations between (ultra-) processed foods and adverse health outcomes. This includes:</vt:lpstr>
      <vt:lpstr>Ultra processed food </vt:lpstr>
      <vt:lpstr>Results of the review of the available evidence on associations between processed food consumption and health outcomes </vt:lpstr>
      <vt:lpstr>Research </vt:lpstr>
      <vt:lpstr>The facts </vt:lpstr>
      <vt:lpstr>Addicted to food recommended viewing if you have a TV license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Processed foods and health </dc:title>
  <dc:creator>Felicity Peacock</dc:creator>
  <cp:lastModifiedBy>Felicity Peacock</cp:lastModifiedBy>
  <cp:revision>3</cp:revision>
  <dcterms:created xsi:type="dcterms:W3CDTF">2024-01-29T17:18:33Z</dcterms:created>
  <dcterms:modified xsi:type="dcterms:W3CDTF">2025-01-16T13:26:12Z</dcterms:modified>
</cp:coreProperties>
</file>