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42"/>
  </p:notesMasterIdLst>
  <p:sldIdLst>
    <p:sldId id="575" r:id="rId2"/>
    <p:sldId id="521" r:id="rId3"/>
    <p:sldId id="522" r:id="rId4"/>
    <p:sldId id="261" r:id="rId5"/>
    <p:sldId id="260" r:id="rId6"/>
    <p:sldId id="497" r:id="rId7"/>
    <p:sldId id="560" r:id="rId8"/>
    <p:sldId id="559" r:id="rId9"/>
    <p:sldId id="544" r:id="rId10"/>
    <p:sldId id="545" r:id="rId11"/>
    <p:sldId id="546" r:id="rId12"/>
    <p:sldId id="562" r:id="rId13"/>
    <p:sldId id="547" r:id="rId14"/>
    <p:sldId id="563" r:id="rId15"/>
    <p:sldId id="549" r:id="rId16"/>
    <p:sldId id="550" r:id="rId17"/>
    <p:sldId id="503" r:id="rId18"/>
    <p:sldId id="564" r:id="rId19"/>
    <p:sldId id="551" r:id="rId20"/>
    <p:sldId id="565" r:id="rId21"/>
    <p:sldId id="552" r:id="rId22"/>
    <p:sldId id="553" r:id="rId23"/>
    <p:sldId id="554" r:id="rId24"/>
    <p:sldId id="555" r:id="rId25"/>
    <p:sldId id="566" r:id="rId26"/>
    <p:sldId id="556" r:id="rId27"/>
    <p:sldId id="557" r:id="rId28"/>
    <p:sldId id="558" r:id="rId29"/>
    <p:sldId id="561" r:id="rId30"/>
    <p:sldId id="286" r:id="rId31"/>
    <p:sldId id="567" r:id="rId32"/>
    <p:sldId id="568" r:id="rId33"/>
    <p:sldId id="569" r:id="rId34"/>
    <p:sldId id="570" r:id="rId35"/>
    <p:sldId id="571" r:id="rId36"/>
    <p:sldId id="572" r:id="rId37"/>
    <p:sldId id="573" r:id="rId38"/>
    <p:sldId id="574" r:id="rId39"/>
    <p:sldId id="258" r:id="rId40"/>
    <p:sldId id="527"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616FA0-DA1A-4F8F-B588-A78805E31A2C}" v="20" dt="2026-07-02T19:37:05.2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4" d="100"/>
          <a:sy n="74" d="100"/>
        </p:scale>
        <p:origin x="39" y="3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54C9AE00-D1B0-4E49-9E4E-407B2EB8B46F}"/>
    <pc:docChg chg="undo custSel addSld modSld">
      <pc:chgData name="Hoang Dang Nguyen" userId="1de6b3a7-5191-4a0c-8968-b8f905305e1d" providerId="ADAL" clId="{54C9AE00-D1B0-4E49-9E4E-407B2EB8B46F}" dt="2026-07-02T19:41:12.690" v="1913" actId="20577"/>
      <pc:docMkLst>
        <pc:docMk/>
      </pc:docMkLst>
      <pc:sldChg chg="modSp mod">
        <pc:chgData name="Hoang Dang Nguyen" userId="1de6b3a7-5191-4a0c-8968-b8f905305e1d" providerId="ADAL" clId="{54C9AE00-D1B0-4E49-9E4E-407B2EB8B46F}" dt="2026-07-02T19:41:12.690" v="1913" actId="20577"/>
        <pc:sldMkLst>
          <pc:docMk/>
          <pc:sldMk cId="3661340027" sldId="256"/>
        </pc:sldMkLst>
        <pc:spChg chg="mod">
          <ac:chgData name="Hoang Dang Nguyen" userId="1de6b3a7-5191-4a0c-8968-b8f905305e1d" providerId="ADAL" clId="{54C9AE00-D1B0-4E49-9E4E-407B2EB8B46F}" dt="2026-07-02T19:41:12.690" v="1913" actId="20577"/>
          <ac:spMkLst>
            <pc:docMk/>
            <pc:sldMk cId="3661340027" sldId="256"/>
            <ac:spMk id="5" creationId="{D5520C09-344C-5086-48D5-55B49BD92B42}"/>
          </ac:spMkLst>
        </pc:spChg>
      </pc:sldChg>
      <pc:sldChg chg="modSp mod">
        <pc:chgData name="Hoang Dang Nguyen" userId="1de6b3a7-5191-4a0c-8968-b8f905305e1d" providerId="ADAL" clId="{54C9AE00-D1B0-4E49-9E4E-407B2EB8B46F}" dt="2026-07-02T16:08:19.588" v="60" actId="20577"/>
        <pc:sldMkLst>
          <pc:docMk/>
          <pc:sldMk cId="0" sldId="521"/>
        </pc:sldMkLst>
        <pc:spChg chg="mod">
          <ac:chgData name="Hoang Dang Nguyen" userId="1de6b3a7-5191-4a0c-8968-b8f905305e1d" providerId="ADAL" clId="{54C9AE00-D1B0-4E49-9E4E-407B2EB8B46F}" dt="2026-07-02T16:08:19.588" v="60" actId="20577"/>
          <ac:spMkLst>
            <pc:docMk/>
            <pc:sldMk cId="0" sldId="521"/>
            <ac:spMk id="6" creationId="{E3DCF0F3-5DB2-4923-9C20-404CF69FFD2C}"/>
          </ac:spMkLst>
        </pc:spChg>
      </pc:sldChg>
      <pc:sldChg chg="modSp add mod">
        <pc:chgData name="Hoang Dang Nguyen" userId="1de6b3a7-5191-4a0c-8968-b8f905305e1d" providerId="ADAL" clId="{54C9AE00-D1B0-4E49-9E4E-407B2EB8B46F}" dt="2026-07-02T16:10:44.885" v="111" actId="20577"/>
        <pc:sldMkLst>
          <pc:docMk/>
          <pc:sldMk cId="3218548151" sldId="567"/>
        </pc:sldMkLst>
        <pc:spChg chg="mod">
          <ac:chgData name="Hoang Dang Nguyen" userId="1de6b3a7-5191-4a0c-8968-b8f905305e1d" providerId="ADAL" clId="{54C9AE00-D1B0-4E49-9E4E-407B2EB8B46F}" dt="2026-07-02T16:10:44.885" v="111" actId="20577"/>
          <ac:spMkLst>
            <pc:docMk/>
            <pc:sldMk cId="3218548151" sldId="567"/>
            <ac:spMk id="2" creationId="{838AF46D-4777-9B22-FA5D-44B9B5925B89}"/>
          </ac:spMkLst>
        </pc:spChg>
        <pc:spChg chg="mod">
          <ac:chgData name="Hoang Dang Nguyen" userId="1de6b3a7-5191-4a0c-8968-b8f905305e1d" providerId="ADAL" clId="{54C9AE00-D1B0-4E49-9E4E-407B2EB8B46F}" dt="2026-07-02T16:09:40.913" v="93" actId="15"/>
          <ac:spMkLst>
            <pc:docMk/>
            <pc:sldMk cId="3218548151" sldId="567"/>
            <ac:spMk id="3" creationId="{ABD84508-FC04-1553-9C77-B05CBA505F96}"/>
          </ac:spMkLst>
        </pc:spChg>
      </pc:sldChg>
      <pc:sldChg chg="modSp add mod">
        <pc:chgData name="Hoang Dang Nguyen" userId="1de6b3a7-5191-4a0c-8968-b8f905305e1d" providerId="ADAL" clId="{54C9AE00-D1B0-4E49-9E4E-407B2EB8B46F}" dt="2026-07-02T16:10:49.142" v="114" actId="20577"/>
        <pc:sldMkLst>
          <pc:docMk/>
          <pc:sldMk cId="4155969737" sldId="568"/>
        </pc:sldMkLst>
        <pc:spChg chg="mod">
          <ac:chgData name="Hoang Dang Nguyen" userId="1de6b3a7-5191-4a0c-8968-b8f905305e1d" providerId="ADAL" clId="{54C9AE00-D1B0-4E49-9E4E-407B2EB8B46F}" dt="2026-07-02T16:10:49.142" v="114" actId="20577"/>
          <ac:spMkLst>
            <pc:docMk/>
            <pc:sldMk cId="4155969737" sldId="568"/>
            <ac:spMk id="2" creationId="{CEC4D246-ACDB-4B16-AC60-8D11EA57DCAD}"/>
          </ac:spMkLst>
        </pc:spChg>
        <pc:spChg chg="mod">
          <ac:chgData name="Hoang Dang Nguyen" userId="1de6b3a7-5191-4a0c-8968-b8f905305e1d" providerId="ADAL" clId="{54C9AE00-D1B0-4E49-9E4E-407B2EB8B46F}" dt="2026-07-02T16:09:57.725" v="99" actId="15"/>
          <ac:spMkLst>
            <pc:docMk/>
            <pc:sldMk cId="4155969737" sldId="568"/>
            <ac:spMk id="3" creationId="{034E1495-AFE1-09EA-FDDF-B33362C7FA7A}"/>
          </ac:spMkLst>
        </pc:spChg>
      </pc:sldChg>
      <pc:sldChg chg="modSp add mod">
        <pc:chgData name="Hoang Dang Nguyen" userId="1de6b3a7-5191-4a0c-8968-b8f905305e1d" providerId="ADAL" clId="{54C9AE00-D1B0-4E49-9E4E-407B2EB8B46F}" dt="2026-07-02T16:10:51.735" v="117" actId="20577"/>
        <pc:sldMkLst>
          <pc:docMk/>
          <pc:sldMk cId="1286816598" sldId="569"/>
        </pc:sldMkLst>
        <pc:spChg chg="mod">
          <ac:chgData name="Hoang Dang Nguyen" userId="1de6b3a7-5191-4a0c-8968-b8f905305e1d" providerId="ADAL" clId="{54C9AE00-D1B0-4E49-9E4E-407B2EB8B46F}" dt="2026-07-02T16:10:51.735" v="117" actId="20577"/>
          <ac:spMkLst>
            <pc:docMk/>
            <pc:sldMk cId="1286816598" sldId="569"/>
            <ac:spMk id="2" creationId="{4A83108E-019F-83C7-9C93-60A4E1E3AE33}"/>
          </ac:spMkLst>
        </pc:spChg>
        <pc:spChg chg="mod">
          <ac:chgData name="Hoang Dang Nguyen" userId="1de6b3a7-5191-4a0c-8968-b8f905305e1d" providerId="ADAL" clId="{54C9AE00-D1B0-4E49-9E4E-407B2EB8B46F}" dt="2026-07-02T16:10:09.500" v="101" actId="15"/>
          <ac:spMkLst>
            <pc:docMk/>
            <pc:sldMk cId="1286816598" sldId="569"/>
            <ac:spMk id="3" creationId="{87BF7F95-0DE4-CADE-F712-E4D75748FF50}"/>
          </ac:spMkLst>
        </pc:spChg>
      </pc:sldChg>
      <pc:sldChg chg="modSp add mod">
        <pc:chgData name="Hoang Dang Nguyen" userId="1de6b3a7-5191-4a0c-8968-b8f905305e1d" providerId="ADAL" clId="{54C9AE00-D1B0-4E49-9E4E-407B2EB8B46F}" dt="2026-07-02T16:10:55.533" v="120" actId="20577"/>
        <pc:sldMkLst>
          <pc:docMk/>
          <pc:sldMk cId="3158419716" sldId="570"/>
        </pc:sldMkLst>
        <pc:spChg chg="mod">
          <ac:chgData name="Hoang Dang Nguyen" userId="1de6b3a7-5191-4a0c-8968-b8f905305e1d" providerId="ADAL" clId="{54C9AE00-D1B0-4E49-9E4E-407B2EB8B46F}" dt="2026-07-02T16:10:55.533" v="120" actId="20577"/>
          <ac:spMkLst>
            <pc:docMk/>
            <pc:sldMk cId="3158419716" sldId="570"/>
            <ac:spMk id="2" creationId="{0522D078-E791-0C9F-F476-BF37E0231ED5}"/>
          </ac:spMkLst>
        </pc:spChg>
        <pc:spChg chg="mod">
          <ac:chgData name="Hoang Dang Nguyen" userId="1de6b3a7-5191-4a0c-8968-b8f905305e1d" providerId="ADAL" clId="{54C9AE00-D1B0-4E49-9E4E-407B2EB8B46F}" dt="2026-07-02T16:10:24.476" v="103" actId="15"/>
          <ac:spMkLst>
            <pc:docMk/>
            <pc:sldMk cId="3158419716" sldId="570"/>
            <ac:spMk id="3" creationId="{B4387ECB-BECA-CC99-9EAB-87643415C083}"/>
          </ac:spMkLst>
        </pc:spChg>
      </pc:sldChg>
      <pc:sldChg chg="modSp add mod">
        <pc:chgData name="Hoang Dang Nguyen" userId="1de6b3a7-5191-4a0c-8968-b8f905305e1d" providerId="ADAL" clId="{54C9AE00-D1B0-4E49-9E4E-407B2EB8B46F}" dt="2026-07-02T16:10:59.191" v="123" actId="20577"/>
        <pc:sldMkLst>
          <pc:docMk/>
          <pc:sldMk cId="256589047" sldId="571"/>
        </pc:sldMkLst>
        <pc:spChg chg="mod">
          <ac:chgData name="Hoang Dang Nguyen" userId="1de6b3a7-5191-4a0c-8968-b8f905305e1d" providerId="ADAL" clId="{54C9AE00-D1B0-4E49-9E4E-407B2EB8B46F}" dt="2026-07-02T16:10:59.191" v="123" actId="20577"/>
          <ac:spMkLst>
            <pc:docMk/>
            <pc:sldMk cId="256589047" sldId="571"/>
            <ac:spMk id="2" creationId="{71A34DD1-704B-19F2-495B-147B21211EAF}"/>
          </ac:spMkLst>
        </pc:spChg>
        <pc:spChg chg="mod">
          <ac:chgData name="Hoang Dang Nguyen" userId="1de6b3a7-5191-4a0c-8968-b8f905305e1d" providerId="ADAL" clId="{54C9AE00-D1B0-4E49-9E4E-407B2EB8B46F}" dt="2026-07-02T16:10:37.793" v="105" actId="15"/>
          <ac:spMkLst>
            <pc:docMk/>
            <pc:sldMk cId="256589047" sldId="571"/>
            <ac:spMk id="3" creationId="{4A4F41C3-61A3-4636-6CFB-A7DACD2A93AC}"/>
          </ac:spMkLst>
        </pc:spChg>
      </pc:sldChg>
      <pc:sldChg chg="modSp add mod">
        <pc:chgData name="Hoang Dang Nguyen" userId="1de6b3a7-5191-4a0c-8968-b8f905305e1d" providerId="ADAL" clId="{54C9AE00-D1B0-4E49-9E4E-407B2EB8B46F}" dt="2026-07-02T19:35:37.669" v="1440" actId="20577"/>
        <pc:sldMkLst>
          <pc:docMk/>
          <pc:sldMk cId="3084187229" sldId="572"/>
        </pc:sldMkLst>
        <pc:spChg chg="mod">
          <ac:chgData name="Hoang Dang Nguyen" userId="1de6b3a7-5191-4a0c-8968-b8f905305e1d" providerId="ADAL" clId="{54C9AE00-D1B0-4E49-9E4E-407B2EB8B46F}" dt="2026-07-02T19:35:37.669" v="1440" actId="20577"/>
          <ac:spMkLst>
            <pc:docMk/>
            <pc:sldMk cId="3084187229" sldId="572"/>
            <ac:spMk id="3" creationId="{C37F3EFA-B6B1-AAC6-7FCE-B9177EECD3C5}"/>
          </ac:spMkLst>
        </pc:spChg>
      </pc:sldChg>
      <pc:sldChg chg="modSp add mod">
        <pc:chgData name="Hoang Dang Nguyen" userId="1de6b3a7-5191-4a0c-8968-b8f905305e1d" providerId="ADAL" clId="{54C9AE00-D1B0-4E49-9E4E-407B2EB8B46F}" dt="2026-07-02T19:37:15.195" v="1454" actId="20577"/>
        <pc:sldMkLst>
          <pc:docMk/>
          <pc:sldMk cId="2351363746" sldId="573"/>
        </pc:sldMkLst>
        <pc:spChg chg="mod">
          <ac:chgData name="Hoang Dang Nguyen" userId="1de6b3a7-5191-4a0c-8968-b8f905305e1d" providerId="ADAL" clId="{54C9AE00-D1B0-4E49-9E4E-407B2EB8B46F}" dt="2026-07-02T19:37:15.195" v="1454" actId="20577"/>
          <ac:spMkLst>
            <pc:docMk/>
            <pc:sldMk cId="2351363746" sldId="573"/>
            <ac:spMk id="3" creationId="{72D45679-1299-EC6B-4B29-19ED07BAD5EF}"/>
          </ac:spMkLst>
        </pc:spChg>
      </pc:sldChg>
      <pc:sldChg chg="modSp add mod">
        <pc:chgData name="Hoang Dang Nguyen" userId="1de6b3a7-5191-4a0c-8968-b8f905305e1d" providerId="ADAL" clId="{54C9AE00-D1B0-4E49-9E4E-407B2EB8B46F}" dt="2026-07-02T19:39:07.293" v="1895" actId="20577"/>
        <pc:sldMkLst>
          <pc:docMk/>
          <pc:sldMk cId="158780162" sldId="574"/>
        </pc:sldMkLst>
        <pc:spChg chg="mod">
          <ac:chgData name="Hoang Dang Nguyen" userId="1de6b3a7-5191-4a0c-8968-b8f905305e1d" providerId="ADAL" clId="{54C9AE00-D1B0-4E49-9E4E-407B2EB8B46F}" dt="2026-07-02T19:39:07.293" v="1895" actId="20577"/>
          <ac:spMkLst>
            <pc:docMk/>
            <pc:sldMk cId="158780162" sldId="574"/>
            <ac:spMk id="3" creationId="{49A6224E-5EA7-4343-DFFB-CFEB19A605B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27/10/2026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F99747C-F907-4D2C-A77A-53A8F01024A0}"/>
              </a:ext>
            </a:extLst>
          </p:cNvPr>
          <p:cNvSpPr>
            <a:spLocks noGrp="1" noChangeArrowheads="1"/>
          </p:cNvSpPr>
          <p:nvPr>
            <p:ph type="sldNum" sz="quarter" idx="5"/>
          </p:nvPr>
        </p:nvSpPr>
        <p:spPr>
          <a:ln/>
        </p:spPr>
        <p:txBody>
          <a:bodyPr/>
          <a:lstStyle/>
          <a:p>
            <a:fld id="{84646FD6-DACD-49CE-B429-680D0E79F469}" type="slidenum">
              <a:rPr lang="en-US" altLang="en-US"/>
              <a:pPr/>
              <a:t>6</a:t>
            </a:fld>
            <a:endParaRPr lang="en-US" altLang="en-US"/>
          </a:p>
        </p:txBody>
      </p:sp>
      <p:sp>
        <p:nvSpPr>
          <p:cNvPr id="17410" name="Rectangle 2">
            <a:extLst>
              <a:ext uri="{FF2B5EF4-FFF2-40B4-BE49-F238E27FC236}">
                <a16:creationId xmlns:a16="http://schemas.microsoft.com/office/drawing/2014/main" id="{78A0A0B5-04F9-4AEA-AA7F-5438E6784266}"/>
              </a:ext>
            </a:extLst>
          </p:cNvPr>
          <p:cNvSpPr>
            <a:spLocks noGrp="1" noRot="1" noChangeAspect="1"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p:spPr>
      </p:sp>
      <p:sp>
        <p:nvSpPr>
          <p:cNvPr id="17411" name="Rectangle 3">
            <a:extLst>
              <a:ext uri="{FF2B5EF4-FFF2-40B4-BE49-F238E27FC236}">
                <a16:creationId xmlns:a16="http://schemas.microsoft.com/office/drawing/2014/main" id="{AE810F3B-A92E-45D9-81EC-EFC2DA1FC9F5}"/>
              </a:ext>
            </a:extLst>
          </p:cNvPr>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ltLang="en-US"/>
          </a:p>
        </p:txBody>
      </p:sp>
    </p:spTree>
    <p:extLst>
      <p:ext uri="{BB962C8B-B14F-4D97-AF65-F5344CB8AC3E}">
        <p14:creationId xmlns:p14="http://schemas.microsoft.com/office/powerpoint/2010/main" val="24133331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245F3DA-D27C-4373-A2A3-6EB3B109407B}"/>
              </a:ext>
            </a:extLst>
          </p:cNvPr>
          <p:cNvSpPr>
            <a:spLocks noGrp="1" noChangeArrowheads="1"/>
          </p:cNvSpPr>
          <p:nvPr>
            <p:ph type="sldNum" sz="quarter" idx="5"/>
          </p:nvPr>
        </p:nvSpPr>
        <p:spPr>
          <a:ln/>
        </p:spPr>
        <p:txBody>
          <a:bodyPr/>
          <a:lstStyle/>
          <a:p>
            <a:fld id="{DDBE9E1E-F849-4ADA-B3E7-3BC662D3D5D4}" type="slidenum">
              <a:rPr lang="en-US" altLang="en-US"/>
              <a:pPr/>
              <a:t>17</a:t>
            </a:fld>
            <a:endParaRPr lang="en-US" altLang="en-US"/>
          </a:p>
        </p:txBody>
      </p:sp>
      <p:sp>
        <p:nvSpPr>
          <p:cNvPr id="35842" name="Rectangle 2">
            <a:extLst>
              <a:ext uri="{FF2B5EF4-FFF2-40B4-BE49-F238E27FC236}">
                <a16:creationId xmlns:a16="http://schemas.microsoft.com/office/drawing/2014/main" id="{1E3A5601-7341-47EA-9ED7-3180776917D5}"/>
              </a:ext>
            </a:extLst>
          </p:cNvPr>
          <p:cNvSpPr>
            <a:spLocks noGrp="1" noRot="1" noChangeAspect="1"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p:spPr>
      </p:sp>
      <p:sp>
        <p:nvSpPr>
          <p:cNvPr id="35843" name="Rectangle 3">
            <a:extLst>
              <a:ext uri="{FF2B5EF4-FFF2-40B4-BE49-F238E27FC236}">
                <a16:creationId xmlns:a16="http://schemas.microsoft.com/office/drawing/2014/main" id="{C8D2D2AF-7915-40E8-9010-086914618BD9}"/>
              </a:ext>
            </a:extLst>
          </p:cNvPr>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endParaRPr lang="en-GB" altLang="en-US" dirty="0"/>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anose="020F0502020204030204" pitchFamily="34" charset="0"/>
              </a:defRPr>
            </a:lvl1pPr>
          </a:lstStyle>
          <a:p>
            <a:pPr>
              <a:defRPr/>
            </a:pPr>
            <a:fld id="{31F3F4A0-9296-4EBF-B673-F9FBF68C122A}" type="slidenum">
              <a:rPr lang="en-US" altLang="en-US" smtClean="0"/>
              <a:pPr>
                <a:defRPr/>
              </a:pPr>
              <a:t>‹#›</a:t>
            </a:fld>
            <a:endParaRPr lang="en-US" altLang="en-US" dirty="0"/>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Calibri" panose="020F0502020204030204" pitchFamily="34" charset="0"/>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Calibri" panose="020F050202020403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Calibri" panose="020F050202020403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Calibri" panose="020F050202020403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libguides.derby.ac.uk/literature-reviews/prisma-lr" TargetMode="External"/><Relationship Id="rId2" Type="http://schemas.openxmlformats.org/officeDocument/2006/relationships/hyperlink" Target="https://www.prisma-statement.org/prisma-2020-checklist"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hsl.lib.unc.edu/citing" TargetMode="External"/><Relationship Id="rId2" Type="http://schemas.openxmlformats.org/officeDocument/2006/relationships/hyperlink" Target="https://community.cochrane.org/help/tools-and-software/revman-5"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libanswers.liverpool.ac.uk/faq/260223" TargetMode="External"/><Relationship Id="rId2" Type="http://schemas.openxmlformats.org/officeDocument/2006/relationships/hyperlink" Target="https://www.cochrane.org/authors/handbooks-and-manuals/handbook/current/chapter-01"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altLang="en-US" b="1" dirty="0"/>
              <a:t>LCDB7010</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11407775"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None/>
            </a:pPr>
            <a:r>
              <a:rPr lang="en-GB" altLang="en-US" sz="2800" b="1" dirty="0">
                <a:solidFill>
                  <a:srgbClr val="FFFF00"/>
                </a:solidFill>
                <a:latin typeface="Arial" panose="020B0604020202020204" pitchFamily="34" charset="0"/>
              </a:rPr>
              <a:t>Week 5 (2 of 3) Additional Material (Systematic and Extended Literature Review - </a:t>
            </a:r>
            <a:r>
              <a:rPr lang="en-GB" altLang="en-US" sz="2800" b="1" dirty="0">
                <a:solidFill>
                  <a:srgbClr val="FF0000"/>
                </a:solidFill>
                <a:latin typeface="Arial" panose="020B0604020202020204" pitchFamily="34" charset="0"/>
              </a:rPr>
              <a:t>simplified</a:t>
            </a:r>
            <a:r>
              <a:rPr lang="en-GB" altLang="en-US" sz="2800" b="1" dirty="0">
                <a:solidFill>
                  <a:srgbClr val="FFFF00"/>
                </a:solidFill>
                <a:latin typeface="Arial" panose="020B0604020202020204" pitchFamily="34" charset="0"/>
              </a:rPr>
              <a:t>)</a:t>
            </a:r>
          </a:p>
          <a:p>
            <a:pPr algn="ctr">
              <a:spcBef>
                <a:spcPct val="0"/>
              </a:spcBef>
              <a:buFontTx/>
              <a:buNone/>
            </a:pPr>
            <a:endParaRPr lang="en-GB" altLang="en-US" sz="2800" b="1" dirty="0">
              <a:solidFill>
                <a:srgbClr val="FFFF00"/>
              </a:solidFill>
              <a:latin typeface="Arial" panose="020B0604020202020204" pitchFamily="34" charset="0"/>
            </a:endParaRPr>
          </a:p>
          <a:p>
            <a:pPr algn="ctr">
              <a:spcBef>
                <a:spcPct val="0"/>
              </a:spcBef>
              <a:buFontTx/>
              <a:buNone/>
            </a:pPr>
            <a:r>
              <a:rPr lang="en-GB" altLang="en-US" sz="2800" b="1" dirty="0">
                <a:solidFill>
                  <a:srgbClr val="FF0000"/>
                </a:solidFill>
                <a:latin typeface="Arial" panose="020B0604020202020204" pitchFamily="34" charset="0"/>
              </a:rPr>
              <a:t>Amare Desta (Prof)</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337571" y="512420"/>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8000" dirty="0"/>
              <a:t> </a:t>
            </a:r>
            <a:r>
              <a:rPr lang="en-GB" sz="5400" b="1" dirty="0">
                <a:solidFill>
                  <a:schemeClr val="tx1"/>
                </a:solidFill>
                <a:highlight>
                  <a:srgbClr val="FFFF00"/>
                </a:highlight>
              </a:rPr>
              <a:t>Converting Research into Practice</a:t>
            </a:r>
            <a:endParaRPr lang="en-GB" altLang="en-US" sz="4800" b="1" dirty="0">
              <a:ln w="13462">
                <a:solidFill>
                  <a:schemeClr val="bg1"/>
                </a:solidFill>
                <a:prstDash val="solid"/>
              </a:ln>
              <a:solidFill>
                <a:schemeClr val="tx1"/>
              </a:solidFill>
              <a:effectLst>
                <a:outerShdw dist="38100" dir="2700000" algn="bl" rotWithShape="0">
                  <a:schemeClr val="accent5"/>
                </a:outerShdw>
              </a:effectLst>
              <a:highlight>
                <a:srgbClr val="FFFF00"/>
              </a:highlight>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13712231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502775"/>
            <a:ext cx="10972800" cy="686726"/>
          </a:xfrm>
        </p:spPr>
        <p:txBody>
          <a:bodyPr vert="horz" wrap="square" lIns="0" tIns="9525" rIns="0" bIns="0" numCol="1" rtlCol="0" anchor="ctr" anchorCtr="0" compatLnSpc="1">
            <a:prstTxWarp prst="textNoShape">
              <a:avLst/>
            </a:prstTxWarp>
            <a:spAutoFit/>
          </a:bodyPr>
          <a:lstStyle/>
          <a:p>
            <a:r>
              <a:rPr lang="en-GB" b="1" dirty="0"/>
              <a:t>Learning Outcomes</a:t>
            </a:r>
          </a:p>
        </p:txBody>
      </p:sp>
      <p:sp>
        <p:nvSpPr>
          <p:cNvPr id="6" name="Content Placeholder 5">
            <a:extLst>
              <a:ext uri="{FF2B5EF4-FFF2-40B4-BE49-F238E27FC236}">
                <a16:creationId xmlns:a16="http://schemas.microsoft.com/office/drawing/2014/main" id="{E3DCF0F3-5DB2-4923-9C20-404CF69FFD2C}"/>
              </a:ext>
            </a:extLst>
          </p:cNvPr>
          <p:cNvSpPr>
            <a:spLocks noGrp="1"/>
          </p:cNvSpPr>
          <p:nvPr>
            <p:ph idx="1"/>
          </p:nvPr>
        </p:nvSpPr>
        <p:spPr/>
        <p:txBody>
          <a:bodyPr/>
          <a:lstStyle/>
          <a:p>
            <a:pPr marL="352425">
              <a:spcBef>
                <a:spcPts val="71"/>
              </a:spcBef>
              <a:buFont typeface="Arial"/>
              <a:buChar char="•"/>
              <a:tabLst>
                <a:tab pos="351949" algn="l"/>
                <a:tab pos="352425" algn="l"/>
              </a:tabLst>
            </a:pPr>
            <a:r>
              <a:rPr lang="en-US" spc="-8" dirty="0">
                <a:latin typeface="Arial" panose="020B0604020202020204" pitchFamily="34" charset="0"/>
                <a:cs typeface="Arial" panose="020B0604020202020204" pitchFamily="34" charset="0"/>
              </a:rPr>
              <a:t>Define </a:t>
            </a:r>
            <a:r>
              <a:rPr lang="en-US" spc="-4" dirty="0">
                <a:latin typeface="Arial" panose="020B0604020202020204" pitchFamily="34" charset="0"/>
                <a:cs typeface="Arial" panose="020B0604020202020204" pitchFamily="34" charset="0"/>
              </a:rPr>
              <a:t>the </a:t>
            </a:r>
            <a:r>
              <a:rPr lang="en-US" spc="-19" dirty="0">
                <a:latin typeface="Arial" panose="020B0604020202020204" pitchFamily="34" charset="0"/>
                <a:cs typeface="Arial" panose="020B0604020202020204" pitchFamily="34" charset="0"/>
              </a:rPr>
              <a:t>systematic</a:t>
            </a:r>
            <a:r>
              <a:rPr lang="en-US" spc="-45" dirty="0">
                <a:latin typeface="Arial" panose="020B0604020202020204" pitchFamily="34" charset="0"/>
                <a:cs typeface="Arial" panose="020B0604020202020204" pitchFamily="34" charset="0"/>
              </a:rPr>
              <a:t> </a:t>
            </a:r>
            <a:r>
              <a:rPr lang="en-US" spc="-11" dirty="0">
                <a:latin typeface="Arial" panose="020B0604020202020204" pitchFamily="34" charset="0"/>
                <a:cs typeface="Arial" panose="020B0604020202020204" pitchFamily="34" charset="0"/>
              </a:rPr>
              <a:t>review (SR)</a:t>
            </a:r>
          </a:p>
          <a:p>
            <a:pPr marL="352425">
              <a:buFont typeface="Arial"/>
              <a:buChar char="•"/>
              <a:tabLst>
                <a:tab pos="351949" algn="l"/>
                <a:tab pos="352425" algn="l"/>
              </a:tabLst>
            </a:pPr>
            <a:r>
              <a:rPr lang="en-US" spc="-4" dirty="0">
                <a:latin typeface="Arial" panose="020B0604020202020204" pitchFamily="34" charset="0"/>
                <a:cs typeface="Arial" panose="020B0604020202020204" pitchFamily="34" charset="0"/>
              </a:rPr>
              <a:t>Steps of SLR</a:t>
            </a:r>
          </a:p>
          <a:p>
            <a:pPr marL="352425">
              <a:buFont typeface="Arial"/>
              <a:buChar char="•"/>
              <a:tabLst>
                <a:tab pos="351949" algn="l"/>
                <a:tab pos="352425" algn="l"/>
              </a:tabLst>
            </a:pPr>
            <a:r>
              <a:rPr lang="en-US" spc="-4" dirty="0">
                <a:latin typeface="Arial" panose="020B0604020202020204" pitchFamily="34" charset="0"/>
                <a:cs typeface="Arial" panose="020B0604020202020204" pitchFamily="34" charset="0"/>
              </a:rPr>
              <a:t>Extended LR (ELR) and SLR</a:t>
            </a:r>
          </a:p>
          <a:p>
            <a:pPr marL="352425">
              <a:buFont typeface="Arial"/>
              <a:buChar char="•"/>
              <a:tabLst>
                <a:tab pos="351949" algn="l"/>
                <a:tab pos="352425" algn="l"/>
              </a:tabLst>
            </a:pPr>
            <a:endParaRPr lang="en-US" dirty="0">
              <a:latin typeface="Arial" panose="020B0604020202020204" pitchFamily="34" charset="0"/>
              <a:cs typeface="Arial" panose="020B0604020202020204" pitchFamily="34" charset="0"/>
            </a:endParaRPr>
          </a:p>
        </p:txBody>
      </p:sp>
      <p:sp>
        <p:nvSpPr>
          <p:cNvPr id="5" name="object 5"/>
          <p:cNvSpPr txBox="1">
            <a:spLocks noGrp="1"/>
          </p:cNvSpPr>
          <p:nvPr>
            <p:ph type="ftr" sz="quarter" idx="4294967295"/>
          </p:nvPr>
        </p:nvSpPr>
        <p:spPr>
          <a:xfrm>
            <a:off x="10780713" y="6388100"/>
            <a:ext cx="1411287" cy="195263"/>
          </a:xfrm>
          <a:prstGeom prst="rect">
            <a:avLst/>
          </a:prstGeom>
        </p:spPr>
        <p:txBody>
          <a:bodyPr vert="horz" wrap="square" lIns="0" tIns="0" rIns="0" bIns="0" rtlCol="0">
            <a:spAutoFit/>
          </a:bodyPr>
          <a:lstStyle>
            <a:defPPr>
              <a:defRPr lang="en-US"/>
            </a:defPPr>
            <a:lvl1pPr marL="0" algn="l" defTabSz="914400" rtl="0" eaLnBrk="1" latinLnBrk="0" hangingPunct="1">
              <a:defRPr sz="1800" b="1" i="0" kern="1200">
                <a:solidFill>
                  <a:schemeClr val="bg1"/>
                </a:solidFill>
                <a:latin typeface="Carlito"/>
                <a:ea typeface="+mn-ea"/>
                <a:cs typeface="Carlito"/>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525">
              <a:lnSpc>
                <a:spcPts val="1358"/>
              </a:lnSpc>
            </a:pPr>
            <a:r>
              <a:rPr lang="en-GB" spc="-5"/>
              <a:t>hsl.lib.unc.edu</a:t>
            </a:r>
            <a:endParaRPr spc="-4"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502775"/>
            <a:ext cx="10972800" cy="686726"/>
          </a:xfrm>
        </p:spPr>
        <p:txBody>
          <a:bodyPr vert="horz" wrap="square" lIns="0" tIns="9525" rIns="0" bIns="0" numCol="1" rtlCol="0" anchor="ctr" anchorCtr="0" compatLnSpc="1">
            <a:prstTxWarp prst="textNoShape">
              <a:avLst/>
            </a:prstTxWarp>
            <a:spAutoFit/>
          </a:bodyPr>
          <a:lstStyle/>
          <a:p>
            <a:r>
              <a:rPr lang="en-US" b="1" dirty="0"/>
              <a:t>What is a systematic review?</a:t>
            </a:r>
          </a:p>
        </p:txBody>
      </p:sp>
      <p:sp>
        <p:nvSpPr>
          <p:cNvPr id="7" name="Content Placeholder 6">
            <a:extLst>
              <a:ext uri="{FF2B5EF4-FFF2-40B4-BE49-F238E27FC236}">
                <a16:creationId xmlns:a16="http://schemas.microsoft.com/office/drawing/2014/main" id="{761BAF11-79C9-A2D3-9E7A-C38857CC9DB8}"/>
              </a:ext>
            </a:extLst>
          </p:cNvPr>
          <p:cNvSpPr>
            <a:spLocks noGrp="1"/>
          </p:cNvSpPr>
          <p:nvPr>
            <p:ph idx="1"/>
          </p:nvPr>
        </p:nvSpPr>
        <p:spPr/>
        <p:txBody>
          <a:bodyPr/>
          <a:lstStyle/>
          <a:p>
            <a:pPr marL="0" marR="3810" indent="0">
              <a:spcBef>
                <a:spcPts val="836"/>
              </a:spcBef>
              <a:buNone/>
            </a:pPr>
            <a:r>
              <a:rPr lang="en-US" spc="-4" dirty="0">
                <a:latin typeface="Arial" panose="020B0604020202020204" pitchFamily="34" charset="0"/>
                <a:cs typeface="Arial" panose="020B0604020202020204" pitchFamily="34" charset="0"/>
              </a:rPr>
              <a:t>“A </a:t>
            </a:r>
            <a:r>
              <a:rPr lang="en-US" spc="-19" dirty="0">
                <a:latin typeface="Arial" panose="020B0604020202020204" pitchFamily="34" charset="0"/>
                <a:cs typeface="Arial" panose="020B0604020202020204" pitchFamily="34" charset="0"/>
              </a:rPr>
              <a:t>systematic </a:t>
            </a:r>
            <a:r>
              <a:rPr lang="en-US" spc="-11" dirty="0">
                <a:latin typeface="Arial" panose="020B0604020202020204" pitchFamily="34" charset="0"/>
                <a:cs typeface="Arial" panose="020B0604020202020204" pitchFamily="34" charset="0"/>
              </a:rPr>
              <a:t>review </a:t>
            </a:r>
            <a:r>
              <a:rPr lang="en-US" spc="-15" dirty="0">
                <a:latin typeface="Arial" panose="020B0604020202020204" pitchFamily="34" charset="0"/>
                <a:cs typeface="Arial" panose="020B0604020202020204" pitchFamily="34" charset="0"/>
              </a:rPr>
              <a:t>attempts to gather </a:t>
            </a:r>
            <a:r>
              <a:rPr lang="en-US" spc="-4" dirty="0">
                <a:latin typeface="Arial" panose="020B0604020202020204" pitchFamily="34" charset="0"/>
                <a:cs typeface="Arial" panose="020B0604020202020204" pitchFamily="34" charset="0"/>
              </a:rPr>
              <a:t>all the empirical  evidence </a:t>
            </a:r>
            <a:r>
              <a:rPr lang="en-US" spc="-8" dirty="0">
                <a:latin typeface="Arial" panose="020B0604020202020204" pitchFamily="34" charset="0"/>
                <a:cs typeface="Arial" panose="020B0604020202020204" pitchFamily="34" charset="0"/>
              </a:rPr>
              <a:t>that </a:t>
            </a:r>
            <a:r>
              <a:rPr lang="en-US" spc="-4" dirty="0">
                <a:latin typeface="Arial" panose="020B0604020202020204" pitchFamily="34" charset="0"/>
                <a:cs typeface="Arial" panose="020B0604020202020204" pitchFamily="34" charset="0"/>
              </a:rPr>
              <a:t>fits </a:t>
            </a:r>
            <a:r>
              <a:rPr lang="en-US" i="1" spc="-8" dirty="0">
                <a:latin typeface="Arial" panose="020B0604020202020204" pitchFamily="34" charset="0"/>
                <a:cs typeface="Arial" panose="020B0604020202020204" pitchFamily="34" charset="0"/>
              </a:rPr>
              <a:t>pre-specified </a:t>
            </a:r>
            <a:r>
              <a:rPr lang="en-US" spc="-4" dirty="0">
                <a:latin typeface="Arial" panose="020B0604020202020204" pitchFamily="34" charset="0"/>
                <a:cs typeface="Arial" panose="020B0604020202020204" pitchFamily="34" charset="0"/>
              </a:rPr>
              <a:t>eligibility criteria in </a:t>
            </a:r>
            <a:r>
              <a:rPr lang="en-US" spc="-15" dirty="0">
                <a:latin typeface="Arial" panose="020B0604020202020204" pitchFamily="34" charset="0"/>
                <a:cs typeface="Arial" panose="020B0604020202020204" pitchFamily="34" charset="0"/>
              </a:rPr>
              <a:t>order </a:t>
            </a:r>
            <a:r>
              <a:rPr lang="en-US" spc="-19" dirty="0">
                <a:latin typeface="Arial" panose="020B0604020202020204" pitchFamily="34" charset="0"/>
                <a:cs typeface="Arial" panose="020B0604020202020204" pitchFamily="34" charset="0"/>
              </a:rPr>
              <a:t>to  </a:t>
            </a:r>
            <a:r>
              <a:rPr lang="en-US" spc="-8" dirty="0">
                <a:latin typeface="Arial" panose="020B0604020202020204" pitchFamily="34" charset="0"/>
                <a:cs typeface="Arial" panose="020B0604020202020204" pitchFamily="34" charset="0"/>
              </a:rPr>
              <a:t>answer </a:t>
            </a:r>
            <a:r>
              <a:rPr lang="en-US" spc="-4" dirty="0">
                <a:latin typeface="Arial" panose="020B0604020202020204" pitchFamily="34" charset="0"/>
                <a:cs typeface="Arial" panose="020B0604020202020204" pitchFamily="34" charset="0"/>
              </a:rPr>
              <a:t>a </a:t>
            </a:r>
            <a:r>
              <a:rPr lang="en-US" spc="-8" dirty="0">
                <a:latin typeface="Arial" panose="020B0604020202020204" pitchFamily="34" charset="0"/>
                <a:cs typeface="Arial" panose="020B0604020202020204" pitchFamily="34" charset="0"/>
              </a:rPr>
              <a:t>specific </a:t>
            </a:r>
            <a:r>
              <a:rPr lang="en-US" spc="-11" dirty="0">
                <a:latin typeface="Arial" panose="020B0604020202020204" pitchFamily="34" charset="0"/>
                <a:cs typeface="Arial" panose="020B0604020202020204" pitchFamily="34" charset="0"/>
              </a:rPr>
              <a:t>research </a:t>
            </a:r>
            <a:r>
              <a:rPr lang="en-US" spc="-8" dirty="0">
                <a:latin typeface="Arial" panose="020B0604020202020204" pitchFamily="34" charset="0"/>
                <a:cs typeface="Arial" panose="020B0604020202020204" pitchFamily="34" charset="0"/>
              </a:rPr>
              <a:t>question… It </a:t>
            </a:r>
            <a:r>
              <a:rPr lang="en-US" spc="-4" dirty="0">
                <a:latin typeface="Arial" panose="020B0604020202020204" pitchFamily="34" charset="0"/>
                <a:cs typeface="Arial" panose="020B0604020202020204" pitchFamily="34" charset="0"/>
              </a:rPr>
              <a:t>uses </a:t>
            </a:r>
            <a:r>
              <a:rPr lang="en-US" spc="-8" dirty="0">
                <a:latin typeface="Arial" panose="020B0604020202020204" pitchFamily="34" charset="0"/>
                <a:cs typeface="Arial" panose="020B0604020202020204" pitchFamily="34" charset="0"/>
              </a:rPr>
              <a:t>explicit, </a:t>
            </a:r>
            <a:r>
              <a:rPr lang="en-US" spc="-19" dirty="0">
                <a:latin typeface="Arial" panose="020B0604020202020204" pitchFamily="34" charset="0"/>
                <a:cs typeface="Arial" panose="020B0604020202020204" pitchFamily="34" charset="0"/>
              </a:rPr>
              <a:t>systematic  </a:t>
            </a:r>
            <a:r>
              <a:rPr lang="en-US" spc="-4" dirty="0">
                <a:latin typeface="Arial" panose="020B0604020202020204" pitchFamily="34" charset="0"/>
                <a:cs typeface="Arial" panose="020B0604020202020204" pitchFamily="34" charset="0"/>
              </a:rPr>
              <a:t>methods </a:t>
            </a:r>
            <a:r>
              <a:rPr lang="en-US" spc="-11" dirty="0">
                <a:latin typeface="Arial" panose="020B0604020202020204" pitchFamily="34" charset="0"/>
                <a:cs typeface="Arial" panose="020B0604020202020204" pitchFamily="34" charset="0"/>
              </a:rPr>
              <a:t>that </a:t>
            </a:r>
            <a:r>
              <a:rPr lang="en-US" spc="-15" dirty="0">
                <a:latin typeface="Arial" panose="020B0604020202020204" pitchFamily="34" charset="0"/>
                <a:cs typeface="Arial" panose="020B0604020202020204" pitchFamily="34" charset="0"/>
              </a:rPr>
              <a:t>are </a:t>
            </a:r>
            <a:r>
              <a:rPr lang="en-US" spc="-8" dirty="0">
                <a:latin typeface="Arial" panose="020B0604020202020204" pitchFamily="34" charset="0"/>
                <a:cs typeface="Arial" panose="020B0604020202020204" pitchFamily="34" charset="0"/>
              </a:rPr>
              <a:t>selected </a:t>
            </a:r>
            <a:r>
              <a:rPr lang="en-US" spc="-4" dirty="0">
                <a:latin typeface="Arial" panose="020B0604020202020204" pitchFamily="34" charset="0"/>
                <a:cs typeface="Arial" panose="020B0604020202020204" pitchFamily="34" charset="0"/>
              </a:rPr>
              <a:t>with a view </a:t>
            </a:r>
            <a:r>
              <a:rPr lang="en-US" spc="-15" dirty="0">
                <a:latin typeface="Arial" panose="020B0604020202020204" pitchFamily="34" charset="0"/>
                <a:cs typeface="Arial" panose="020B0604020202020204" pitchFamily="34" charset="0"/>
              </a:rPr>
              <a:t>to </a:t>
            </a:r>
            <a:r>
              <a:rPr lang="en-US" spc="-4" dirty="0">
                <a:latin typeface="Arial" panose="020B0604020202020204" pitchFamily="34" charset="0"/>
                <a:cs typeface="Arial" panose="020B0604020202020204" pitchFamily="34" charset="0"/>
              </a:rPr>
              <a:t>minimizing bias, </a:t>
            </a:r>
            <a:r>
              <a:rPr lang="en-US" dirty="0">
                <a:latin typeface="Arial" panose="020B0604020202020204" pitchFamily="34" charset="0"/>
                <a:cs typeface="Arial" panose="020B0604020202020204" pitchFamily="34" charset="0"/>
              </a:rPr>
              <a:t>thus  </a:t>
            </a:r>
            <a:r>
              <a:rPr lang="en-US" spc="-8" dirty="0">
                <a:latin typeface="Arial" panose="020B0604020202020204" pitchFamily="34" charset="0"/>
                <a:cs typeface="Arial" panose="020B0604020202020204" pitchFamily="34" charset="0"/>
              </a:rPr>
              <a:t>providing </a:t>
            </a:r>
            <a:r>
              <a:rPr lang="en-US" spc="-15" dirty="0">
                <a:latin typeface="Arial" panose="020B0604020202020204" pitchFamily="34" charset="0"/>
                <a:cs typeface="Arial" panose="020B0604020202020204" pitchFamily="34" charset="0"/>
              </a:rPr>
              <a:t>more </a:t>
            </a:r>
            <a:r>
              <a:rPr lang="en-US" spc="-8" dirty="0">
                <a:latin typeface="Arial" panose="020B0604020202020204" pitchFamily="34" charset="0"/>
                <a:cs typeface="Arial" panose="020B0604020202020204" pitchFamily="34" charset="0"/>
              </a:rPr>
              <a:t>reliable findings </a:t>
            </a:r>
            <a:r>
              <a:rPr lang="en-US" spc="-19" dirty="0">
                <a:latin typeface="Arial" panose="020B0604020202020204" pitchFamily="34" charset="0"/>
                <a:cs typeface="Arial" panose="020B0604020202020204" pitchFamily="34" charset="0"/>
              </a:rPr>
              <a:t>from </a:t>
            </a:r>
            <a:r>
              <a:rPr lang="en-US" spc="-4" dirty="0">
                <a:latin typeface="Arial" panose="020B0604020202020204" pitchFamily="34" charset="0"/>
                <a:cs typeface="Arial" panose="020B0604020202020204" pitchFamily="34" charset="0"/>
              </a:rPr>
              <a:t>which </a:t>
            </a:r>
            <a:r>
              <a:rPr lang="en-US" spc="-8" dirty="0">
                <a:latin typeface="Arial" panose="020B0604020202020204" pitchFamily="34" charset="0"/>
                <a:cs typeface="Arial" panose="020B0604020202020204" pitchFamily="34" charset="0"/>
              </a:rPr>
              <a:t>conclusions can be  </a:t>
            </a:r>
            <a:r>
              <a:rPr lang="en-US" spc="-19" dirty="0">
                <a:latin typeface="Arial" panose="020B0604020202020204" pitchFamily="34" charset="0"/>
                <a:cs typeface="Arial" panose="020B0604020202020204" pitchFamily="34" charset="0"/>
              </a:rPr>
              <a:t>drawn </a:t>
            </a:r>
            <a:r>
              <a:rPr lang="en-US" spc="-4" dirty="0">
                <a:latin typeface="Arial" panose="020B0604020202020204" pitchFamily="34" charset="0"/>
                <a:cs typeface="Arial" panose="020B0604020202020204" pitchFamily="34" charset="0"/>
              </a:rPr>
              <a:t>and </a:t>
            </a:r>
            <a:r>
              <a:rPr lang="en-US" spc="-8" dirty="0">
                <a:latin typeface="Arial" panose="020B0604020202020204" pitchFamily="34" charset="0"/>
                <a:cs typeface="Arial" panose="020B0604020202020204" pitchFamily="34" charset="0"/>
              </a:rPr>
              <a:t>decisions</a:t>
            </a:r>
            <a:r>
              <a:rPr lang="en-US" spc="-19" dirty="0">
                <a:latin typeface="Arial" panose="020B0604020202020204" pitchFamily="34" charset="0"/>
                <a:cs typeface="Arial" panose="020B0604020202020204" pitchFamily="34" charset="0"/>
              </a:rPr>
              <a:t> </a:t>
            </a:r>
            <a:r>
              <a:rPr lang="en-US" spc="-4" dirty="0">
                <a:latin typeface="Arial" panose="020B0604020202020204" pitchFamily="34" charset="0"/>
                <a:cs typeface="Arial" panose="020B0604020202020204" pitchFamily="34" charset="0"/>
              </a:rPr>
              <a:t>made.”</a:t>
            </a:r>
          </a:p>
          <a:p>
            <a:pPr marL="0" marR="3810" indent="0" algn="r">
              <a:spcBef>
                <a:spcPts val="836"/>
              </a:spcBef>
              <a:buNone/>
            </a:pPr>
            <a:r>
              <a:rPr lang="en-US" spc="-4" dirty="0">
                <a:latin typeface="Arial" panose="020B0604020202020204" pitchFamily="34" charset="0"/>
                <a:cs typeface="Arial" panose="020B0604020202020204" pitchFamily="34" charset="0"/>
              </a:rPr>
              <a:t>(Cochrane, n.d.)</a:t>
            </a:r>
            <a:endParaRPr lang="en-GB" dirty="0">
              <a:latin typeface="Arial" panose="020B0604020202020204" pitchFamily="34" charset="0"/>
              <a:cs typeface="Arial" panose="020B0604020202020204" pitchFamily="34" charset="0"/>
            </a:endParaRPr>
          </a:p>
        </p:txBody>
      </p:sp>
      <p:sp>
        <p:nvSpPr>
          <p:cNvPr id="5" name="object 5"/>
          <p:cNvSpPr txBox="1">
            <a:spLocks noGrp="1"/>
          </p:cNvSpPr>
          <p:nvPr>
            <p:ph type="ftr" sz="quarter" idx="4294967295"/>
          </p:nvPr>
        </p:nvSpPr>
        <p:spPr>
          <a:xfrm>
            <a:off x="10780713" y="6388100"/>
            <a:ext cx="1411287" cy="195263"/>
          </a:xfrm>
          <a:prstGeom prst="rect">
            <a:avLst/>
          </a:prstGeom>
        </p:spPr>
        <p:txBody>
          <a:bodyPr vert="horz" wrap="square" lIns="0" tIns="0" rIns="0" bIns="0" rtlCol="0">
            <a:spAutoFit/>
          </a:bodyPr>
          <a:lstStyle>
            <a:defPPr>
              <a:defRPr lang="en-US"/>
            </a:defPPr>
            <a:lvl1pPr marL="0" algn="l" defTabSz="914400" rtl="0" eaLnBrk="1" latinLnBrk="0" hangingPunct="1">
              <a:defRPr sz="1800" b="1" i="0" kern="1200">
                <a:solidFill>
                  <a:schemeClr val="bg1"/>
                </a:solidFill>
                <a:latin typeface="Carlito"/>
                <a:ea typeface="+mn-ea"/>
                <a:cs typeface="Carlito"/>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525">
              <a:lnSpc>
                <a:spcPts val="1358"/>
              </a:lnSpc>
            </a:pPr>
            <a:r>
              <a:rPr lang="en-GB" spc="-5"/>
              <a:t>hsl.lib.unc.edu</a:t>
            </a:r>
            <a:endParaRPr spc="-4" dirty="0"/>
          </a:p>
        </p:txBody>
      </p:sp>
    </p:spTree>
    <p:extLst>
      <p:ext uri="{BB962C8B-B14F-4D97-AF65-F5344CB8AC3E}">
        <p14:creationId xmlns:p14="http://schemas.microsoft.com/office/powerpoint/2010/main" val="2826317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What is a systematic review?</a:t>
            </a:r>
          </a:p>
        </p:txBody>
      </p:sp>
      <p:sp>
        <p:nvSpPr>
          <p:cNvPr id="3" name="Content Placeholder 2"/>
          <p:cNvSpPr>
            <a:spLocks noGrp="1"/>
          </p:cNvSpPr>
          <p:nvPr>
            <p:ph idx="1"/>
          </p:nvPr>
        </p:nvSpPr>
        <p:spPr/>
        <p:txBody>
          <a:bodyPr/>
          <a:lstStyle/>
          <a:p>
            <a:r>
              <a:rPr lang="en-US" sz="2400" dirty="0">
                <a:latin typeface="Arial" panose="020B0604020202020204" pitchFamily="34" charset="0"/>
                <a:cs typeface="Arial" panose="020B0604020202020204" pitchFamily="34" charset="0"/>
              </a:rPr>
              <a:t>A Systematic Review is a review of a clearly formulated question that uses systematic and explicit methods to identify, select and critically appraise relevant research, and to collect and </a:t>
            </a:r>
            <a:r>
              <a:rPr lang="en-US" sz="2400" dirty="0" err="1">
                <a:latin typeface="Arial" panose="020B0604020202020204" pitchFamily="34" charset="0"/>
                <a:cs typeface="Arial" panose="020B0604020202020204" pitchFamily="34" charset="0"/>
              </a:rPr>
              <a:t>analyse</a:t>
            </a:r>
            <a:r>
              <a:rPr lang="en-US" sz="2400" dirty="0">
                <a:latin typeface="Arial" panose="020B0604020202020204" pitchFamily="34" charset="0"/>
                <a:cs typeface="Arial" panose="020B0604020202020204" pitchFamily="34" charset="0"/>
              </a:rPr>
              <a:t> data from the studies that are included in the review. </a:t>
            </a:r>
          </a:p>
          <a:p>
            <a:r>
              <a:rPr lang="en-US" sz="2400" dirty="0">
                <a:latin typeface="Arial" panose="020B0604020202020204" pitchFamily="34" charset="0"/>
                <a:cs typeface="Arial" panose="020B0604020202020204" pitchFamily="34" charset="0"/>
              </a:rPr>
              <a:t>Unsystematic narrative review tends to be descriptive, in which the authors select articles based on their point of view which leads to its bias and poorer quality</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4373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502775"/>
            <a:ext cx="10972800" cy="686726"/>
          </a:xfrm>
        </p:spPr>
        <p:txBody>
          <a:bodyPr vert="horz" wrap="square" lIns="0" tIns="9525" rIns="0" bIns="0" numCol="1" rtlCol="0" anchor="ctr" anchorCtr="0" compatLnSpc="1">
            <a:prstTxWarp prst="textNoShape">
              <a:avLst/>
            </a:prstTxWarp>
            <a:spAutoFit/>
          </a:bodyPr>
          <a:lstStyle/>
          <a:p>
            <a:r>
              <a:rPr lang="en-GB" b="1" dirty="0"/>
              <a:t>Types of literature reviews</a:t>
            </a:r>
          </a:p>
        </p:txBody>
      </p:sp>
      <p:sp>
        <p:nvSpPr>
          <p:cNvPr id="7" name="Content Placeholder 6">
            <a:extLst>
              <a:ext uri="{FF2B5EF4-FFF2-40B4-BE49-F238E27FC236}">
                <a16:creationId xmlns:a16="http://schemas.microsoft.com/office/drawing/2014/main" id="{F6EBEEEE-27A9-2F3F-DD8B-B642633E4D37}"/>
              </a:ext>
            </a:extLst>
          </p:cNvPr>
          <p:cNvSpPr>
            <a:spLocks noGrp="1"/>
          </p:cNvSpPr>
          <p:nvPr>
            <p:ph idx="1"/>
          </p:nvPr>
        </p:nvSpPr>
        <p:spPr/>
        <p:txBody>
          <a:bodyPr/>
          <a:lstStyle/>
          <a:p>
            <a:pPr marL="180499" indent="-171450">
              <a:spcBef>
                <a:spcPts val="503"/>
              </a:spcBef>
              <a:buFont typeface="Arial"/>
              <a:buChar char="•"/>
              <a:tabLst>
                <a:tab pos="180499" algn="l"/>
                <a:tab pos="180975" algn="l"/>
              </a:tabLst>
            </a:pPr>
            <a:r>
              <a:rPr lang="en-US" sz="2400" spc="-11" dirty="0">
                <a:latin typeface="Arial" panose="020B0604020202020204" pitchFamily="34" charset="0"/>
                <a:cs typeface="Arial" panose="020B0604020202020204" pitchFamily="34" charset="0"/>
              </a:rPr>
              <a:t>Non-systematic</a:t>
            </a:r>
            <a:r>
              <a:rPr lang="en-US" sz="2400" spc="-15" dirty="0">
                <a:latin typeface="Arial" panose="020B0604020202020204" pitchFamily="34" charset="0"/>
                <a:cs typeface="Arial" panose="020B0604020202020204" pitchFamily="34" charset="0"/>
              </a:rPr>
              <a:t> </a:t>
            </a:r>
            <a:r>
              <a:rPr lang="en-US" sz="2400" spc="-11" dirty="0">
                <a:latin typeface="Arial" panose="020B0604020202020204" pitchFamily="34" charset="0"/>
                <a:cs typeface="Arial" panose="020B0604020202020204" pitchFamily="34" charset="0"/>
              </a:rPr>
              <a:t>Reviews</a:t>
            </a:r>
            <a:endParaRPr lang="en-US" sz="2400" dirty="0">
              <a:latin typeface="Arial" panose="020B0604020202020204" pitchFamily="34" charset="0"/>
              <a:cs typeface="Arial" panose="020B0604020202020204" pitchFamily="34" charset="0"/>
            </a:endParaRPr>
          </a:p>
          <a:p>
            <a:pPr marL="523399" lvl="1" indent="-171926">
              <a:spcBef>
                <a:spcPts val="394"/>
              </a:spcBef>
              <a:buFont typeface="Arial"/>
              <a:buChar char="•"/>
              <a:tabLst>
                <a:tab pos="523399" algn="l"/>
                <a:tab pos="523875" algn="l"/>
              </a:tabLst>
            </a:pPr>
            <a:r>
              <a:rPr lang="en-US" sz="2000" spc="-8" dirty="0">
                <a:latin typeface="Arial" panose="020B0604020202020204" pitchFamily="34" charset="0"/>
                <a:cs typeface="Arial" panose="020B0604020202020204" pitchFamily="34" charset="0"/>
              </a:rPr>
              <a:t>Narrative</a:t>
            </a:r>
            <a:r>
              <a:rPr lang="en-US" sz="2000" dirty="0">
                <a:latin typeface="Arial" panose="020B0604020202020204" pitchFamily="34" charset="0"/>
                <a:cs typeface="Arial" panose="020B0604020202020204" pitchFamily="34" charset="0"/>
              </a:rPr>
              <a:t> </a:t>
            </a:r>
            <a:r>
              <a:rPr lang="en-US" sz="2000" spc="-11" dirty="0">
                <a:latin typeface="Arial" panose="020B0604020202020204" pitchFamily="34" charset="0"/>
                <a:cs typeface="Arial" panose="020B0604020202020204" pitchFamily="34" charset="0"/>
              </a:rPr>
              <a:t>Reviews</a:t>
            </a:r>
            <a:endParaRPr lang="en-US" sz="2000" dirty="0">
              <a:latin typeface="Arial" panose="020B0604020202020204" pitchFamily="34" charset="0"/>
              <a:cs typeface="Arial" panose="020B0604020202020204" pitchFamily="34" charset="0"/>
            </a:endParaRPr>
          </a:p>
          <a:p>
            <a:pPr marL="523399" lvl="1" indent="-171926">
              <a:spcBef>
                <a:spcPts val="398"/>
              </a:spcBef>
              <a:buFont typeface="Arial"/>
              <a:buChar char="•"/>
              <a:tabLst>
                <a:tab pos="523399" algn="l"/>
                <a:tab pos="523875" algn="l"/>
              </a:tabLst>
            </a:pPr>
            <a:r>
              <a:rPr lang="en-US" sz="2000" spc="-8" dirty="0">
                <a:latin typeface="Arial" panose="020B0604020202020204" pitchFamily="34" charset="0"/>
                <a:cs typeface="Arial" panose="020B0604020202020204" pitchFamily="34" charset="0"/>
              </a:rPr>
              <a:t>Evidence</a:t>
            </a:r>
            <a:r>
              <a:rPr lang="en-US" sz="2000" spc="-15" dirty="0">
                <a:latin typeface="Arial" panose="020B0604020202020204" pitchFamily="34" charset="0"/>
                <a:cs typeface="Arial" panose="020B0604020202020204" pitchFamily="34" charset="0"/>
              </a:rPr>
              <a:t> </a:t>
            </a:r>
            <a:r>
              <a:rPr lang="en-US" sz="2000" spc="-4" dirty="0">
                <a:latin typeface="Arial" panose="020B0604020202020204" pitchFamily="34" charset="0"/>
                <a:cs typeface="Arial" panose="020B0604020202020204" pitchFamily="34" charset="0"/>
              </a:rPr>
              <a:t>Syntheses</a:t>
            </a:r>
            <a:endParaRPr lang="en-US" sz="2000" dirty="0">
              <a:latin typeface="Arial" panose="020B0604020202020204" pitchFamily="34" charset="0"/>
              <a:cs typeface="Arial" panose="020B0604020202020204" pitchFamily="34" charset="0"/>
            </a:endParaRPr>
          </a:p>
          <a:p>
            <a:pPr marL="180499" indent="-171450">
              <a:spcBef>
                <a:spcPts val="344"/>
              </a:spcBef>
              <a:buFont typeface="Arial"/>
              <a:buChar char="•"/>
              <a:tabLst>
                <a:tab pos="180499" algn="l"/>
                <a:tab pos="180975" algn="l"/>
              </a:tabLst>
            </a:pPr>
            <a:r>
              <a:rPr lang="en-US" sz="2400" b="1" spc="-15" dirty="0">
                <a:latin typeface="Arial" panose="020B0604020202020204" pitchFamily="34" charset="0"/>
                <a:cs typeface="Arial" panose="020B0604020202020204" pitchFamily="34" charset="0"/>
              </a:rPr>
              <a:t>Systematic</a:t>
            </a:r>
            <a:r>
              <a:rPr lang="en-US" sz="2400" b="1" spc="11" dirty="0">
                <a:latin typeface="Arial" panose="020B0604020202020204" pitchFamily="34" charset="0"/>
                <a:cs typeface="Arial" panose="020B0604020202020204" pitchFamily="34" charset="0"/>
              </a:rPr>
              <a:t> </a:t>
            </a:r>
            <a:r>
              <a:rPr lang="en-US" sz="2400" b="1" spc="-15" dirty="0">
                <a:latin typeface="Arial" panose="020B0604020202020204" pitchFamily="34" charset="0"/>
                <a:cs typeface="Arial" panose="020B0604020202020204" pitchFamily="34" charset="0"/>
              </a:rPr>
              <a:t>Reviews</a:t>
            </a:r>
            <a:endParaRPr lang="en-US" sz="2400" dirty="0">
              <a:latin typeface="Arial" panose="020B0604020202020204" pitchFamily="34" charset="0"/>
              <a:cs typeface="Arial" panose="020B0604020202020204" pitchFamily="34" charset="0"/>
            </a:endParaRPr>
          </a:p>
          <a:p>
            <a:pPr marL="523399" lvl="1" indent="-171926">
              <a:spcBef>
                <a:spcPts val="394"/>
              </a:spcBef>
              <a:buFont typeface="Arial"/>
              <a:buChar char="•"/>
              <a:tabLst>
                <a:tab pos="523399" algn="l"/>
                <a:tab pos="523875" algn="l"/>
              </a:tabLst>
            </a:pPr>
            <a:r>
              <a:rPr lang="en-US" sz="2000" spc="-11" dirty="0">
                <a:latin typeface="Arial" panose="020B0604020202020204" pitchFamily="34" charset="0"/>
                <a:cs typeface="Arial" panose="020B0604020202020204" pitchFamily="34" charset="0"/>
              </a:rPr>
              <a:t>Systematized</a:t>
            </a:r>
            <a:r>
              <a:rPr lang="en-US" sz="2000" spc="-38" dirty="0">
                <a:latin typeface="Arial" panose="020B0604020202020204" pitchFamily="34" charset="0"/>
                <a:cs typeface="Arial" panose="020B0604020202020204" pitchFamily="34" charset="0"/>
              </a:rPr>
              <a:t> </a:t>
            </a:r>
            <a:r>
              <a:rPr lang="en-US" sz="2000" spc="-11" dirty="0">
                <a:latin typeface="Arial" panose="020B0604020202020204" pitchFamily="34" charset="0"/>
                <a:cs typeface="Arial" panose="020B0604020202020204" pitchFamily="34" charset="0"/>
              </a:rPr>
              <a:t>Reviews</a:t>
            </a:r>
            <a:endParaRPr lang="en-US" sz="2000" dirty="0">
              <a:latin typeface="Arial" panose="020B0604020202020204" pitchFamily="34" charset="0"/>
              <a:cs typeface="Arial" panose="020B0604020202020204" pitchFamily="34" charset="0"/>
            </a:endParaRPr>
          </a:p>
          <a:p>
            <a:pPr marL="523399" lvl="1" indent="-171926">
              <a:spcBef>
                <a:spcPts val="398"/>
              </a:spcBef>
              <a:buFont typeface="Arial"/>
              <a:buChar char="•"/>
              <a:tabLst>
                <a:tab pos="523399" algn="l"/>
                <a:tab pos="523875" algn="l"/>
              </a:tabLst>
            </a:pPr>
            <a:r>
              <a:rPr lang="en-US" sz="2000" spc="-4" dirty="0">
                <a:latin typeface="Arial" panose="020B0604020202020204" pitchFamily="34" charset="0"/>
                <a:cs typeface="Arial" panose="020B0604020202020204" pitchFamily="34" charset="0"/>
              </a:rPr>
              <a:t>Rapid</a:t>
            </a:r>
            <a:r>
              <a:rPr lang="en-US" sz="2000" spc="-15" dirty="0">
                <a:latin typeface="Arial" panose="020B0604020202020204" pitchFamily="34" charset="0"/>
                <a:cs typeface="Arial" panose="020B0604020202020204" pitchFamily="34" charset="0"/>
              </a:rPr>
              <a:t> </a:t>
            </a:r>
            <a:r>
              <a:rPr lang="en-US" sz="2000" spc="-8" dirty="0">
                <a:latin typeface="Arial" panose="020B0604020202020204" pitchFamily="34" charset="0"/>
                <a:cs typeface="Arial" panose="020B0604020202020204" pitchFamily="34" charset="0"/>
              </a:rPr>
              <a:t>Reviews</a:t>
            </a:r>
            <a:endParaRPr lang="en-US" sz="2000" dirty="0">
              <a:latin typeface="Arial" panose="020B0604020202020204" pitchFamily="34" charset="0"/>
              <a:cs typeface="Arial" panose="020B0604020202020204" pitchFamily="34" charset="0"/>
            </a:endParaRPr>
          </a:p>
          <a:p>
            <a:pPr marL="523399" lvl="1" indent="-171926">
              <a:spcBef>
                <a:spcPts val="386"/>
              </a:spcBef>
              <a:buFont typeface="Arial"/>
              <a:buChar char="•"/>
              <a:tabLst>
                <a:tab pos="523399" algn="l"/>
                <a:tab pos="523875" algn="l"/>
              </a:tabLst>
            </a:pPr>
            <a:r>
              <a:rPr lang="en-US" sz="2000" dirty="0">
                <a:latin typeface="Arial" panose="020B0604020202020204" pitchFamily="34" charset="0"/>
                <a:cs typeface="Arial" panose="020B0604020202020204" pitchFamily="34" charset="0"/>
              </a:rPr>
              <a:t>Scoping</a:t>
            </a:r>
            <a:r>
              <a:rPr lang="en-US" sz="2000" spc="-64" dirty="0">
                <a:latin typeface="Arial" panose="020B0604020202020204" pitchFamily="34" charset="0"/>
                <a:cs typeface="Arial" panose="020B0604020202020204" pitchFamily="34" charset="0"/>
              </a:rPr>
              <a:t> </a:t>
            </a:r>
            <a:r>
              <a:rPr lang="en-US" sz="2000" spc="-11" dirty="0">
                <a:latin typeface="Arial" panose="020B0604020202020204" pitchFamily="34" charset="0"/>
                <a:cs typeface="Arial" panose="020B0604020202020204" pitchFamily="34" charset="0"/>
              </a:rPr>
              <a:t>Reviews</a:t>
            </a:r>
            <a:endParaRPr lang="en-US" sz="2000" dirty="0">
              <a:latin typeface="Arial" panose="020B0604020202020204" pitchFamily="34" charset="0"/>
              <a:cs typeface="Arial" panose="020B0604020202020204" pitchFamily="34" charset="0"/>
            </a:endParaRPr>
          </a:p>
          <a:p>
            <a:pPr marL="523399" lvl="1" indent="-171926">
              <a:spcBef>
                <a:spcPts val="386"/>
              </a:spcBef>
              <a:buFont typeface="Arial"/>
              <a:buChar char="•"/>
              <a:tabLst>
                <a:tab pos="523399" algn="l"/>
                <a:tab pos="523875" algn="l"/>
              </a:tabLst>
            </a:pPr>
            <a:r>
              <a:rPr lang="en-US" sz="2000" spc="-11" dirty="0">
                <a:latin typeface="Arial" panose="020B0604020202020204" pitchFamily="34" charset="0"/>
                <a:cs typeface="Arial" panose="020B0604020202020204" pitchFamily="34" charset="0"/>
              </a:rPr>
              <a:t>Systematic</a:t>
            </a:r>
            <a:r>
              <a:rPr lang="en-US" sz="2000" spc="-30" dirty="0">
                <a:latin typeface="Arial" panose="020B0604020202020204" pitchFamily="34" charset="0"/>
                <a:cs typeface="Arial" panose="020B0604020202020204" pitchFamily="34" charset="0"/>
              </a:rPr>
              <a:t> </a:t>
            </a:r>
            <a:r>
              <a:rPr lang="en-US" sz="2000" spc="-11" dirty="0">
                <a:latin typeface="Arial" panose="020B0604020202020204" pitchFamily="34" charset="0"/>
                <a:cs typeface="Arial" panose="020B0604020202020204" pitchFamily="34" charset="0"/>
              </a:rPr>
              <a:t>Reviews</a:t>
            </a:r>
            <a:endParaRPr lang="en-US" sz="2000" dirty="0">
              <a:latin typeface="Arial" panose="020B0604020202020204" pitchFamily="34" charset="0"/>
              <a:cs typeface="Arial" panose="020B0604020202020204" pitchFamily="34" charset="0"/>
            </a:endParaRPr>
          </a:p>
          <a:p>
            <a:pPr marL="523399" lvl="1" indent="-171926">
              <a:spcBef>
                <a:spcPts val="398"/>
              </a:spcBef>
              <a:buFont typeface="Arial"/>
              <a:buChar char="•"/>
              <a:tabLst>
                <a:tab pos="523399" algn="l"/>
                <a:tab pos="523875" algn="l"/>
              </a:tabLst>
            </a:pPr>
            <a:r>
              <a:rPr lang="en-US" sz="2000" spc="-4" dirty="0">
                <a:latin typeface="Arial" panose="020B0604020202020204" pitchFamily="34" charset="0"/>
                <a:cs typeface="Arial" panose="020B0604020202020204" pitchFamily="34" charset="0"/>
              </a:rPr>
              <a:t>Meta-Analyses</a:t>
            </a:r>
            <a:endParaRPr lang="en-US" sz="2000" dirty="0">
              <a:latin typeface="Arial" panose="020B0604020202020204" pitchFamily="34" charset="0"/>
              <a:cs typeface="Arial" panose="020B0604020202020204" pitchFamily="34" charset="0"/>
            </a:endParaRPr>
          </a:p>
          <a:p>
            <a:pPr marL="523399" lvl="1" indent="-171926">
              <a:spcBef>
                <a:spcPts val="386"/>
              </a:spcBef>
              <a:buFont typeface="Arial"/>
              <a:buChar char="•"/>
              <a:tabLst>
                <a:tab pos="523399" algn="l"/>
                <a:tab pos="523875" algn="l"/>
              </a:tabLst>
            </a:pPr>
            <a:r>
              <a:rPr lang="en-US" sz="2000" spc="-11" dirty="0">
                <a:latin typeface="Arial" panose="020B0604020202020204" pitchFamily="34" charset="0"/>
                <a:cs typeface="Arial" panose="020B0604020202020204" pitchFamily="34" charset="0"/>
              </a:rPr>
              <a:t>Reviews </a:t>
            </a:r>
            <a:r>
              <a:rPr lang="en-US" sz="2000" dirty="0">
                <a:latin typeface="Arial" panose="020B0604020202020204" pitchFamily="34" charset="0"/>
                <a:cs typeface="Arial" panose="020B0604020202020204" pitchFamily="34" charset="0"/>
              </a:rPr>
              <a:t>of</a:t>
            </a:r>
            <a:r>
              <a:rPr lang="en-US" sz="2000" spc="-4" dirty="0">
                <a:latin typeface="Arial" panose="020B0604020202020204" pitchFamily="34" charset="0"/>
                <a:cs typeface="Arial" panose="020B0604020202020204" pitchFamily="34" charset="0"/>
              </a:rPr>
              <a:t> </a:t>
            </a:r>
            <a:r>
              <a:rPr lang="en-US" sz="2000" spc="-11" dirty="0">
                <a:latin typeface="Arial" panose="020B0604020202020204" pitchFamily="34" charset="0"/>
                <a:cs typeface="Arial" panose="020B0604020202020204" pitchFamily="34" charset="0"/>
              </a:rPr>
              <a:t>Reviews</a:t>
            </a:r>
            <a:endParaRPr lang="en-US" sz="2000" dirty="0">
              <a:latin typeface="Arial" panose="020B0604020202020204" pitchFamily="34" charset="0"/>
              <a:cs typeface="Arial" panose="020B0604020202020204" pitchFamily="34" charset="0"/>
            </a:endParaRPr>
          </a:p>
        </p:txBody>
      </p:sp>
      <p:sp>
        <p:nvSpPr>
          <p:cNvPr id="5" name="object 5"/>
          <p:cNvSpPr txBox="1">
            <a:spLocks noGrp="1"/>
          </p:cNvSpPr>
          <p:nvPr>
            <p:ph type="ftr" sz="quarter" idx="4294967295"/>
          </p:nvPr>
        </p:nvSpPr>
        <p:spPr>
          <a:xfrm>
            <a:off x="10780713" y="6388100"/>
            <a:ext cx="1411287" cy="195263"/>
          </a:xfrm>
          <a:prstGeom prst="rect">
            <a:avLst/>
          </a:prstGeom>
        </p:spPr>
        <p:txBody>
          <a:bodyPr vert="horz" wrap="square" lIns="0" tIns="0" rIns="0" bIns="0" rtlCol="0">
            <a:spAutoFit/>
          </a:bodyPr>
          <a:lstStyle>
            <a:defPPr>
              <a:defRPr lang="en-US"/>
            </a:defPPr>
            <a:lvl1pPr marL="0" algn="l" defTabSz="914400" rtl="0" eaLnBrk="1" latinLnBrk="0" hangingPunct="1">
              <a:defRPr sz="1800" b="1" i="0" kern="1200">
                <a:solidFill>
                  <a:schemeClr val="bg1"/>
                </a:solidFill>
                <a:latin typeface="Carlito"/>
                <a:ea typeface="+mn-ea"/>
                <a:cs typeface="Carlito"/>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525">
              <a:lnSpc>
                <a:spcPts val="1358"/>
              </a:lnSpc>
            </a:pPr>
            <a:r>
              <a:rPr lang="en-GB" spc="-5"/>
              <a:t>hsl.lib.unc.edu</a:t>
            </a:r>
            <a:endParaRPr spc="-4" dirty="0"/>
          </a:p>
        </p:txBody>
      </p:sp>
      <p:sp>
        <p:nvSpPr>
          <p:cNvPr id="4" name="object 4"/>
          <p:cNvSpPr/>
          <p:nvPr/>
        </p:nvSpPr>
        <p:spPr>
          <a:xfrm>
            <a:off x="5887974" y="1844803"/>
            <a:ext cx="4409694" cy="3306699"/>
          </a:xfrm>
          <a:prstGeom prst="rect">
            <a:avLst/>
          </a:prstGeom>
          <a:blipFill>
            <a:blip r:embed="rId2" cstate="print"/>
            <a:stretch>
              <a:fillRect/>
            </a:stretch>
          </a:blipFill>
        </p:spPr>
        <p:txBody>
          <a:bodyPr wrap="square" lIns="0" tIns="0" rIns="0" bIns="0" rtlCol="0"/>
          <a:lstStyle/>
          <a:p>
            <a:endParaRPr sz="1350" dirty="0">
              <a:latin typeface="Calibri" panose="020F0502020204030204" pitchFamily="34" charset="0"/>
            </a:endParaRPr>
          </a:p>
        </p:txBody>
      </p:sp>
    </p:spTree>
    <p:extLst>
      <p:ext uri="{BB962C8B-B14F-4D97-AF65-F5344CB8AC3E}">
        <p14:creationId xmlns:p14="http://schemas.microsoft.com/office/powerpoint/2010/main" val="3676107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9084C271-8DBB-4D7B-9E28-8E5D33CED1AD}"/>
              </a:ext>
            </a:extLst>
          </p:cNvPr>
          <p:cNvSpPr>
            <a:spLocks noGrp="1" noChangeArrowheads="1"/>
          </p:cNvSpPr>
          <p:nvPr>
            <p:ph type="title"/>
          </p:nvPr>
        </p:nvSpPr>
        <p:spPr/>
        <p:txBody>
          <a:bodyPr/>
          <a:lstStyle/>
          <a:p>
            <a:r>
              <a:rPr lang="en-US" altLang="en-US" b="1" dirty="0"/>
              <a:t>Benefits of the systematic reviews</a:t>
            </a:r>
          </a:p>
        </p:txBody>
      </p:sp>
      <p:sp>
        <p:nvSpPr>
          <p:cNvPr id="16387" name="Rectangle 3">
            <a:extLst>
              <a:ext uri="{FF2B5EF4-FFF2-40B4-BE49-F238E27FC236}">
                <a16:creationId xmlns:a16="http://schemas.microsoft.com/office/drawing/2014/main" id="{F3378FFE-FCA3-4865-BECD-99438D8D8339}"/>
              </a:ext>
            </a:extLst>
          </p:cNvPr>
          <p:cNvSpPr>
            <a:spLocks noGrp="1" noChangeArrowheads="1"/>
          </p:cNvSpPr>
          <p:nvPr>
            <p:ph type="body" idx="1"/>
          </p:nvPr>
        </p:nvSpPr>
        <p:spPr/>
        <p:txBody>
          <a:bodyPr/>
          <a:lstStyle/>
          <a:p>
            <a:pPr>
              <a:lnSpc>
                <a:spcPct val="120000"/>
              </a:lnSpc>
            </a:pPr>
            <a:r>
              <a:rPr lang="en-GB" altLang="en-US" sz="2000" dirty="0">
                <a:latin typeface="Arial" panose="020B0604020202020204" pitchFamily="34" charset="0"/>
                <a:cs typeface="Arial" panose="020B0604020202020204" pitchFamily="34" charset="0"/>
                <a:sym typeface="Wingdings" panose="05000000000000000000" pitchFamily="2" charset="2"/>
              </a:rPr>
              <a:t>Systematic reviews summarize vast amounts of research, making it feasible to stay informed despite the overwhelming volume of published studies.</a:t>
            </a:r>
          </a:p>
          <a:p>
            <a:pPr>
              <a:lnSpc>
                <a:spcPct val="120000"/>
              </a:lnSpc>
            </a:pPr>
            <a:r>
              <a:rPr lang="en-GB" altLang="en-US" sz="2000" dirty="0">
                <a:latin typeface="Arial" panose="020B0604020202020204" pitchFamily="34" charset="0"/>
                <a:cs typeface="Arial" panose="020B0604020202020204" pitchFamily="34" charset="0"/>
                <a:sym typeface="Wingdings" panose="05000000000000000000" pitchFamily="2" charset="2"/>
              </a:rPr>
              <a:t>They synthesize diverse perspectives and provide a more streamlined, standardized understanding, especially when individual studies report conflicting conclusions or are affected by bias.</a:t>
            </a:r>
          </a:p>
          <a:p>
            <a:pPr>
              <a:lnSpc>
                <a:spcPct val="120000"/>
              </a:lnSpc>
            </a:pPr>
            <a:r>
              <a:rPr lang="en-GB" altLang="en-US" sz="2000" dirty="0">
                <a:latin typeface="Arial" panose="020B0604020202020204" pitchFamily="34" charset="0"/>
                <a:cs typeface="Arial" panose="020B0604020202020204" pitchFamily="34" charset="0"/>
                <a:sym typeface="Wingdings" panose="05000000000000000000" pitchFamily="2" charset="2"/>
              </a:rPr>
              <a:t>They support evidence-based decision making, as they offer a reliable foundation for clinical guidelines, policy development, and professional practice by highlighting the most credible and consistent findings.</a:t>
            </a:r>
          </a:p>
          <a:p>
            <a:pPr>
              <a:lnSpc>
                <a:spcPct val="120000"/>
              </a:lnSpc>
            </a:pPr>
            <a:r>
              <a:rPr lang="en-GB" altLang="en-US" sz="2000" dirty="0">
                <a:latin typeface="Arial" panose="020B0604020202020204" pitchFamily="34" charset="0"/>
                <a:cs typeface="Arial" panose="020B0604020202020204" pitchFamily="34" charset="0"/>
                <a:sym typeface="Wingdings" panose="05000000000000000000" pitchFamily="2" charset="2"/>
              </a:rPr>
              <a:t>They identify gaps in knowledge, helping researchers and funding bodies prioritize future studies by revealing areas where evidence is weak, inconsistent, or entirely lacking.</a:t>
            </a:r>
            <a:endParaRPr lang="en-US"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5668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AF55F-13BD-878C-862A-30898B2A09FA}"/>
              </a:ext>
            </a:extLst>
          </p:cNvPr>
          <p:cNvSpPr>
            <a:spLocks noGrp="1"/>
          </p:cNvSpPr>
          <p:nvPr>
            <p:ph type="title"/>
          </p:nvPr>
        </p:nvSpPr>
        <p:spPr/>
        <p:txBody>
          <a:bodyPr/>
          <a:lstStyle/>
          <a:p>
            <a:r>
              <a:rPr lang="en-GB" sz="2800" b="1" dirty="0"/>
              <a:t>Systematic review (SR) and systematic literature review (SLR)</a:t>
            </a:r>
          </a:p>
        </p:txBody>
      </p:sp>
      <p:sp>
        <p:nvSpPr>
          <p:cNvPr id="4" name="Slide Number Placeholder 3">
            <a:extLst>
              <a:ext uri="{FF2B5EF4-FFF2-40B4-BE49-F238E27FC236}">
                <a16:creationId xmlns:a16="http://schemas.microsoft.com/office/drawing/2014/main" id="{08F9B77F-96D7-3120-4374-37DB03407B42}"/>
              </a:ext>
            </a:extLst>
          </p:cNvPr>
          <p:cNvSpPr>
            <a:spLocks noGrp="1"/>
          </p:cNvSpPr>
          <p:nvPr>
            <p:ph type="sldNum" sz="quarter" idx="12"/>
          </p:nvPr>
        </p:nvSpPr>
        <p:spPr/>
        <p:txBody>
          <a:bodyPr/>
          <a:lstStyle/>
          <a:p>
            <a:pPr>
              <a:defRPr/>
            </a:pPr>
            <a:fld id="{6B9CAAEB-5DD4-4716-AEA0-BEF1B1D22BD1}" type="slidenum">
              <a:rPr lang="en-US" altLang="en-US" smtClean="0"/>
              <a:pPr>
                <a:defRPr/>
              </a:pPr>
              <a:t>7</a:t>
            </a:fld>
            <a:endParaRPr lang="en-US" altLang="en-US"/>
          </a:p>
        </p:txBody>
      </p:sp>
      <p:graphicFrame>
        <p:nvGraphicFramePr>
          <p:cNvPr id="5" name="Table 4">
            <a:extLst>
              <a:ext uri="{FF2B5EF4-FFF2-40B4-BE49-F238E27FC236}">
                <a16:creationId xmlns:a16="http://schemas.microsoft.com/office/drawing/2014/main" id="{11F958F1-6C0E-59F9-0E62-BFD2990337B9}"/>
              </a:ext>
            </a:extLst>
          </p:cNvPr>
          <p:cNvGraphicFramePr>
            <a:graphicFrameLocks noGrp="1"/>
          </p:cNvGraphicFramePr>
          <p:nvPr>
            <p:extLst>
              <p:ext uri="{D42A27DB-BD31-4B8C-83A1-F6EECF244321}">
                <p14:modId xmlns:p14="http://schemas.microsoft.com/office/powerpoint/2010/main" val="2209565459"/>
              </p:ext>
            </p:extLst>
          </p:nvPr>
        </p:nvGraphicFramePr>
        <p:xfrm>
          <a:off x="97654" y="1302801"/>
          <a:ext cx="11949344" cy="4512613"/>
        </p:xfrm>
        <a:graphic>
          <a:graphicData uri="http://schemas.openxmlformats.org/drawingml/2006/table">
            <a:tbl>
              <a:tblPr/>
              <a:tblGrid>
                <a:gridCol w="5974672">
                  <a:extLst>
                    <a:ext uri="{9D8B030D-6E8A-4147-A177-3AD203B41FA5}">
                      <a16:colId xmlns:a16="http://schemas.microsoft.com/office/drawing/2014/main" val="1575565192"/>
                    </a:ext>
                  </a:extLst>
                </a:gridCol>
                <a:gridCol w="5974672">
                  <a:extLst>
                    <a:ext uri="{9D8B030D-6E8A-4147-A177-3AD203B41FA5}">
                      <a16:colId xmlns:a16="http://schemas.microsoft.com/office/drawing/2014/main" val="741192138"/>
                    </a:ext>
                  </a:extLst>
                </a:gridCol>
              </a:tblGrid>
              <a:tr h="244773">
                <a:tc>
                  <a:txBody>
                    <a:bodyPr/>
                    <a:lstStyle/>
                    <a:p>
                      <a:pPr algn="ctr" fontAlgn="b">
                        <a:buNone/>
                      </a:pPr>
                      <a:r>
                        <a:rPr lang="en-GB" sz="1800" b="1" dirty="0">
                          <a:effectLst/>
                          <a:latin typeface="poppins" panose="00000500000000000000" pitchFamily="2" charset="0"/>
                        </a:rPr>
                        <a:t>Systematic review</a:t>
                      </a:r>
                    </a:p>
                  </a:txBody>
                  <a:tcPr marL="43709" marR="43709" marT="43709" marB="43709" anchor="b">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92D050"/>
                    </a:solidFill>
                  </a:tcPr>
                </a:tc>
                <a:tc>
                  <a:txBody>
                    <a:bodyPr/>
                    <a:lstStyle/>
                    <a:p>
                      <a:pPr algn="ctr" fontAlgn="b">
                        <a:buNone/>
                      </a:pPr>
                      <a:r>
                        <a:rPr lang="en-GB" sz="1800" b="1" dirty="0">
                          <a:effectLst/>
                          <a:latin typeface="poppins" panose="00000500000000000000" pitchFamily="2" charset="0"/>
                        </a:rPr>
                        <a:t>Systematic </a:t>
                      </a:r>
                      <a:r>
                        <a:rPr lang="en-GB" sz="1800" b="1" i="1" dirty="0">
                          <a:effectLst/>
                          <a:latin typeface="poppins" panose="00000500000000000000" pitchFamily="2" charset="0"/>
                        </a:rPr>
                        <a:t>literature</a:t>
                      </a:r>
                      <a:r>
                        <a:rPr lang="en-GB" sz="1800" b="1" dirty="0">
                          <a:effectLst/>
                          <a:latin typeface="poppins" panose="00000500000000000000" pitchFamily="2" charset="0"/>
                        </a:rPr>
                        <a:t> review</a:t>
                      </a:r>
                    </a:p>
                  </a:txBody>
                  <a:tcPr marL="43709" marR="43709" marT="43709" marB="43709" anchor="b">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92D050"/>
                    </a:solidFill>
                  </a:tcPr>
                </a:tc>
                <a:extLst>
                  <a:ext uri="{0D108BD9-81ED-4DB2-BD59-A6C34878D82A}">
                    <a16:rowId xmlns:a16="http://schemas.microsoft.com/office/drawing/2014/main" val="695556120"/>
                  </a:ext>
                </a:extLst>
              </a:tr>
              <a:tr h="402127">
                <a:tc>
                  <a:txBody>
                    <a:bodyPr/>
                    <a:lstStyle/>
                    <a:p>
                      <a:pPr fontAlgn="t">
                        <a:buNone/>
                      </a:pPr>
                      <a:r>
                        <a:rPr lang="en-GB" sz="1600">
                          <a:effectLst/>
                          <a:latin typeface="poppins" panose="00000500000000000000" pitchFamily="2" charset="0"/>
                        </a:rPr>
                        <a:t>Brings together the results of studies to answer a specific question</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buNone/>
                      </a:pPr>
                      <a:r>
                        <a:rPr lang="en-GB" sz="1600" dirty="0">
                          <a:effectLst/>
                          <a:latin typeface="poppins" panose="00000500000000000000" pitchFamily="2" charset="0"/>
                        </a:rPr>
                        <a:t>Provides a subjective summary of the literature on a topic</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221392658"/>
                  </a:ext>
                </a:extLst>
              </a:tr>
              <a:tr h="402127">
                <a:tc>
                  <a:txBody>
                    <a:bodyPr/>
                    <a:lstStyle/>
                    <a:p>
                      <a:pPr fontAlgn="t">
                        <a:buNone/>
                      </a:pPr>
                      <a:r>
                        <a:rPr lang="en-GB" sz="1600" dirty="0">
                          <a:effectLst/>
                          <a:latin typeface="poppins" panose="00000500000000000000" pitchFamily="2" charset="0"/>
                        </a:rPr>
                        <a:t>Extensive search covering published and grey literature</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7F7F7"/>
                    </a:solidFill>
                  </a:tcPr>
                </a:tc>
                <a:tc>
                  <a:txBody>
                    <a:bodyPr/>
                    <a:lstStyle/>
                    <a:p>
                      <a:pPr fontAlgn="t">
                        <a:buNone/>
                      </a:pPr>
                      <a:r>
                        <a:rPr lang="en-GB" sz="1600" dirty="0">
                          <a:effectLst/>
                          <a:latin typeface="poppins" panose="00000500000000000000" pitchFamily="2" charset="0"/>
                        </a:rPr>
                        <a:t>Thorough search of published literature</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7F7F7"/>
                    </a:solidFill>
                  </a:tcPr>
                </a:tc>
                <a:extLst>
                  <a:ext uri="{0D108BD9-81ED-4DB2-BD59-A6C34878D82A}">
                    <a16:rowId xmlns:a16="http://schemas.microsoft.com/office/drawing/2014/main" val="3834234427"/>
                  </a:ext>
                </a:extLst>
              </a:tr>
              <a:tr h="402127">
                <a:tc>
                  <a:txBody>
                    <a:bodyPr/>
                    <a:lstStyle/>
                    <a:p>
                      <a:pPr fontAlgn="t">
                        <a:buNone/>
                      </a:pPr>
                      <a:r>
                        <a:rPr lang="en-GB" sz="1600" dirty="0">
                          <a:effectLst/>
                          <a:latin typeface="poppins" panose="00000500000000000000" pitchFamily="2" charset="0"/>
                        </a:rPr>
                        <a:t>Involves a detailed protocol (e.g. </a:t>
                      </a:r>
                      <a:r>
                        <a:rPr lang="en-GB" sz="1600" b="0" u="none" strike="noStrike" dirty="0">
                          <a:solidFill>
                            <a:srgbClr val="212B58"/>
                          </a:solidFill>
                          <a:effectLst/>
                          <a:latin typeface="poppins" panose="00000500000000000000" pitchFamily="2" charset="0"/>
                        </a:rPr>
                        <a:t>PICO framework)</a:t>
                      </a:r>
                      <a:endParaRPr lang="en-GB" sz="1600" b="0" dirty="0">
                        <a:effectLst/>
                        <a:latin typeface="poppins" panose="00000500000000000000" pitchFamily="2" charset="0"/>
                      </a:endParaRP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buNone/>
                      </a:pPr>
                      <a:r>
                        <a:rPr lang="en-GB" sz="1600" dirty="0">
                          <a:effectLst/>
                          <a:latin typeface="poppins" panose="00000500000000000000" pitchFamily="2" charset="0"/>
                        </a:rPr>
                        <a:t>Includes a detailed search strategy</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583997054"/>
                  </a:ext>
                </a:extLst>
              </a:tr>
              <a:tr h="402127">
                <a:tc>
                  <a:txBody>
                    <a:bodyPr/>
                    <a:lstStyle/>
                    <a:p>
                      <a:pPr fontAlgn="t">
                        <a:buNone/>
                      </a:pPr>
                      <a:r>
                        <a:rPr lang="en-GB" sz="1600">
                          <a:effectLst/>
                          <a:latin typeface="poppins" panose="00000500000000000000" pitchFamily="2" charset="0"/>
                        </a:rPr>
                        <a:t>Usually involves three or more people to eliminate bias</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7F7F7"/>
                    </a:solidFill>
                  </a:tcPr>
                </a:tc>
                <a:tc>
                  <a:txBody>
                    <a:bodyPr/>
                    <a:lstStyle/>
                    <a:p>
                      <a:pPr fontAlgn="t">
                        <a:buNone/>
                      </a:pPr>
                      <a:r>
                        <a:rPr lang="en-GB" sz="1600" dirty="0">
                          <a:effectLst/>
                          <a:latin typeface="poppins" panose="00000500000000000000" pitchFamily="2" charset="0"/>
                        </a:rPr>
                        <a:t>Can be produced by a single person, so open to bias</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7F7F7"/>
                    </a:solidFill>
                  </a:tcPr>
                </a:tc>
                <a:extLst>
                  <a:ext uri="{0D108BD9-81ED-4DB2-BD59-A6C34878D82A}">
                    <a16:rowId xmlns:a16="http://schemas.microsoft.com/office/drawing/2014/main" val="3556478509"/>
                  </a:ext>
                </a:extLst>
              </a:tr>
              <a:tr h="244773">
                <a:tc>
                  <a:txBody>
                    <a:bodyPr/>
                    <a:lstStyle/>
                    <a:p>
                      <a:pPr fontAlgn="t">
                        <a:buNone/>
                      </a:pPr>
                      <a:r>
                        <a:rPr lang="en-GB" sz="1600" dirty="0">
                          <a:effectLst/>
                          <a:latin typeface="poppins" panose="00000500000000000000" pitchFamily="2" charset="0"/>
                        </a:rPr>
                        <a:t>Can take months or years to produce</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buNone/>
                      </a:pPr>
                      <a:r>
                        <a:rPr lang="en-GB" sz="1600">
                          <a:effectLst/>
                          <a:latin typeface="poppins" panose="00000500000000000000" pitchFamily="2" charset="0"/>
                        </a:rPr>
                        <a:t>Weeks or months to produce</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4278400261"/>
                  </a:ext>
                </a:extLst>
              </a:tr>
              <a:tr h="1818311">
                <a:tc>
                  <a:txBody>
                    <a:bodyPr/>
                    <a:lstStyle/>
                    <a:p>
                      <a:pPr fontAlgn="t">
                        <a:buNone/>
                      </a:pPr>
                      <a:r>
                        <a:rPr lang="en-GB" sz="1600" dirty="0">
                          <a:solidFill>
                            <a:srgbClr val="444444"/>
                          </a:solidFill>
                          <a:effectLst/>
                          <a:latin typeface="poppins" panose="00000500000000000000" pitchFamily="2" charset="0"/>
                        </a:rPr>
                        <a:t>Includes...</a:t>
                      </a:r>
                    </a:p>
                    <a:p>
                      <a:pPr fontAlgn="t">
                        <a:buFont typeface="Arial" panose="020B0604020202020204" pitchFamily="34" charset="0"/>
                        <a:buChar char="•"/>
                      </a:pPr>
                      <a:r>
                        <a:rPr lang="en-GB" sz="1600" dirty="0">
                          <a:solidFill>
                            <a:srgbClr val="333333"/>
                          </a:solidFill>
                          <a:effectLst/>
                          <a:latin typeface="poppins" panose="00000500000000000000" pitchFamily="2" charset="0"/>
                        </a:rPr>
                        <a:t>A detailed protocol</a:t>
                      </a:r>
                    </a:p>
                    <a:p>
                      <a:pPr fontAlgn="t">
                        <a:buFont typeface="Arial" panose="020B0604020202020204" pitchFamily="34" charset="0"/>
                        <a:buChar char="•"/>
                      </a:pPr>
                      <a:r>
                        <a:rPr lang="en-GB" sz="1600" dirty="0">
                          <a:solidFill>
                            <a:srgbClr val="333333"/>
                          </a:solidFill>
                          <a:effectLst/>
                          <a:latin typeface="poppins" panose="00000500000000000000" pitchFamily="2" charset="0"/>
                        </a:rPr>
                        <a:t>Systematic search strategy</a:t>
                      </a:r>
                    </a:p>
                    <a:p>
                      <a:pPr fontAlgn="t">
                        <a:buFont typeface="Arial" panose="020B0604020202020204" pitchFamily="34" charset="0"/>
                        <a:buChar char="•"/>
                      </a:pPr>
                      <a:r>
                        <a:rPr lang="en-GB" sz="1600" dirty="0">
                          <a:solidFill>
                            <a:srgbClr val="333333"/>
                          </a:solidFill>
                          <a:effectLst/>
                          <a:latin typeface="poppins" panose="00000500000000000000" pitchFamily="2" charset="0"/>
                        </a:rPr>
                        <a:t>Review of results against eligibility criteria</a:t>
                      </a:r>
                    </a:p>
                    <a:p>
                      <a:pPr fontAlgn="t">
                        <a:buFont typeface="Arial" panose="020B0604020202020204" pitchFamily="34" charset="0"/>
                        <a:buChar char="•"/>
                      </a:pPr>
                      <a:r>
                        <a:rPr lang="en-GB" sz="1600" dirty="0">
                          <a:solidFill>
                            <a:srgbClr val="333333"/>
                          </a:solidFill>
                          <a:effectLst/>
                          <a:latin typeface="poppins" panose="00000500000000000000" pitchFamily="2" charset="0"/>
                        </a:rPr>
                        <a:t>Evaluation of studies</a:t>
                      </a:r>
                    </a:p>
                    <a:p>
                      <a:pPr fontAlgn="t">
                        <a:buFont typeface="Arial" panose="020B0604020202020204" pitchFamily="34" charset="0"/>
                        <a:buChar char="•"/>
                      </a:pPr>
                      <a:r>
                        <a:rPr lang="en-GB" sz="1600" dirty="0">
                          <a:solidFill>
                            <a:srgbClr val="333333"/>
                          </a:solidFill>
                          <a:effectLst/>
                          <a:latin typeface="poppins" panose="00000500000000000000" pitchFamily="2" charset="0"/>
                        </a:rPr>
                        <a:t>Interpretation and presentation of results</a:t>
                      </a:r>
                    </a:p>
                    <a:p>
                      <a:pPr fontAlgn="t">
                        <a:buFont typeface="Arial" panose="020B0604020202020204" pitchFamily="34" charset="0"/>
                        <a:buChar char="•"/>
                      </a:pPr>
                      <a:r>
                        <a:rPr lang="en-GB" sz="1600" dirty="0">
                          <a:solidFill>
                            <a:srgbClr val="333333"/>
                          </a:solidFill>
                          <a:effectLst/>
                          <a:latin typeface="poppins" panose="00000500000000000000" pitchFamily="2" charset="0"/>
                        </a:rPr>
                        <a:t>Extensive reference list</a:t>
                      </a:r>
                    </a:p>
                    <a:p>
                      <a:pPr fontAlgn="t">
                        <a:buFont typeface="Arial" panose="020B0604020202020204" pitchFamily="34" charset="0"/>
                        <a:buChar char="•"/>
                      </a:pPr>
                      <a:r>
                        <a:rPr lang="en-GB" sz="1600" dirty="0">
                          <a:solidFill>
                            <a:srgbClr val="333333"/>
                          </a:solidFill>
                          <a:effectLst/>
                          <a:latin typeface="poppins" panose="00000500000000000000" pitchFamily="2" charset="0"/>
                        </a:rPr>
                        <a:t>Detailed appendices showing search strategies</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7F7F7"/>
                    </a:solidFill>
                  </a:tcPr>
                </a:tc>
                <a:tc>
                  <a:txBody>
                    <a:bodyPr/>
                    <a:lstStyle/>
                    <a:p>
                      <a:pPr fontAlgn="t">
                        <a:buNone/>
                      </a:pPr>
                      <a:r>
                        <a:rPr lang="en-GB" sz="1600" dirty="0">
                          <a:solidFill>
                            <a:srgbClr val="444444"/>
                          </a:solidFill>
                          <a:effectLst/>
                          <a:latin typeface="poppins" panose="00000500000000000000" pitchFamily="2" charset="0"/>
                        </a:rPr>
                        <a:t>Includes...</a:t>
                      </a:r>
                    </a:p>
                    <a:p>
                      <a:pPr fontAlgn="t">
                        <a:buFont typeface="Arial" panose="020B0604020202020204" pitchFamily="34" charset="0"/>
                        <a:buChar char="•"/>
                      </a:pPr>
                      <a:r>
                        <a:rPr lang="en-GB" sz="1600" dirty="0">
                          <a:solidFill>
                            <a:srgbClr val="333333"/>
                          </a:solidFill>
                          <a:effectLst/>
                          <a:latin typeface="poppins" panose="00000500000000000000" pitchFamily="2" charset="0"/>
                        </a:rPr>
                        <a:t>Introduction</a:t>
                      </a:r>
                    </a:p>
                    <a:p>
                      <a:pPr fontAlgn="t">
                        <a:buFont typeface="Arial" panose="020B0604020202020204" pitchFamily="34" charset="0"/>
                        <a:buChar char="•"/>
                      </a:pPr>
                      <a:r>
                        <a:rPr lang="en-GB" sz="1600" dirty="0">
                          <a:solidFill>
                            <a:srgbClr val="333333"/>
                          </a:solidFill>
                          <a:effectLst/>
                          <a:latin typeface="poppins" panose="00000500000000000000" pitchFamily="2" charset="0"/>
                        </a:rPr>
                        <a:t>Methods - search strategy</a:t>
                      </a:r>
                    </a:p>
                    <a:p>
                      <a:pPr fontAlgn="t">
                        <a:buFont typeface="Arial" panose="020B0604020202020204" pitchFamily="34" charset="0"/>
                        <a:buChar char="•"/>
                      </a:pPr>
                      <a:r>
                        <a:rPr lang="en-GB" sz="1600" dirty="0">
                          <a:solidFill>
                            <a:srgbClr val="333333"/>
                          </a:solidFill>
                          <a:effectLst/>
                          <a:latin typeface="poppins" panose="00000500000000000000" pitchFamily="2" charset="0"/>
                        </a:rPr>
                        <a:t>Discussion</a:t>
                      </a:r>
                    </a:p>
                    <a:p>
                      <a:pPr fontAlgn="t">
                        <a:buFont typeface="Arial" panose="020B0604020202020204" pitchFamily="34" charset="0"/>
                        <a:buChar char="•"/>
                      </a:pPr>
                      <a:r>
                        <a:rPr lang="en-GB" sz="1600" dirty="0">
                          <a:solidFill>
                            <a:srgbClr val="333333"/>
                          </a:solidFill>
                          <a:effectLst/>
                          <a:latin typeface="poppins" panose="00000500000000000000" pitchFamily="2" charset="0"/>
                        </a:rPr>
                        <a:t>Conclusion</a:t>
                      </a:r>
                    </a:p>
                    <a:p>
                      <a:pPr fontAlgn="t">
                        <a:buFont typeface="Arial" panose="020B0604020202020204" pitchFamily="34" charset="0"/>
                        <a:buChar char="•"/>
                      </a:pPr>
                      <a:r>
                        <a:rPr lang="en-GB" sz="1600" dirty="0">
                          <a:solidFill>
                            <a:srgbClr val="333333"/>
                          </a:solidFill>
                          <a:effectLst/>
                          <a:latin typeface="poppins" panose="00000500000000000000" pitchFamily="2" charset="0"/>
                        </a:rPr>
                        <a:t>Long reference list</a:t>
                      </a:r>
                    </a:p>
                  </a:txBody>
                  <a:tcPr marL="43709" marR="43709" marT="43709" marB="4370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7F7F7"/>
                    </a:solidFill>
                  </a:tcPr>
                </a:tc>
                <a:extLst>
                  <a:ext uri="{0D108BD9-81ED-4DB2-BD59-A6C34878D82A}">
                    <a16:rowId xmlns:a16="http://schemas.microsoft.com/office/drawing/2014/main" val="2388532127"/>
                  </a:ext>
                </a:extLst>
              </a:tr>
            </a:tbl>
          </a:graphicData>
        </a:graphic>
      </p:graphicFrame>
      <p:sp>
        <p:nvSpPr>
          <p:cNvPr id="6" name="TextBox 5">
            <a:extLst>
              <a:ext uri="{FF2B5EF4-FFF2-40B4-BE49-F238E27FC236}">
                <a16:creationId xmlns:a16="http://schemas.microsoft.com/office/drawing/2014/main" id="{76564E8C-EB7C-F9BB-B170-19D548FF359F}"/>
              </a:ext>
            </a:extLst>
          </p:cNvPr>
          <p:cNvSpPr txBox="1"/>
          <p:nvPr/>
        </p:nvSpPr>
        <p:spPr>
          <a:xfrm>
            <a:off x="8904303" y="5370533"/>
            <a:ext cx="3142695" cy="369332"/>
          </a:xfrm>
          <a:prstGeom prst="rect">
            <a:avLst/>
          </a:prstGeom>
          <a:solidFill>
            <a:schemeClr val="bg1"/>
          </a:solidFill>
        </p:spPr>
        <p:txBody>
          <a:bodyPr wrap="square" rtlCol="0">
            <a:spAutoFit/>
          </a:bodyPr>
          <a:lstStyle/>
          <a:p>
            <a:r>
              <a:rPr lang="en-GB" dirty="0">
                <a:latin typeface="Calibri" panose="020F0502020204030204" pitchFamily="34" charset="0"/>
              </a:rPr>
              <a:t>University of Liverpool, n.d.</a:t>
            </a:r>
          </a:p>
        </p:txBody>
      </p:sp>
    </p:spTree>
    <p:extLst>
      <p:ext uri="{BB962C8B-B14F-4D97-AF65-F5344CB8AC3E}">
        <p14:creationId xmlns:p14="http://schemas.microsoft.com/office/powerpoint/2010/main" val="3298956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9E534A-81CE-C088-CFEE-40AC581DD5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71B455-09BE-689A-04BE-03AF64038C90}"/>
              </a:ext>
            </a:extLst>
          </p:cNvPr>
          <p:cNvSpPr>
            <a:spLocks noGrp="1"/>
          </p:cNvSpPr>
          <p:nvPr>
            <p:ph type="title"/>
          </p:nvPr>
        </p:nvSpPr>
        <p:spPr/>
        <p:txBody>
          <a:bodyPr/>
          <a:lstStyle/>
          <a:p>
            <a:r>
              <a:rPr lang="en-US" b="1" dirty="0"/>
              <a:t>The SLR Process: 6 steps</a:t>
            </a:r>
            <a:endParaRPr lang="en-GB" b="1" dirty="0"/>
          </a:p>
        </p:txBody>
      </p:sp>
      <p:sp>
        <p:nvSpPr>
          <p:cNvPr id="4" name="Slide Number Placeholder 3">
            <a:extLst>
              <a:ext uri="{FF2B5EF4-FFF2-40B4-BE49-F238E27FC236}">
                <a16:creationId xmlns:a16="http://schemas.microsoft.com/office/drawing/2014/main" id="{CAB85305-5E64-C5E8-BCD3-4F36C8CB0A26}"/>
              </a:ext>
            </a:extLst>
          </p:cNvPr>
          <p:cNvSpPr>
            <a:spLocks noGrp="1"/>
          </p:cNvSpPr>
          <p:nvPr>
            <p:ph type="sldNum" sz="quarter" idx="12"/>
          </p:nvPr>
        </p:nvSpPr>
        <p:spPr/>
        <p:txBody>
          <a:bodyPr/>
          <a:lstStyle/>
          <a:p>
            <a:pPr>
              <a:defRPr/>
            </a:pPr>
            <a:fld id="{6B9CAAEB-5DD4-4716-AEA0-BEF1B1D22BD1}" type="slidenum">
              <a:rPr lang="en-US" altLang="en-US" smtClean="0"/>
              <a:pPr>
                <a:defRPr/>
              </a:pPr>
              <a:t>8</a:t>
            </a:fld>
            <a:endParaRPr lang="en-US" altLang="en-US"/>
          </a:p>
        </p:txBody>
      </p:sp>
      <p:grpSp>
        <p:nvGrpSpPr>
          <p:cNvPr id="3" name="Group 2">
            <a:extLst>
              <a:ext uri="{FF2B5EF4-FFF2-40B4-BE49-F238E27FC236}">
                <a16:creationId xmlns:a16="http://schemas.microsoft.com/office/drawing/2014/main" id="{5FAC1F50-6975-9DDF-588F-D7551F8BC030}"/>
              </a:ext>
            </a:extLst>
          </p:cNvPr>
          <p:cNvGrpSpPr/>
          <p:nvPr/>
        </p:nvGrpSpPr>
        <p:grpSpPr>
          <a:xfrm>
            <a:off x="2246054" y="1417638"/>
            <a:ext cx="7409792" cy="4208167"/>
            <a:chOff x="2246054" y="1417638"/>
            <a:chExt cx="7409792" cy="4208167"/>
          </a:xfrm>
        </p:grpSpPr>
        <p:sp>
          <p:nvSpPr>
            <p:cNvPr id="5" name="TextBox 4">
              <a:extLst>
                <a:ext uri="{FF2B5EF4-FFF2-40B4-BE49-F238E27FC236}">
                  <a16:creationId xmlns:a16="http://schemas.microsoft.com/office/drawing/2014/main" id="{E793BA44-8E52-7D1F-604A-FC23468777B1}"/>
                </a:ext>
              </a:extLst>
            </p:cNvPr>
            <p:cNvSpPr txBox="1"/>
            <p:nvPr/>
          </p:nvSpPr>
          <p:spPr>
            <a:xfrm>
              <a:off x="2246054" y="1417638"/>
              <a:ext cx="3373514" cy="994431"/>
            </a:xfrm>
            <a:prstGeom prst="rect">
              <a:avLst/>
            </a:prstGeom>
            <a:solidFill>
              <a:srgbClr val="0070C0"/>
            </a:solidFill>
            <a:ln>
              <a:noFill/>
            </a:ln>
          </p:spPr>
          <p:style>
            <a:lnRef idx="2">
              <a:schemeClr val="accent6"/>
            </a:lnRef>
            <a:fillRef idx="1">
              <a:schemeClr val="lt1"/>
            </a:fillRef>
            <a:effectRef idx="0">
              <a:schemeClr val="accent6"/>
            </a:effectRef>
            <a:fontRef idx="minor">
              <a:schemeClr val="dk1"/>
            </a:fontRef>
          </p:style>
          <p:txBody>
            <a:bodyPr wrap="square" rtlCol="0" anchor="ctr" anchorCtr="0">
              <a:noAutofit/>
            </a:bodyPr>
            <a:lstStyle/>
            <a:p>
              <a:pPr algn="ctr"/>
              <a:r>
                <a:rPr lang="en-GB" sz="2400" b="1" dirty="0">
                  <a:latin typeface="Calibri" panose="020F0502020204030204" pitchFamily="34" charset="0"/>
                </a:rPr>
                <a:t>1. Define the research questions</a:t>
              </a:r>
            </a:p>
          </p:txBody>
        </p:sp>
        <p:sp>
          <p:nvSpPr>
            <p:cNvPr id="6" name="TextBox 5">
              <a:extLst>
                <a:ext uri="{FF2B5EF4-FFF2-40B4-BE49-F238E27FC236}">
                  <a16:creationId xmlns:a16="http://schemas.microsoft.com/office/drawing/2014/main" id="{0674E25D-B7A6-9186-5E94-478ADBD13081}"/>
                </a:ext>
              </a:extLst>
            </p:cNvPr>
            <p:cNvSpPr txBox="1"/>
            <p:nvPr/>
          </p:nvSpPr>
          <p:spPr>
            <a:xfrm>
              <a:off x="6282332" y="1417638"/>
              <a:ext cx="3373514" cy="994431"/>
            </a:xfrm>
            <a:prstGeom prst="rect">
              <a:avLst/>
            </a:prstGeom>
            <a:solidFill>
              <a:srgbClr val="0070C0"/>
            </a:solidFill>
            <a:ln>
              <a:noFill/>
            </a:ln>
          </p:spPr>
          <p:style>
            <a:lnRef idx="2">
              <a:schemeClr val="accent6"/>
            </a:lnRef>
            <a:fillRef idx="1">
              <a:schemeClr val="lt1"/>
            </a:fillRef>
            <a:effectRef idx="0">
              <a:schemeClr val="accent6"/>
            </a:effectRef>
            <a:fontRef idx="minor">
              <a:schemeClr val="dk1"/>
            </a:fontRef>
          </p:style>
          <p:txBody>
            <a:bodyPr wrap="square" rtlCol="0" anchor="ctr" anchorCtr="0">
              <a:noAutofit/>
            </a:bodyPr>
            <a:lstStyle/>
            <a:p>
              <a:pPr algn="ctr"/>
              <a:r>
                <a:rPr lang="en-GB" sz="2400" b="1" dirty="0">
                  <a:latin typeface="Calibri" panose="020F0502020204030204" pitchFamily="34" charset="0"/>
                </a:rPr>
                <a:t>6. Report</a:t>
              </a:r>
            </a:p>
          </p:txBody>
        </p:sp>
        <p:sp>
          <p:nvSpPr>
            <p:cNvPr id="7" name="TextBox 6">
              <a:extLst>
                <a:ext uri="{FF2B5EF4-FFF2-40B4-BE49-F238E27FC236}">
                  <a16:creationId xmlns:a16="http://schemas.microsoft.com/office/drawing/2014/main" id="{F7903CF0-E7AE-7E5B-0D9C-B0FD16137006}"/>
                </a:ext>
              </a:extLst>
            </p:cNvPr>
            <p:cNvSpPr txBox="1"/>
            <p:nvPr/>
          </p:nvSpPr>
          <p:spPr>
            <a:xfrm>
              <a:off x="2246054" y="3024506"/>
              <a:ext cx="3373514" cy="994431"/>
            </a:xfrm>
            <a:prstGeom prst="rect">
              <a:avLst/>
            </a:prstGeom>
            <a:solidFill>
              <a:srgbClr val="0070C0"/>
            </a:solidFill>
            <a:ln>
              <a:noFill/>
            </a:ln>
          </p:spPr>
          <p:style>
            <a:lnRef idx="2">
              <a:schemeClr val="accent6"/>
            </a:lnRef>
            <a:fillRef idx="1">
              <a:schemeClr val="lt1"/>
            </a:fillRef>
            <a:effectRef idx="0">
              <a:schemeClr val="accent6"/>
            </a:effectRef>
            <a:fontRef idx="minor">
              <a:schemeClr val="dk1"/>
            </a:fontRef>
          </p:style>
          <p:txBody>
            <a:bodyPr wrap="square" rtlCol="0" anchor="ctr" anchorCtr="0">
              <a:noAutofit/>
            </a:bodyPr>
            <a:lstStyle/>
            <a:p>
              <a:pPr algn="ctr"/>
              <a:r>
                <a:rPr lang="en-GB" sz="2400" b="1" dirty="0">
                  <a:latin typeface="Calibri" panose="020F0502020204030204" pitchFamily="34" charset="0"/>
                </a:rPr>
                <a:t>2. Identify the primary studies</a:t>
              </a:r>
            </a:p>
          </p:txBody>
        </p:sp>
        <p:sp>
          <p:nvSpPr>
            <p:cNvPr id="8" name="TextBox 7">
              <a:extLst>
                <a:ext uri="{FF2B5EF4-FFF2-40B4-BE49-F238E27FC236}">
                  <a16:creationId xmlns:a16="http://schemas.microsoft.com/office/drawing/2014/main" id="{334A560D-37D8-E8DC-59E7-B938B5AF05E8}"/>
                </a:ext>
              </a:extLst>
            </p:cNvPr>
            <p:cNvSpPr txBox="1"/>
            <p:nvPr/>
          </p:nvSpPr>
          <p:spPr>
            <a:xfrm>
              <a:off x="2246054" y="4631374"/>
              <a:ext cx="3373514" cy="994431"/>
            </a:xfrm>
            <a:prstGeom prst="rect">
              <a:avLst/>
            </a:prstGeom>
            <a:solidFill>
              <a:srgbClr val="0070C0"/>
            </a:solidFill>
            <a:ln>
              <a:noFill/>
            </a:ln>
          </p:spPr>
          <p:style>
            <a:lnRef idx="2">
              <a:schemeClr val="accent6"/>
            </a:lnRef>
            <a:fillRef idx="1">
              <a:schemeClr val="lt1"/>
            </a:fillRef>
            <a:effectRef idx="0">
              <a:schemeClr val="accent6"/>
            </a:effectRef>
            <a:fontRef idx="minor">
              <a:schemeClr val="dk1"/>
            </a:fontRef>
          </p:style>
          <p:txBody>
            <a:bodyPr wrap="square" rtlCol="0" anchor="ctr" anchorCtr="0">
              <a:noAutofit/>
            </a:bodyPr>
            <a:lstStyle/>
            <a:p>
              <a:pPr algn="ctr"/>
              <a:r>
                <a:rPr lang="en-GB" sz="2400" b="1" dirty="0">
                  <a:latin typeface="Calibri" panose="020F0502020204030204" pitchFamily="34" charset="0"/>
                </a:rPr>
                <a:t>3. Sample retrieval</a:t>
              </a:r>
            </a:p>
          </p:txBody>
        </p:sp>
        <p:sp>
          <p:nvSpPr>
            <p:cNvPr id="9" name="TextBox 8">
              <a:extLst>
                <a:ext uri="{FF2B5EF4-FFF2-40B4-BE49-F238E27FC236}">
                  <a16:creationId xmlns:a16="http://schemas.microsoft.com/office/drawing/2014/main" id="{9ECC654F-CDDF-F882-8F67-9295A2A126F6}"/>
                </a:ext>
              </a:extLst>
            </p:cNvPr>
            <p:cNvSpPr txBox="1"/>
            <p:nvPr/>
          </p:nvSpPr>
          <p:spPr>
            <a:xfrm>
              <a:off x="6282332" y="3024506"/>
              <a:ext cx="3373514" cy="994431"/>
            </a:xfrm>
            <a:prstGeom prst="rect">
              <a:avLst/>
            </a:prstGeom>
            <a:solidFill>
              <a:srgbClr val="0070C0"/>
            </a:solidFill>
            <a:ln>
              <a:noFill/>
            </a:ln>
          </p:spPr>
          <p:style>
            <a:lnRef idx="2">
              <a:schemeClr val="accent6"/>
            </a:lnRef>
            <a:fillRef idx="1">
              <a:schemeClr val="lt1"/>
            </a:fillRef>
            <a:effectRef idx="0">
              <a:schemeClr val="accent6"/>
            </a:effectRef>
            <a:fontRef idx="minor">
              <a:schemeClr val="dk1"/>
            </a:fontRef>
          </p:style>
          <p:txBody>
            <a:bodyPr wrap="square" rtlCol="0" anchor="ctr" anchorCtr="0">
              <a:noAutofit/>
            </a:bodyPr>
            <a:lstStyle/>
            <a:p>
              <a:pPr algn="ctr"/>
              <a:r>
                <a:rPr lang="en-GB" sz="2400" b="1" dirty="0">
                  <a:latin typeface="Calibri" panose="020F0502020204030204" pitchFamily="34" charset="0"/>
                </a:rPr>
                <a:t>5. Synthesize</a:t>
              </a:r>
            </a:p>
          </p:txBody>
        </p:sp>
        <p:sp>
          <p:nvSpPr>
            <p:cNvPr id="10" name="TextBox 9">
              <a:extLst>
                <a:ext uri="{FF2B5EF4-FFF2-40B4-BE49-F238E27FC236}">
                  <a16:creationId xmlns:a16="http://schemas.microsoft.com/office/drawing/2014/main" id="{60BEC08E-17F5-AE81-7688-C15899935066}"/>
                </a:ext>
              </a:extLst>
            </p:cNvPr>
            <p:cNvSpPr txBox="1"/>
            <p:nvPr/>
          </p:nvSpPr>
          <p:spPr>
            <a:xfrm>
              <a:off x="6282332" y="4631374"/>
              <a:ext cx="3373514" cy="994431"/>
            </a:xfrm>
            <a:prstGeom prst="rect">
              <a:avLst/>
            </a:prstGeom>
            <a:solidFill>
              <a:srgbClr val="0070C0"/>
            </a:solidFill>
            <a:ln>
              <a:noFill/>
            </a:ln>
          </p:spPr>
          <p:style>
            <a:lnRef idx="2">
              <a:schemeClr val="accent6"/>
            </a:lnRef>
            <a:fillRef idx="1">
              <a:schemeClr val="lt1"/>
            </a:fillRef>
            <a:effectRef idx="0">
              <a:schemeClr val="accent6"/>
            </a:effectRef>
            <a:fontRef idx="minor">
              <a:schemeClr val="dk1"/>
            </a:fontRef>
          </p:style>
          <p:txBody>
            <a:bodyPr wrap="square" rtlCol="0" anchor="ctr" anchorCtr="0">
              <a:noAutofit/>
            </a:bodyPr>
            <a:lstStyle/>
            <a:p>
              <a:pPr algn="ctr"/>
              <a:r>
                <a:rPr lang="en-GB" sz="2400" b="1" dirty="0">
                  <a:latin typeface="Calibri" panose="020F0502020204030204" pitchFamily="34" charset="0"/>
                </a:rPr>
                <a:t>4. Selecting the literature</a:t>
              </a:r>
            </a:p>
          </p:txBody>
        </p:sp>
        <p:sp>
          <p:nvSpPr>
            <p:cNvPr id="14" name="Arrow: Down 13">
              <a:extLst>
                <a:ext uri="{FF2B5EF4-FFF2-40B4-BE49-F238E27FC236}">
                  <a16:creationId xmlns:a16="http://schemas.microsoft.com/office/drawing/2014/main" id="{8AEC39D9-AE50-457D-E1DE-28703EE21779}"/>
                </a:ext>
              </a:extLst>
            </p:cNvPr>
            <p:cNvSpPr/>
            <p:nvPr/>
          </p:nvSpPr>
          <p:spPr>
            <a:xfrm>
              <a:off x="3742311" y="2507328"/>
              <a:ext cx="381000" cy="42191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Calibri" panose="020F0502020204030204" pitchFamily="34" charset="0"/>
              </a:endParaRPr>
            </a:p>
          </p:txBody>
        </p:sp>
        <p:sp>
          <p:nvSpPr>
            <p:cNvPr id="15" name="Arrow: Down 14">
              <a:extLst>
                <a:ext uri="{FF2B5EF4-FFF2-40B4-BE49-F238E27FC236}">
                  <a16:creationId xmlns:a16="http://schemas.microsoft.com/office/drawing/2014/main" id="{2DA2009F-2B83-DD71-27C3-A6678105F633}"/>
                </a:ext>
              </a:extLst>
            </p:cNvPr>
            <p:cNvSpPr/>
            <p:nvPr/>
          </p:nvSpPr>
          <p:spPr>
            <a:xfrm>
              <a:off x="3742311" y="4114197"/>
              <a:ext cx="381000" cy="42191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Calibri" panose="020F0502020204030204" pitchFamily="34" charset="0"/>
              </a:endParaRPr>
            </a:p>
          </p:txBody>
        </p:sp>
        <p:sp>
          <p:nvSpPr>
            <p:cNvPr id="16" name="Arrow: Down 15">
              <a:extLst>
                <a:ext uri="{FF2B5EF4-FFF2-40B4-BE49-F238E27FC236}">
                  <a16:creationId xmlns:a16="http://schemas.microsoft.com/office/drawing/2014/main" id="{5C431E5B-20A7-5828-88A7-80B35E7B2E0E}"/>
                </a:ext>
              </a:extLst>
            </p:cNvPr>
            <p:cNvSpPr/>
            <p:nvPr/>
          </p:nvSpPr>
          <p:spPr>
            <a:xfrm rot="16200000">
              <a:off x="5756012" y="4910430"/>
              <a:ext cx="381000" cy="42191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Calibri" panose="020F0502020204030204" pitchFamily="34" charset="0"/>
              </a:endParaRPr>
            </a:p>
          </p:txBody>
        </p:sp>
        <p:sp>
          <p:nvSpPr>
            <p:cNvPr id="17" name="Arrow: Down 16">
              <a:extLst>
                <a:ext uri="{FF2B5EF4-FFF2-40B4-BE49-F238E27FC236}">
                  <a16:creationId xmlns:a16="http://schemas.microsoft.com/office/drawing/2014/main" id="{8D9F9DDF-F5E5-C59C-A003-E0377817E3E0}"/>
                </a:ext>
              </a:extLst>
            </p:cNvPr>
            <p:cNvSpPr/>
            <p:nvPr/>
          </p:nvSpPr>
          <p:spPr>
            <a:xfrm rot="10800000">
              <a:off x="7859662" y="4114196"/>
              <a:ext cx="381000" cy="42191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Calibri" panose="020F0502020204030204" pitchFamily="34" charset="0"/>
              </a:endParaRPr>
            </a:p>
          </p:txBody>
        </p:sp>
        <p:sp>
          <p:nvSpPr>
            <p:cNvPr id="18" name="Arrow: Down 17">
              <a:extLst>
                <a:ext uri="{FF2B5EF4-FFF2-40B4-BE49-F238E27FC236}">
                  <a16:creationId xmlns:a16="http://schemas.microsoft.com/office/drawing/2014/main" id="{2C6A1787-7ECF-AE73-F4A6-A8B758F48519}"/>
                </a:ext>
              </a:extLst>
            </p:cNvPr>
            <p:cNvSpPr/>
            <p:nvPr/>
          </p:nvSpPr>
          <p:spPr>
            <a:xfrm rot="10800000">
              <a:off x="7859661" y="2507328"/>
              <a:ext cx="381000" cy="42191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Calibri" panose="020F0502020204030204" pitchFamily="34" charset="0"/>
              </a:endParaRPr>
            </a:p>
          </p:txBody>
        </p:sp>
      </p:grpSp>
      <p:sp>
        <p:nvSpPr>
          <p:cNvPr id="11" name="TextBox 10">
            <a:extLst>
              <a:ext uri="{FF2B5EF4-FFF2-40B4-BE49-F238E27FC236}">
                <a16:creationId xmlns:a16="http://schemas.microsoft.com/office/drawing/2014/main" id="{698E5649-BD48-18CA-6DB5-23AFCCCA369D}"/>
              </a:ext>
            </a:extLst>
          </p:cNvPr>
          <p:cNvSpPr txBox="1"/>
          <p:nvPr/>
        </p:nvSpPr>
        <p:spPr>
          <a:xfrm>
            <a:off x="10076155" y="4824367"/>
            <a:ext cx="1828800" cy="646331"/>
          </a:xfrm>
          <a:prstGeom prst="rect">
            <a:avLst/>
          </a:prstGeom>
          <a:noFill/>
        </p:spPr>
        <p:txBody>
          <a:bodyPr wrap="square" rtlCol="0">
            <a:spAutoFit/>
          </a:bodyPr>
          <a:lstStyle/>
          <a:p>
            <a:r>
              <a:rPr lang="en-GB" dirty="0">
                <a:latin typeface="Calibri" panose="020F0502020204030204" pitchFamily="34" charset="0"/>
              </a:rPr>
              <a:t>Sauer and Seuring (2023)</a:t>
            </a:r>
          </a:p>
        </p:txBody>
      </p:sp>
    </p:spTree>
    <p:extLst>
      <p:ext uri="{BB962C8B-B14F-4D97-AF65-F5344CB8AC3E}">
        <p14:creationId xmlns:p14="http://schemas.microsoft.com/office/powerpoint/2010/main" val="4034888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BEE6C-447A-76C3-FE5B-B2BE460A6445}"/>
              </a:ext>
            </a:extLst>
          </p:cNvPr>
          <p:cNvSpPr>
            <a:spLocks noGrp="1"/>
          </p:cNvSpPr>
          <p:nvPr>
            <p:ph type="title"/>
          </p:nvPr>
        </p:nvSpPr>
        <p:spPr/>
        <p:txBody>
          <a:bodyPr/>
          <a:lstStyle/>
          <a:p>
            <a:r>
              <a:rPr lang="en-GB" b="1" dirty="0"/>
              <a:t>Step 1: Defining the Research Questions</a:t>
            </a:r>
          </a:p>
        </p:txBody>
      </p:sp>
      <p:sp>
        <p:nvSpPr>
          <p:cNvPr id="3" name="Content Placeholder 2">
            <a:extLst>
              <a:ext uri="{FF2B5EF4-FFF2-40B4-BE49-F238E27FC236}">
                <a16:creationId xmlns:a16="http://schemas.microsoft.com/office/drawing/2014/main" id="{633C1FEC-ACC6-8690-1D3C-115EEB123EFC}"/>
              </a:ext>
            </a:extLst>
          </p:cNvPr>
          <p:cNvSpPr>
            <a:spLocks noGrp="1"/>
          </p:cNvSpPr>
          <p:nvPr>
            <p:ph idx="1"/>
          </p:nvPr>
        </p:nvSpPr>
        <p:spPr/>
        <p:txBody>
          <a:bodyPr/>
          <a:lstStyle/>
          <a:p>
            <a:pPr marL="0" indent="0">
              <a:buNone/>
            </a:pPr>
            <a:r>
              <a:rPr lang="en-GB" sz="2000" b="1" dirty="0"/>
              <a:t>Main Task: Preparing the research by identifying a relevant literature gap, justifying the need to map a field, and providing the theoretical grounding of the SLR.</a:t>
            </a:r>
          </a:p>
          <a:p>
            <a:r>
              <a:rPr lang="en-GB" sz="2400" b="1" dirty="0"/>
              <a:t>Decision 1: Specifying the research gap and related research question(s)</a:t>
            </a:r>
          </a:p>
          <a:p>
            <a:pPr lvl="1"/>
            <a:r>
              <a:rPr lang="en-GB" sz="1800" dirty="0"/>
              <a:t>The research topic should be neither too broad nor too narrow, allowing for reviews that move into depth and analysis.</a:t>
            </a:r>
          </a:p>
          <a:p>
            <a:pPr lvl="1"/>
            <a:r>
              <a:rPr lang="en-GB" sz="1800" dirty="0"/>
              <a:t>Revisiting the research question multiple times throughout the SLR process helps ensure coherence and efficiency.</a:t>
            </a:r>
          </a:p>
          <a:p>
            <a:pPr lvl="1"/>
            <a:r>
              <a:rPr lang="en-GB" sz="1800" dirty="0"/>
              <a:t>Potential focus areas include specific industries, geographical areas, or emerging issues, which limit the reviewed field to enable contextualized analysis.</a:t>
            </a:r>
          </a:p>
          <a:p>
            <a:endParaRPr lang="en-GB" sz="2000" dirty="0"/>
          </a:p>
        </p:txBody>
      </p:sp>
      <p:sp>
        <p:nvSpPr>
          <p:cNvPr id="4" name="Slide Number Placeholder 3">
            <a:extLst>
              <a:ext uri="{FF2B5EF4-FFF2-40B4-BE49-F238E27FC236}">
                <a16:creationId xmlns:a16="http://schemas.microsoft.com/office/drawing/2014/main" id="{970D8EE8-82A2-E486-BC97-4BBCBE96AF61}"/>
              </a:ext>
            </a:extLst>
          </p:cNvPr>
          <p:cNvSpPr>
            <a:spLocks noGrp="1"/>
          </p:cNvSpPr>
          <p:nvPr>
            <p:ph type="sldNum" sz="quarter" idx="12"/>
          </p:nvPr>
        </p:nvSpPr>
        <p:spPr/>
        <p:txBody>
          <a:bodyPr/>
          <a:lstStyle/>
          <a:p>
            <a:pPr>
              <a:defRPr/>
            </a:pPr>
            <a:fld id="{6B9CAAEB-5DD4-4716-AEA0-BEF1B1D22BD1}" type="slidenum">
              <a:rPr lang="en-US" altLang="en-US" smtClean="0"/>
              <a:pPr>
                <a:defRPr/>
              </a:pPr>
              <a:t>9</a:t>
            </a:fld>
            <a:endParaRPr lang="en-US" altLang="en-US"/>
          </a:p>
        </p:txBody>
      </p:sp>
    </p:spTree>
    <p:extLst>
      <p:ext uri="{BB962C8B-B14F-4D97-AF65-F5344CB8AC3E}">
        <p14:creationId xmlns:p14="http://schemas.microsoft.com/office/powerpoint/2010/main" val="132567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FC7C6-151D-656A-C75A-A2D7D0485D76}"/>
              </a:ext>
            </a:extLst>
          </p:cNvPr>
          <p:cNvSpPr>
            <a:spLocks noGrp="1"/>
          </p:cNvSpPr>
          <p:nvPr>
            <p:ph type="title"/>
          </p:nvPr>
        </p:nvSpPr>
        <p:spPr/>
        <p:txBody>
          <a:bodyPr/>
          <a:lstStyle/>
          <a:p>
            <a:r>
              <a:rPr lang="en-GB" b="1" dirty="0"/>
              <a:t>Step 1: Defining the Research Questions</a:t>
            </a:r>
          </a:p>
        </p:txBody>
      </p:sp>
      <p:sp>
        <p:nvSpPr>
          <p:cNvPr id="3" name="Content Placeholder 2">
            <a:extLst>
              <a:ext uri="{FF2B5EF4-FFF2-40B4-BE49-F238E27FC236}">
                <a16:creationId xmlns:a16="http://schemas.microsoft.com/office/drawing/2014/main" id="{11459682-0645-B282-F3B5-F4B2A8A02AE6}"/>
              </a:ext>
            </a:extLst>
          </p:cNvPr>
          <p:cNvSpPr>
            <a:spLocks noGrp="1"/>
          </p:cNvSpPr>
          <p:nvPr>
            <p:ph idx="1"/>
          </p:nvPr>
        </p:nvSpPr>
        <p:spPr/>
        <p:txBody>
          <a:bodyPr/>
          <a:lstStyle/>
          <a:p>
            <a:r>
              <a:rPr lang="en-GB" b="1" dirty="0"/>
              <a:t>Decision 2: Opting for a theoretical approach</a:t>
            </a:r>
            <a:endParaRPr lang="en-GB" dirty="0"/>
          </a:p>
          <a:p>
            <a:pPr lvl="1"/>
            <a:r>
              <a:rPr lang="en-GB" dirty="0"/>
              <a:t>Researchers must make an explicit choice for a theoretical approach (inductive, abductive, or deductive) to theory building.</a:t>
            </a:r>
          </a:p>
          <a:p>
            <a:pPr lvl="1"/>
            <a:r>
              <a:rPr lang="en-GB" dirty="0"/>
              <a:t>Making this choice explicit is critical for the review's replicability.</a:t>
            </a:r>
          </a:p>
          <a:p>
            <a:endParaRPr lang="en-GB" dirty="0"/>
          </a:p>
        </p:txBody>
      </p:sp>
      <p:sp>
        <p:nvSpPr>
          <p:cNvPr id="4" name="Slide Number Placeholder 3">
            <a:extLst>
              <a:ext uri="{FF2B5EF4-FFF2-40B4-BE49-F238E27FC236}">
                <a16:creationId xmlns:a16="http://schemas.microsoft.com/office/drawing/2014/main" id="{25162BB7-2779-CC40-3398-028F729576D4}"/>
              </a:ext>
            </a:extLst>
          </p:cNvPr>
          <p:cNvSpPr>
            <a:spLocks noGrp="1"/>
          </p:cNvSpPr>
          <p:nvPr>
            <p:ph type="sldNum" sz="quarter" idx="12"/>
          </p:nvPr>
        </p:nvSpPr>
        <p:spPr/>
        <p:txBody>
          <a:bodyPr/>
          <a:lstStyle/>
          <a:p>
            <a:pPr>
              <a:defRPr/>
            </a:pPr>
            <a:fld id="{6B9CAAEB-5DD4-4716-AEA0-BEF1B1D22BD1}" type="slidenum">
              <a:rPr lang="en-US" altLang="en-US" smtClean="0"/>
              <a:pPr>
                <a:defRPr/>
              </a:pPr>
              <a:t>10</a:t>
            </a:fld>
            <a:endParaRPr lang="en-US" altLang="en-US"/>
          </a:p>
        </p:txBody>
      </p:sp>
    </p:spTree>
    <p:extLst>
      <p:ext uri="{BB962C8B-B14F-4D97-AF65-F5344CB8AC3E}">
        <p14:creationId xmlns:p14="http://schemas.microsoft.com/office/powerpoint/2010/main" val="3842795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732F9-8E80-91AA-811E-C68F5A04CBA2}"/>
              </a:ext>
            </a:extLst>
          </p:cNvPr>
          <p:cNvSpPr>
            <a:spLocks noGrp="1"/>
          </p:cNvSpPr>
          <p:nvPr>
            <p:ph type="title"/>
          </p:nvPr>
        </p:nvSpPr>
        <p:spPr/>
        <p:txBody>
          <a:bodyPr/>
          <a:lstStyle/>
          <a:p>
            <a:r>
              <a:rPr lang="en-GB" b="1" dirty="0"/>
              <a:t>Step 1: Defining the Research Questions</a:t>
            </a:r>
          </a:p>
        </p:txBody>
      </p:sp>
      <p:sp>
        <p:nvSpPr>
          <p:cNvPr id="3" name="Content Placeholder 2">
            <a:extLst>
              <a:ext uri="{FF2B5EF4-FFF2-40B4-BE49-F238E27FC236}">
                <a16:creationId xmlns:a16="http://schemas.microsoft.com/office/drawing/2014/main" id="{BEF454B7-E347-EED8-7658-C3560FF4FC08}"/>
              </a:ext>
            </a:extLst>
          </p:cNvPr>
          <p:cNvSpPr>
            <a:spLocks noGrp="1"/>
          </p:cNvSpPr>
          <p:nvPr>
            <p:ph idx="1"/>
          </p:nvPr>
        </p:nvSpPr>
        <p:spPr/>
        <p:txBody>
          <a:bodyPr/>
          <a:lstStyle/>
          <a:p>
            <a:r>
              <a:rPr lang="en-GB" sz="2800" b="1" dirty="0"/>
              <a:t>Decision 3: Defining the core theoretical framework and constructs</a:t>
            </a:r>
            <a:endParaRPr lang="en-GB" sz="2800" dirty="0"/>
          </a:p>
          <a:p>
            <a:pPr lvl="1"/>
            <a:r>
              <a:rPr lang="en-GB" sz="2400" dirty="0"/>
              <a:t>Adopt a theoretical anchor or starting point to investigate the phenomena and literature.</a:t>
            </a:r>
          </a:p>
          <a:p>
            <a:pPr lvl="1"/>
            <a:r>
              <a:rPr lang="en-GB" sz="2400" dirty="0"/>
              <a:t>This choice enables the consistent definition and operationalization of constructs used to </a:t>
            </a:r>
            <a:r>
              <a:rPr lang="en-GB" sz="2400" dirty="0" err="1"/>
              <a:t>analyze</a:t>
            </a:r>
            <a:r>
              <a:rPr lang="en-GB" sz="2400" dirty="0"/>
              <a:t> the literature.</a:t>
            </a:r>
          </a:p>
          <a:p>
            <a:pPr lvl="1"/>
            <a:r>
              <a:rPr lang="en-GB" sz="2400" dirty="0"/>
              <a:t>For a deductive approach, this step involves defining the initial coding scheme.</a:t>
            </a:r>
          </a:p>
          <a:p>
            <a:endParaRPr lang="en-GB" sz="2800" dirty="0"/>
          </a:p>
        </p:txBody>
      </p:sp>
      <p:sp>
        <p:nvSpPr>
          <p:cNvPr id="4" name="Slide Number Placeholder 3">
            <a:extLst>
              <a:ext uri="{FF2B5EF4-FFF2-40B4-BE49-F238E27FC236}">
                <a16:creationId xmlns:a16="http://schemas.microsoft.com/office/drawing/2014/main" id="{3B46AED4-9E32-5C0C-661C-F6B1903BD96E}"/>
              </a:ext>
            </a:extLst>
          </p:cNvPr>
          <p:cNvSpPr>
            <a:spLocks noGrp="1"/>
          </p:cNvSpPr>
          <p:nvPr>
            <p:ph type="sldNum" sz="quarter" idx="12"/>
          </p:nvPr>
        </p:nvSpPr>
        <p:spPr/>
        <p:txBody>
          <a:bodyPr/>
          <a:lstStyle/>
          <a:p>
            <a:pPr>
              <a:defRPr/>
            </a:pPr>
            <a:fld id="{6B9CAAEB-5DD4-4716-AEA0-BEF1B1D22BD1}" type="slidenum">
              <a:rPr lang="en-US" altLang="en-US" smtClean="0"/>
              <a:pPr>
                <a:defRPr/>
              </a:pPr>
              <a:t>11</a:t>
            </a:fld>
            <a:endParaRPr lang="en-US" altLang="en-US"/>
          </a:p>
        </p:txBody>
      </p:sp>
    </p:spTree>
    <p:extLst>
      <p:ext uri="{BB962C8B-B14F-4D97-AF65-F5344CB8AC3E}">
        <p14:creationId xmlns:p14="http://schemas.microsoft.com/office/powerpoint/2010/main" val="401896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399B4-F454-2138-3613-016E1E04DE5C}"/>
              </a:ext>
            </a:extLst>
          </p:cNvPr>
          <p:cNvSpPr>
            <a:spLocks noGrp="1"/>
          </p:cNvSpPr>
          <p:nvPr>
            <p:ph type="title"/>
          </p:nvPr>
        </p:nvSpPr>
        <p:spPr>
          <a:solidFill>
            <a:srgbClr val="FFFF00"/>
          </a:solidFill>
        </p:spPr>
        <p:txBody>
          <a:bodyPr/>
          <a:lstStyle/>
          <a:p>
            <a:r>
              <a:rPr lang="en-GB" b="1" dirty="0"/>
              <a:t>Activity 1: pair work: 5-10 minutes</a:t>
            </a:r>
          </a:p>
        </p:txBody>
      </p:sp>
      <p:sp>
        <p:nvSpPr>
          <p:cNvPr id="3" name="Content Placeholder 2">
            <a:extLst>
              <a:ext uri="{FF2B5EF4-FFF2-40B4-BE49-F238E27FC236}">
                <a16:creationId xmlns:a16="http://schemas.microsoft.com/office/drawing/2014/main" id="{21498B8D-FA60-31EE-5237-97F039B1695C}"/>
              </a:ext>
            </a:extLst>
          </p:cNvPr>
          <p:cNvSpPr>
            <a:spLocks noGrp="1"/>
          </p:cNvSpPr>
          <p:nvPr>
            <p:ph idx="1"/>
          </p:nvPr>
        </p:nvSpPr>
        <p:spPr/>
        <p:txBody>
          <a:bodyPr/>
          <a:lstStyle/>
          <a:p>
            <a:r>
              <a:rPr lang="en-GB" dirty="0"/>
              <a:t>Define the research questions of your current selected research topic.</a:t>
            </a:r>
          </a:p>
          <a:p>
            <a:r>
              <a:rPr lang="en-GB" dirty="0"/>
              <a:t>Discuss your answer with your partner</a:t>
            </a:r>
          </a:p>
        </p:txBody>
      </p:sp>
      <p:sp>
        <p:nvSpPr>
          <p:cNvPr id="4" name="Slide Number Placeholder 3">
            <a:extLst>
              <a:ext uri="{FF2B5EF4-FFF2-40B4-BE49-F238E27FC236}">
                <a16:creationId xmlns:a16="http://schemas.microsoft.com/office/drawing/2014/main" id="{4EBAA0D0-D145-38C5-2C76-3CAD6AEF17E1}"/>
              </a:ext>
            </a:extLst>
          </p:cNvPr>
          <p:cNvSpPr>
            <a:spLocks noGrp="1"/>
          </p:cNvSpPr>
          <p:nvPr>
            <p:ph type="sldNum" sz="quarter" idx="12"/>
          </p:nvPr>
        </p:nvSpPr>
        <p:spPr/>
        <p:txBody>
          <a:bodyPr/>
          <a:lstStyle/>
          <a:p>
            <a:pPr>
              <a:defRPr/>
            </a:pPr>
            <a:fld id="{6B9CAAEB-5DD4-4716-AEA0-BEF1B1D22BD1}" type="slidenum">
              <a:rPr lang="en-US" altLang="en-US" smtClean="0"/>
              <a:pPr>
                <a:defRPr/>
              </a:pPr>
              <a:t>12</a:t>
            </a:fld>
            <a:endParaRPr lang="en-US" altLang="en-US"/>
          </a:p>
        </p:txBody>
      </p:sp>
    </p:spTree>
    <p:extLst>
      <p:ext uri="{BB962C8B-B14F-4D97-AF65-F5344CB8AC3E}">
        <p14:creationId xmlns:p14="http://schemas.microsoft.com/office/powerpoint/2010/main" val="19625338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CF77A-089C-C1E9-7E20-C0EED6630AD2}"/>
              </a:ext>
            </a:extLst>
          </p:cNvPr>
          <p:cNvSpPr>
            <a:spLocks noGrp="1"/>
          </p:cNvSpPr>
          <p:nvPr>
            <p:ph type="title"/>
          </p:nvPr>
        </p:nvSpPr>
        <p:spPr/>
        <p:txBody>
          <a:bodyPr/>
          <a:lstStyle/>
          <a:p>
            <a:r>
              <a:rPr lang="en-GB" sz="3600" b="1" dirty="0"/>
              <a:t>Step 2: Determining the required characteristics of Primary studies</a:t>
            </a:r>
            <a:endParaRPr lang="en-GB" sz="3600" dirty="0"/>
          </a:p>
        </p:txBody>
      </p:sp>
      <p:sp>
        <p:nvSpPr>
          <p:cNvPr id="3" name="Content Placeholder 2">
            <a:extLst>
              <a:ext uri="{FF2B5EF4-FFF2-40B4-BE49-F238E27FC236}">
                <a16:creationId xmlns:a16="http://schemas.microsoft.com/office/drawing/2014/main" id="{57642320-F52F-DA7D-ED05-F2EF1591CEDB}"/>
              </a:ext>
            </a:extLst>
          </p:cNvPr>
          <p:cNvSpPr>
            <a:spLocks noGrp="1"/>
          </p:cNvSpPr>
          <p:nvPr>
            <p:ph idx="1"/>
          </p:nvPr>
        </p:nvSpPr>
        <p:spPr/>
        <p:txBody>
          <a:bodyPr/>
          <a:lstStyle/>
          <a:p>
            <a:pPr marL="0" indent="0">
              <a:buNone/>
            </a:pPr>
            <a:r>
              <a:rPr lang="en-GB" sz="1800" b="1" dirty="0"/>
              <a:t>Main Task:</a:t>
            </a:r>
            <a:r>
              <a:rPr lang="en-GB" sz="1800" dirty="0"/>
              <a:t> Defining criteria for the inclusion and exclusion of literature to be reviewed.</a:t>
            </a:r>
          </a:p>
          <a:p>
            <a:r>
              <a:rPr lang="en-GB" sz="2000" b="1" dirty="0"/>
              <a:t>Decision 4: Specifying inclusion and exclusion criteria</a:t>
            </a:r>
            <a:endParaRPr lang="en-GB" sz="2000" dirty="0"/>
          </a:p>
          <a:p>
            <a:pPr lvl="1"/>
            <a:r>
              <a:rPr lang="en-GB" sz="1800" dirty="0"/>
              <a:t>Define strict criteria that must be aligned with the theoretical framework chosen in Step 1 (D3).</a:t>
            </a:r>
          </a:p>
          <a:p>
            <a:pPr lvl="1"/>
            <a:r>
              <a:rPr lang="en-GB" sz="1800" dirty="0"/>
              <a:t>Inclusion/exclusion criteria should specify: </a:t>
            </a:r>
          </a:p>
          <a:p>
            <a:pPr lvl="2"/>
            <a:r>
              <a:rPr lang="en-GB" sz="1600" dirty="0"/>
              <a:t>Units of analysis (often a single paper).</a:t>
            </a:r>
          </a:p>
          <a:p>
            <a:pPr lvl="2"/>
            <a:r>
              <a:rPr lang="en-GB" sz="1600" dirty="0"/>
              <a:t>Suitable research methods (if only empirical studies are reviewed, for example).</a:t>
            </a:r>
          </a:p>
          <a:p>
            <a:pPr lvl="2"/>
            <a:r>
              <a:rPr lang="en-GB" sz="1600" dirty="0"/>
              <a:t>Quality criteria, such as selecting papers only from journals listed in Web of Science or Scopus, or journals in the first quartile of </a:t>
            </a:r>
            <a:r>
              <a:rPr lang="en-GB" sz="1600" dirty="0" err="1"/>
              <a:t>Scimago</a:t>
            </a:r>
            <a:r>
              <a:rPr lang="en-GB" sz="1600" dirty="0"/>
              <a:t>.</a:t>
            </a:r>
          </a:p>
          <a:p>
            <a:pPr lvl="1"/>
            <a:r>
              <a:rPr lang="en-GB" sz="1800" dirty="0"/>
              <a:t>It is essential to exclude poor-quality evidence that would lower the quality of the review findings.</a:t>
            </a:r>
          </a:p>
          <a:p>
            <a:pPr lvl="1"/>
            <a:r>
              <a:rPr lang="en-GB" sz="1800" dirty="0"/>
              <a:t>The selection of relevant publication years should follow the purpose of the study (e.g., five years might be a typical lower threshold if </a:t>
            </a:r>
            <a:r>
              <a:rPr lang="en-GB" sz="1800" dirty="0" err="1"/>
              <a:t>analyzing</a:t>
            </a:r>
            <a:r>
              <a:rPr lang="en-GB" sz="1800" dirty="0"/>
              <a:t> field developments).</a:t>
            </a:r>
          </a:p>
          <a:p>
            <a:endParaRPr lang="en-GB" sz="1800" dirty="0"/>
          </a:p>
          <a:p>
            <a:endParaRPr lang="en-GB" sz="2800" dirty="0"/>
          </a:p>
          <a:p>
            <a:endParaRPr lang="en-GB" sz="2800" dirty="0"/>
          </a:p>
        </p:txBody>
      </p:sp>
      <p:sp>
        <p:nvSpPr>
          <p:cNvPr id="4" name="Slide Number Placeholder 3">
            <a:extLst>
              <a:ext uri="{FF2B5EF4-FFF2-40B4-BE49-F238E27FC236}">
                <a16:creationId xmlns:a16="http://schemas.microsoft.com/office/drawing/2014/main" id="{2BB91885-0CD3-683D-7828-E0DD4B6C0FD7}"/>
              </a:ext>
            </a:extLst>
          </p:cNvPr>
          <p:cNvSpPr>
            <a:spLocks noGrp="1"/>
          </p:cNvSpPr>
          <p:nvPr>
            <p:ph type="sldNum" sz="quarter" idx="12"/>
          </p:nvPr>
        </p:nvSpPr>
        <p:spPr/>
        <p:txBody>
          <a:bodyPr/>
          <a:lstStyle/>
          <a:p>
            <a:pPr>
              <a:defRPr/>
            </a:pPr>
            <a:fld id="{6B9CAAEB-5DD4-4716-AEA0-BEF1B1D22BD1}" type="slidenum">
              <a:rPr lang="en-US" altLang="en-US" smtClean="0"/>
              <a:pPr>
                <a:defRPr/>
              </a:pPr>
              <a:t>13</a:t>
            </a:fld>
            <a:endParaRPr lang="en-US" altLang="en-US"/>
          </a:p>
        </p:txBody>
      </p:sp>
    </p:spTree>
    <p:extLst>
      <p:ext uri="{BB962C8B-B14F-4D97-AF65-F5344CB8AC3E}">
        <p14:creationId xmlns:p14="http://schemas.microsoft.com/office/powerpoint/2010/main" val="3630926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862545-9BB0-B92D-6DA7-73097B947B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B156B5-02F6-D138-79B3-FC5229BAA732}"/>
              </a:ext>
            </a:extLst>
          </p:cNvPr>
          <p:cNvSpPr>
            <a:spLocks noGrp="1"/>
          </p:cNvSpPr>
          <p:nvPr>
            <p:ph type="title"/>
          </p:nvPr>
        </p:nvSpPr>
        <p:spPr>
          <a:solidFill>
            <a:srgbClr val="FFFF00"/>
          </a:solidFill>
        </p:spPr>
        <p:txBody>
          <a:bodyPr/>
          <a:lstStyle/>
          <a:p>
            <a:r>
              <a:rPr lang="en-GB" b="1" dirty="0"/>
              <a:t>Activity 2: pair work: 5-10 minutes</a:t>
            </a:r>
          </a:p>
        </p:txBody>
      </p:sp>
      <p:sp>
        <p:nvSpPr>
          <p:cNvPr id="3" name="Content Placeholder 2">
            <a:extLst>
              <a:ext uri="{FF2B5EF4-FFF2-40B4-BE49-F238E27FC236}">
                <a16:creationId xmlns:a16="http://schemas.microsoft.com/office/drawing/2014/main" id="{532F2843-E510-2084-B6C9-D3E809778088}"/>
              </a:ext>
            </a:extLst>
          </p:cNvPr>
          <p:cNvSpPr>
            <a:spLocks noGrp="1"/>
          </p:cNvSpPr>
          <p:nvPr>
            <p:ph idx="1"/>
          </p:nvPr>
        </p:nvSpPr>
        <p:spPr/>
        <p:txBody>
          <a:bodyPr/>
          <a:lstStyle/>
          <a:p>
            <a:r>
              <a:rPr lang="en-GB" dirty="0"/>
              <a:t>Determine the required characteristics of primary studies. What are the inclusion and exclusion criteria?</a:t>
            </a:r>
          </a:p>
          <a:p>
            <a:r>
              <a:rPr lang="en-GB" dirty="0"/>
              <a:t>Discuss your answer with your partner</a:t>
            </a:r>
          </a:p>
        </p:txBody>
      </p:sp>
      <p:sp>
        <p:nvSpPr>
          <p:cNvPr id="4" name="Slide Number Placeholder 3">
            <a:extLst>
              <a:ext uri="{FF2B5EF4-FFF2-40B4-BE49-F238E27FC236}">
                <a16:creationId xmlns:a16="http://schemas.microsoft.com/office/drawing/2014/main" id="{307D5D8A-1639-05F4-AA5E-E6B50C12EEB2}"/>
              </a:ext>
            </a:extLst>
          </p:cNvPr>
          <p:cNvSpPr>
            <a:spLocks noGrp="1"/>
          </p:cNvSpPr>
          <p:nvPr>
            <p:ph type="sldNum" sz="quarter" idx="12"/>
          </p:nvPr>
        </p:nvSpPr>
        <p:spPr/>
        <p:txBody>
          <a:bodyPr/>
          <a:lstStyle/>
          <a:p>
            <a:pPr>
              <a:defRPr/>
            </a:pPr>
            <a:fld id="{6B9CAAEB-5DD4-4716-AEA0-BEF1B1D22BD1}" type="slidenum">
              <a:rPr lang="en-US" altLang="en-US" smtClean="0"/>
              <a:pPr>
                <a:defRPr/>
              </a:pPr>
              <a:t>14</a:t>
            </a:fld>
            <a:endParaRPr lang="en-US" altLang="en-US"/>
          </a:p>
        </p:txBody>
      </p:sp>
    </p:spTree>
    <p:extLst>
      <p:ext uri="{BB962C8B-B14F-4D97-AF65-F5344CB8AC3E}">
        <p14:creationId xmlns:p14="http://schemas.microsoft.com/office/powerpoint/2010/main" val="2427434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F5C95-772E-D4AF-4CDB-D610381B39DF}"/>
              </a:ext>
            </a:extLst>
          </p:cNvPr>
          <p:cNvSpPr>
            <a:spLocks noGrp="1"/>
          </p:cNvSpPr>
          <p:nvPr>
            <p:ph type="title"/>
          </p:nvPr>
        </p:nvSpPr>
        <p:spPr/>
        <p:txBody>
          <a:bodyPr/>
          <a:lstStyle/>
          <a:p>
            <a:r>
              <a:rPr lang="en-GB" b="1" dirty="0"/>
              <a:t>Step 3: Retrieving a Sample of Potentially Relevant Literature</a:t>
            </a:r>
            <a:endParaRPr lang="en-GB" dirty="0"/>
          </a:p>
        </p:txBody>
      </p:sp>
      <p:sp>
        <p:nvSpPr>
          <p:cNvPr id="3" name="Content Placeholder 2">
            <a:extLst>
              <a:ext uri="{FF2B5EF4-FFF2-40B4-BE49-F238E27FC236}">
                <a16:creationId xmlns:a16="http://schemas.microsoft.com/office/drawing/2014/main" id="{46C7EC79-6908-05CD-7577-4300AA5F83CD}"/>
              </a:ext>
            </a:extLst>
          </p:cNvPr>
          <p:cNvSpPr>
            <a:spLocks noGrp="1"/>
          </p:cNvSpPr>
          <p:nvPr>
            <p:ph idx="1"/>
          </p:nvPr>
        </p:nvSpPr>
        <p:spPr/>
        <p:txBody>
          <a:bodyPr/>
          <a:lstStyle/>
          <a:p>
            <a:pPr marL="0" indent="0">
              <a:buNone/>
            </a:pPr>
            <a:r>
              <a:rPr lang="en-GB" sz="2400" b="1" dirty="0"/>
              <a:t>Main Task:</a:t>
            </a:r>
            <a:r>
              <a:rPr lang="en-GB" sz="2400" dirty="0"/>
              <a:t> Collecting literature to be </a:t>
            </a:r>
            <a:r>
              <a:rPr lang="en-GB" sz="2400" dirty="0" err="1"/>
              <a:t>analyzed</a:t>
            </a:r>
            <a:r>
              <a:rPr lang="en-GB" sz="2400" dirty="0"/>
              <a:t>.</a:t>
            </a:r>
          </a:p>
          <a:p>
            <a:r>
              <a:rPr lang="en-GB" sz="2400" b="1" dirty="0"/>
              <a:t>Decision 5: Defining sources and databases</a:t>
            </a:r>
            <a:endParaRPr lang="en-GB" sz="2400" dirty="0"/>
          </a:p>
          <a:p>
            <a:pPr lvl="1"/>
            <a:r>
              <a:rPr lang="en-GB" sz="2000" dirty="0"/>
              <a:t>Web of Science or Scopus are typical preferred options, as they provide quality assurance mechanisms.</a:t>
            </a:r>
          </a:p>
          <a:p>
            <a:pPr lvl="1"/>
            <a:r>
              <a:rPr lang="en-GB" sz="2000" dirty="0"/>
              <a:t>It is advisable to use a combination of databases.</a:t>
            </a:r>
          </a:p>
          <a:p>
            <a:pPr lvl="1"/>
            <a:r>
              <a:rPr lang="en-GB" sz="2000" dirty="0"/>
              <a:t>The chosen types of literature are typically peer-reviewed journal papers, while conference papers are usually avoided due to lower maturity/quality checks.</a:t>
            </a:r>
          </a:p>
          <a:p>
            <a:pPr lvl="1"/>
            <a:r>
              <a:rPr lang="en-GB" sz="2000" dirty="0"/>
              <a:t>Restricting the sample to a certain list of journals is generally discouraged.</a:t>
            </a:r>
          </a:p>
          <a:p>
            <a:endParaRPr lang="en-GB" sz="2400" dirty="0"/>
          </a:p>
        </p:txBody>
      </p:sp>
      <p:sp>
        <p:nvSpPr>
          <p:cNvPr id="4" name="Slide Number Placeholder 3">
            <a:extLst>
              <a:ext uri="{FF2B5EF4-FFF2-40B4-BE49-F238E27FC236}">
                <a16:creationId xmlns:a16="http://schemas.microsoft.com/office/drawing/2014/main" id="{87F98187-2DA9-9B81-614E-7F5F67A4ABDA}"/>
              </a:ext>
            </a:extLst>
          </p:cNvPr>
          <p:cNvSpPr>
            <a:spLocks noGrp="1"/>
          </p:cNvSpPr>
          <p:nvPr>
            <p:ph type="sldNum" sz="quarter" idx="12"/>
          </p:nvPr>
        </p:nvSpPr>
        <p:spPr/>
        <p:txBody>
          <a:bodyPr/>
          <a:lstStyle/>
          <a:p>
            <a:pPr>
              <a:defRPr/>
            </a:pPr>
            <a:fld id="{6B9CAAEB-5DD4-4716-AEA0-BEF1B1D22BD1}" type="slidenum">
              <a:rPr lang="en-US" altLang="en-US" smtClean="0"/>
              <a:pPr>
                <a:defRPr/>
              </a:pPr>
              <a:t>15</a:t>
            </a:fld>
            <a:endParaRPr lang="en-US" altLang="en-US"/>
          </a:p>
        </p:txBody>
      </p:sp>
    </p:spTree>
    <p:extLst>
      <p:ext uri="{BB962C8B-B14F-4D97-AF65-F5344CB8AC3E}">
        <p14:creationId xmlns:p14="http://schemas.microsoft.com/office/powerpoint/2010/main" val="1294679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BADD2-2C23-5184-0C82-CBEAC38BB78F}"/>
              </a:ext>
            </a:extLst>
          </p:cNvPr>
          <p:cNvSpPr>
            <a:spLocks noGrp="1"/>
          </p:cNvSpPr>
          <p:nvPr>
            <p:ph type="title"/>
          </p:nvPr>
        </p:nvSpPr>
        <p:spPr/>
        <p:txBody>
          <a:bodyPr/>
          <a:lstStyle/>
          <a:p>
            <a:r>
              <a:rPr lang="en-GB" b="1" dirty="0"/>
              <a:t>Step 3: Retrieving a Sample of Potentially Relevant Literature</a:t>
            </a:r>
            <a:endParaRPr lang="en-GB" dirty="0"/>
          </a:p>
        </p:txBody>
      </p:sp>
      <p:sp>
        <p:nvSpPr>
          <p:cNvPr id="3" name="Content Placeholder 2">
            <a:extLst>
              <a:ext uri="{FF2B5EF4-FFF2-40B4-BE49-F238E27FC236}">
                <a16:creationId xmlns:a16="http://schemas.microsoft.com/office/drawing/2014/main" id="{1C3FEA5C-4EC8-03BC-CEB7-E1D70D18A69D}"/>
              </a:ext>
            </a:extLst>
          </p:cNvPr>
          <p:cNvSpPr>
            <a:spLocks noGrp="1"/>
          </p:cNvSpPr>
          <p:nvPr>
            <p:ph idx="1"/>
          </p:nvPr>
        </p:nvSpPr>
        <p:spPr/>
        <p:txBody>
          <a:bodyPr/>
          <a:lstStyle/>
          <a:p>
            <a:pPr marL="0" indent="0">
              <a:buNone/>
            </a:pPr>
            <a:r>
              <a:rPr lang="en-GB" sz="2400" b="1" dirty="0"/>
              <a:t>Decision 6: Defining search terms and crafting a search string</a:t>
            </a:r>
            <a:endParaRPr lang="en-GB" sz="2400" dirty="0"/>
          </a:p>
          <a:p>
            <a:pPr lvl="0"/>
            <a:r>
              <a:rPr lang="en-GB" sz="2000" dirty="0"/>
              <a:t>The search terms should reflect the aims of the review and any exclusion criteria.</a:t>
            </a:r>
          </a:p>
          <a:p>
            <a:pPr lvl="0"/>
            <a:r>
              <a:rPr lang="en-GB" sz="2000" dirty="0"/>
              <a:t>We recommend building groups of keywords (including synonyms) for each field to be connected, coupling them via Boolean operators.</a:t>
            </a:r>
          </a:p>
          <a:p>
            <a:pPr lvl="0"/>
            <a:r>
              <a:rPr lang="en-GB" sz="2000" dirty="0"/>
              <a:t>Monitor keyword saturation to determine when adding more synonyms ceases to increase the number of relevant papers found.</a:t>
            </a:r>
          </a:p>
          <a:p>
            <a:pPr lvl="0"/>
            <a:r>
              <a:rPr lang="en-GB" sz="2000" dirty="0"/>
              <a:t>Keywords can be derived from influential publications in the field, paying attention to potential synonyms in </a:t>
            </a:r>
            <a:r>
              <a:rPr lang="en-GB" sz="2000" dirty="0" err="1"/>
              <a:t>neighboring</a:t>
            </a:r>
            <a:r>
              <a:rPr lang="en-GB" sz="2000" dirty="0"/>
              <a:t> fields.</a:t>
            </a:r>
          </a:p>
          <a:p>
            <a:r>
              <a:rPr lang="en-GB" sz="2000" dirty="0"/>
              <a:t>The search terms should reflect the aims of the review and the exclusion criteria that might be derived from the unit of analysis and the theoretical framework</a:t>
            </a:r>
          </a:p>
          <a:p>
            <a:endParaRPr lang="en-GB" sz="2000" dirty="0"/>
          </a:p>
        </p:txBody>
      </p:sp>
      <p:sp>
        <p:nvSpPr>
          <p:cNvPr id="4" name="Slide Number Placeholder 3">
            <a:extLst>
              <a:ext uri="{FF2B5EF4-FFF2-40B4-BE49-F238E27FC236}">
                <a16:creationId xmlns:a16="http://schemas.microsoft.com/office/drawing/2014/main" id="{337B48B0-D9A9-1621-1341-2F34DDBEE320}"/>
              </a:ext>
            </a:extLst>
          </p:cNvPr>
          <p:cNvSpPr>
            <a:spLocks noGrp="1"/>
          </p:cNvSpPr>
          <p:nvPr>
            <p:ph type="sldNum" sz="quarter" idx="12"/>
          </p:nvPr>
        </p:nvSpPr>
        <p:spPr/>
        <p:txBody>
          <a:bodyPr/>
          <a:lstStyle/>
          <a:p>
            <a:pPr>
              <a:defRPr/>
            </a:pPr>
            <a:fld id="{6B9CAAEB-5DD4-4716-AEA0-BEF1B1D22BD1}" type="slidenum">
              <a:rPr lang="en-US" altLang="en-US" smtClean="0"/>
              <a:pPr>
                <a:defRPr/>
              </a:pPr>
              <a:t>16</a:t>
            </a:fld>
            <a:endParaRPr lang="en-US" altLang="en-US"/>
          </a:p>
        </p:txBody>
      </p:sp>
    </p:spTree>
    <p:extLst>
      <p:ext uri="{BB962C8B-B14F-4D97-AF65-F5344CB8AC3E}">
        <p14:creationId xmlns:p14="http://schemas.microsoft.com/office/powerpoint/2010/main" val="40856443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ADDDE3DD-4AB0-4D15-9D46-2F959C92767D}"/>
              </a:ext>
            </a:extLst>
          </p:cNvPr>
          <p:cNvSpPr>
            <a:spLocks noGrp="1" noChangeArrowheads="1"/>
          </p:cNvSpPr>
          <p:nvPr>
            <p:ph type="title"/>
          </p:nvPr>
        </p:nvSpPr>
        <p:spPr/>
        <p:txBody>
          <a:bodyPr/>
          <a:lstStyle/>
          <a:p>
            <a:r>
              <a:rPr lang="en-US" altLang="en-US" b="1" dirty="0"/>
              <a:t>Step 3: Literature Search Challenges</a:t>
            </a:r>
          </a:p>
        </p:txBody>
      </p:sp>
      <p:sp>
        <p:nvSpPr>
          <p:cNvPr id="34819" name="Rectangle 3">
            <a:extLst>
              <a:ext uri="{FF2B5EF4-FFF2-40B4-BE49-F238E27FC236}">
                <a16:creationId xmlns:a16="http://schemas.microsoft.com/office/drawing/2014/main" id="{6580FA64-1409-411A-8CCE-88D53E0BA61C}"/>
              </a:ext>
            </a:extLst>
          </p:cNvPr>
          <p:cNvSpPr>
            <a:spLocks noGrp="1" noChangeArrowheads="1"/>
          </p:cNvSpPr>
          <p:nvPr>
            <p:ph type="body" idx="1"/>
          </p:nvPr>
        </p:nvSpPr>
        <p:spPr/>
        <p:txBody>
          <a:bodyPr/>
          <a:lstStyle/>
          <a:p>
            <a:pPr>
              <a:lnSpc>
                <a:spcPct val="150000"/>
              </a:lnSpc>
            </a:pPr>
            <a:r>
              <a:rPr lang="en-US" altLang="en-US" sz="1800" b="1" dirty="0">
                <a:latin typeface="Arial" panose="020B0604020202020204" pitchFamily="34" charset="0"/>
                <a:cs typeface="Arial" panose="020B0604020202020204" pitchFamily="34" charset="0"/>
              </a:rPr>
              <a:t>Database Bias</a:t>
            </a:r>
            <a:r>
              <a:rPr lang="en-US" altLang="en-US" sz="1800" dirty="0">
                <a:latin typeface="Arial" panose="020B0604020202020204" pitchFamily="34" charset="0"/>
                <a:cs typeface="Arial" panose="020B0604020202020204" pitchFamily="34" charset="0"/>
              </a:rPr>
              <a:t> - “No single database is likely to contain all published studies on a given subject.”</a:t>
            </a:r>
          </a:p>
          <a:p>
            <a:pPr>
              <a:lnSpc>
                <a:spcPct val="150000"/>
              </a:lnSpc>
            </a:pPr>
            <a:r>
              <a:rPr lang="en-US" altLang="en-US" sz="1800" b="1" dirty="0">
                <a:latin typeface="Arial" panose="020B0604020202020204" pitchFamily="34" charset="0"/>
                <a:cs typeface="Arial" panose="020B0604020202020204" pitchFamily="34" charset="0"/>
              </a:rPr>
              <a:t>Publication Bias</a:t>
            </a:r>
            <a:r>
              <a:rPr lang="en-US" altLang="en-US" sz="1800" dirty="0">
                <a:latin typeface="Arial" panose="020B0604020202020204" pitchFamily="34" charset="0"/>
                <a:cs typeface="Arial" panose="020B0604020202020204" pitchFamily="34" charset="0"/>
              </a:rPr>
              <a:t> - selective publication of articles that show positive treatment of effects and statistical significance.</a:t>
            </a:r>
          </a:p>
          <a:p>
            <a:pPr lvl="1">
              <a:lnSpc>
                <a:spcPct val="150000"/>
              </a:lnSpc>
            </a:pPr>
            <a:r>
              <a:rPr lang="en-US" altLang="en-US" sz="1800" dirty="0">
                <a:latin typeface="Arial" panose="020B0604020202020204" pitchFamily="34" charset="0"/>
                <a:cs typeface="Arial" panose="020B0604020202020204" pitchFamily="34" charset="0"/>
              </a:rPr>
              <a:t>Hence, it is important to search for unpublished studies through a manual search of conference proceedings, correspondence with experts, and a search of clinical trials registries.</a:t>
            </a:r>
          </a:p>
          <a:p>
            <a:pPr algn="r">
              <a:buFontTx/>
              <a:buNone/>
            </a:pPr>
            <a:r>
              <a:rPr lang="en-US" altLang="en-US" sz="1800" dirty="0">
                <a:latin typeface="Arial" panose="020B0604020202020204" pitchFamily="34" charset="0"/>
                <a:cs typeface="Arial" panose="020B0604020202020204" pitchFamily="34" charset="0"/>
              </a:rPr>
              <a:t>Zvi and Chung (2007, p.1837)</a:t>
            </a:r>
            <a:endParaRPr lang="en-US" altLang="en-US" sz="2800" dirty="0">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61905E-6B4E-FF13-3735-30093012E7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4464E9-A2B4-33DD-CA75-0FCA487397A7}"/>
              </a:ext>
            </a:extLst>
          </p:cNvPr>
          <p:cNvSpPr>
            <a:spLocks noGrp="1"/>
          </p:cNvSpPr>
          <p:nvPr>
            <p:ph type="title"/>
          </p:nvPr>
        </p:nvSpPr>
        <p:spPr>
          <a:solidFill>
            <a:srgbClr val="FFFF00"/>
          </a:solidFill>
        </p:spPr>
        <p:txBody>
          <a:bodyPr/>
          <a:lstStyle/>
          <a:p>
            <a:r>
              <a:rPr lang="en-GB" b="1" dirty="0"/>
              <a:t>Activity 3: pair work: 5-10 minutes</a:t>
            </a:r>
          </a:p>
        </p:txBody>
      </p:sp>
      <p:sp>
        <p:nvSpPr>
          <p:cNvPr id="3" name="Content Placeholder 2">
            <a:extLst>
              <a:ext uri="{FF2B5EF4-FFF2-40B4-BE49-F238E27FC236}">
                <a16:creationId xmlns:a16="http://schemas.microsoft.com/office/drawing/2014/main" id="{3CF0F4AE-0883-07F2-D98C-3CF58B7D0DD8}"/>
              </a:ext>
            </a:extLst>
          </p:cNvPr>
          <p:cNvSpPr>
            <a:spLocks noGrp="1"/>
          </p:cNvSpPr>
          <p:nvPr>
            <p:ph idx="1"/>
          </p:nvPr>
        </p:nvSpPr>
        <p:spPr/>
        <p:txBody>
          <a:bodyPr/>
          <a:lstStyle/>
          <a:p>
            <a:r>
              <a:rPr lang="en-GB" dirty="0"/>
              <a:t>Develop the definition of search terms and a search string to be applied in the selected database.</a:t>
            </a:r>
          </a:p>
          <a:p>
            <a:r>
              <a:rPr lang="en-GB" dirty="0"/>
              <a:t>Discuss your answers with your partner</a:t>
            </a:r>
          </a:p>
        </p:txBody>
      </p:sp>
      <p:sp>
        <p:nvSpPr>
          <p:cNvPr id="4" name="Slide Number Placeholder 3">
            <a:extLst>
              <a:ext uri="{FF2B5EF4-FFF2-40B4-BE49-F238E27FC236}">
                <a16:creationId xmlns:a16="http://schemas.microsoft.com/office/drawing/2014/main" id="{69EB7B86-9C32-06A1-6BAC-685642B3061D}"/>
              </a:ext>
            </a:extLst>
          </p:cNvPr>
          <p:cNvSpPr>
            <a:spLocks noGrp="1"/>
          </p:cNvSpPr>
          <p:nvPr>
            <p:ph type="sldNum" sz="quarter" idx="12"/>
          </p:nvPr>
        </p:nvSpPr>
        <p:spPr/>
        <p:txBody>
          <a:bodyPr/>
          <a:lstStyle/>
          <a:p>
            <a:pPr>
              <a:defRPr/>
            </a:pPr>
            <a:fld id="{6B9CAAEB-5DD4-4716-AEA0-BEF1B1D22BD1}" type="slidenum">
              <a:rPr lang="en-US" altLang="en-US" smtClean="0"/>
              <a:pPr>
                <a:defRPr/>
              </a:pPr>
              <a:t>18</a:t>
            </a:fld>
            <a:endParaRPr lang="en-US" altLang="en-US"/>
          </a:p>
        </p:txBody>
      </p:sp>
    </p:spTree>
    <p:extLst>
      <p:ext uri="{BB962C8B-B14F-4D97-AF65-F5344CB8AC3E}">
        <p14:creationId xmlns:p14="http://schemas.microsoft.com/office/powerpoint/2010/main" val="6837213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66366-804D-E289-49BF-007BF06A694F}"/>
              </a:ext>
            </a:extLst>
          </p:cNvPr>
          <p:cNvSpPr>
            <a:spLocks noGrp="1"/>
          </p:cNvSpPr>
          <p:nvPr>
            <p:ph type="title"/>
          </p:nvPr>
        </p:nvSpPr>
        <p:spPr/>
        <p:txBody>
          <a:bodyPr/>
          <a:lstStyle/>
          <a:p>
            <a:r>
              <a:rPr lang="en-GB" b="1" dirty="0"/>
              <a:t>Step 4: Selecting the Pertinent Literature</a:t>
            </a:r>
            <a:endParaRPr lang="en-GB" dirty="0"/>
          </a:p>
        </p:txBody>
      </p:sp>
      <p:sp>
        <p:nvSpPr>
          <p:cNvPr id="3" name="Content Placeholder 2">
            <a:extLst>
              <a:ext uri="{FF2B5EF4-FFF2-40B4-BE49-F238E27FC236}">
                <a16:creationId xmlns:a16="http://schemas.microsoft.com/office/drawing/2014/main" id="{514207E3-A8D9-D72A-9ACA-C52040397C41}"/>
              </a:ext>
            </a:extLst>
          </p:cNvPr>
          <p:cNvSpPr>
            <a:spLocks noGrp="1"/>
          </p:cNvSpPr>
          <p:nvPr>
            <p:ph idx="1"/>
          </p:nvPr>
        </p:nvSpPr>
        <p:spPr/>
        <p:txBody>
          <a:bodyPr/>
          <a:lstStyle/>
          <a:p>
            <a:pPr marL="0" indent="0">
              <a:buNone/>
            </a:pPr>
            <a:r>
              <a:rPr lang="en-GB" sz="2000" b="1" dirty="0"/>
              <a:t>Main Task:</a:t>
            </a:r>
            <a:r>
              <a:rPr lang="en-GB" sz="2000" dirty="0"/>
              <a:t> Selection of relevant literature against the inclusion and exclusion criteria defined in Step 2.</a:t>
            </a:r>
          </a:p>
          <a:p>
            <a:r>
              <a:rPr lang="en-GB" sz="2400" b="1" dirty="0"/>
              <a:t>Decision 7: Including and excluding literature for detailed analysis and synthesis</a:t>
            </a:r>
            <a:endParaRPr lang="en-GB" sz="2400" dirty="0"/>
          </a:p>
          <a:p>
            <a:pPr lvl="1"/>
            <a:r>
              <a:rPr lang="en-GB" sz="1800" dirty="0"/>
              <a:t>This is typically a two-stage process: 1) screening the title, abstract, and keywords, followed by 2) screening the full text of the remaining articles.</a:t>
            </a:r>
          </a:p>
          <a:p>
            <a:pPr lvl="1"/>
            <a:r>
              <a:rPr lang="en-GB" sz="1800" dirty="0"/>
              <a:t>The pertinence of the publication must be critically evaluated against the units of analysis and the theoretical framework to avoid bias in the review analysis.</a:t>
            </a:r>
          </a:p>
          <a:p>
            <a:pPr lvl="1"/>
            <a:r>
              <a:rPr lang="en-GB" sz="1800" dirty="0"/>
              <a:t>For replicability, publishing the included and excluded sources (e.g., as an online supplement) is requested.</a:t>
            </a:r>
          </a:p>
          <a:p>
            <a:pPr lvl="1"/>
            <a:r>
              <a:rPr lang="en-GB" sz="1800" dirty="0"/>
              <a:t>As a guide, a sample of more than 50 papers would usually be a sound starting point. Lower numbers (e.g., 36 studies) should be an exception and require explicit justification.</a:t>
            </a:r>
          </a:p>
          <a:p>
            <a:endParaRPr lang="en-GB" sz="2000" dirty="0"/>
          </a:p>
        </p:txBody>
      </p:sp>
      <p:sp>
        <p:nvSpPr>
          <p:cNvPr id="4" name="Slide Number Placeholder 3">
            <a:extLst>
              <a:ext uri="{FF2B5EF4-FFF2-40B4-BE49-F238E27FC236}">
                <a16:creationId xmlns:a16="http://schemas.microsoft.com/office/drawing/2014/main" id="{F1AD4EFC-1F53-9370-4E68-DCAF256D8EFE}"/>
              </a:ext>
            </a:extLst>
          </p:cNvPr>
          <p:cNvSpPr>
            <a:spLocks noGrp="1"/>
          </p:cNvSpPr>
          <p:nvPr>
            <p:ph type="sldNum" sz="quarter" idx="12"/>
          </p:nvPr>
        </p:nvSpPr>
        <p:spPr/>
        <p:txBody>
          <a:bodyPr/>
          <a:lstStyle/>
          <a:p>
            <a:pPr>
              <a:defRPr/>
            </a:pPr>
            <a:fld id="{6B9CAAEB-5DD4-4716-AEA0-BEF1B1D22BD1}" type="slidenum">
              <a:rPr lang="en-US" altLang="en-US" smtClean="0"/>
              <a:pPr>
                <a:defRPr/>
              </a:pPr>
              <a:t>19</a:t>
            </a:fld>
            <a:endParaRPr lang="en-US" altLang="en-US"/>
          </a:p>
        </p:txBody>
      </p:sp>
    </p:spTree>
    <p:extLst>
      <p:ext uri="{BB962C8B-B14F-4D97-AF65-F5344CB8AC3E}">
        <p14:creationId xmlns:p14="http://schemas.microsoft.com/office/powerpoint/2010/main" val="4155846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22ACEF-985D-125C-8442-71AFCCF0C6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BDBC23-4990-D42F-F1FD-E16272BF1DF0}"/>
              </a:ext>
            </a:extLst>
          </p:cNvPr>
          <p:cNvSpPr>
            <a:spLocks noGrp="1"/>
          </p:cNvSpPr>
          <p:nvPr>
            <p:ph type="title"/>
          </p:nvPr>
        </p:nvSpPr>
        <p:spPr>
          <a:solidFill>
            <a:srgbClr val="FFFF00"/>
          </a:solidFill>
        </p:spPr>
        <p:txBody>
          <a:bodyPr/>
          <a:lstStyle/>
          <a:p>
            <a:r>
              <a:rPr lang="en-GB" b="1" dirty="0"/>
              <a:t>Activity 4: pair work: 5-10 minutes</a:t>
            </a:r>
          </a:p>
        </p:txBody>
      </p:sp>
      <p:sp>
        <p:nvSpPr>
          <p:cNvPr id="3" name="Content Placeholder 2">
            <a:extLst>
              <a:ext uri="{FF2B5EF4-FFF2-40B4-BE49-F238E27FC236}">
                <a16:creationId xmlns:a16="http://schemas.microsoft.com/office/drawing/2014/main" id="{F4E07F89-178E-527C-A204-898BD275FDF0}"/>
              </a:ext>
            </a:extLst>
          </p:cNvPr>
          <p:cNvSpPr>
            <a:spLocks noGrp="1"/>
          </p:cNvSpPr>
          <p:nvPr>
            <p:ph idx="1"/>
          </p:nvPr>
        </p:nvSpPr>
        <p:spPr/>
        <p:txBody>
          <a:bodyPr/>
          <a:lstStyle/>
          <a:p>
            <a:r>
              <a:rPr lang="en-GB" dirty="0"/>
              <a:t>Retrieving two articles which are potentially relevant to your research.</a:t>
            </a:r>
          </a:p>
          <a:p>
            <a:r>
              <a:rPr lang="en-GB" dirty="0"/>
              <a:t>Examine and justify if they could be used for your research.</a:t>
            </a:r>
          </a:p>
          <a:p>
            <a:r>
              <a:rPr lang="en-GB" dirty="0"/>
              <a:t>Discuss your answer with your partner</a:t>
            </a:r>
          </a:p>
        </p:txBody>
      </p:sp>
      <p:sp>
        <p:nvSpPr>
          <p:cNvPr id="4" name="Slide Number Placeholder 3">
            <a:extLst>
              <a:ext uri="{FF2B5EF4-FFF2-40B4-BE49-F238E27FC236}">
                <a16:creationId xmlns:a16="http://schemas.microsoft.com/office/drawing/2014/main" id="{C8153FDC-8B6A-D915-B255-B55F3B826D5B}"/>
              </a:ext>
            </a:extLst>
          </p:cNvPr>
          <p:cNvSpPr>
            <a:spLocks noGrp="1"/>
          </p:cNvSpPr>
          <p:nvPr>
            <p:ph type="sldNum" sz="quarter" idx="12"/>
          </p:nvPr>
        </p:nvSpPr>
        <p:spPr/>
        <p:txBody>
          <a:bodyPr/>
          <a:lstStyle/>
          <a:p>
            <a:pPr>
              <a:defRPr/>
            </a:pPr>
            <a:fld id="{6B9CAAEB-5DD4-4716-AEA0-BEF1B1D22BD1}" type="slidenum">
              <a:rPr lang="en-US" altLang="en-US" smtClean="0"/>
              <a:pPr>
                <a:defRPr/>
              </a:pPr>
              <a:t>20</a:t>
            </a:fld>
            <a:endParaRPr lang="en-US" altLang="en-US"/>
          </a:p>
        </p:txBody>
      </p:sp>
    </p:spTree>
    <p:extLst>
      <p:ext uri="{BB962C8B-B14F-4D97-AF65-F5344CB8AC3E}">
        <p14:creationId xmlns:p14="http://schemas.microsoft.com/office/powerpoint/2010/main" val="22729754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DDFB4-3756-9C7D-49DB-59DF35F9614B}"/>
              </a:ext>
            </a:extLst>
          </p:cNvPr>
          <p:cNvSpPr>
            <a:spLocks noGrp="1"/>
          </p:cNvSpPr>
          <p:nvPr>
            <p:ph type="title"/>
          </p:nvPr>
        </p:nvSpPr>
        <p:spPr/>
        <p:txBody>
          <a:bodyPr/>
          <a:lstStyle/>
          <a:p>
            <a:r>
              <a:rPr lang="en-GB" b="1" dirty="0"/>
              <a:t>Step 5: Synthesizing the Literature</a:t>
            </a:r>
            <a:endParaRPr lang="en-GB" dirty="0"/>
          </a:p>
        </p:txBody>
      </p:sp>
      <p:sp>
        <p:nvSpPr>
          <p:cNvPr id="3" name="Content Placeholder 2">
            <a:extLst>
              <a:ext uri="{FF2B5EF4-FFF2-40B4-BE49-F238E27FC236}">
                <a16:creationId xmlns:a16="http://schemas.microsoft.com/office/drawing/2014/main" id="{D02A382F-8244-D714-4E31-196FC8959D6A}"/>
              </a:ext>
            </a:extLst>
          </p:cNvPr>
          <p:cNvSpPr>
            <a:spLocks noGrp="1"/>
          </p:cNvSpPr>
          <p:nvPr>
            <p:ph idx="1"/>
          </p:nvPr>
        </p:nvSpPr>
        <p:spPr/>
        <p:txBody>
          <a:bodyPr/>
          <a:lstStyle/>
          <a:p>
            <a:r>
              <a:rPr lang="en-GB" sz="2400" b="1" dirty="0"/>
              <a:t>Decision 8: Selecting data extraction tool(s)</a:t>
            </a:r>
            <a:endParaRPr lang="en-GB" sz="2400" dirty="0"/>
          </a:p>
          <a:p>
            <a:pPr lvl="1"/>
            <a:r>
              <a:rPr lang="en-GB" sz="2000" dirty="0"/>
              <a:t>Data analysis software like MAXQDA or NVivo is strongly recommended.</a:t>
            </a:r>
          </a:p>
          <a:p>
            <a:pPr lvl="1"/>
            <a:r>
              <a:rPr lang="en-GB" sz="2000" dirty="0"/>
              <a:t>These tools enable the import of literature, automatic or manual coding of text passages, comparison, and tabulation, maintaining a permanent and editable reference of the coded text.</a:t>
            </a:r>
          </a:p>
          <a:p>
            <a:pPr lvl="1"/>
            <a:r>
              <a:rPr lang="en-GB" sz="2000" dirty="0"/>
              <a:t>Simple tables or Excel sheets can also be used, but this often requires tedious back-and-forth comparison with the source papers.</a:t>
            </a:r>
          </a:p>
          <a:p>
            <a:pPr lvl="1"/>
            <a:r>
              <a:rPr lang="en-GB" sz="2000" dirty="0"/>
              <a:t>For bibliometric analysis or meta-analysis, specific tools like </a:t>
            </a:r>
            <a:r>
              <a:rPr lang="en-GB" sz="2000" dirty="0" err="1"/>
              <a:t>Biblioshiny</a:t>
            </a:r>
            <a:r>
              <a:rPr lang="en-GB" sz="2000" dirty="0"/>
              <a:t> or </a:t>
            </a:r>
            <a:r>
              <a:rPr lang="en-GB" sz="2000" dirty="0" err="1"/>
              <a:t>VOSviewer</a:t>
            </a:r>
            <a:r>
              <a:rPr lang="en-GB" sz="2000" dirty="0"/>
              <a:t> are appropriate.</a:t>
            </a:r>
          </a:p>
          <a:p>
            <a:endParaRPr lang="en-GB" sz="2400" dirty="0"/>
          </a:p>
        </p:txBody>
      </p:sp>
      <p:sp>
        <p:nvSpPr>
          <p:cNvPr id="4" name="Slide Number Placeholder 3">
            <a:extLst>
              <a:ext uri="{FF2B5EF4-FFF2-40B4-BE49-F238E27FC236}">
                <a16:creationId xmlns:a16="http://schemas.microsoft.com/office/drawing/2014/main" id="{3EBD8FA2-9EAF-30D7-76B6-1F1F85FC5773}"/>
              </a:ext>
            </a:extLst>
          </p:cNvPr>
          <p:cNvSpPr>
            <a:spLocks noGrp="1"/>
          </p:cNvSpPr>
          <p:nvPr>
            <p:ph type="sldNum" sz="quarter" idx="12"/>
          </p:nvPr>
        </p:nvSpPr>
        <p:spPr/>
        <p:txBody>
          <a:bodyPr/>
          <a:lstStyle/>
          <a:p>
            <a:pPr>
              <a:defRPr/>
            </a:pPr>
            <a:fld id="{6B9CAAEB-5DD4-4716-AEA0-BEF1B1D22BD1}" type="slidenum">
              <a:rPr lang="en-US" altLang="en-US" smtClean="0"/>
              <a:pPr>
                <a:defRPr/>
              </a:pPr>
              <a:t>21</a:t>
            </a:fld>
            <a:endParaRPr lang="en-US" altLang="en-US"/>
          </a:p>
        </p:txBody>
      </p:sp>
    </p:spTree>
    <p:extLst>
      <p:ext uri="{BB962C8B-B14F-4D97-AF65-F5344CB8AC3E}">
        <p14:creationId xmlns:p14="http://schemas.microsoft.com/office/powerpoint/2010/main" val="40769858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C76CA-6005-FF35-E1CB-CEB4D6C76AC6}"/>
              </a:ext>
            </a:extLst>
          </p:cNvPr>
          <p:cNvSpPr>
            <a:spLocks noGrp="1"/>
          </p:cNvSpPr>
          <p:nvPr>
            <p:ph type="title"/>
          </p:nvPr>
        </p:nvSpPr>
        <p:spPr/>
        <p:txBody>
          <a:bodyPr/>
          <a:lstStyle/>
          <a:p>
            <a:r>
              <a:rPr lang="en-GB" b="1" dirty="0"/>
              <a:t>Step 5: Synthesizing the Literature</a:t>
            </a:r>
            <a:endParaRPr lang="en-GB" dirty="0"/>
          </a:p>
        </p:txBody>
      </p:sp>
      <p:sp>
        <p:nvSpPr>
          <p:cNvPr id="3" name="Content Placeholder 2">
            <a:extLst>
              <a:ext uri="{FF2B5EF4-FFF2-40B4-BE49-F238E27FC236}">
                <a16:creationId xmlns:a16="http://schemas.microsoft.com/office/drawing/2014/main" id="{06F904A3-7A17-F43C-1C4C-125CA6401421}"/>
              </a:ext>
            </a:extLst>
          </p:cNvPr>
          <p:cNvSpPr>
            <a:spLocks noGrp="1"/>
          </p:cNvSpPr>
          <p:nvPr>
            <p:ph idx="1"/>
          </p:nvPr>
        </p:nvSpPr>
        <p:spPr/>
        <p:txBody>
          <a:bodyPr/>
          <a:lstStyle/>
          <a:p>
            <a:r>
              <a:rPr lang="en-GB" b="1" dirty="0"/>
              <a:t>Decision 9: Coding against (pre-defined) constructs</a:t>
            </a:r>
            <a:endParaRPr lang="en-GB" dirty="0"/>
          </a:p>
          <a:p>
            <a:pPr lvl="1"/>
            <a:r>
              <a:rPr lang="en-GB" dirty="0"/>
              <a:t>This step relies mostly on content analysis.</a:t>
            </a:r>
          </a:p>
          <a:p>
            <a:pPr lvl="1"/>
            <a:r>
              <a:rPr lang="en-GB" dirty="0"/>
              <a:t>The researcher must explain and justify the choice of the inductive or deductive approach (D2).</a:t>
            </a:r>
          </a:p>
          <a:p>
            <a:pPr lvl="1"/>
            <a:r>
              <a:rPr lang="en-GB" dirty="0"/>
              <a:t>It is necessary to explicitly define all variables and codes used to </a:t>
            </a:r>
            <a:r>
              <a:rPr lang="en-GB" dirty="0" err="1"/>
              <a:t>analyze</a:t>
            </a:r>
            <a:r>
              <a:rPr lang="en-GB" dirty="0"/>
              <a:t> and synthesize the material to ensure validity and replicability.</a:t>
            </a:r>
          </a:p>
          <a:p>
            <a:endParaRPr lang="en-GB" dirty="0"/>
          </a:p>
        </p:txBody>
      </p:sp>
      <p:sp>
        <p:nvSpPr>
          <p:cNvPr id="4" name="Slide Number Placeholder 3">
            <a:extLst>
              <a:ext uri="{FF2B5EF4-FFF2-40B4-BE49-F238E27FC236}">
                <a16:creationId xmlns:a16="http://schemas.microsoft.com/office/drawing/2014/main" id="{F8B378F8-92E2-A22B-033E-4DAEE024F849}"/>
              </a:ext>
            </a:extLst>
          </p:cNvPr>
          <p:cNvSpPr>
            <a:spLocks noGrp="1"/>
          </p:cNvSpPr>
          <p:nvPr>
            <p:ph type="sldNum" sz="quarter" idx="12"/>
          </p:nvPr>
        </p:nvSpPr>
        <p:spPr/>
        <p:txBody>
          <a:bodyPr/>
          <a:lstStyle/>
          <a:p>
            <a:pPr>
              <a:defRPr/>
            </a:pPr>
            <a:fld id="{6B9CAAEB-5DD4-4716-AEA0-BEF1B1D22BD1}" type="slidenum">
              <a:rPr lang="en-US" altLang="en-US" smtClean="0"/>
              <a:pPr>
                <a:defRPr/>
              </a:pPr>
              <a:t>22</a:t>
            </a:fld>
            <a:endParaRPr lang="en-US" altLang="en-US"/>
          </a:p>
        </p:txBody>
      </p:sp>
    </p:spTree>
    <p:extLst>
      <p:ext uri="{BB962C8B-B14F-4D97-AF65-F5344CB8AC3E}">
        <p14:creationId xmlns:p14="http://schemas.microsoft.com/office/powerpoint/2010/main" val="14737623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D9514-3241-BEDE-5925-1814595CF8A3}"/>
              </a:ext>
            </a:extLst>
          </p:cNvPr>
          <p:cNvSpPr>
            <a:spLocks noGrp="1"/>
          </p:cNvSpPr>
          <p:nvPr>
            <p:ph type="title"/>
          </p:nvPr>
        </p:nvSpPr>
        <p:spPr/>
        <p:txBody>
          <a:bodyPr/>
          <a:lstStyle/>
          <a:p>
            <a:r>
              <a:rPr lang="en-GB" b="1" dirty="0"/>
              <a:t>Step 5: Synthesizing the Literature</a:t>
            </a:r>
            <a:endParaRPr lang="en-GB" dirty="0"/>
          </a:p>
        </p:txBody>
      </p:sp>
      <p:sp>
        <p:nvSpPr>
          <p:cNvPr id="3" name="Content Placeholder 2">
            <a:extLst>
              <a:ext uri="{FF2B5EF4-FFF2-40B4-BE49-F238E27FC236}">
                <a16:creationId xmlns:a16="http://schemas.microsoft.com/office/drawing/2014/main" id="{59476D50-C758-F475-7590-7E35E6F0CDE6}"/>
              </a:ext>
            </a:extLst>
          </p:cNvPr>
          <p:cNvSpPr>
            <a:spLocks noGrp="1"/>
          </p:cNvSpPr>
          <p:nvPr>
            <p:ph idx="1"/>
          </p:nvPr>
        </p:nvSpPr>
        <p:spPr/>
        <p:txBody>
          <a:bodyPr/>
          <a:lstStyle/>
          <a:p>
            <a:r>
              <a:rPr lang="en-GB" sz="2800" b="1" dirty="0"/>
              <a:t>Decision 10: Conducting a subsequent (statistical) analysis (optional)</a:t>
            </a:r>
            <a:endParaRPr lang="en-GB" sz="2800" dirty="0"/>
          </a:p>
          <a:p>
            <a:pPr lvl="1"/>
            <a:r>
              <a:rPr lang="en-GB" sz="2400" dirty="0"/>
              <a:t>This involves follow-up quantitative assessments of the coding results.</a:t>
            </a:r>
          </a:p>
          <a:p>
            <a:pPr lvl="1"/>
            <a:r>
              <a:rPr lang="en-GB" sz="2400" dirty="0"/>
              <a:t>Examples include contingency analysis (to assess correlations among constructs without implying causality) or cluster analysis.</a:t>
            </a:r>
          </a:p>
          <a:p>
            <a:pPr lvl="1"/>
            <a:r>
              <a:rPr lang="en-GB" sz="2400" dirty="0"/>
              <a:t>The application of statistical tools needs to fit the study purpose (D1) and the literature sample (D7).</a:t>
            </a:r>
          </a:p>
          <a:p>
            <a:endParaRPr lang="en-GB" sz="2800" dirty="0"/>
          </a:p>
        </p:txBody>
      </p:sp>
      <p:sp>
        <p:nvSpPr>
          <p:cNvPr id="4" name="Slide Number Placeholder 3">
            <a:extLst>
              <a:ext uri="{FF2B5EF4-FFF2-40B4-BE49-F238E27FC236}">
                <a16:creationId xmlns:a16="http://schemas.microsoft.com/office/drawing/2014/main" id="{67E68F20-C070-E949-124E-1AE007F819C1}"/>
              </a:ext>
            </a:extLst>
          </p:cNvPr>
          <p:cNvSpPr>
            <a:spLocks noGrp="1"/>
          </p:cNvSpPr>
          <p:nvPr>
            <p:ph type="sldNum" sz="quarter" idx="12"/>
          </p:nvPr>
        </p:nvSpPr>
        <p:spPr/>
        <p:txBody>
          <a:bodyPr/>
          <a:lstStyle/>
          <a:p>
            <a:pPr>
              <a:defRPr/>
            </a:pPr>
            <a:fld id="{6B9CAAEB-5DD4-4716-AEA0-BEF1B1D22BD1}" type="slidenum">
              <a:rPr lang="en-US" altLang="en-US" smtClean="0"/>
              <a:pPr>
                <a:defRPr/>
              </a:pPr>
              <a:t>23</a:t>
            </a:fld>
            <a:endParaRPr lang="en-US" altLang="en-US"/>
          </a:p>
        </p:txBody>
      </p:sp>
    </p:spTree>
    <p:extLst>
      <p:ext uri="{BB962C8B-B14F-4D97-AF65-F5344CB8AC3E}">
        <p14:creationId xmlns:p14="http://schemas.microsoft.com/office/powerpoint/2010/main" val="28941113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0B7BE-AD30-DBCD-C37F-622CDA01EFD5}"/>
              </a:ext>
            </a:extLst>
          </p:cNvPr>
          <p:cNvSpPr>
            <a:spLocks noGrp="1"/>
          </p:cNvSpPr>
          <p:nvPr>
            <p:ph type="title"/>
          </p:nvPr>
        </p:nvSpPr>
        <p:spPr/>
        <p:txBody>
          <a:bodyPr/>
          <a:lstStyle/>
          <a:p>
            <a:r>
              <a:rPr lang="en-GB" b="1" dirty="0"/>
              <a:t>Step 5: Ensuring Validity and Reliability</a:t>
            </a:r>
            <a:endParaRPr lang="en-GB" dirty="0"/>
          </a:p>
        </p:txBody>
      </p:sp>
      <p:sp>
        <p:nvSpPr>
          <p:cNvPr id="3" name="Content Placeholder 2">
            <a:extLst>
              <a:ext uri="{FF2B5EF4-FFF2-40B4-BE49-F238E27FC236}">
                <a16:creationId xmlns:a16="http://schemas.microsoft.com/office/drawing/2014/main" id="{756BB194-675A-B372-7ADC-7BA12EFC2B47}"/>
              </a:ext>
            </a:extLst>
          </p:cNvPr>
          <p:cNvSpPr>
            <a:spLocks noGrp="1"/>
          </p:cNvSpPr>
          <p:nvPr>
            <p:ph idx="1"/>
          </p:nvPr>
        </p:nvSpPr>
        <p:spPr/>
        <p:txBody>
          <a:bodyPr/>
          <a:lstStyle/>
          <a:p>
            <a:r>
              <a:rPr lang="en-GB" sz="2400" b="1" dirty="0"/>
              <a:t>Decision 11: Ensuring validity and reliability</a:t>
            </a:r>
            <a:endParaRPr lang="en-GB" sz="2400" dirty="0"/>
          </a:p>
          <a:p>
            <a:pPr lvl="1"/>
            <a:r>
              <a:rPr lang="en-GB" sz="2000" dirty="0"/>
              <a:t>This is a critical consideration central to the overall SLR process.</a:t>
            </a:r>
          </a:p>
          <a:p>
            <a:pPr lvl="1"/>
            <a:r>
              <a:rPr lang="en-GB" sz="2000" dirty="0"/>
              <a:t>Researchers must explain and justify the single steps of the research process to underline the quality of the review and ensure replicability.</a:t>
            </a:r>
          </a:p>
          <a:p>
            <a:pPr lvl="1"/>
            <a:r>
              <a:rPr lang="en-GB" sz="2000" dirty="0"/>
              <a:t>All steps preceding the paper writing phase (Steps 1 through 5) need to be revisited in iterative cycles through D11.</a:t>
            </a:r>
          </a:p>
          <a:p>
            <a:pPr lvl="1"/>
            <a:r>
              <a:rPr lang="en-GB" sz="2000" dirty="0"/>
              <a:t>This decision addresses potential biases related to design choices like the theoretical approach (D2), sampling (D7), and coding (D9).</a:t>
            </a:r>
          </a:p>
          <a:p>
            <a:pPr lvl="1"/>
            <a:r>
              <a:rPr lang="en-GB" sz="2000" dirty="0"/>
              <a:t>The lack of related considerations will likely lead to reviewer critique and put the SLR publication at risk.</a:t>
            </a:r>
          </a:p>
          <a:p>
            <a:endParaRPr lang="en-GB" sz="2400" dirty="0"/>
          </a:p>
        </p:txBody>
      </p:sp>
      <p:sp>
        <p:nvSpPr>
          <p:cNvPr id="4" name="Slide Number Placeholder 3">
            <a:extLst>
              <a:ext uri="{FF2B5EF4-FFF2-40B4-BE49-F238E27FC236}">
                <a16:creationId xmlns:a16="http://schemas.microsoft.com/office/drawing/2014/main" id="{A6F52035-7C45-DB96-CC52-4C427924DBEF}"/>
              </a:ext>
            </a:extLst>
          </p:cNvPr>
          <p:cNvSpPr>
            <a:spLocks noGrp="1"/>
          </p:cNvSpPr>
          <p:nvPr>
            <p:ph type="sldNum" sz="quarter" idx="12"/>
          </p:nvPr>
        </p:nvSpPr>
        <p:spPr/>
        <p:txBody>
          <a:bodyPr/>
          <a:lstStyle/>
          <a:p>
            <a:pPr>
              <a:defRPr/>
            </a:pPr>
            <a:fld id="{6B9CAAEB-5DD4-4716-AEA0-BEF1B1D22BD1}" type="slidenum">
              <a:rPr lang="en-US" altLang="en-US" smtClean="0"/>
              <a:pPr>
                <a:defRPr/>
              </a:pPr>
              <a:t>24</a:t>
            </a:fld>
            <a:endParaRPr lang="en-US" altLang="en-US"/>
          </a:p>
        </p:txBody>
      </p:sp>
    </p:spTree>
    <p:extLst>
      <p:ext uri="{BB962C8B-B14F-4D97-AF65-F5344CB8AC3E}">
        <p14:creationId xmlns:p14="http://schemas.microsoft.com/office/powerpoint/2010/main" val="2210706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F201E-66EE-9E43-D7A6-535EC1C7051D}"/>
              </a:ext>
            </a:extLst>
          </p:cNvPr>
          <p:cNvSpPr>
            <a:spLocks noGrp="1"/>
          </p:cNvSpPr>
          <p:nvPr>
            <p:ph type="title"/>
          </p:nvPr>
        </p:nvSpPr>
        <p:spPr/>
        <p:txBody>
          <a:bodyPr/>
          <a:lstStyle/>
          <a:p>
            <a:r>
              <a:rPr lang="en-GB" b="1" dirty="0"/>
              <a:t>Step 5: Ensuring Validity and Reliability</a:t>
            </a:r>
            <a:endParaRPr lang="en-GB" dirty="0"/>
          </a:p>
        </p:txBody>
      </p:sp>
      <p:sp>
        <p:nvSpPr>
          <p:cNvPr id="3" name="Content Placeholder 2">
            <a:extLst>
              <a:ext uri="{FF2B5EF4-FFF2-40B4-BE49-F238E27FC236}">
                <a16:creationId xmlns:a16="http://schemas.microsoft.com/office/drawing/2014/main" id="{10A5DA14-1C67-605F-56F8-086389DE6626}"/>
              </a:ext>
            </a:extLst>
          </p:cNvPr>
          <p:cNvSpPr>
            <a:spLocks noGrp="1"/>
          </p:cNvSpPr>
          <p:nvPr>
            <p:ph idx="1"/>
          </p:nvPr>
        </p:nvSpPr>
        <p:spPr/>
        <p:txBody>
          <a:bodyPr/>
          <a:lstStyle/>
          <a:p>
            <a:r>
              <a:rPr lang="en-US" altLang="en-US" dirty="0"/>
              <a:t>“The </a:t>
            </a:r>
            <a:r>
              <a:rPr lang="en-US" altLang="en-US" u="sng" dirty="0"/>
              <a:t>validity</a:t>
            </a:r>
            <a:r>
              <a:rPr lang="en-US" altLang="en-US" dirty="0"/>
              <a:t> of a systematic review ultimately depends on the scientific method of the retrieved studies and the reporting of data.”</a:t>
            </a:r>
            <a:endParaRPr lang="en-US" altLang="en-US" sz="1200" dirty="0"/>
          </a:p>
          <a:p>
            <a:endParaRPr lang="en-US" altLang="en-US" sz="1200" dirty="0"/>
          </a:p>
          <a:p>
            <a:pPr algn="r">
              <a:buFontTx/>
              <a:buNone/>
            </a:pPr>
            <a:r>
              <a:rPr lang="en-US" altLang="en-US" sz="2800" dirty="0"/>
              <a:t>Zvi and Chung (2007, p.1839)</a:t>
            </a:r>
          </a:p>
          <a:p>
            <a:endParaRPr lang="en-GB" dirty="0"/>
          </a:p>
        </p:txBody>
      </p:sp>
      <p:sp>
        <p:nvSpPr>
          <p:cNvPr id="4" name="Slide Number Placeholder 3">
            <a:extLst>
              <a:ext uri="{FF2B5EF4-FFF2-40B4-BE49-F238E27FC236}">
                <a16:creationId xmlns:a16="http://schemas.microsoft.com/office/drawing/2014/main" id="{E0F64419-AFF1-3957-9EB2-6BCD8A659C59}"/>
              </a:ext>
            </a:extLst>
          </p:cNvPr>
          <p:cNvSpPr>
            <a:spLocks noGrp="1"/>
          </p:cNvSpPr>
          <p:nvPr>
            <p:ph type="sldNum" sz="quarter" idx="12"/>
          </p:nvPr>
        </p:nvSpPr>
        <p:spPr/>
        <p:txBody>
          <a:bodyPr/>
          <a:lstStyle/>
          <a:p>
            <a:pPr>
              <a:defRPr/>
            </a:pPr>
            <a:fld id="{6B9CAAEB-5DD4-4716-AEA0-BEF1B1D22BD1}" type="slidenum">
              <a:rPr lang="en-US" altLang="en-US" smtClean="0"/>
              <a:pPr>
                <a:defRPr/>
              </a:pPr>
              <a:t>25</a:t>
            </a:fld>
            <a:endParaRPr lang="en-US" altLang="en-US"/>
          </a:p>
        </p:txBody>
      </p:sp>
    </p:spTree>
    <p:extLst>
      <p:ext uri="{BB962C8B-B14F-4D97-AF65-F5344CB8AC3E}">
        <p14:creationId xmlns:p14="http://schemas.microsoft.com/office/powerpoint/2010/main" val="13488271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DEB22-9734-B35E-8538-33E228030DE1}"/>
              </a:ext>
            </a:extLst>
          </p:cNvPr>
          <p:cNvSpPr>
            <a:spLocks noGrp="1"/>
          </p:cNvSpPr>
          <p:nvPr>
            <p:ph type="title"/>
          </p:nvPr>
        </p:nvSpPr>
        <p:spPr/>
        <p:txBody>
          <a:bodyPr/>
          <a:lstStyle/>
          <a:p>
            <a:r>
              <a:rPr lang="en-GB" b="1" dirty="0"/>
              <a:t>Step 6: Reporting the Results</a:t>
            </a:r>
            <a:endParaRPr lang="en-GB" dirty="0"/>
          </a:p>
        </p:txBody>
      </p:sp>
      <p:sp>
        <p:nvSpPr>
          <p:cNvPr id="3" name="Content Placeholder 2">
            <a:extLst>
              <a:ext uri="{FF2B5EF4-FFF2-40B4-BE49-F238E27FC236}">
                <a16:creationId xmlns:a16="http://schemas.microsoft.com/office/drawing/2014/main" id="{9B62005D-2D50-89EF-C18F-683774F25D94}"/>
              </a:ext>
            </a:extLst>
          </p:cNvPr>
          <p:cNvSpPr>
            <a:spLocks noGrp="1"/>
          </p:cNvSpPr>
          <p:nvPr>
            <p:ph idx="1"/>
          </p:nvPr>
        </p:nvSpPr>
        <p:spPr/>
        <p:txBody>
          <a:bodyPr/>
          <a:lstStyle/>
          <a:p>
            <a:pPr marL="0" indent="0">
              <a:buNone/>
            </a:pPr>
            <a:r>
              <a:rPr lang="en-GB" sz="2800" b="1" dirty="0"/>
              <a:t>Main Task:</a:t>
            </a:r>
            <a:r>
              <a:rPr lang="en-GB" sz="2800" dirty="0"/>
              <a:t> Paper writing and journal choice for submission.</a:t>
            </a:r>
          </a:p>
          <a:p>
            <a:r>
              <a:rPr lang="en-GB" sz="2800" b="1" dirty="0"/>
              <a:t>Decision 12: Deciding on the structure of the paper</a:t>
            </a:r>
            <a:endParaRPr lang="en-GB" sz="2800" dirty="0"/>
          </a:p>
          <a:p>
            <a:pPr lvl="1"/>
            <a:r>
              <a:rPr lang="en-GB" sz="2400" dirty="0"/>
              <a:t>We suggest following the conventional </a:t>
            </a:r>
            <a:r>
              <a:rPr lang="en-GB" sz="2400" b="1" dirty="0"/>
              <a:t>five-step logic</a:t>
            </a:r>
            <a:r>
              <a:rPr lang="en-GB" sz="2400" dirty="0"/>
              <a:t>: Introduction, Literature Review, Method, Findings, and Discussion/Conclusion.</a:t>
            </a:r>
          </a:p>
          <a:p>
            <a:pPr lvl="1"/>
            <a:r>
              <a:rPr lang="en-GB" sz="2400" dirty="0"/>
              <a:t>The structure of the Literature Review section depends on the theoretical approach (D2): a deductive approach typically includes the theoretical background upfront, while an inductive approach may have a shorter theory section defining core concepts.</a:t>
            </a:r>
          </a:p>
          <a:p>
            <a:endParaRPr lang="en-GB" sz="2800" dirty="0"/>
          </a:p>
        </p:txBody>
      </p:sp>
      <p:sp>
        <p:nvSpPr>
          <p:cNvPr id="4" name="Slide Number Placeholder 3">
            <a:extLst>
              <a:ext uri="{FF2B5EF4-FFF2-40B4-BE49-F238E27FC236}">
                <a16:creationId xmlns:a16="http://schemas.microsoft.com/office/drawing/2014/main" id="{76F1B061-5281-D740-F9E4-21A73AC80F5C}"/>
              </a:ext>
            </a:extLst>
          </p:cNvPr>
          <p:cNvSpPr>
            <a:spLocks noGrp="1"/>
          </p:cNvSpPr>
          <p:nvPr>
            <p:ph type="sldNum" sz="quarter" idx="12"/>
          </p:nvPr>
        </p:nvSpPr>
        <p:spPr/>
        <p:txBody>
          <a:bodyPr/>
          <a:lstStyle/>
          <a:p>
            <a:pPr>
              <a:defRPr/>
            </a:pPr>
            <a:fld id="{6B9CAAEB-5DD4-4716-AEA0-BEF1B1D22BD1}" type="slidenum">
              <a:rPr lang="en-US" altLang="en-US" smtClean="0"/>
              <a:pPr>
                <a:defRPr/>
              </a:pPr>
              <a:t>26</a:t>
            </a:fld>
            <a:endParaRPr lang="en-US" altLang="en-US"/>
          </a:p>
        </p:txBody>
      </p:sp>
    </p:spTree>
    <p:extLst>
      <p:ext uri="{BB962C8B-B14F-4D97-AF65-F5344CB8AC3E}">
        <p14:creationId xmlns:p14="http://schemas.microsoft.com/office/powerpoint/2010/main" val="21402912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6349E-04B8-1E79-8187-3EBFEFB2F6D0}"/>
              </a:ext>
            </a:extLst>
          </p:cNvPr>
          <p:cNvSpPr>
            <a:spLocks noGrp="1"/>
          </p:cNvSpPr>
          <p:nvPr>
            <p:ph type="title"/>
          </p:nvPr>
        </p:nvSpPr>
        <p:spPr/>
        <p:txBody>
          <a:bodyPr/>
          <a:lstStyle/>
          <a:p>
            <a:r>
              <a:rPr lang="en-GB" b="1" dirty="0"/>
              <a:t>Step 6: Reporting the Results</a:t>
            </a:r>
            <a:endParaRPr lang="en-GB" dirty="0"/>
          </a:p>
        </p:txBody>
      </p:sp>
      <p:sp>
        <p:nvSpPr>
          <p:cNvPr id="3" name="Content Placeholder 2">
            <a:extLst>
              <a:ext uri="{FF2B5EF4-FFF2-40B4-BE49-F238E27FC236}">
                <a16:creationId xmlns:a16="http://schemas.microsoft.com/office/drawing/2014/main" id="{FA663127-EB11-684E-1679-2EA584C87C5F}"/>
              </a:ext>
            </a:extLst>
          </p:cNvPr>
          <p:cNvSpPr>
            <a:spLocks noGrp="1"/>
          </p:cNvSpPr>
          <p:nvPr>
            <p:ph idx="1"/>
          </p:nvPr>
        </p:nvSpPr>
        <p:spPr/>
        <p:txBody>
          <a:bodyPr/>
          <a:lstStyle/>
          <a:p>
            <a:r>
              <a:rPr lang="en-GB" sz="2400" b="1" dirty="0"/>
              <a:t>Decision 13: Presenting a refined theoretical framework and discussing its contributions</a:t>
            </a:r>
            <a:endParaRPr lang="en-GB" sz="2400" dirty="0"/>
          </a:p>
          <a:p>
            <a:pPr lvl="1"/>
            <a:r>
              <a:rPr lang="en-GB" sz="2000" dirty="0"/>
              <a:t>The synthesis should move beyond mere description, focusing on concept-centric synthesis (</a:t>
            </a:r>
            <a:r>
              <a:rPr lang="en-GB" sz="2000" dirty="0" err="1"/>
              <a:t>centered</a:t>
            </a:r>
            <a:r>
              <a:rPr lang="en-GB" sz="2000" dirty="0"/>
              <a:t> on the content/concept).</a:t>
            </a:r>
          </a:p>
          <a:p>
            <a:pPr lvl="1"/>
            <a:r>
              <a:rPr lang="en-GB" sz="2000" dirty="0"/>
              <a:t>Findings should be illustrated in figures or graphs presenting links among constructs, adding causal reasoning.</a:t>
            </a:r>
          </a:p>
          <a:p>
            <a:pPr lvl="1"/>
            <a:r>
              <a:rPr lang="en-GB" sz="2000" dirty="0"/>
              <a:t>The discussion must link the interpretation back to the research gap defined in D1.</a:t>
            </a:r>
          </a:p>
          <a:p>
            <a:pPr lvl="1"/>
            <a:r>
              <a:rPr lang="en-GB" sz="2000" dirty="0"/>
              <a:t>Implications for future research are a core aim of an SLR, often taking the form of specific, actionable research questions.</a:t>
            </a:r>
          </a:p>
          <a:p>
            <a:endParaRPr lang="en-GB" sz="2400" dirty="0"/>
          </a:p>
        </p:txBody>
      </p:sp>
      <p:sp>
        <p:nvSpPr>
          <p:cNvPr id="4" name="Slide Number Placeholder 3">
            <a:extLst>
              <a:ext uri="{FF2B5EF4-FFF2-40B4-BE49-F238E27FC236}">
                <a16:creationId xmlns:a16="http://schemas.microsoft.com/office/drawing/2014/main" id="{D2F109E3-52E4-AC72-6F43-A8DA4723411D}"/>
              </a:ext>
            </a:extLst>
          </p:cNvPr>
          <p:cNvSpPr>
            <a:spLocks noGrp="1"/>
          </p:cNvSpPr>
          <p:nvPr>
            <p:ph type="sldNum" sz="quarter" idx="12"/>
          </p:nvPr>
        </p:nvSpPr>
        <p:spPr/>
        <p:txBody>
          <a:bodyPr/>
          <a:lstStyle/>
          <a:p>
            <a:pPr>
              <a:defRPr/>
            </a:pPr>
            <a:fld id="{6B9CAAEB-5DD4-4716-AEA0-BEF1B1D22BD1}" type="slidenum">
              <a:rPr lang="en-US" altLang="en-US" smtClean="0"/>
              <a:pPr>
                <a:defRPr/>
              </a:pPr>
              <a:t>27</a:t>
            </a:fld>
            <a:endParaRPr lang="en-US" altLang="en-US"/>
          </a:p>
        </p:txBody>
      </p:sp>
    </p:spTree>
    <p:extLst>
      <p:ext uri="{BB962C8B-B14F-4D97-AF65-F5344CB8AC3E}">
        <p14:creationId xmlns:p14="http://schemas.microsoft.com/office/powerpoint/2010/main" val="29975027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3FE1B-0EEC-F5F7-86AF-332A6B80E021}"/>
              </a:ext>
            </a:extLst>
          </p:cNvPr>
          <p:cNvSpPr>
            <a:spLocks noGrp="1"/>
          </p:cNvSpPr>
          <p:nvPr>
            <p:ph type="title"/>
          </p:nvPr>
        </p:nvSpPr>
        <p:spPr/>
        <p:txBody>
          <a:bodyPr/>
          <a:lstStyle/>
          <a:p>
            <a:r>
              <a:rPr lang="en-GB" b="1" dirty="0"/>
              <a:t>Step 6: Reporting the Results</a:t>
            </a:r>
            <a:endParaRPr lang="en-GB" dirty="0"/>
          </a:p>
        </p:txBody>
      </p:sp>
      <p:sp>
        <p:nvSpPr>
          <p:cNvPr id="3" name="Content Placeholder 2">
            <a:extLst>
              <a:ext uri="{FF2B5EF4-FFF2-40B4-BE49-F238E27FC236}">
                <a16:creationId xmlns:a16="http://schemas.microsoft.com/office/drawing/2014/main" id="{EF7599EB-2F42-0BD5-2492-1DAE3D188FB1}"/>
              </a:ext>
            </a:extLst>
          </p:cNvPr>
          <p:cNvSpPr>
            <a:spLocks noGrp="1"/>
          </p:cNvSpPr>
          <p:nvPr>
            <p:ph idx="1"/>
          </p:nvPr>
        </p:nvSpPr>
        <p:spPr/>
        <p:txBody>
          <a:bodyPr/>
          <a:lstStyle/>
          <a:p>
            <a:r>
              <a:rPr lang="en-GB" sz="2800" b="1" dirty="0"/>
              <a:t>Decision 14 (Optional): Deriving an appropriate journal from the </a:t>
            </a:r>
            <a:r>
              <a:rPr lang="en-GB" sz="2800" b="1" dirty="0" err="1"/>
              <a:t>analyzed</a:t>
            </a:r>
            <a:r>
              <a:rPr lang="en-GB" sz="2800" b="1" dirty="0"/>
              <a:t> papers</a:t>
            </a:r>
            <a:endParaRPr lang="en-GB" sz="2800" dirty="0"/>
          </a:p>
          <a:p>
            <a:pPr lvl="1"/>
            <a:r>
              <a:rPr lang="en-GB" sz="2400" dirty="0"/>
              <a:t>Journal selection should be influenced by the paper's theoretical foundation (D3) or by the journals strongly represented in the </a:t>
            </a:r>
            <a:r>
              <a:rPr lang="en-GB" sz="2400" dirty="0" err="1"/>
              <a:t>analyzed</a:t>
            </a:r>
            <a:r>
              <a:rPr lang="en-GB" sz="2400" dirty="0"/>
              <a:t> literature (D7).</a:t>
            </a:r>
          </a:p>
          <a:p>
            <a:pPr lvl="1"/>
            <a:r>
              <a:rPr lang="en-GB" sz="2400" dirty="0"/>
              <a:t>Choosing an appropriate journal ensures the paper is added to an existing theoretical debate, increasing the likelihood of publication.</a:t>
            </a:r>
          </a:p>
          <a:p>
            <a:endParaRPr lang="en-GB" sz="2800" dirty="0"/>
          </a:p>
        </p:txBody>
      </p:sp>
      <p:sp>
        <p:nvSpPr>
          <p:cNvPr id="4" name="Slide Number Placeholder 3">
            <a:extLst>
              <a:ext uri="{FF2B5EF4-FFF2-40B4-BE49-F238E27FC236}">
                <a16:creationId xmlns:a16="http://schemas.microsoft.com/office/drawing/2014/main" id="{57ABD65D-5556-3961-BA5D-6C34F16B251F}"/>
              </a:ext>
            </a:extLst>
          </p:cNvPr>
          <p:cNvSpPr>
            <a:spLocks noGrp="1"/>
          </p:cNvSpPr>
          <p:nvPr>
            <p:ph type="sldNum" sz="quarter" idx="12"/>
          </p:nvPr>
        </p:nvSpPr>
        <p:spPr/>
        <p:txBody>
          <a:bodyPr/>
          <a:lstStyle/>
          <a:p>
            <a:pPr>
              <a:defRPr/>
            </a:pPr>
            <a:fld id="{6B9CAAEB-5DD4-4716-AEA0-BEF1B1D22BD1}" type="slidenum">
              <a:rPr lang="en-US" altLang="en-US" smtClean="0"/>
              <a:pPr>
                <a:defRPr/>
              </a:pPr>
              <a:t>28</a:t>
            </a:fld>
            <a:endParaRPr lang="en-US" altLang="en-US"/>
          </a:p>
        </p:txBody>
      </p:sp>
    </p:spTree>
    <p:extLst>
      <p:ext uri="{BB962C8B-B14F-4D97-AF65-F5344CB8AC3E}">
        <p14:creationId xmlns:p14="http://schemas.microsoft.com/office/powerpoint/2010/main" val="4729486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B5F88-3BE0-95A9-518C-D883BF2FC009}"/>
              </a:ext>
            </a:extLst>
          </p:cNvPr>
          <p:cNvSpPr>
            <a:spLocks noGrp="1"/>
          </p:cNvSpPr>
          <p:nvPr>
            <p:ph type="title"/>
          </p:nvPr>
        </p:nvSpPr>
        <p:spPr/>
        <p:txBody>
          <a:bodyPr/>
          <a:lstStyle/>
          <a:p>
            <a:r>
              <a:rPr lang="en-GB" sz="3600" dirty="0"/>
              <a:t>PRISMA (Preferred Reporting Items for Systematic reviews and Meta-Analyses) </a:t>
            </a:r>
          </a:p>
        </p:txBody>
      </p:sp>
      <p:sp>
        <p:nvSpPr>
          <p:cNvPr id="3" name="Content Placeholder 2">
            <a:extLst>
              <a:ext uri="{FF2B5EF4-FFF2-40B4-BE49-F238E27FC236}">
                <a16:creationId xmlns:a16="http://schemas.microsoft.com/office/drawing/2014/main" id="{6CB594E8-68D6-F4DB-20E1-6282EC07E1E0}"/>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Provides a set of guidelines and tools to ensure the review is reported transparently, completely, and accurately. </a:t>
            </a:r>
          </a:p>
          <a:p>
            <a:r>
              <a:rPr lang="en-GB" sz="2400" dirty="0">
                <a:latin typeface="Arial" panose="020B0604020202020204" pitchFamily="34" charset="0"/>
                <a:cs typeface="Arial" panose="020B0604020202020204" pitchFamily="34" charset="0"/>
              </a:rPr>
              <a:t>Provides a 27-item checklist and a flow diagram to document the search, screening, and selection process of studies.</a:t>
            </a:r>
          </a:p>
          <a:p>
            <a:r>
              <a:rPr lang="en-GB" sz="2400" dirty="0">
                <a:latin typeface="Arial" panose="020B0604020202020204" pitchFamily="34" charset="0"/>
                <a:cs typeface="Arial" panose="020B0604020202020204" pitchFamily="34" charset="0"/>
              </a:rPr>
              <a:t>This improves the quality and consistency of systematic reviews and helps readers understand how the final conclusions were reached. </a:t>
            </a:r>
          </a:p>
          <a:p>
            <a:pPr marL="351949">
              <a:spcBef>
                <a:spcPts val="555"/>
              </a:spcBef>
              <a:buClr>
                <a:srgbClr val="3A3838"/>
              </a:buClr>
              <a:tabLst>
                <a:tab pos="180499" algn="l"/>
                <a:tab pos="180975" algn="l"/>
              </a:tabLst>
            </a:pPr>
            <a:r>
              <a:rPr lang="en-GB" sz="2400" spc="-8" dirty="0">
                <a:uFill>
                  <a:solidFill>
                    <a:srgbClr val="0462C1"/>
                  </a:solidFill>
                </a:uFill>
                <a:latin typeface="Arial" panose="020B0604020202020204" pitchFamily="34" charset="0"/>
                <a:cs typeface="Arial" panose="020B0604020202020204" pitchFamily="34" charset="0"/>
              </a:rPr>
              <a:t>PRISMA checklist: </a:t>
            </a:r>
            <a:r>
              <a:rPr lang="en-GB" sz="2400" spc="-8" dirty="0">
                <a:uFill>
                  <a:solidFill>
                    <a:srgbClr val="0462C1"/>
                  </a:solidFill>
                </a:uFill>
                <a:latin typeface="Arial" panose="020B0604020202020204" pitchFamily="34" charset="0"/>
                <a:cs typeface="Arial" panose="020B0604020202020204" pitchFamily="34" charset="0"/>
                <a:hlinkClick r:id="rId2"/>
              </a:rPr>
              <a:t>https://www.prisma-statement.org/prisma-2020-checklist</a:t>
            </a:r>
            <a:r>
              <a:rPr lang="en-GB" sz="2400" spc="-8" dirty="0">
                <a:uFill>
                  <a:solidFill>
                    <a:srgbClr val="0462C1"/>
                  </a:solidFill>
                </a:uFill>
                <a:latin typeface="Arial" panose="020B0604020202020204" pitchFamily="34" charset="0"/>
                <a:cs typeface="Arial" panose="020B0604020202020204" pitchFamily="34" charset="0"/>
              </a:rPr>
              <a:t> </a:t>
            </a:r>
          </a:p>
          <a:p>
            <a:pPr marL="351949">
              <a:spcBef>
                <a:spcPts val="555"/>
              </a:spcBef>
              <a:buClr>
                <a:srgbClr val="3A3838"/>
              </a:buClr>
              <a:tabLst>
                <a:tab pos="180499" algn="l"/>
                <a:tab pos="180975" algn="l"/>
              </a:tabLst>
            </a:pPr>
            <a:r>
              <a:rPr lang="en-GB" sz="2400" spc="-8" dirty="0">
                <a:uFill>
                  <a:solidFill>
                    <a:srgbClr val="0462C1"/>
                  </a:solidFill>
                </a:uFill>
                <a:latin typeface="Arial" panose="020B0604020202020204" pitchFamily="34" charset="0"/>
                <a:cs typeface="Arial" panose="020B0604020202020204" pitchFamily="34" charset="0"/>
              </a:rPr>
              <a:t>PRISMA – further reading: </a:t>
            </a:r>
            <a:r>
              <a:rPr lang="en-GB" sz="2400" spc="-8" dirty="0">
                <a:uFill>
                  <a:solidFill>
                    <a:srgbClr val="0462C1"/>
                  </a:solidFill>
                </a:uFill>
                <a:latin typeface="Arial" panose="020B0604020202020204" pitchFamily="34" charset="0"/>
                <a:cs typeface="Arial" panose="020B0604020202020204" pitchFamily="34" charset="0"/>
                <a:hlinkClick r:id="rId3"/>
              </a:rPr>
              <a:t>https://libguides.derby.ac.uk/literature-reviews/prisma-lr</a:t>
            </a:r>
            <a:r>
              <a:rPr lang="en-GB" sz="2400" spc="-8" dirty="0">
                <a:uFill>
                  <a:solidFill>
                    <a:srgbClr val="0462C1"/>
                  </a:solidFill>
                </a:uFill>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28503BD-076E-DD43-B526-84ED1FA3E1AE}"/>
              </a:ext>
            </a:extLst>
          </p:cNvPr>
          <p:cNvSpPr>
            <a:spLocks noGrp="1"/>
          </p:cNvSpPr>
          <p:nvPr>
            <p:ph type="sldNum" sz="quarter" idx="12"/>
          </p:nvPr>
        </p:nvSpPr>
        <p:spPr/>
        <p:txBody>
          <a:bodyPr/>
          <a:lstStyle/>
          <a:p>
            <a:pPr>
              <a:defRPr/>
            </a:pPr>
            <a:fld id="{6B9CAAEB-5DD4-4716-AEA0-BEF1B1D22BD1}" type="slidenum">
              <a:rPr lang="en-US" altLang="en-US" smtClean="0"/>
              <a:pPr>
                <a:defRPr/>
              </a:pPr>
              <a:t>29</a:t>
            </a:fld>
            <a:endParaRPr lang="en-US" altLang="en-US"/>
          </a:p>
        </p:txBody>
      </p:sp>
    </p:spTree>
    <p:extLst>
      <p:ext uri="{BB962C8B-B14F-4D97-AF65-F5344CB8AC3E}">
        <p14:creationId xmlns:p14="http://schemas.microsoft.com/office/powerpoint/2010/main" val="23372162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595107"/>
            <a:ext cx="10972800" cy="502061"/>
          </a:xfrm>
        </p:spPr>
        <p:txBody>
          <a:bodyPr vert="horz" wrap="square" lIns="0" tIns="9525" rIns="0" bIns="0" numCol="1" rtlCol="0" anchor="ctr" anchorCtr="0" compatLnSpc="1">
            <a:prstTxWarp prst="textNoShape">
              <a:avLst/>
            </a:prstTxWarp>
            <a:spAutoFit/>
          </a:bodyPr>
          <a:lstStyle/>
          <a:p>
            <a:r>
              <a:rPr lang="en-US" sz="3200" b="1" dirty="0"/>
              <a:t>Additional tools for Managing Data throughout a Review</a:t>
            </a:r>
          </a:p>
        </p:txBody>
      </p:sp>
      <p:sp>
        <p:nvSpPr>
          <p:cNvPr id="7" name="Content Placeholder 6">
            <a:extLst>
              <a:ext uri="{FF2B5EF4-FFF2-40B4-BE49-F238E27FC236}">
                <a16:creationId xmlns:a16="http://schemas.microsoft.com/office/drawing/2014/main" id="{53649B6D-04F3-A3BE-E3A6-059867FF2DBB}"/>
              </a:ext>
            </a:extLst>
          </p:cNvPr>
          <p:cNvSpPr>
            <a:spLocks noGrp="1"/>
          </p:cNvSpPr>
          <p:nvPr>
            <p:ph idx="1"/>
          </p:nvPr>
        </p:nvSpPr>
        <p:spPr/>
        <p:txBody>
          <a:bodyPr/>
          <a:lstStyle/>
          <a:p>
            <a:pPr marL="180499" indent="-171450">
              <a:spcBef>
                <a:spcPts val="555"/>
              </a:spcBef>
              <a:buClr>
                <a:srgbClr val="3A3838"/>
              </a:buClr>
              <a:buFont typeface="Arial"/>
              <a:buChar char="•"/>
              <a:tabLst>
                <a:tab pos="180499" algn="l"/>
                <a:tab pos="180975" algn="l"/>
              </a:tabLst>
            </a:pPr>
            <a:r>
              <a:rPr lang="en-GB" sz="1800" u="heavy" spc="-8" dirty="0">
                <a:uFill>
                  <a:solidFill>
                    <a:srgbClr val="0462C1"/>
                  </a:solidFill>
                </a:uFill>
                <a:latin typeface="Arial" panose="020B0604020202020204" pitchFamily="34" charset="0"/>
                <a:cs typeface="Arial" panose="020B0604020202020204" pitchFamily="34" charset="0"/>
              </a:rPr>
              <a:t>Covidence</a:t>
            </a:r>
            <a:endParaRPr lang="en-GB" sz="1800" dirty="0">
              <a:latin typeface="Arial" panose="020B0604020202020204" pitchFamily="34" charset="0"/>
              <a:cs typeface="Arial" panose="020B0604020202020204" pitchFamily="34" charset="0"/>
            </a:endParaRPr>
          </a:p>
          <a:p>
            <a:pPr marL="523399" lvl="1" indent="-171926">
              <a:spcBef>
                <a:spcPts val="413"/>
              </a:spcBef>
              <a:buFont typeface="Arial"/>
              <a:buChar char="•"/>
              <a:tabLst>
                <a:tab pos="523399" algn="l"/>
                <a:tab pos="523875" algn="l"/>
              </a:tabLst>
            </a:pPr>
            <a:r>
              <a:rPr lang="en-GB" sz="1600" spc="-4" dirty="0">
                <a:latin typeface="Arial" panose="020B0604020202020204" pitchFamily="34" charset="0"/>
                <a:cs typeface="Arial" panose="020B0604020202020204" pitchFamily="34" charset="0"/>
              </a:rPr>
              <a:t>Screening, </a:t>
            </a:r>
            <a:r>
              <a:rPr lang="en-GB" sz="1600" spc="-8" dirty="0">
                <a:latin typeface="Arial" panose="020B0604020202020204" pitchFamily="34" charset="0"/>
                <a:cs typeface="Arial" panose="020B0604020202020204" pitchFamily="34" charset="0"/>
              </a:rPr>
              <a:t>quality </a:t>
            </a:r>
            <a:r>
              <a:rPr lang="en-GB" sz="1600" spc="-4" dirty="0">
                <a:latin typeface="Arial" panose="020B0604020202020204" pitchFamily="34" charset="0"/>
                <a:cs typeface="Arial" panose="020B0604020202020204" pitchFamily="34" charset="0"/>
              </a:rPr>
              <a:t>assessment, </a:t>
            </a:r>
            <a:r>
              <a:rPr lang="en-GB" sz="1600" spc="-11" dirty="0">
                <a:latin typeface="Arial" panose="020B0604020202020204" pitchFamily="34" charset="0"/>
                <a:cs typeface="Arial" panose="020B0604020202020204" pitchFamily="34" charset="0"/>
              </a:rPr>
              <a:t>data</a:t>
            </a:r>
            <a:r>
              <a:rPr lang="en-GB" sz="1600" spc="11" dirty="0">
                <a:latin typeface="Arial" panose="020B0604020202020204" pitchFamily="34" charset="0"/>
                <a:cs typeface="Arial" panose="020B0604020202020204" pitchFamily="34" charset="0"/>
              </a:rPr>
              <a:t> </a:t>
            </a:r>
            <a:r>
              <a:rPr lang="en-GB" sz="1600" spc="-11" dirty="0">
                <a:latin typeface="Arial" panose="020B0604020202020204" pitchFamily="34" charset="0"/>
                <a:cs typeface="Arial" panose="020B0604020202020204" pitchFamily="34" charset="0"/>
              </a:rPr>
              <a:t>extraction</a:t>
            </a:r>
            <a:endParaRPr lang="en-GB" sz="1600" dirty="0">
              <a:latin typeface="Arial" panose="020B0604020202020204" pitchFamily="34" charset="0"/>
              <a:cs typeface="Arial" panose="020B0604020202020204" pitchFamily="34" charset="0"/>
            </a:endParaRPr>
          </a:p>
          <a:p>
            <a:pPr marL="523399" lvl="1" indent="-171926">
              <a:spcBef>
                <a:spcPts val="416"/>
              </a:spcBef>
              <a:buFont typeface="Arial"/>
              <a:buChar char="•"/>
              <a:tabLst>
                <a:tab pos="523399" algn="l"/>
                <a:tab pos="523875" algn="l"/>
              </a:tabLst>
            </a:pPr>
            <a:r>
              <a:rPr lang="en-GB" sz="1600" spc="-8" dirty="0">
                <a:latin typeface="Arial" panose="020B0604020202020204" pitchFamily="34" charset="0"/>
                <a:cs typeface="Arial" panose="020B0604020202020204" pitchFamily="34" charset="0"/>
              </a:rPr>
              <a:t>Export citations </a:t>
            </a:r>
            <a:r>
              <a:rPr lang="en-GB" sz="1600" spc="-11" dirty="0">
                <a:latin typeface="Arial" panose="020B0604020202020204" pitchFamily="34" charset="0"/>
                <a:cs typeface="Arial" panose="020B0604020202020204" pitchFamily="34" charset="0"/>
              </a:rPr>
              <a:t>to </a:t>
            </a:r>
            <a:r>
              <a:rPr lang="en-GB" sz="1600" spc="-8" dirty="0">
                <a:latin typeface="Arial" panose="020B0604020202020204" pitchFamily="34" charset="0"/>
                <a:cs typeface="Arial" panose="020B0604020202020204" pitchFamily="34" charset="0"/>
              </a:rPr>
              <a:t>citation</a:t>
            </a:r>
            <a:r>
              <a:rPr lang="en-GB" sz="1600" spc="26" dirty="0">
                <a:latin typeface="Arial" panose="020B0604020202020204" pitchFamily="34" charset="0"/>
                <a:cs typeface="Arial" panose="020B0604020202020204" pitchFamily="34" charset="0"/>
              </a:rPr>
              <a:t> </a:t>
            </a:r>
            <a:r>
              <a:rPr lang="en-GB" sz="1600" spc="-8" dirty="0">
                <a:latin typeface="Arial" panose="020B0604020202020204" pitchFamily="34" charset="0"/>
                <a:cs typeface="Arial" panose="020B0604020202020204" pitchFamily="34" charset="0"/>
              </a:rPr>
              <a:t>managers</a:t>
            </a:r>
            <a:endParaRPr lang="en-GB" sz="1600" dirty="0">
              <a:latin typeface="Arial" panose="020B0604020202020204" pitchFamily="34" charset="0"/>
              <a:cs typeface="Arial" panose="020B0604020202020204" pitchFamily="34" charset="0"/>
            </a:endParaRPr>
          </a:p>
          <a:p>
            <a:pPr marL="523399" lvl="1" indent="-171926">
              <a:spcBef>
                <a:spcPts val="405"/>
              </a:spcBef>
              <a:buFont typeface="Arial"/>
              <a:buChar char="•"/>
              <a:tabLst>
                <a:tab pos="523399" algn="l"/>
                <a:tab pos="523875" algn="l"/>
              </a:tabLst>
            </a:pPr>
            <a:r>
              <a:rPr lang="en-GB" sz="1600" spc="-8" dirty="0">
                <a:latin typeface="Arial" panose="020B0604020202020204" pitchFamily="34" charset="0"/>
                <a:cs typeface="Arial" panose="020B0604020202020204" pitchFamily="34" charset="0"/>
              </a:rPr>
              <a:t>Export quality assessment and/or </a:t>
            </a:r>
            <a:r>
              <a:rPr lang="en-GB" sz="1600" spc="-11" dirty="0">
                <a:latin typeface="Arial" panose="020B0604020202020204" pitchFamily="34" charset="0"/>
                <a:cs typeface="Arial" panose="020B0604020202020204" pitchFamily="34" charset="0"/>
              </a:rPr>
              <a:t>data extraction to</a:t>
            </a:r>
            <a:r>
              <a:rPr lang="en-GB" sz="1600" spc="146" dirty="0">
                <a:latin typeface="Arial" panose="020B0604020202020204" pitchFamily="34" charset="0"/>
                <a:cs typeface="Arial" panose="020B0604020202020204" pitchFamily="34" charset="0"/>
              </a:rPr>
              <a:t> </a:t>
            </a:r>
            <a:r>
              <a:rPr lang="en-GB" sz="1600" spc="-11" dirty="0" err="1">
                <a:latin typeface="Arial" panose="020B0604020202020204" pitchFamily="34" charset="0"/>
                <a:cs typeface="Arial" panose="020B0604020202020204" pitchFamily="34" charset="0"/>
              </a:rPr>
              <a:t>RevMan</a:t>
            </a:r>
            <a:r>
              <a:rPr lang="en-GB" sz="1600" spc="-11" dirty="0">
                <a:latin typeface="Arial" panose="020B0604020202020204" pitchFamily="34" charset="0"/>
                <a:cs typeface="Arial" panose="020B0604020202020204" pitchFamily="34" charset="0"/>
              </a:rPr>
              <a:t>/Excel</a:t>
            </a:r>
            <a:endParaRPr lang="en-GB" sz="1600" dirty="0">
              <a:latin typeface="Arial" panose="020B0604020202020204" pitchFamily="34" charset="0"/>
              <a:cs typeface="Arial" panose="020B0604020202020204" pitchFamily="34" charset="0"/>
            </a:endParaRPr>
          </a:p>
          <a:p>
            <a:pPr marL="523399" lvl="1" indent="-171926">
              <a:spcBef>
                <a:spcPts val="405"/>
              </a:spcBef>
              <a:buFont typeface="Arial"/>
              <a:buChar char="•"/>
              <a:tabLst>
                <a:tab pos="523399" algn="l"/>
                <a:tab pos="523875" algn="l"/>
              </a:tabLst>
            </a:pPr>
            <a:r>
              <a:rPr lang="en-GB" sz="1600" spc="-11" dirty="0">
                <a:latin typeface="Arial" panose="020B0604020202020204" pitchFamily="34" charset="0"/>
                <a:cs typeface="Arial" panose="020B0604020202020204" pitchFamily="34" charset="0"/>
              </a:rPr>
              <a:t>Generate </a:t>
            </a:r>
            <a:r>
              <a:rPr lang="en-GB" sz="1600" spc="-4" dirty="0">
                <a:latin typeface="Arial" panose="020B0604020202020204" pitchFamily="34" charset="0"/>
                <a:cs typeface="Arial" panose="020B0604020202020204" pitchFamily="34" charset="0"/>
              </a:rPr>
              <a:t>PRISMA </a:t>
            </a:r>
            <a:r>
              <a:rPr lang="en-GB" sz="1600" spc="-11" dirty="0">
                <a:latin typeface="Arial" panose="020B0604020202020204" pitchFamily="34" charset="0"/>
                <a:cs typeface="Arial" panose="020B0604020202020204" pitchFamily="34" charset="0"/>
              </a:rPr>
              <a:t>diagram</a:t>
            </a:r>
            <a:r>
              <a:rPr lang="en-GB" sz="1600" spc="26" dirty="0">
                <a:latin typeface="Arial" panose="020B0604020202020204" pitchFamily="34" charset="0"/>
                <a:cs typeface="Arial" panose="020B0604020202020204" pitchFamily="34" charset="0"/>
              </a:rPr>
              <a:t> </a:t>
            </a:r>
            <a:r>
              <a:rPr lang="en-GB" sz="1600" spc="-11" dirty="0">
                <a:latin typeface="Arial" panose="020B0604020202020204" pitchFamily="34" charset="0"/>
                <a:cs typeface="Arial" panose="020B0604020202020204" pitchFamily="34" charset="0"/>
              </a:rPr>
              <a:t>numbers</a:t>
            </a:r>
            <a:endParaRPr lang="en-GB" sz="1600" dirty="0">
              <a:latin typeface="Arial" panose="020B0604020202020204" pitchFamily="34" charset="0"/>
              <a:cs typeface="Arial" panose="020B0604020202020204" pitchFamily="34" charset="0"/>
            </a:endParaRPr>
          </a:p>
          <a:p>
            <a:pPr marL="180499" indent="-171450">
              <a:spcBef>
                <a:spcPts val="353"/>
              </a:spcBef>
              <a:buClr>
                <a:srgbClr val="3A3838"/>
              </a:buClr>
              <a:buFont typeface="Arial"/>
              <a:buChar char="•"/>
              <a:tabLst>
                <a:tab pos="180499" algn="l"/>
                <a:tab pos="180975" algn="l"/>
              </a:tabLst>
            </a:pPr>
            <a:r>
              <a:rPr lang="en-GB" sz="1800" u="heavy" spc="-11" dirty="0" err="1">
                <a:uFill>
                  <a:solidFill>
                    <a:srgbClr val="0462C1"/>
                  </a:solidFill>
                </a:u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RevMan</a:t>
            </a:r>
            <a:endParaRPr lang="en-GB" sz="1800" dirty="0">
              <a:latin typeface="Arial" panose="020B0604020202020204" pitchFamily="34" charset="0"/>
              <a:cs typeface="Arial" panose="020B0604020202020204" pitchFamily="34" charset="0"/>
            </a:endParaRPr>
          </a:p>
          <a:p>
            <a:pPr marL="523399" lvl="1" indent="-171926">
              <a:spcBef>
                <a:spcPts val="413"/>
              </a:spcBef>
              <a:buFont typeface="Arial"/>
              <a:buChar char="•"/>
              <a:tabLst>
                <a:tab pos="523399" algn="l"/>
                <a:tab pos="523875" algn="l"/>
              </a:tabLst>
            </a:pPr>
            <a:r>
              <a:rPr lang="en-GB" sz="1600" spc="-8" dirty="0">
                <a:latin typeface="Arial" panose="020B0604020202020204" pitchFamily="34" charset="0"/>
                <a:cs typeface="Arial" panose="020B0604020202020204" pitchFamily="34" charset="0"/>
              </a:rPr>
              <a:t>Free Cochrane software </a:t>
            </a:r>
            <a:r>
              <a:rPr lang="en-GB" sz="1600" spc="-15" dirty="0">
                <a:latin typeface="Arial" panose="020B0604020202020204" pitchFamily="34" charset="0"/>
                <a:cs typeface="Arial" panose="020B0604020202020204" pitchFamily="34" charset="0"/>
              </a:rPr>
              <a:t>for </a:t>
            </a:r>
            <a:r>
              <a:rPr lang="en-GB" sz="1600" spc="-11" dirty="0">
                <a:latin typeface="Arial" panose="020B0604020202020204" pitchFamily="34" charset="0"/>
                <a:cs typeface="Arial" panose="020B0604020202020204" pitchFamily="34" charset="0"/>
              </a:rPr>
              <a:t>review </a:t>
            </a:r>
            <a:r>
              <a:rPr lang="en-GB" sz="1600" spc="-4" dirty="0">
                <a:latin typeface="Arial" panose="020B0604020202020204" pitchFamily="34" charset="0"/>
                <a:cs typeface="Arial" panose="020B0604020202020204" pitchFamily="34" charset="0"/>
              </a:rPr>
              <a:t>manuscript</a:t>
            </a:r>
            <a:r>
              <a:rPr lang="en-GB" sz="1600" spc="71" dirty="0">
                <a:latin typeface="Arial" panose="020B0604020202020204" pitchFamily="34" charset="0"/>
                <a:cs typeface="Arial" panose="020B0604020202020204" pitchFamily="34" charset="0"/>
              </a:rPr>
              <a:t> </a:t>
            </a:r>
            <a:r>
              <a:rPr lang="en-GB" sz="1600" spc="-8" dirty="0">
                <a:latin typeface="Arial" panose="020B0604020202020204" pitchFamily="34" charset="0"/>
                <a:cs typeface="Arial" panose="020B0604020202020204" pitchFamily="34" charset="0"/>
              </a:rPr>
              <a:t>preparation</a:t>
            </a:r>
            <a:endParaRPr lang="en-GB" sz="1600" dirty="0">
              <a:latin typeface="Arial" panose="020B0604020202020204" pitchFamily="34" charset="0"/>
              <a:cs typeface="Arial" panose="020B0604020202020204" pitchFamily="34" charset="0"/>
            </a:endParaRPr>
          </a:p>
          <a:p>
            <a:pPr marL="523399" lvl="1" indent="-171926">
              <a:spcBef>
                <a:spcPts val="409"/>
              </a:spcBef>
              <a:buFont typeface="Arial"/>
              <a:buChar char="•"/>
              <a:tabLst>
                <a:tab pos="523399" algn="l"/>
                <a:tab pos="523875" algn="l"/>
              </a:tabLst>
            </a:pPr>
            <a:r>
              <a:rPr lang="en-GB" sz="1600" spc="-11" dirty="0">
                <a:latin typeface="Arial" panose="020B0604020202020204" pitchFamily="34" charset="0"/>
                <a:cs typeface="Arial" panose="020B0604020202020204" pitchFamily="34" charset="0"/>
              </a:rPr>
              <a:t>Generate </a:t>
            </a:r>
            <a:r>
              <a:rPr lang="en-GB" sz="1600" spc="-8" dirty="0">
                <a:latin typeface="Arial" panose="020B0604020202020204" pitchFamily="34" charset="0"/>
                <a:cs typeface="Arial" panose="020B0604020202020204" pitchFamily="34" charset="0"/>
              </a:rPr>
              <a:t>tables </a:t>
            </a:r>
            <a:r>
              <a:rPr lang="en-GB" sz="1600" spc="-4" dirty="0">
                <a:latin typeface="Arial" panose="020B0604020202020204" pitchFamily="34" charset="0"/>
                <a:cs typeface="Arial" panose="020B0604020202020204" pitchFamily="34" charset="0"/>
              </a:rPr>
              <a:t>and </a:t>
            </a:r>
            <a:r>
              <a:rPr lang="en-GB" sz="1600" spc="-8" dirty="0">
                <a:latin typeface="Arial" panose="020B0604020202020204" pitchFamily="34" charset="0"/>
                <a:cs typeface="Arial" panose="020B0604020202020204" pitchFamily="34" charset="0"/>
              </a:rPr>
              <a:t>figures </a:t>
            </a:r>
            <a:r>
              <a:rPr lang="en-GB" sz="1600" spc="-15" dirty="0">
                <a:latin typeface="Arial" panose="020B0604020202020204" pitchFamily="34" charset="0"/>
                <a:cs typeface="Arial" panose="020B0604020202020204" pitchFamily="34" charset="0"/>
              </a:rPr>
              <a:t>from </a:t>
            </a:r>
            <a:r>
              <a:rPr lang="en-GB" sz="1600" spc="-8" dirty="0">
                <a:latin typeface="Arial" panose="020B0604020202020204" pitchFamily="34" charset="0"/>
                <a:cs typeface="Arial" panose="020B0604020202020204" pitchFamily="34" charset="0"/>
              </a:rPr>
              <a:t>imported</a:t>
            </a:r>
            <a:r>
              <a:rPr lang="en-GB" sz="1600" spc="71" dirty="0">
                <a:latin typeface="Arial" panose="020B0604020202020204" pitchFamily="34" charset="0"/>
                <a:cs typeface="Arial" panose="020B0604020202020204" pitchFamily="34" charset="0"/>
              </a:rPr>
              <a:t> </a:t>
            </a:r>
            <a:r>
              <a:rPr lang="en-GB" sz="1600" spc="-11" dirty="0">
                <a:latin typeface="Arial" panose="020B0604020202020204" pitchFamily="34" charset="0"/>
                <a:cs typeface="Arial" panose="020B0604020202020204" pitchFamily="34" charset="0"/>
              </a:rPr>
              <a:t>data</a:t>
            </a:r>
            <a:endParaRPr lang="en-GB" sz="1600" dirty="0">
              <a:latin typeface="Arial" panose="020B0604020202020204" pitchFamily="34" charset="0"/>
              <a:cs typeface="Arial" panose="020B0604020202020204" pitchFamily="34" charset="0"/>
            </a:endParaRPr>
          </a:p>
          <a:p>
            <a:pPr marL="523399" lvl="1" indent="-171926">
              <a:spcBef>
                <a:spcPts val="413"/>
              </a:spcBef>
              <a:buFont typeface="Arial"/>
              <a:buChar char="•"/>
              <a:tabLst>
                <a:tab pos="523399" algn="l"/>
                <a:tab pos="523875" algn="l"/>
              </a:tabLst>
            </a:pPr>
            <a:r>
              <a:rPr lang="en-GB" sz="1600" spc="-4" dirty="0">
                <a:latin typeface="Arial" panose="020B0604020202020204" pitchFamily="34" charset="0"/>
                <a:cs typeface="Arial" panose="020B0604020202020204" pitchFamily="34" charset="0"/>
              </a:rPr>
              <a:t>Manuscript </a:t>
            </a:r>
            <a:r>
              <a:rPr lang="en-GB" sz="1600" spc="-8" dirty="0">
                <a:latin typeface="Arial" panose="020B0604020202020204" pitchFamily="34" charset="0"/>
                <a:cs typeface="Arial" panose="020B0604020202020204" pitchFamily="34" charset="0"/>
              </a:rPr>
              <a:t>template </a:t>
            </a:r>
            <a:r>
              <a:rPr lang="en-GB" sz="1600" spc="-15" dirty="0">
                <a:latin typeface="Arial" panose="020B0604020202020204" pitchFamily="34" charset="0"/>
                <a:cs typeface="Arial" panose="020B0604020202020204" pitchFamily="34" charset="0"/>
              </a:rPr>
              <a:t>for</a:t>
            </a:r>
            <a:r>
              <a:rPr lang="en-GB" sz="1600" spc="23" dirty="0">
                <a:latin typeface="Arial" panose="020B0604020202020204" pitchFamily="34" charset="0"/>
                <a:cs typeface="Arial" panose="020B0604020202020204" pitchFamily="34" charset="0"/>
              </a:rPr>
              <a:t> </a:t>
            </a:r>
            <a:r>
              <a:rPr lang="en-GB" sz="1600" spc="-4" dirty="0">
                <a:latin typeface="Arial" panose="020B0604020202020204" pitchFamily="34" charset="0"/>
                <a:cs typeface="Arial" panose="020B0604020202020204" pitchFamily="34" charset="0"/>
              </a:rPr>
              <a:t>writing</a:t>
            </a:r>
            <a:endParaRPr lang="en-GB" sz="1600" dirty="0">
              <a:latin typeface="Arial" panose="020B0604020202020204" pitchFamily="34" charset="0"/>
              <a:cs typeface="Arial" panose="020B0604020202020204" pitchFamily="34" charset="0"/>
            </a:endParaRPr>
          </a:p>
          <a:p>
            <a:pPr marL="180499" indent="-171450">
              <a:spcBef>
                <a:spcPts val="341"/>
              </a:spcBef>
              <a:buClr>
                <a:srgbClr val="3A3838"/>
              </a:buClr>
              <a:buFont typeface="Arial"/>
              <a:buChar char="•"/>
              <a:tabLst>
                <a:tab pos="180499" algn="l"/>
                <a:tab pos="180975" algn="l"/>
              </a:tabLst>
            </a:pPr>
            <a:r>
              <a:rPr lang="en-GB" sz="1600" u="heavy" spc="-8" dirty="0">
                <a:solidFill>
                  <a:srgbClr val="0000FF"/>
                </a:solidFill>
                <a:uFill>
                  <a:solidFill>
                    <a:srgbClr val="0462C1"/>
                  </a:solidFill>
                </a:u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Citation</a:t>
            </a:r>
            <a:r>
              <a:rPr lang="en-GB" sz="1600" u="heavy" spc="-11" dirty="0">
                <a:uFill>
                  <a:solidFill>
                    <a:srgbClr val="0462C1"/>
                  </a:solidFill>
                </a:u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Managers</a:t>
            </a:r>
            <a:endParaRPr lang="en-GB" sz="1600" dirty="0">
              <a:latin typeface="Arial" panose="020B0604020202020204" pitchFamily="34" charset="0"/>
              <a:cs typeface="Arial" panose="020B0604020202020204" pitchFamily="34" charset="0"/>
            </a:endParaRPr>
          </a:p>
          <a:p>
            <a:pPr marL="523399" lvl="1" indent="-171926">
              <a:spcBef>
                <a:spcPts val="416"/>
              </a:spcBef>
              <a:buFont typeface="Arial"/>
              <a:buChar char="•"/>
              <a:tabLst>
                <a:tab pos="523399" algn="l"/>
                <a:tab pos="523875" algn="l"/>
              </a:tabLst>
            </a:pPr>
            <a:r>
              <a:rPr lang="en-GB" sz="1600" spc="-8" dirty="0">
                <a:latin typeface="Arial" panose="020B0604020202020204" pitchFamily="34" charset="0"/>
                <a:cs typeface="Arial" panose="020B0604020202020204" pitchFamily="34" charset="0"/>
              </a:rPr>
              <a:t>Bibliographic </a:t>
            </a:r>
            <a:r>
              <a:rPr lang="en-GB" sz="1600" spc="-4" dirty="0">
                <a:latin typeface="Arial" panose="020B0604020202020204" pitchFamily="34" charset="0"/>
                <a:cs typeface="Arial" panose="020B0604020202020204" pitchFamily="34" charset="0"/>
              </a:rPr>
              <a:t>management</a:t>
            </a:r>
            <a:r>
              <a:rPr lang="en-GB" sz="1600" spc="49" dirty="0">
                <a:latin typeface="Arial" panose="020B0604020202020204" pitchFamily="34" charset="0"/>
                <a:cs typeface="Arial" panose="020B0604020202020204" pitchFamily="34" charset="0"/>
              </a:rPr>
              <a:t> </a:t>
            </a:r>
            <a:r>
              <a:rPr lang="en-GB" sz="1600" spc="-11" dirty="0">
                <a:latin typeface="Arial" panose="020B0604020202020204" pitchFamily="34" charset="0"/>
                <a:cs typeface="Arial" panose="020B0604020202020204" pitchFamily="34" charset="0"/>
              </a:rPr>
              <a:t>software (</a:t>
            </a:r>
            <a:r>
              <a:rPr lang="en-GB" sz="1600" spc="-11" dirty="0" err="1">
                <a:latin typeface="Arial" panose="020B0604020202020204" pitchFamily="34" charset="0"/>
                <a:cs typeface="Arial" panose="020B0604020202020204" pitchFamily="34" charset="0"/>
              </a:rPr>
              <a:t>Refworks</a:t>
            </a:r>
            <a:r>
              <a:rPr lang="en-GB" sz="1600" spc="-11" dirty="0">
                <a:latin typeface="Arial" panose="020B0604020202020204" pitchFamily="34" charset="0"/>
                <a:cs typeface="Arial" panose="020B0604020202020204" pitchFamily="34" charset="0"/>
              </a:rPr>
              <a:t>, Mendeley, Zotero, etc.)</a:t>
            </a:r>
            <a:endParaRPr lang="en-GB" sz="3600" dirty="0">
              <a:latin typeface="Arial" panose="020B0604020202020204" pitchFamily="34" charset="0"/>
              <a:cs typeface="Arial" panose="020B0604020202020204" pitchFamily="34" charset="0"/>
            </a:endParaRPr>
          </a:p>
        </p:txBody>
      </p:sp>
      <p:sp>
        <p:nvSpPr>
          <p:cNvPr id="5" name="object 5"/>
          <p:cNvSpPr txBox="1">
            <a:spLocks noGrp="1"/>
          </p:cNvSpPr>
          <p:nvPr>
            <p:ph type="ftr" sz="quarter" idx="4294967295"/>
          </p:nvPr>
        </p:nvSpPr>
        <p:spPr>
          <a:xfrm>
            <a:off x="10780713" y="6388100"/>
            <a:ext cx="1411287" cy="195263"/>
          </a:xfrm>
          <a:prstGeom prst="rect">
            <a:avLst/>
          </a:prstGeom>
        </p:spPr>
        <p:txBody>
          <a:bodyPr vert="horz" wrap="square" lIns="0" tIns="0" rIns="0" bIns="0" rtlCol="0">
            <a:spAutoFit/>
          </a:bodyPr>
          <a:lstStyle>
            <a:defPPr>
              <a:defRPr lang="en-US"/>
            </a:defPPr>
            <a:lvl1pPr marL="0" algn="l" defTabSz="914400" rtl="0" eaLnBrk="1" latinLnBrk="0" hangingPunct="1">
              <a:defRPr sz="1800" b="1" i="0" kern="1200">
                <a:solidFill>
                  <a:schemeClr val="bg1"/>
                </a:solidFill>
                <a:latin typeface="Carlito"/>
                <a:ea typeface="+mn-ea"/>
                <a:cs typeface="Carlito"/>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525">
              <a:lnSpc>
                <a:spcPts val="1358"/>
              </a:lnSpc>
            </a:pPr>
            <a:r>
              <a:rPr lang="en-GB" spc="-5"/>
              <a:t>hsl.lib.unc.edu</a:t>
            </a:r>
            <a:endParaRPr spc="-4"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822CAC-6729-7B6E-76DF-B5036928BD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8AF46D-4777-9B22-FA5D-44B9B5925B89}"/>
              </a:ext>
            </a:extLst>
          </p:cNvPr>
          <p:cNvSpPr>
            <a:spLocks noGrp="1"/>
          </p:cNvSpPr>
          <p:nvPr>
            <p:ph type="title"/>
          </p:nvPr>
        </p:nvSpPr>
        <p:spPr/>
        <p:txBody>
          <a:bodyPr/>
          <a:lstStyle/>
          <a:p>
            <a:r>
              <a:rPr lang="en-US" dirty="0"/>
              <a:t>Extended LR vs SLR (1/5)</a:t>
            </a:r>
            <a:endParaRPr lang="en-GB" dirty="0"/>
          </a:p>
        </p:txBody>
      </p:sp>
      <p:sp>
        <p:nvSpPr>
          <p:cNvPr id="3" name="Content Placeholder 2">
            <a:extLst>
              <a:ext uri="{FF2B5EF4-FFF2-40B4-BE49-F238E27FC236}">
                <a16:creationId xmlns:a16="http://schemas.microsoft.com/office/drawing/2014/main" id="{ABD84508-FC04-1553-9C77-B05CBA505F96}"/>
              </a:ext>
            </a:extLst>
          </p:cNvPr>
          <p:cNvSpPr>
            <a:spLocks noGrp="1"/>
          </p:cNvSpPr>
          <p:nvPr>
            <p:ph idx="1"/>
          </p:nvPr>
        </p:nvSpPr>
        <p:spPr/>
        <p:txBody>
          <a:bodyPr/>
          <a:lstStyle/>
          <a:p>
            <a:r>
              <a:rPr lang="en-GB" b="1" dirty="0"/>
              <a:t>Objective and Focus:</a:t>
            </a:r>
            <a:endParaRPr lang="en-GB" dirty="0"/>
          </a:p>
          <a:p>
            <a:pPr lvl="1"/>
            <a:r>
              <a:rPr lang="en-GB" dirty="0"/>
              <a:t>An </a:t>
            </a:r>
            <a:r>
              <a:rPr lang="en-GB" b="1" dirty="0"/>
              <a:t>SLR</a:t>
            </a:r>
            <a:r>
              <a:rPr lang="en-GB" dirty="0"/>
              <a:t> aims to answer a highly specific, narrow research question by aggregating, evaluating, and synthesizing </a:t>
            </a:r>
            <a:r>
              <a:rPr lang="en-GB" i="1" dirty="0"/>
              <a:t>all</a:t>
            </a:r>
            <a:r>
              <a:rPr lang="en-GB" dirty="0"/>
              <a:t> available high-quality empirical evidence on that exact topic.</a:t>
            </a:r>
          </a:p>
          <a:p>
            <a:pPr lvl="1"/>
            <a:r>
              <a:rPr lang="en-GB" dirty="0"/>
              <a:t>An </a:t>
            </a:r>
            <a:r>
              <a:rPr lang="en-GB" b="1" dirty="0"/>
              <a:t>ELR</a:t>
            </a:r>
            <a:r>
              <a:rPr lang="en-GB" dirty="0"/>
              <a:t> is typically broader, focusing on expanding knowledge around a themed topic, exploring theoretical frameworks, or providing comprehensive context rather than answering a singular operational question.</a:t>
            </a:r>
          </a:p>
        </p:txBody>
      </p:sp>
      <p:sp>
        <p:nvSpPr>
          <p:cNvPr id="4" name="Slide Number Placeholder 3">
            <a:extLst>
              <a:ext uri="{FF2B5EF4-FFF2-40B4-BE49-F238E27FC236}">
                <a16:creationId xmlns:a16="http://schemas.microsoft.com/office/drawing/2014/main" id="{1014403F-C16E-3C09-1414-EB8041FECDC6}"/>
              </a:ext>
            </a:extLst>
          </p:cNvPr>
          <p:cNvSpPr>
            <a:spLocks noGrp="1"/>
          </p:cNvSpPr>
          <p:nvPr>
            <p:ph type="sldNum" sz="quarter" idx="12"/>
          </p:nvPr>
        </p:nvSpPr>
        <p:spPr/>
        <p:txBody>
          <a:bodyPr/>
          <a:lstStyle/>
          <a:p>
            <a:pPr>
              <a:defRPr/>
            </a:pPr>
            <a:fld id="{6B9CAAEB-5DD4-4716-AEA0-BEF1B1D22BD1}" type="slidenum">
              <a:rPr lang="en-US" altLang="en-US" smtClean="0"/>
              <a:pPr>
                <a:defRPr/>
              </a:pPr>
              <a:t>31</a:t>
            </a:fld>
            <a:endParaRPr lang="en-US" altLang="en-US"/>
          </a:p>
        </p:txBody>
      </p:sp>
    </p:spTree>
    <p:extLst>
      <p:ext uri="{BB962C8B-B14F-4D97-AF65-F5344CB8AC3E}">
        <p14:creationId xmlns:p14="http://schemas.microsoft.com/office/powerpoint/2010/main" val="32185481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DF38EB-B77C-99F1-CA4D-7FF92FC1F6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C4D246-ACDB-4B16-AC60-8D11EA57DCAD}"/>
              </a:ext>
            </a:extLst>
          </p:cNvPr>
          <p:cNvSpPr>
            <a:spLocks noGrp="1"/>
          </p:cNvSpPr>
          <p:nvPr>
            <p:ph type="title"/>
          </p:nvPr>
        </p:nvSpPr>
        <p:spPr/>
        <p:txBody>
          <a:bodyPr/>
          <a:lstStyle/>
          <a:p>
            <a:r>
              <a:rPr lang="en-US" dirty="0"/>
              <a:t>Extended LR vs SLR (2/5)</a:t>
            </a:r>
            <a:endParaRPr lang="en-GB" dirty="0"/>
          </a:p>
        </p:txBody>
      </p:sp>
      <p:sp>
        <p:nvSpPr>
          <p:cNvPr id="3" name="Content Placeholder 2">
            <a:extLst>
              <a:ext uri="{FF2B5EF4-FFF2-40B4-BE49-F238E27FC236}">
                <a16:creationId xmlns:a16="http://schemas.microsoft.com/office/drawing/2014/main" id="{034E1495-AFE1-09EA-FDDF-B33362C7FA7A}"/>
              </a:ext>
            </a:extLst>
          </p:cNvPr>
          <p:cNvSpPr>
            <a:spLocks noGrp="1"/>
          </p:cNvSpPr>
          <p:nvPr>
            <p:ph idx="1"/>
          </p:nvPr>
        </p:nvSpPr>
        <p:spPr/>
        <p:txBody>
          <a:bodyPr/>
          <a:lstStyle/>
          <a:p>
            <a:r>
              <a:rPr lang="en-GB" b="1" dirty="0"/>
              <a:t>Search Strategy and Transparency:</a:t>
            </a:r>
            <a:endParaRPr lang="en-GB" dirty="0"/>
          </a:p>
          <a:p>
            <a:pPr lvl="1"/>
            <a:r>
              <a:rPr lang="en-GB" dirty="0"/>
              <a:t>An </a:t>
            </a:r>
            <a:r>
              <a:rPr lang="en-GB" b="1" dirty="0"/>
              <a:t>SLR</a:t>
            </a:r>
            <a:r>
              <a:rPr lang="en-GB" dirty="0"/>
              <a:t> uses a rigid, predetermined protocol (like PRISMA) with exact search strings, explicit database lists, and strict inclusion/exclusion criteria. The process must be fully transparent so another researcher could replicate the exact search and find the same studies.</a:t>
            </a:r>
          </a:p>
          <a:p>
            <a:pPr lvl="1"/>
            <a:r>
              <a:rPr lang="en-GB" dirty="0"/>
              <a:t>An </a:t>
            </a:r>
            <a:r>
              <a:rPr lang="en-GB" b="1" dirty="0"/>
              <a:t>ELR</a:t>
            </a:r>
            <a:r>
              <a:rPr lang="en-GB" dirty="0"/>
              <a:t> employs a more flexible, iterative search strategy. While it still targets credible academic sources, it does not strictly require a reproducible protocol or a documented flow diagram of the screening process.</a:t>
            </a:r>
          </a:p>
        </p:txBody>
      </p:sp>
      <p:sp>
        <p:nvSpPr>
          <p:cNvPr id="4" name="Slide Number Placeholder 3">
            <a:extLst>
              <a:ext uri="{FF2B5EF4-FFF2-40B4-BE49-F238E27FC236}">
                <a16:creationId xmlns:a16="http://schemas.microsoft.com/office/drawing/2014/main" id="{4CEA9C61-A1A3-5CFD-9F9D-C759FBE99379}"/>
              </a:ext>
            </a:extLst>
          </p:cNvPr>
          <p:cNvSpPr>
            <a:spLocks noGrp="1"/>
          </p:cNvSpPr>
          <p:nvPr>
            <p:ph type="sldNum" sz="quarter" idx="12"/>
          </p:nvPr>
        </p:nvSpPr>
        <p:spPr/>
        <p:txBody>
          <a:bodyPr/>
          <a:lstStyle/>
          <a:p>
            <a:pPr>
              <a:defRPr/>
            </a:pPr>
            <a:fld id="{6B9CAAEB-5DD4-4716-AEA0-BEF1B1D22BD1}" type="slidenum">
              <a:rPr lang="en-US" altLang="en-US" smtClean="0"/>
              <a:pPr>
                <a:defRPr/>
              </a:pPr>
              <a:t>32</a:t>
            </a:fld>
            <a:endParaRPr lang="en-US" altLang="en-US"/>
          </a:p>
        </p:txBody>
      </p:sp>
    </p:spTree>
    <p:extLst>
      <p:ext uri="{BB962C8B-B14F-4D97-AF65-F5344CB8AC3E}">
        <p14:creationId xmlns:p14="http://schemas.microsoft.com/office/powerpoint/2010/main" val="41559697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9148B7-84A3-B515-DCC5-CCA9511D98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83108E-019F-83C7-9C93-60A4E1E3AE33}"/>
              </a:ext>
            </a:extLst>
          </p:cNvPr>
          <p:cNvSpPr>
            <a:spLocks noGrp="1"/>
          </p:cNvSpPr>
          <p:nvPr>
            <p:ph type="title"/>
          </p:nvPr>
        </p:nvSpPr>
        <p:spPr/>
        <p:txBody>
          <a:bodyPr/>
          <a:lstStyle/>
          <a:p>
            <a:r>
              <a:rPr lang="en-US" dirty="0"/>
              <a:t>Extended LR vs SLR (3/5)</a:t>
            </a:r>
            <a:endParaRPr lang="en-GB" dirty="0"/>
          </a:p>
        </p:txBody>
      </p:sp>
      <p:sp>
        <p:nvSpPr>
          <p:cNvPr id="3" name="Content Placeholder 2">
            <a:extLst>
              <a:ext uri="{FF2B5EF4-FFF2-40B4-BE49-F238E27FC236}">
                <a16:creationId xmlns:a16="http://schemas.microsoft.com/office/drawing/2014/main" id="{87BF7F95-0DE4-CADE-F712-E4D75748FF50}"/>
              </a:ext>
            </a:extLst>
          </p:cNvPr>
          <p:cNvSpPr>
            <a:spLocks noGrp="1"/>
          </p:cNvSpPr>
          <p:nvPr>
            <p:ph idx="1"/>
          </p:nvPr>
        </p:nvSpPr>
        <p:spPr/>
        <p:txBody>
          <a:bodyPr/>
          <a:lstStyle/>
          <a:p>
            <a:r>
              <a:rPr lang="en-GB" b="1" dirty="0"/>
              <a:t>Quality Appraisal:</a:t>
            </a:r>
            <a:endParaRPr lang="en-GB" dirty="0"/>
          </a:p>
          <a:p>
            <a:pPr lvl="1"/>
            <a:r>
              <a:rPr lang="en-GB" dirty="0"/>
              <a:t>An </a:t>
            </a:r>
            <a:r>
              <a:rPr lang="en-GB" b="1" dirty="0"/>
              <a:t>SLR</a:t>
            </a:r>
            <a:r>
              <a:rPr lang="en-GB" dirty="0"/>
              <a:t> mandates a formal quality assessment or risk-of-bias appraisal of every single selected study using established checklists. Studies that do not meet the quality threshold are explicitly excluded.</a:t>
            </a:r>
          </a:p>
          <a:p>
            <a:pPr lvl="1"/>
            <a:r>
              <a:rPr lang="en-GB" dirty="0"/>
              <a:t>An </a:t>
            </a:r>
            <a:r>
              <a:rPr lang="en-GB" b="1" dirty="0"/>
              <a:t>ELR</a:t>
            </a:r>
            <a:r>
              <a:rPr lang="en-GB" dirty="0"/>
              <a:t> relies on the researcher's critical evaluation of the literature but does not typically require a standardized, structured quality appraisal tool for every text included.</a:t>
            </a:r>
          </a:p>
        </p:txBody>
      </p:sp>
      <p:sp>
        <p:nvSpPr>
          <p:cNvPr id="4" name="Slide Number Placeholder 3">
            <a:extLst>
              <a:ext uri="{FF2B5EF4-FFF2-40B4-BE49-F238E27FC236}">
                <a16:creationId xmlns:a16="http://schemas.microsoft.com/office/drawing/2014/main" id="{2F1DF5C8-51DF-2307-DE9E-6487970A3994}"/>
              </a:ext>
            </a:extLst>
          </p:cNvPr>
          <p:cNvSpPr>
            <a:spLocks noGrp="1"/>
          </p:cNvSpPr>
          <p:nvPr>
            <p:ph type="sldNum" sz="quarter" idx="12"/>
          </p:nvPr>
        </p:nvSpPr>
        <p:spPr/>
        <p:txBody>
          <a:bodyPr/>
          <a:lstStyle/>
          <a:p>
            <a:pPr>
              <a:defRPr/>
            </a:pPr>
            <a:fld id="{6B9CAAEB-5DD4-4716-AEA0-BEF1B1D22BD1}" type="slidenum">
              <a:rPr lang="en-US" altLang="en-US" smtClean="0"/>
              <a:pPr>
                <a:defRPr/>
              </a:pPr>
              <a:t>33</a:t>
            </a:fld>
            <a:endParaRPr lang="en-US" altLang="en-US"/>
          </a:p>
        </p:txBody>
      </p:sp>
    </p:spTree>
    <p:extLst>
      <p:ext uri="{BB962C8B-B14F-4D97-AF65-F5344CB8AC3E}">
        <p14:creationId xmlns:p14="http://schemas.microsoft.com/office/powerpoint/2010/main" val="12868165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2B4AB-83D7-507A-010A-B015372F84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22D078-E791-0C9F-F476-BF37E0231ED5}"/>
              </a:ext>
            </a:extLst>
          </p:cNvPr>
          <p:cNvSpPr>
            <a:spLocks noGrp="1"/>
          </p:cNvSpPr>
          <p:nvPr>
            <p:ph type="title"/>
          </p:nvPr>
        </p:nvSpPr>
        <p:spPr/>
        <p:txBody>
          <a:bodyPr/>
          <a:lstStyle/>
          <a:p>
            <a:r>
              <a:rPr lang="en-US" dirty="0"/>
              <a:t>Extended LR vs SLR (4/5)</a:t>
            </a:r>
            <a:endParaRPr lang="en-GB" dirty="0"/>
          </a:p>
        </p:txBody>
      </p:sp>
      <p:sp>
        <p:nvSpPr>
          <p:cNvPr id="3" name="Content Placeholder 2">
            <a:extLst>
              <a:ext uri="{FF2B5EF4-FFF2-40B4-BE49-F238E27FC236}">
                <a16:creationId xmlns:a16="http://schemas.microsoft.com/office/drawing/2014/main" id="{B4387ECB-BECA-CC99-9EAB-87643415C083}"/>
              </a:ext>
            </a:extLst>
          </p:cNvPr>
          <p:cNvSpPr>
            <a:spLocks noGrp="1"/>
          </p:cNvSpPr>
          <p:nvPr>
            <p:ph idx="1"/>
          </p:nvPr>
        </p:nvSpPr>
        <p:spPr/>
        <p:txBody>
          <a:bodyPr/>
          <a:lstStyle/>
          <a:p>
            <a:r>
              <a:rPr lang="en-GB" b="1" dirty="0"/>
              <a:t>Data Synthesis:</a:t>
            </a:r>
            <a:endParaRPr lang="en-GB" dirty="0"/>
          </a:p>
          <a:p>
            <a:pPr lvl="1"/>
            <a:r>
              <a:rPr lang="en-GB" dirty="0"/>
              <a:t>An </a:t>
            </a:r>
            <a:r>
              <a:rPr lang="en-GB" b="1" dirty="0"/>
              <a:t>SLR</a:t>
            </a:r>
            <a:r>
              <a:rPr lang="en-GB" dirty="0"/>
              <a:t> uses systematic, often quantitative (meta-analysis) or highly structured qualitative synthesis methods to pool data and extract statistically rigorous or thematic conclusions across studies.</a:t>
            </a:r>
          </a:p>
          <a:p>
            <a:pPr lvl="1"/>
            <a:r>
              <a:rPr lang="en-GB" dirty="0"/>
              <a:t>An </a:t>
            </a:r>
            <a:r>
              <a:rPr lang="en-GB" b="1" dirty="0"/>
              <a:t>ELR</a:t>
            </a:r>
            <a:r>
              <a:rPr lang="en-GB" dirty="0"/>
              <a:t> synthesizes literature conceptually or narratively, focusing on comparing viewpoints, tracing the evolution of theories, or identifying conceptual gaps without a mechanical extraction matrix.</a:t>
            </a:r>
          </a:p>
        </p:txBody>
      </p:sp>
      <p:sp>
        <p:nvSpPr>
          <p:cNvPr id="4" name="Slide Number Placeholder 3">
            <a:extLst>
              <a:ext uri="{FF2B5EF4-FFF2-40B4-BE49-F238E27FC236}">
                <a16:creationId xmlns:a16="http://schemas.microsoft.com/office/drawing/2014/main" id="{CAAF7229-9B2A-560A-5FB7-F4600859FB1A}"/>
              </a:ext>
            </a:extLst>
          </p:cNvPr>
          <p:cNvSpPr>
            <a:spLocks noGrp="1"/>
          </p:cNvSpPr>
          <p:nvPr>
            <p:ph type="sldNum" sz="quarter" idx="12"/>
          </p:nvPr>
        </p:nvSpPr>
        <p:spPr/>
        <p:txBody>
          <a:bodyPr/>
          <a:lstStyle/>
          <a:p>
            <a:pPr>
              <a:defRPr/>
            </a:pPr>
            <a:fld id="{6B9CAAEB-5DD4-4716-AEA0-BEF1B1D22BD1}" type="slidenum">
              <a:rPr lang="en-US" altLang="en-US" smtClean="0"/>
              <a:pPr>
                <a:defRPr/>
              </a:pPr>
              <a:t>34</a:t>
            </a:fld>
            <a:endParaRPr lang="en-US" altLang="en-US"/>
          </a:p>
        </p:txBody>
      </p:sp>
    </p:spTree>
    <p:extLst>
      <p:ext uri="{BB962C8B-B14F-4D97-AF65-F5344CB8AC3E}">
        <p14:creationId xmlns:p14="http://schemas.microsoft.com/office/powerpoint/2010/main" val="31584197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2A346E-EDF2-890D-4CA5-D360566807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A34DD1-704B-19F2-495B-147B21211EAF}"/>
              </a:ext>
            </a:extLst>
          </p:cNvPr>
          <p:cNvSpPr>
            <a:spLocks noGrp="1"/>
          </p:cNvSpPr>
          <p:nvPr>
            <p:ph type="title"/>
          </p:nvPr>
        </p:nvSpPr>
        <p:spPr/>
        <p:txBody>
          <a:bodyPr/>
          <a:lstStyle/>
          <a:p>
            <a:r>
              <a:rPr lang="en-US" dirty="0"/>
              <a:t>Extended LR vs SLR (5/5)</a:t>
            </a:r>
            <a:endParaRPr lang="en-GB" dirty="0"/>
          </a:p>
        </p:txBody>
      </p:sp>
      <p:sp>
        <p:nvSpPr>
          <p:cNvPr id="3" name="Content Placeholder 2">
            <a:extLst>
              <a:ext uri="{FF2B5EF4-FFF2-40B4-BE49-F238E27FC236}">
                <a16:creationId xmlns:a16="http://schemas.microsoft.com/office/drawing/2014/main" id="{4A4F41C3-61A3-4636-6CFB-A7DACD2A93AC}"/>
              </a:ext>
            </a:extLst>
          </p:cNvPr>
          <p:cNvSpPr>
            <a:spLocks noGrp="1"/>
          </p:cNvSpPr>
          <p:nvPr>
            <p:ph idx="1"/>
          </p:nvPr>
        </p:nvSpPr>
        <p:spPr/>
        <p:txBody>
          <a:bodyPr/>
          <a:lstStyle/>
          <a:p>
            <a:r>
              <a:rPr lang="en-GB" b="1" dirty="0"/>
              <a:t>Breadth vs. Depth:</a:t>
            </a:r>
            <a:endParaRPr lang="en-GB" dirty="0"/>
          </a:p>
          <a:p>
            <a:pPr lvl="1"/>
            <a:r>
              <a:rPr lang="en-GB" dirty="0"/>
              <a:t>An </a:t>
            </a:r>
            <a:r>
              <a:rPr lang="en-GB" b="1" dirty="0"/>
              <a:t>SLR</a:t>
            </a:r>
            <a:r>
              <a:rPr lang="en-GB" dirty="0"/>
              <a:t> prioritizes exhaustive </a:t>
            </a:r>
            <a:r>
              <a:rPr lang="en-GB" i="1" dirty="0"/>
              <a:t>depth</a:t>
            </a:r>
            <a:r>
              <a:rPr lang="en-GB" dirty="0"/>
              <a:t> on a narrow sliver of research, aiming for data saturation within the chosen parameters.</a:t>
            </a:r>
          </a:p>
          <a:p>
            <a:pPr lvl="1"/>
            <a:r>
              <a:rPr lang="en-GB" dirty="0"/>
              <a:t>An </a:t>
            </a:r>
            <a:r>
              <a:rPr lang="en-GB" b="1" dirty="0"/>
              <a:t>ELR</a:t>
            </a:r>
            <a:r>
              <a:rPr lang="en-GB" dirty="0"/>
              <a:t> prioritizes conceptual </a:t>
            </a:r>
            <a:r>
              <a:rPr lang="en-GB" i="1" dirty="0"/>
              <a:t>breadth</a:t>
            </a:r>
            <a:r>
              <a:rPr lang="en-GB" dirty="0"/>
              <a:t>, often pulling in foundational theories, historical contexts, and diverse interdisciplinary viewpoints to build a holistic argument.</a:t>
            </a:r>
          </a:p>
        </p:txBody>
      </p:sp>
      <p:sp>
        <p:nvSpPr>
          <p:cNvPr id="4" name="Slide Number Placeholder 3">
            <a:extLst>
              <a:ext uri="{FF2B5EF4-FFF2-40B4-BE49-F238E27FC236}">
                <a16:creationId xmlns:a16="http://schemas.microsoft.com/office/drawing/2014/main" id="{AEE134D7-4509-CBF5-EC8A-D7916AE4DD3D}"/>
              </a:ext>
            </a:extLst>
          </p:cNvPr>
          <p:cNvSpPr>
            <a:spLocks noGrp="1"/>
          </p:cNvSpPr>
          <p:nvPr>
            <p:ph type="sldNum" sz="quarter" idx="12"/>
          </p:nvPr>
        </p:nvSpPr>
        <p:spPr/>
        <p:txBody>
          <a:bodyPr/>
          <a:lstStyle/>
          <a:p>
            <a:pPr>
              <a:defRPr/>
            </a:pPr>
            <a:fld id="{6B9CAAEB-5DD4-4716-AEA0-BEF1B1D22BD1}" type="slidenum">
              <a:rPr lang="en-US" altLang="en-US" smtClean="0"/>
              <a:pPr>
                <a:defRPr/>
              </a:pPr>
              <a:t>35</a:t>
            </a:fld>
            <a:endParaRPr lang="en-US" altLang="en-US"/>
          </a:p>
        </p:txBody>
      </p:sp>
    </p:spTree>
    <p:extLst>
      <p:ext uri="{BB962C8B-B14F-4D97-AF65-F5344CB8AC3E}">
        <p14:creationId xmlns:p14="http://schemas.microsoft.com/office/powerpoint/2010/main" val="2565890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3D0954-ACF4-8014-2E4F-7A94663424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27FCD1-D89C-D6CB-9F56-80AB0DCA5302}"/>
              </a:ext>
            </a:extLst>
          </p:cNvPr>
          <p:cNvSpPr>
            <a:spLocks noGrp="1"/>
          </p:cNvSpPr>
          <p:nvPr>
            <p:ph type="title"/>
          </p:nvPr>
        </p:nvSpPr>
        <p:spPr/>
        <p:txBody>
          <a:bodyPr/>
          <a:lstStyle/>
          <a:p>
            <a:r>
              <a:rPr lang="en-US" dirty="0"/>
              <a:t>Independent Study tasks</a:t>
            </a:r>
            <a:endParaRPr lang="en-GB" dirty="0"/>
          </a:p>
        </p:txBody>
      </p:sp>
      <p:sp>
        <p:nvSpPr>
          <p:cNvPr id="3" name="Content Placeholder 2">
            <a:extLst>
              <a:ext uri="{FF2B5EF4-FFF2-40B4-BE49-F238E27FC236}">
                <a16:creationId xmlns:a16="http://schemas.microsoft.com/office/drawing/2014/main" id="{C37F3EFA-B6B1-AAC6-7FCE-B9177EECD3C5}"/>
              </a:ext>
            </a:extLst>
          </p:cNvPr>
          <p:cNvSpPr>
            <a:spLocks noGrp="1"/>
          </p:cNvSpPr>
          <p:nvPr>
            <p:ph idx="1"/>
          </p:nvPr>
        </p:nvSpPr>
        <p:spPr/>
        <p:txBody>
          <a:bodyPr/>
          <a:lstStyle/>
          <a:p>
            <a:pPr marL="0" indent="0">
              <a:buNone/>
            </a:pPr>
            <a:r>
              <a:rPr lang="en-GB" sz="2400" dirty="0"/>
              <a:t>1. Read three additional research articles closely related to your selected topic. How can they add value to your research?</a:t>
            </a:r>
          </a:p>
          <a:p>
            <a:pPr marL="0" indent="0">
              <a:buNone/>
            </a:pPr>
            <a:endParaRPr lang="en-GB" sz="2400" dirty="0"/>
          </a:p>
          <a:p>
            <a:pPr marL="0" indent="0">
              <a:buNone/>
            </a:pPr>
            <a:r>
              <a:rPr lang="en-GB" sz="2400" dirty="0"/>
              <a:t>2. Read one Systematic Literature Review (SLR) article. What are your thoughts on its contribution to the literature?</a:t>
            </a:r>
          </a:p>
          <a:p>
            <a:pPr marL="0" indent="0">
              <a:buNone/>
            </a:pPr>
            <a:endParaRPr lang="en-GB" sz="2400" dirty="0"/>
          </a:p>
          <a:p>
            <a:pPr marL="0" indent="0">
              <a:buNone/>
            </a:pPr>
            <a:r>
              <a:rPr lang="en-GB" sz="2400" dirty="0"/>
              <a:t>3. Record a 10-minute presentation of yourself discussing your current research. Share the recording with another student to receive their feedback. You may be asked to present their feedback to the class.</a:t>
            </a:r>
          </a:p>
        </p:txBody>
      </p:sp>
      <p:sp>
        <p:nvSpPr>
          <p:cNvPr id="4" name="Slide Number Placeholder 3">
            <a:extLst>
              <a:ext uri="{FF2B5EF4-FFF2-40B4-BE49-F238E27FC236}">
                <a16:creationId xmlns:a16="http://schemas.microsoft.com/office/drawing/2014/main" id="{21319526-B994-CEF0-C355-B78814A55285}"/>
              </a:ext>
            </a:extLst>
          </p:cNvPr>
          <p:cNvSpPr>
            <a:spLocks noGrp="1"/>
          </p:cNvSpPr>
          <p:nvPr>
            <p:ph type="sldNum" sz="quarter" idx="12"/>
          </p:nvPr>
        </p:nvSpPr>
        <p:spPr/>
        <p:txBody>
          <a:bodyPr/>
          <a:lstStyle/>
          <a:p>
            <a:pPr>
              <a:defRPr/>
            </a:pPr>
            <a:fld id="{6B9CAAEB-5DD4-4716-AEA0-BEF1B1D22BD1}" type="slidenum">
              <a:rPr lang="en-US" altLang="en-US" smtClean="0"/>
              <a:pPr>
                <a:defRPr/>
              </a:pPr>
              <a:t>36</a:t>
            </a:fld>
            <a:endParaRPr lang="en-US" altLang="en-US"/>
          </a:p>
        </p:txBody>
      </p:sp>
    </p:spTree>
    <p:extLst>
      <p:ext uri="{BB962C8B-B14F-4D97-AF65-F5344CB8AC3E}">
        <p14:creationId xmlns:p14="http://schemas.microsoft.com/office/powerpoint/2010/main" val="30841872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252165-887D-CB40-495C-ADCCA18728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CC7AB9-C0F0-A24E-C41B-155A6A1682C2}"/>
              </a:ext>
            </a:extLst>
          </p:cNvPr>
          <p:cNvSpPr>
            <a:spLocks noGrp="1"/>
          </p:cNvSpPr>
          <p:nvPr>
            <p:ph type="title"/>
          </p:nvPr>
        </p:nvSpPr>
        <p:spPr/>
        <p:txBody>
          <a:bodyPr/>
          <a:lstStyle/>
          <a:p>
            <a:r>
              <a:rPr lang="en-US" dirty="0"/>
              <a:t>Independent Study tasks</a:t>
            </a:r>
            <a:endParaRPr lang="en-GB" dirty="0"/>
          </a:p>
        </p:txBody>
      </p:sp>
      <p:sp>
        <p:nvSpPr>
          <p:cNvPr id="3" name="Content Placeholder 2">
            <a:extLst>
              <a:ext uri="{FF2B5EF4-FFF2-40B4-BE49-F238E27FC236}">
                <a16:creationId xmlns:a16="http://schemas.microsoft.com/office/drawing/2014/main" id="{72D45679-1299-EC6B-4B29-19ED07BAD5EF}"/>
              </a:ext>
            </a:extLst>
          </p:cNvPr>
          <p:cNvSpPr>
            <a:spLocks noGrp="1"/>
          </p:cNvSpPr>
          <p:nvPr>
            <p:ph idx="1"/>
          </p:nvPr>
        </p:nvSpPr>
        <p:spPr/>
        <p:txBody>
          <a:bodyPr/>
          <a:lstStyle/>
          <a:p>
            <a:pPr marL="114300" indent="0">
              <a:buNone/>
            </a:pPr>
            <a:r>
              <a:rPr lang="en-GB" sz="2400" dirty="0"/>
              <a:t>4. Reflect on your research activities over the past few weeks. Which activities have been effective, and which have been ineffective? Explain why</a:t>
            </a:r>
          </a:p>
          <a:p>
            <a:pPr marL="114300" indent="0">
              <a:buNone/>
            </a:pPr>
            <a:endParaRPr lang="en-GB" sz="2400" dirty="0"/>
          </a:p>
          <a:p>
            <a:pPr marL="114300" indent="0">
              <a:buNone/>
            </a:pPr>
            <a:r>
              <a:rPr lang="en-GB" sz="2400" dirty="0"/>
              <a:t>5. Identify a research method relevant to your current study. Is it suitable for your research? Why or why not? What challenges might be associated with this method, and how do you plan to overcome them?</a:t>
            </a:r>
          </a:p>
          <a:p>
            <a:pPr marL="114300" indent="0">
              <a:buNone/>
            </a:pPr>
            <a:endParaRPr lang="en-GB" sz="2400" dirty="0"/>
          </a:p>
          <a:p>
            <a:pPr marL="114300" indent="0">
              <a:buNone/>
            </a:pPr>
            <a:r>
              <a:rPr lang="en-GB" sz="2400" dirty="0"/>
              <a:t>6. Read two different articles that employ distinct research methodologies related to your topic. Identify the sequential steps that each method follows. Which methodology do you prefer, and why? </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C9871F5B-BFA2-798C-C662-715DF5C31B71}"/>
              </a:ext>
            </a:extLst>
          </p:cNvPr>
          <p:cNvSpPr>
            <a:spLocks noGrp="1"/>
          </p:cNvSpPr>
          <p:nvPr>
            <p:ph type="sldNum" sz="quarter" idx="12"/>
          </p:nvPr>
        </p:nvSpPr>
        <p:spPr/>
        <p:txBody>
          <a:bodyPr/>
          <a:lstStyle/>
          <a:p>
            <a:pPr>
              <a:defRPr/>
            </a:pPr>
            <a:fld id="{6B9CAAEB-5DD4-4716-AEA0-BEF1B1D22BD1}" type="slidenum">
              <a:rPr lang="en-US" altLang="en-US" smtClean="0"/>
              <a:pPr>
                <a:defRPr/>
              </a:pPr>
              <a:t>37</a:t>
            </a:fld>
            <a:endParaRPr lang="en-US" altLang="en-US"/>
          </a:p>
        </p:txBody>
      </p:sp>
    </p:spTree>
    <p:extLst>
      <p:ext uri="{BB962C8B-B14F-4D97-AF65-F5344CB8AC3E}">
        <p14:creationId xmlns:p14="http://schemas.microsoft.com/office/powerpoint/2010/main" val="23513637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2EE511-4E40-CFCC-E118-8DD9FAB9CE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7F1AF2-87E9-F637-FFE8-24C4F0684BB6}"/>
              </a:ext>
            </a:extLst>
          </p:cNvPr>
          <p:cNvSpPr>
            <a:spLocks noGrp="1"/>
          </p:cNvSpPr>
          <p:nvPr>
            <p:ph type="title"/>
          </p:nvPr>
        </p:nvSpPr>
        <p:spPr/>
        <p:txBody>
          <a:bodyPr/>
          <a:lstStyle/>
          <a:p>
            <a:r>
              <a:rPr lang="en-US" dirty="0"/>
              <a:t>Independent Study tasks</a:t>
            </a:r>
            <a:endParaRPr lang="en-GB" dirty="0"/>
          </a:p>
        </p:txBody>
      </p:sp>
      <p:sp>
        <p:nvSpPr>
          <p:cNvPr id="3" name="Content Placeholder 2">
            <a:extLst>
              <a:ext uri="{FF2B5EF4-FFF2-40B4-BE49-F238E27FC236}">
                <a16:creationId xmlns:a16="http://schemas.microsoft.com/office/drawing/2014/main" id="{49A6224E-5EA7-4343-DFFB-CFEB19A605B4}"/>
              </a:ext>
            </a:extLst>
          </p:cNvPr>
          <p:cNvSpPr>
            <a:spLocks noGrp="1"/>
          </p:cNvSpPr>
          <p:nvPr>
            <p:ph idx="1"/>
          </p:nvPr>
        </p:nvSpPr>
        <p:spPr/>
        <p:txBody>
          <a:bodyPr/>
          <a:lstStyle/>
          <a:p>
            <a:pPr marL="114300" indent="0">
              <a:buNone/>
            </a:pPr>
            <a:r>
              <a:rPr lang="en-GB" sz="2400" dirty="0">
                <a:ea typeface="Calibri" panose="020F0502020204030204" pitchFamily="34" charset="0"/>
                <a:cs typeface="Calibri" panose="020F0502020204030204" pitchFamily="34" charset="0"/>
              </a:rPr>
              <a:t>7. Review your topics and research questions, then identify the most suitable research method to use. How do you know if it is the most suitable research for your work?</a:t>
            </a:r>
          </a:p>
          <a:p>
            <a:pPr marL="11430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114300" indent="0">
              <a:buNone/>
            </a:pPr>
            <a:r>
              <a:rPr lang="en-GB" sz="2400" dirty="0">
                <a:ea typeface="Calibri" panose="020F0502020204030204" pitchFamily="34" charset="0"/>
                <a:cs typeface="Calibri" panose="020F0502020204030204" pitchFamily="34" charset="0"/>
              </a:rPr>
              <a:t>8. Would the extended or systematic literature review approaches suitable to your current research? Why or why not?</a:t>
            </a:r>
          </a:p>
          <a:p>
            <a:pPr marL="11430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114300" indent="0">
              <a:buNone/>
            </a:pPr>
            <a:r>
              <a:rPr lang="en-GB" sz="2400" dirty="0">
                <a:ea typeface="Calibri" panose="020F0502020204030204" pitchFamily="34" charset="0"/>
                <a:cs typeface="Calibri" panose="020F0502020204030204" pitchFamily="34" charset="0"/>
              </a:rPr>
              <a:t>9. Draw a diagrams of the steps you plan to take in order to complete your research. Identify the steps or areas where you anticipate challenges. What might be the solutions for these challenges?</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9F0B15DE-EC2E-2313-A6D7-8DAA13D78C04}"/>
              </a:ext>
            </a:extLst>
          </p:cNvPr>
          <p:cNvSpPr>
            <a:spLocks noGrp="1"/>
          </p:cNvSpPr>
          <p:nvPr>
            <p:ph type="sldNum" sz="quarter" idx="12"/>
          </p:nvPr>
        </p:nvSpPr>
        <p:spPr/>
        <p:txBody>
          <a:bodyPr/>
          <a:lstStyle/>
          <a:p>
            <a:pPr>
              <a:defRPr/>
            </a:pPr>
            <a:fld id="{6B9CAAEB-5DD4-4716-AEA0-BEF1B1D22BD1}" type="slidenum">
              <a:rPr lang="en-US" altLang="en-US" smtClean="0"/>
              <a:pPr>
                <a:defRPr/>
              </a:pPr>
              <a:t>38</a:t>
            </a:fld>
            <a:endParaRPr lang="en-US" altLang="en-US"/>
          </a:p>
        </p:txBody>
      </p:sp>
    </p:spTree>
    <p:extLst>
      <p:ext uri="{BB962C8B-B14F-4D97-AF65-F5344CB8AC3E}">
        <p14:creationId xmlns:p14="http://schemas.microsoft.com/office/powerpoint/2010/main" val="1587801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72AFF-6E26-C6F2-13F0-F5AE841C6F8C}"/>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90EB69A1-C49F-CFC9-E776-18DCFC0CC4AC}"/>
              </a:ext>
            </a:extLst>
          </p:cNvPr>
          <p:cNvSpPr>
            <a:spLocks noGrp="1"/>
          </p:cNvSpPr>
          <p:nvPr>
            <p:ph idx="1"/>
          </p:nvPr>
        </p:nvSpPr>
        <p:spPr/>
        <p:txBody>
          <a:bodyPr/>
          <a:lstStyle/>
          <a:p>
            <a:r>
              <a:rPr lang="en-US" sz="2000" dirty="0"/>
              <a:t>Cochrane (no date),Handbook and manual [online]. Available at </a:t>
            </a:r>
            <a:r>
              <a:rPr lang="en-US" sz="2000" dirty="0">
                <a:hlinkClick r:id="rId2"/>
              </a:rPr>
              <a:t>https://www.cochrane.org/authors/handbooks-and-manuals/handbook/current/chapter-01</a:t>
            </a:r>
            <a:r>
              <a:rPr lang="en-US" sz="2000" dirty="0"/>
              <a:t> (Accessed 31 October 2025)</a:t>
            </a:r>
          </a:p>
          <a:p>
            <a:r>
              <a:rPr lang="en-GB" sz="2000" dirty="0"/>
              <a:t>Sauer, P.C. and Seuring, S. (2023) How to conduct systematic literature reviews in management research: a guide in 6 steps and 14 decisions. </a:t>
            </a:r>
            <a:r>
              <a:rPr lang="en-GB" sz="2000" i="1" dirty="0"/>
              <a:t>Review of Managerial Science</a:t>
            </a:r>
            <a:r>
              <a:rPr lang="en-GB" sz="2000" dirty="0"/>
              <a:t>, </a:t>
            </a:r>
            <a:r>
              <a:rPr lang="en-GB" sz="2000" i="1" dirty="0"/>
              <a:t>17</a:t>
            </a:r>
            <a:r>
              <a:rPr lang="en-GB" sz="2000" dirty="0"/>
              <a:t>(5), pp.1899-1933.</a:t>
            </a:r>
          </a:p>
          <a:p>
            <a:r>
              <a:rPr lang="en-GB" sz="2000" dirty="0"/>
              <a:t>University of Liverpool (no date), What is the difference between a systematic review and a systematic literature review? Available at: </a:t>
            </a:r>
            <a:r>
              <a:rPr lang="en-GB" sz="2000" dirty="0">
                <a:hlinkClick r:id="rId3"/>
              </a:rPr>
              <a:t>https://libanswers.liverpool.ac.uk/faq/260223</a:t>
            </a:r>
            <a:r>
              <a:rPr lang="en-GB" sz="2000" dirty="0"/>
              <a:t> (Accessed: 01 November 2025)</a:t>
            </a:r>
          </a:p>
          <a:p>
            <a:r>
              <a:rPr lang="en-US" altLang="en-US" sz="2000" dirty="0"/>
              <a:t>Zvi, M. and Chung, K. C. (2007) “Systematic Reviews: A Primer for Plastic Surgery Research”. PRS Journal, 120/7 p.1834</a:t>
            </a:r>
          </a:p>
        </p:txBody>
      </p:sp>
      <p:sp>
        <p:nvSpPr>
          <p:cNvPr id="4" name="Slide Number Placeholder 3">
            <a:extLst>
              <a:ext uri="{FF2B5EF4-FFF2-40B4-BE49-F238E27FC236}">
                <a16:creationId xmlns:a16="http://schemas.microsoft.com/office/drawing/2014/main" id="{A2AC3230-4B6C-664B-2A6C-4C4A26435114}"/>
              </a:ext>
            </a:extLst>
          </p:cNvPr>
          <p:cNvSpPr>
            <a:spLocks noGrp="1"/>
          </p:cNvSpPr>
          <p:nvPr>
            <p:ph type="sldNum" sz="quarter" idx="12"/>
          </p:nvPr>
        </p:nvSpPr>
        <p:spPr/>
        <p:txBody>
          <a:bodyPr/>
          <a:lstStyle/>
          <a:p>
            <a:pPr>
              <a:defRPr/>
            </a:pPr>
            <a:fld id="{6B9CAAEB-5DD4-4716-AEA0-BEF1B1D22BD1}" type="slidenum">
              <a:rPr lang="en-US" altLang="en-US" smtClean="0"/>
              <a:pPr>
                <a:defRPr/>
              </a:pPr>
              <a:t>39</a:t>
            </a:fld>
            <a:endParaRPr lang="en-US" altLang="en-US"/>
          </a:p>
        </p:txBody>
      </p:sp>
    </p:spTree>
    <p:extLst>
      <p:ext uri="{BB962C8B-B14F-4D97-AF65-F5344CB8AC3E}">
        <p14:creationId xmlns:p14="http://schemas.microsoft.com/office/powerpoint/2010/main" val="38629196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920D7-A11B-4789-0B95-78200CF172D3}"/>
              </a:ext>
            </a:extLst>
          </p:cNvPr>
          <p:cNvSpPr>
            <a:spLocks noGrp="1"/>
          </p:cNvSpPr>
          <p:nvPr>
            <p:ph type="title"/>
          </p:nvPr>
        </p:nvSpPr>
        <p:spPr/>
        <p:txBody>
          <a:bodyPr/>
          <a:lstStyle/>
          <a:p>
            <a:r>
              <a:rPr lang="en-US" dirty="0"/>
              <a:t>Thank you for your attention!</a:t>
            </a:r>
            <a:endParaRPr lang="en-GB" dirty="0"/>
          </a:p>
        </p:txBody>
      </p:sp>
      <p:sp>
        <p:nvSpPr>
          <p:cNvPr id="3" name="Content Placeholder 2">
            <a:extLst>
              <a:ext uri="{FF2B5EF4-FFF2-40B4-BE49-F238E27FC236}">
                <a16:creationId xmlns:a16="http://schemas.microsoft.com/office/drawing/2014/main" id="{0382D4B4-680F-7147-E4B7-F382613C5FA9}"/>
              </a:ext>
            </a:extLst>
          </p:cNvPr>
          <p:cNvSpPr>
            <a:spLocks noGrp="1"/>
          </p:cNvSpPr>
          <p:nvPr>
            <p:ph idx="1"/>
          </p:nvPr>
        </p:nvSpPr>
        <p:spPr/>
        <p:txBody>
          <a:bodyPr/>
          <a:lstStyle/>
          <a:p>
            <a:r>
              <a:rPr lang="en-US" dirty="0"/>
              <a:t>Do you have any questions?</a:t>
            </a:r>
            <a:endParaRPr lang="en-GB" dirty="0"/>
          </a:p>
        </p:txBody>
      </p:sp>
      <p:sp>
        <p:nvSpPr>
          <p:cNvPr id="4" name="Slide Number Placeholder 3">
            <a:extLst>
              <a:ext uri="{FF2B5EF4-FFF2-40B4-BE49-F238E27FC236}">
                <a16:creationId xmlns:a16="http://schemas.microsoft.com/office/drawing/2014/main" id="{3A901A25-66A9-A6C8-EED2-11BF5B33497D}"/>
              </a:ext>
            </a:extLst>
          </p:cNvPr>
          <p:cNvSpPr>
            <a:spLocks noGrp="1"/>
          </p:cNvSpPr>
          <p:nvPr>
            <p:ph type="sldNum" sz="quarter" idx="12"/>
          </p:nvPr>
        </p:nvSpPr>
        <p:spPr/>
        <p:txBody>
          <a:bodyPr/>
          <a:lstStyle/>
          <a:p>
            <a:pPr>
              <a:defRPr/>
            </a:pPr>
            <a:fld id="{6B9CAAEB-5DD4-4716-AEA0-BEF1B1D22BD1}" type="slidenum">
              <a:rPr lang="en-US" altLang="en-US" smtClean="0"/>
              <a:pPr>
                <a:defRPr/>
              </a:pPr>
              <a:t>40</a:t>
            </a:fld>
            <a:endParaRPr lang="en-US" altLang="en-US"/>
          </a:p>
        </p:txBody>
      </p:sp>
    </p:spTree>
    <p:extLst>
      <p:ext uri="{BB962C8B-B14F-4D97-AF65-F5344CB8AC3E}">
        <p14:creationId xmlns:p14="http://schemas.microsoft.com/office/powerpoint/2010/main" val="27514315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214</TotalTime>
  <Words>3158</Words>
  <Application>Microsoft Office PowerPoint</Application>
  <PresentationFormat>Widescreen</PresentationFormat>
  <Paragraphs>276</Paragraphs>
  <Slides>40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Aptos</vt:lpstr>
      <vt:lpstr>Arial</vt:lpstr>
      <vt:lpstr>Calibri</vt:lpstr>
      <vt:lpstr>Myriad Pro</vt:lpstr>
      <vt:lpstr>poppins</vt:lpstr>
      <vt:lpstr>20140311PresentationUWTSDTemplate</vt:lpstr>
      <vt:lpstr>LCDB7010</vt:lpstr>
      <vt:lpstr>Learning Outcomes</vt:lpstr>
      <vt:lpstr>What is a systematic review?</vt:lpstr>
      <vt:lpstr>What is a systematic review?</vt:lpstr>
      <vt:lpstr>Types of literature reviews</vt:lpstr>
      <vt:lpstr>Benefits of the systematic reviews</vt:lpstr>
      <vt:lpstr>Systematic review (SR) and systematic literature review (SLR)</vt:lpstr>
      <vt:lpstr>The SLR Process: 6 steps</vt:lpstr>
      <vt:lpstr>Step 1: Defining the Research Questions</vt:lpstr>
      <vt:lpstr>Step 1: Defining the Research Questions</vt:lpstr>
      <vt:lpstr>Step 1: Defining the Research Questions</vt:lpstr>
      <vt:lpstr>Activity 1: pair work: 5-10 minutes</vt:lpstr>
      <vt:lpstr>Step 2: Determining the required characteristics of Primary studies</vt:lpstr>
      <vt:lpstr>Activity 2: pair work: 5-10 minutes</vt:lpstr>
      <vt:lpstr>Step 3: Retrieving a Sample of Potentially Relevant Literature</vt:lpstr>
      <vt:lpstr>Step 3: Retrieving a Sample of Potentially Relevant Literature</vt:lpstr>
      <vt:lpstr>Step 3: Literature Search Challenges</vt:lpstr>
      <vt:lpstr>Activity 3: pair work: 5-10 minutes</vt:lpstr>
      <vt:lpstr>Step 4: Selecting the Pertinent Literature</vt:lpstr>
      <vt:lpstr>Activity 4: pair work: 5-10 minutes</vt:lpstr>
      <vt:lpstr>Step 5: Synthesizing the Literature</vt:lpstr>
      <vt:lpstr>Step 5: Synthesizing the Literature</vt:lpstr>
      <vt:lpstr>Step 5: Synthesizing the Literature</vt:lpstr>
      <vt:lpstr>Step 5: Ensuring Validity and Reliability</vt:lpstr>
      <vt:lpstr>Step 5: Ensuring Validity and Reliability</vt:lpstr>
      <vt:lpstr>Step 6: Reporting the Results</vt:lpstr>
      <vt:lpstr>Step 6: Reporting the Results</vt:lpstr>
      <vt:lpstr>Step 6: Reporting the Results</vt:lpstr>
      <vt:lpstr>PRISMA (Preferred Reporting Items for Systematic reviews and Meta-Analyses) </vt:lpstr>
      <vt:lpstr>Additional tools for Managing Data throughout a Review</vt:lpstr>
      <vt:lpstr>Extended LR vs SLR (1/5)</vt:lpstr>
      <vt:lpstr>Extended LR vs SLR (2/5)</vt:lpstr>
      <vt:lpstr>Extended LR vs SLR (3/5)</vt:lpstr>
      <vt:lpstr>Extended LR vs SLR (4/5)</vt:lpstr>
      <vt:lpstr>Extended LR vs SLR (5/5)</vt:lpstr>
      <vt:lpstr>Independent Study tasks</vt:lpstr>
      <vt:lpstr>Independent Study tasks</vt:lpstr>
      <vt:lpstr>Independent Study tasks</vt:lpstr>
      <vt:lpstr>References</vt:lpstr>
      <vt:lpstr>Thank you for your attention!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Amare Desta</cp:lastModifiedBy>
  <cp:revision>3</cp:revision>
  <dcterms:created xsi:type="dcterms:W3CDTF">2023-09-20T11:13:31Z</dcterms:created>
  <dcterms:modified xsi:type="dcterms:W3CDTF">2026-10-27T09:35:48Z</dcterms:modified>
</cp:coreProperties>
</file>