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99"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30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59" d="100"/>
          <a:sy n="59" d="100"/>
        </p:scale>
        <p:origin x="932" y="36"/>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7/10/2026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10/07/2026</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10/07/2026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10-Jul-26</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10/07/2026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15.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1600200"/>
            <a:ext cx="9067800" cy="4114800"/>
          </a:xfrm>
        </p:spPr>
        <p:txBody>
          <a:bodyPr rtlCol="0">
            <a:normAutofit fontScale="90000"/>
          </a:bodyPr>
          <a:lstStyle/>
          <a:p>
            <a:pPr>
              <a:defRPr/>
            </a:pPr>
            <a:r>
              <a:rPr lang="en-GB" altLang="en-US" sz="4000" b="1" dirty="0">
                <a:effectLst>
                  <a:outerShdw blurRad="38100" dist="38100" dir="2700000" algn="tl">
                    <a:srgbClr val="000000">
                      <a:alpha val="43137"/>
                    </a:srgbClr>
                  </a:outerShdw>
                </a:effectLst>
              </a:rPr>
              <a:t>Design Thinking and Innovation</a:t>
            </a:r>
            <a:br>
              <a:rPr lang="en-GB" altLang="en-US" sz="2400" dirty="0"/>
            </a:br>
            <a:br>
              <a:rPr lang="en-GB" altLang="en-US" sz="1800" dirty="0"/>
            </a:br>
            <a:r>
              <a:rPr lang="en-GB" b="1" dirty="0"/>
              <a:t>BALM 6002</a:t>
            </a:r>
            <a:br>
              <a:rPr lang="en-GB" sz="8800" b="1" dirty="0"/>
            </a:br>
            <a:br>
              <a:rPr lang="en-GB" sz="4000" b="1" u="sng" dirty="0"/>
            </a:br>
            <a:r>
              <a:rPr lang="en-GB" sz="4000" b="1" u="sng" dirty="0"/>
              <a:t>S</a:t>
            </a:r>
            <a:r>
              <a:rPr lang="en-GB" b="1" dirty="0"/>
              <a:t>ystems thinking and real-world thinking- soft thinking approach </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BB60A0-E4C3-66B0-D6D4-1C86CC2D8FA0}"/>
              </a:ext>
            </a:extLst>
          </p:cNvPr>
          <p:cNvSpPr txBox="1"/>
          <p:nvPr/>
        </p:nvSpPr>
        <p:spPr>
          <a:xfrm>
            <a:off x="7379436" y="1642998"/>
            <a:ext cx="4551588" cy="1786002"/>
          </a:xfrm>
          <a:prstGeom prst="rect">
            <a:avLst/>
          </a:prstGeom>
          <a:solidFill>
            <a:schemeClr val="accent5">
              <a:lumMod val="20000"/>
              <a:lumOff val="80000"/>
            </a:schemeClr>
          </a:solidFill>
        </p:spPr>
        <p:txBody>
          <a:bodyPr wrap="square">
            <a:spAutoFit/>
          </a:bodyPr>
          <a:lstStyle/>
          <a:p>
            <a:pPr>
              <a:lnSpc>
                <a:spcPct val="133000"/>
              </a:lnSpc>
            </a:pPr>
            <a:r>
              <a:rPr lang="en-GB" sz="1400" b="1" dirty="0">
                <a:ea typeface="Arial" panose="020B0604020202020204" pitchFamily="34" charset="0"/>
              </a:rPr>
              <a:t>Characteristics of Hard Systems </a:t>
            </a:r>
            <a:r>
              <a:rPr lang="en-GB" sz="1400" dirty="0">
                <a:ea typeface="Arial" panose="020B0604020202020204" pitchFamily="34" charset="0"/>
              </a:rPr>
              <a:t>(for comparison)</a:t>
            </a:r>
            <a:endParaRPr lang="en-GB" sz="1400" dirty="0"/>
          </a:p>
          <a:p>
            <a:pPr marL="342900" lvl="0" indent="-342900" rtl="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Predictable behaviours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High integrity parts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rPr>
              <a:t>High integrity connections</a:t>
            </a: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cs typeface="Arial" panose="020B0604020202020204" pitchFamily="34" charset="0"/>
              </a:rPr>
              <a:t>Feedback that can be used to compensate for deviation</a:t>
            </a:r>
            <a:endParaRPr lang="en-GB" sz="1400" dirty="0">
              <a:solidFill>
                <a:srgbClr val="333333"/>
              </a:solidFill>
              <a:effectLst/>
              <a:ea typeface="Arial" panose="020B0604020202020204" pitchFamily="34" charset="0"/>
            </a:endParaRPr>
          </a:p>
          <a:p>
            <a:pPr marL="342900" lvl="0" indent="-342900">
              <a:lnSpc>
                <a:spcPct val="133000"/>
              </a:lnSpc>
              <a:buFont typeface="Symbol" panose="05050102010706020507" pitchFamily="18" charset="2"/>
              <a:buChar char=""/>
            </a:pPr>
            <a:r>
              <a:rPr lang="en-GB" sz="1400" dirty="0">
                <a:solidFill>
                  <a:srgbClr val="333333"/>
                </a:solidFill>
                <a:effectLst/>
                <a:ea typeface="Arial" panose="020B0604020202020204" pitchFamily="34" charset="0"/>
                <a:cs typeface="Arial" panose="020B0604020202020204" pitchFamily="34" charset="0"/>
              </a:rPr>
              <a:t>Rate of deterioration/entropy that is predictable</a:t>
            </a:r>
            <a:endParaRPr lang="en-GB" sz="1400" dirty="0">
              <a:solidFill>
                <a:srgbClr val="333333"/>
              </a:solidFill>
              <a:effectLst/>
              <a:ea typeface="Arial" panose="020B0604020202020204" pitchFamily="34" charset="0"/>
            </a:endParaRPr>
          </a:p>
        </p:txBody>
      </p:sp>
      <p:sp>
        <p:nvSpPr>
          <p:cNvPr id="6" name="Rectangle 5">
            <a:extLst>
              <a:ext uri="{FF2B5EF4-FFF2-40B4-BE49-F238E27FC236}">
                <a16:creationId xmlns:a16="http://schemas.microsoft.com/office/drawing/2014/main" id="{E6954C9B-6473-2035-A6BD-A36C97D35115}"/>
              </a:ext>
            </a:extLst>
          </p:cNvPr>
          <p:cNvSpPr/>
          <p:nvPr/>
        </p:nvSpPr>
        <p:spPr>
          <a:xfrm>
            <a:off x="7379436" y="3632543"/>
            <a:ext cx="4551588" cy="916726"/>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Soft Systems Thinking </a:t>
            </a:r>
            <a:r>
              <a:rPr lang="en-GB" sz="1400" dirty="0">
                <a:solidFill>
                  <a:schemeClr val="tx1"/>
                </a:solidFill>
              </a:rPr>
              <a:t>is a way of thinking about systems, whereby the analyst/thinker is assuming that systems behave as soft systems.</a:t>
            </a:r>
          </a:p>
        </p:txBody>
      </p:sp>
      <p:sp>
        <p:nvSpPr>
          <p:cNvPr id="7" name="TextBox 6">
            <a:extLst>
              <a:ext uri="{FF2B5EF4-FFF2-40B4-BE49-F238E27FC236}">
                <a16:creationId xmlns:a16="http://schemas.microsoft.com/office/drawing/2014/main" id="{C8850B2E-A098-27FB-B432-6787DDC27639}"/>
              </a:ext>
            </a:extLst>
          </p:cNvPr>
          <p:cNvSpPr txBox="1"/>
          <p:nvPr/>
        </p:nvSpPr>
        <p:spPr>
          <a:xfrm>
            <a:off x="339634" y="1328832"/>
            <a:ext cx="6163118" cy="3375283"/>
          </a:xfrm>
          <a:prstGeom prst="rect">
            <a:avLst/>
          </a:prstGeom>
          <a:noFill/>
        </p:spPr>
        <p:txBody>
          <a:bodyPr wrap="square">
            <a:spAutoFit/>
          </a:bodyPr>
          <a:lstStyle/>
          <a:p>
            <a:pPr marL="342900" lvl="0" indent="-342900" rtl="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Unpredictable behaviours</a:t>
            </a:r>
          </a:p>
          <a:p>
            <a:pPr marL="342900" lvl="0" indent="-342900" rtl="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Autonomous parts with high levels of variation shaped by different worldviews</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Loosely defined dynamic relationships that can change significantly in the short and long term </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rPr>
              <a:t>Parts connected through loosely defined dynamic web of relationships, power structures, shared interests, and values</a:t>
            </a:r>
            <a:endParaRPr lang="en-GB" sz="1800" dirty="0">
              <a:solidFill>
                <a:srgbClr val="333333"/>
              </a:solidFill>
              <a:effectLst/>
              <a:latin typeface="Arial" panose="020B0604020202020204" pitchFamily="34" charset="0"/>
              <a:ea typeface="Arial" panose="020B0604020202020204" pitchFamily="34" charset="0"/>
            </a:endParaRPr>
          </a:p>
          <a:p>
            <a:pPr marL="342900" lvl="0" indent="-342900">
              <a:lnSpc>
                <a:spcPct val="133000"/>
              </a:lnSpc>
              <a:buFont typeface="Symbol" panose="05050102010706020507" pitchFamily="18" charset="2"/>
              <a:buChar char=""/>
            </a:pPr>
            <a:r>
              <a:rPr lang="en-GB" sz="1800" dirty="0">
                <a:solidFill>
                  <a:srgbClr val="333333"/>
                </a:solidFill>
                <a:effectLst/>
                <a:latin typeface="Calibri" panose="020F0502020204030204" pitchFamily="34" charset="0"/>
                <a:ea typeface="Arial" panose="020B0604020202020204" pitchFamily="34" charset="0"/>
                <a:cs typeface="Arial" panose="020B0604020202020204" pitchFamily="34" charset="0"/>
              </a:rPr>
              <a:t>Feedback is used to compensate for deviation through social as well as technical mechanisms</a:t>
            </a:r>
            <a:endParaRPr lang="en-GB" sz="1800" dirty="0">
              <a:solidFill>
                <a:srgbClr val="333333"/>
              </a:solidFill>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48A2CC8C-7C0D-2E01-32F9-FCB435471A9C}"/>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pic>
        <p:nvPicPr>
          <p:cNvPr id="2" name="Picture 1">
            <a:extLst>
              <a:ext uri="{FF2B5EF4-FFF2-40B4-BE49-F238E27FC236}">
                <a16:creationId xmlns:a16="http://schemas.microsoft.com/office/drawing/2014/main" id="{C326F912-2512-4103-935B-D8563192609E}"/>
              </a:ext>
            </a:extLst>
          </p:cNvPr>
          <p:cNvPicPr>
            <a:picLocks noChangeAspect="1"/>
          </p:cNvPicPr>
          <p:nvPr/>
        </p:nvPicPr>
        <p:blipFill>
          <a:blip r:embed="rId3"/>
          <a:stretch>
            <a:fillRect/>
          </a:stretch>
        </p:blipFill>
        <p:spPr>
          <a:xfrm>
            <a:off x="0" y="5681818"/>
            <a:ext cx="2883658" cy="1079086"/>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18D0AF-DCA9-A319-6472-7EA2BF45AF85}"/>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sp>
        <p:nvSpPr>
          <p:cNvPr id="5" name="TextBox 4">
            <a:extLst>
              <a:ext uri="{FF2B5EF4-FFF2-40B4-BE49-F238E27FC236}">
                <a16:creationId xmlns:a16="http://schemas.microsoft.com/office/drawing/2014/main" id="{6E174533-C120-86F8-7DC2-748B9659C4C1}"/>
              </a:ext>
            </a:extLst>
          </p:cNvPr>
          <p:cNvSpPr txBox="1"/>
          <p:nvPr/>
        </p:nvSpPr>
        <p:spPr>
          <a:xfrm>
            <a:off x="167149" y="1080912"/>
            <a:ext cx="5928851" cy="646331"/>
          </a:xfrm>
          <a:prstGeom prst="rect">
            <a:avLst/>
          </a:prstGeom>
          <a:solidFill>
            <a:schemeClr val="accent5">
              <a:lumMod val="20000"/>
              <a:lumOff val="80000"/>
            </a:schemeClr>
          </a:solidFill>
        </p:spPr>
        <p:txBody>
          <a:bodyPr wrap="square">
            <a:spAutoFit/>
          </a:bodyPr>
          <a:lstStyle/>
          <a:p>
            <a:r>
              <a:rPr lang="en-GB" sz="1200" dirty="0">
                <a:ea typeface="Arial" panose="020B0604020202020204" pitchFamily="34" charset="0"/>
              </a:rPr>
              <a:t>From their definitions one can surmise that </a:t>
            </a:r>
            <a:r>
              <a:rPr lang="en-GB" sz="1200" b="1" dirty="0">
                <a:ea typeface="Arial" panose="020B0604020202020204" pitchFamily="34" charset="0"/>
              </a:rPr>
              <a:t>soft systems thinking </a:t>
            </a:r>
            <a:r>
              <a:rPr lang="en-GB" sz="1200" dirty="0">
                <a:ea typeface="Arial" panose="020B0604020202020204" pitchFamily="34" charset="0"/>
              </a:rPr>
              <a:t>is used to analyse, understand and improve soft systems, while </a:t>
            </a:r>
            <a:r>
              <a:rPr lang="en-GB" sz="1200" b="1" dirty="0">
                <a:ea typeface="Arial" panose="020B0604020202020204" pitchFamily="34" charset="0"/>
              </a:rPr>
              <a:t>hard systems thinking</a:t>
            </a:r>
            <a:r>
              <a:rPr lang="en-GB" sz="1200" dirty="0">
                <a:ea typeface="Arial" panose="020B0604020202020204" pitchFamily="34" charset="0"/>
              </a:rPr>
              <a:t> is used to analyse, understand and improve hard systems. </a:t>
            </a:r>
          </a:p>
        </p:txBody>
      </p:sp>
      <p:sp>
        <p:nvSpPr>
          <p:cNvPr id="6" name="TextBox 5">
            <a:extLst>
              <a:ext uri="{FF2B5EF4-FFF2-40B4-BE49-F238E27FC236}">
                <a16:creationId xmlns:a16="http://schemas.microsoft.com/office/drawing/2014/main" id="{3BD8DF42-DD7C-6ED7-8349-DF39F1AAF5ED}"/>
              </a:ext>
            </a:extLst>
          </p:cNvPr>
          <p:cNvSpPr txBox="1"/>
          <p:nvPr/>
        </p:nvSpPr>
        <p:spPr>
          <a:xfrm>
            <a:off x="6278880" y="1080912"/>
            <a:ext cx="5647649" cy="461665"/>
          </a:xfrm>
          <a:prstGeom prst="rect">
            <a:avLst/>
          </a:prstGeom>
          <a:solidFill>
            <a:schemeClr val="accent2">
              <a:lumMod val="20000"/>
              <a:lumOff val="80000"/>
            </a:schemeClr>
          </a:solidFill>
        </p:spPr>
        <p:txBody>
          <a:bodyPr wrap="square">
            <a:spAutoFit/>
          </a:bodyPr>
          <a:lstStyle/>
          <a:p>
            <a:r>
              <a:rPr lang="en-GB" sz="1200" dirty="0">
                <a:ea typeface="Arial" panose="020B0604020202020204" pitchFamily="34" charset="0"/>
              </a:rPr>
              <a:t>This is only partially true, as, in principle, we can use hard and soft systems thinking to analyse, model and improve both hard and soft systems. </a:t>
            </a:r>
          </a:p>
        </p:txBody>
      </p:sp>
      <p:sp>
        <p:nvSpPr>
          <p:cNvPr id="7" name="TextBox 6">
            <a:extLst>
              <a:ext uri="{FF2B5EF4-FFF2-40B4-BE49-F238E27FC236}">
                <a16:creationId xmlns:a16="http://schemas.microsoft.com/office/drawing/2014/main" id="{466368F9-72BE-9CCB-7EB6-0159C849D3A2}"/>
              </a:ext>
            </a:extLst>
          </p:cNvPr>
          <p:cNvSpPr txBox="1"/>
          <p:nvPr/>
        </p:nvSpPr>
        <p:spPr>
          <a:xfrm>
            <a:off x="167148" y="1883714"/>
            <a:ext cx="5928852" cy="3570208"/>
          </a:xfrm>
          <a:prstGeom prst="rect">
            <a:avLst/>
          </a:prstGeom>
          <a:solidFill>
            <a:schemeClr val="bg2"/>
          </a:solidFill>
        </p:spPr>
        <p:txBody>
          <a:bodyPr wrap="square">
            <a:spAutoFit/>
          </a:bodyPr>
          <a:lstStyle/>
          <a:p>
            <a:pPr marR="362585"/>
            <a:r>
              <a:rPr lang="en-GB" sz="1400" b="1" dirty="0">
                <a:solidFill>
                  <a:srgbClr val="000000"/>
                </a:solidFill>
                <a:effectLst/>
                <a:ea typeface="Arial" panose="020B0604020202020204" pitchFamily="34" charset="0"/>
              </a:rPr>
              <a:t>Bicycle and Rider as a Hard System</a:t>
            </a:r>
            <a:endParaRPr lang="en-GB" sz="1100" dirty="0">
              <a:solidFill>
                <a:srgbClr val="333333"/>
              </a:solidFill>
              <a:effectLst/>
              <a:ea typeface="Arial" panose="020B0604020202020204" pitchFamily="34" charset="0"/>
            </a:endParaRPr>
          </a:p>
          <a:p>
            <a:pPr marR="362585"/>
            <a:r>
              <a:rPr lang="en-GB" sz="1400" dirty="0">
                <a:solidFill>
                  <a:srgbClr val="000000"/>
                </a:solidFill>
                <a:effectLst/>
                <a:ea typeface="Arial" panose="020B0604020202020204" pitchFamily="34" charset="0"/>
                <a:cs typeface="Arial" panose="020B0604020202020204" pitchFamily="34" charset="0"/>
              </a:rPr>
              <a:t>The rider sits on the seat, holds the handlebars with his hands and places feet on the pedals. The rider then exerts downwards pressure on the pedals, alternating between the left and then right-hand side pedals. The pedals and the crank convert this force to rotational motion and transmits it to the back wheel through the chain and the gears on the back wheel. The wheel turns and moves the bicycle forwards. The rider moves the handlebars left and right to steer the bicycle. The rider can squeeze the break levers that tighten the cables and engages the brake pads on to the wheel rim slowing down or stopping the bicycle. </a:t>
            </a:r>
            <a:endParaRPr lang="en-GB" sz="1100" dirty="0">
              <a:solidFill>
                <a:srgbClr val="333333"/>
              </a:solidFill>
              <a:effectLst/>
              <a:ea typeface="Arial" panose="020B0604020202020204" pitchFamily="34" charset="0"/>
            </a:endParaRPr>
          </a:p>
          <a:p>
            <a:pPr marR="362585"/>
            <a:r>
              <a:rPr lang="en-GB" sz="1400" dirty="0">
                <a:solidFill>
                  <a:srgbClr val="000000"/>
                </a:solidFill>
                <a:effectLst/>
                <a:ea typeface="Arial" panose="020B0604020202020204" pitchFamily="34" charset="0"/>
                <a:cs typeface="Arial" panose="020B0604020202020204" pitchFamily="34" charset="0"/>
              </a:rPr>
              <a:t>From previous trials and measurements of the rider’s strength and stamina, we know that the rider is capable of exerting 200Nm of toque onto the pedals constantly for 2 hours which will generate about 660 watts of energy giving the bicycle an average speed of 38kmh over the 2-hour period on a flat ground. Specifically, we can predict this system’s performance</a:t>
            </a:r>
            <a:r>
              <a:rPr lang="en-GB" sz="1600" dirty="0">
                <a:solidFill>
                  <a:srgbClr val="000000"/>
                </a:solidFill>
                <a:effectLst/>
                <a:ea typeface="Arial" panose="020B0604020202020204" pitchFamily="34" charset="0"/>
                <a:cs typeface="Arial" panose="020B0604020202020204" pitchFamily="34" charset="0"/>
              </a:rPr>
              <a:t>. </a:t>
            </a:r>
            <a:endParaRPr lang="en-GB" sz="1200" dirty="0">
              <a:solidFill>
                <a:srgbClr val="333333"/>
              </a:solidFill>
              <a:effectLst/>
              <a:ea typeface="Arial" panose="020B0604020202020204" pitchFamily="34" charset="0"/>
            </a:endParaRPr>
          </a:p>
        </p:txBody>
      </p:sp>
      <p:sp>
        <p:nvSpPr>
          <p:cNvPr id="8" name="TextBox 7">
            <a:extLst>
              <a:ext uri="{FF2B5EF4-FFF2-40B4-BE49-F238E27FC236}">
                <a16:creationId xmlns:a16="http://schemas.microsoft.com/office/drawing/2014/main" id="{8CACE7CD-8869-5A59-8D45-F4A5FEB9BE1D}"/>
              </a:ext>
            </a:extLst>
          </p:cNvPr>
          <p:cNvSpPr txBox="1"/>
          <p:nvPr/>
        </p:nvSpPr>
        <p:spPr>
          <a:xfrm>
            <a:off x="6278880" y="1883714"/>
            <a:ext cx="5647649" cy="3539430"/>
          </a:xfrm>
          <a:prstGeom prst="rect">
            <a:avLst/>
          </a:prstGeom>
          <a:solidFill>
            <a:schemeClr val="bg2"/>
          </a:solidFill>
        </p:spPr>
        <p:txBody>
          <a:bodyPr wrap="square">
            <a:spAutoFit/>
          </a:bodyPr>
          <a:lstStyle/>
          <a:p>
            <a:r>
              <a:rPr lang="en-GB" sz="1400" b="1" dirty="0"/>
              <a:t>Bicycle and Rider as a Soft System</a:t>
            </a:r>
          </a:p>
          <a:p>
            <a:pPr algn="just"/>
            <a:r>
              <a:rPr lang="en-GB" sz="1400" dirty="0"/>
              <a:t>Prior to a race the next day, the rider has a sleepless night worrying about rising interest rates and energy prices. He is worried whether he will be able to continue funding his daughter’s private education. </a:t>
            </a:r>
          </a:p>
          <a:p>
            <a:pPr algn="just"/>
            <a:r>
              <a:rPr lang="en-GB" sz="1400" dirty="0"/>
              <a:t>The rider is also thinking about the race tomorrow where a good friend is competing, which may make things awkward. Furthermore, in the morning he finds that the batteries on the central heating controller have gone flat. When he gets up the house is cold and there is no hot water for a shower, so he leaves home feeling rather grumpy. He is tired, his mental state is not what it should be and he is not fully motivated to win his race today. </a:t>
            </a:r>
          </a:p>
          <a:p>
            <a:pPr algn="just"/>
            <a:r>
              <a:rPr lang="en-GB" sz="1400" dirty="0"/>
              <a:t>Given these conditions the rider is unlikely to be able to perform as previously predicted, but we cannot really say how these factors are going to combine to affect his performance. In fact, we may even be surprised. We may find that he is angry, and he takes his anger out by cycling a lot harder than he usually does, breaking his own record.</a:t>
            </a:r>
          </a:p>
          <a:p>
            <a:pPr algn="just"/>
            <a:endParaRPr lang="en-GB" sz="1400" dirty="0"/>
          </a:p>
        </p:txBody>
      </p:sp>
      <p:pic>
        <p:nvPicPr>
          <p:cNvPr id="2" name="Picture 1">
            <a:extLst>
              <a:ext uri="{FF2B5EF4-FFF2-40B4-BE49-F238E27FC236}">
                <a16:creationId xmlns:a16="http://schemas.microsoft.com/office/drawing/2014/main" id="{FE204ACD-1878-4F91-A31E-B5963CA864DC}"/>
              </a:ext>
            </a:extLst>
          </p:cNvPr>
          <p:cNvPicPr>
            <a:picLocks noChangeAspect="1"/>
          </p:cNvPicPr>
          <p:nvPr/>
        </p:nvPicPr>
        <p:blipFill>
          <a:blip r:embed="rId2"/>
          <a:stretch>
            <a:fillRect/>
          </a:stretch>
        </p:blipFill>
        <p:spPr>
          <a:xfrm>
            <a:off x="0" y="5774630"/>
            <a:ext cx="2883658" cy="1079086"/>
          </a:xfrm>
          <a:prstGeom prst="rect">
            <a:avLst/>
          </a:prstGeom>
        </p:spPr>
      </p:pic>
    </p:spTree>
    <p:extLst>
      <p:ext uri="{BB962C8B-B14F-4D97-AF65-F5344CB8AC3E}">
        <p14:creationId xmlns:p14="http://schemas.microsoft.com/office/powerpoint/2010/main" val="407851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7816646" cy="916726"/>
          </a:xfrm>
          <a:prstGeom prst="rect">
            <a:avLst/>
          </a:prstGeom>
          <a:noFill/>
        </p:spPr>
        <p:txBody>
          <a:bodyPr wrap="square">
            <a:spAutoFit/>
          </a:bodyPr>
          <a:lstStyle/>
          <a:p>
            <a:pPr>
              <a:lnSpc>
                <a:spcPct val="133000"/>
              </a:lnSpc>
            </a:pPr>
            <a:r>
              <a:rPr lang="en-GB" sz="4400" dirty="0">
                <a:ea typeface="Arial" panose="020B0604020202020204" pitchFamily="34" charset="0"/>
              </a:rPr>
              <a:t>Characteristics of Soft Systems </a:t>
            </a:r>
            <a:endParaRPr lang="en-GB" sz="4400" dirty="0"/>
          </a:p>
        </p:txBody>
      </p:sp>
      <p:sp>
        <p:nvSpPr>
          <p:cNvPr id="5" name="TextBox 4">
            <a:extLst>
              <a:ext uri="{FF2B5EF4-FFF2-40B4-BE49-F238E27FC236}">
                <a16:creationId xmlns:a16="http://schemas.microsoft.com/office/drawing/2014/main" id="{268678A4-7C23-87C4-44C7-C440FE54C42C}"/>
              </a:ext>
            </a:extLst>
          </p:cNvPr>
          <p:cNvSpPr txBox="1"/>
          <p:nvPr/>
        </p:nvSpPr>
        <p:spPr>
          <a:xfrm>
            <a:off x="671403" y="910112"/>
            <a:ext cx="10035926" cy="4708981"/>
          </a:xfrm>
          <a:prstGeom prst="rect">
            <a:avLst/>
          </a:prstGeom>
          <a:noFill/>
        </p:spPr>
        <p:txBody>
          <a:bodyPr wrap="square">
            <a:spAutoFit/>
          </a:bodyPr>
          <a:lstStyle/>
          <a:p>
            <a:pPr>
              <a:spcAft>
                <a:spcPts val="600"/>
              </a:spcAft>
            </a:pPr>
            <a:r>
              <a:rPr lang="en-GB" dirty="0"/>
              <a:t>In analysing and modelling soft systems …  </a:t>
            </a:r>
          </a:p>
          <a:p>
            <a:pPr marL="285750" indent="-285750">
              <a:spcAft>
                <a:spcPts val="600"/>
              </a:spcAft>
              <a:buFont typeface="Arial" panose="020B0604020202020204" pitchFamily="34" charset="0"/>
              <a:buChar char="•"/>
            </a:pPr>
            <a:r>
              <a:rPr lang="en-GB" dirty="0"/>
              <a:t>The analyst tries to capture the inherent complexity from multiple perspectives to present an explanation of the systems current (as-is) behaviour. </a:t>
            </a:r>
          </a:p>
          <a:p>
            <a:pPr marL="285750" indent="-285750">
              <a:spcAft>
                <a:spcPts val="600"/>
              </a:spcAft>
              <a:buFont typeface="Arial" panose="020B0604020202020204" pitchFamily="34" charset="0"/>
              <a:buChar char="•"/>
            </a:pPr>
            <a:r>
              <a:rPr lang="en-GB" dirty="0"/>
              <a:t>Modelling soft systems is potentially a wicked problem, as it would be near impossible to incorporate everyone’s worldview in exactly the way they see the system. </a:t>
            </a:r>
          </a:p>
          <a:p>
            <a:pPr marL="285750" indent="-285750">
              <a:spcAft>
                <a:spcPts val="600"/>
              </a:spcAft>
              <a:buFont typeface="Arial" panose="020B0604020202020204" pitchFamily="34" charset="0"/>
              <a:buChar char="•"/>
            </a:pPr>
            <a:r>
              <a:rPr lang="en-GB" dirty="0"/>
              <a:t>Thus, when modelling soft systems, the analysist is trying to integrate the views of different people whilst developing a credible and shared explanation of the system’s behaviour. </a:t>
            </a:r>
          </a:p>
          <a:p>
            <a:pPr marL="285750" indent="-285750">
              <a:spcAft>
                <a:spcPts val="600"/>
              </a:spcAft>
              <a:buFont typeface="Arial" panose="020B0604020202020204" pitchFamily="34" charset="0"/>
              <a:buChar char="•"/>
            </a:pPr>
            <a:r>
              <a:rPr lang="en-GB" dirty="0"/>
              <a:t>Therefore, building consensus and developing a shared understanding of the system is an integral part of the modelling challenge before we can think about what needs to change to improve the behaviour of the system. </a:t>
            </a:r>
          </a:p>
          <a:p>
            <a:pPr marL="285750" indent="-285750">
              <a:spcAft>
                <a:spcPts val="600"/>
              </a:spcAft>
              <a:buFont typeface="Arial" panose="020B0604020202020204" pitchFamily="34" charset="0"/>
              <a:buChar char="•"/>
            </a:pPr>
            <a:r>
              <a:rPr lang="en-GB" dirty="0"/>
              <a:t>Even then, due to the high degree of unpredictability, it would be prudent to think about any improvement or change proposition as a hypothesis and test this hypothesis before implementing the proposed change in a wider context as unexpected and unpredicted side effects are likely to emerge. </a:t>
            </a:r>
          </a:p>
          <a:p>
            <a:pPr marL="285750" indent="-285750">
              <a:spcAft>
                <a:spcPts val="600"/>
              </a:spcAft>
              <a:buFont typeface="Arial" panose="020B0604020202020204" pitchFamily="34" charset="0"/>
              <a:buChar char="•"/>
            </a:pPr>
            <a:r>
              <a:rPr lang="en-GB" dirty="0"/>
              <a:t>Such experiments can give us further insights into the way the system is working and responding to intervention.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3074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3B8589-4D2D-020C-57BF-FEBA01B3AC2F}"/>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5" name="TextBox 4">
            <a:extLst>
              <a:ext uri="{FF2B5EF4-FFF2-40B4-BE49-F238E27FC236}">
                <a16:creationId xmlns:a16="http://schemas.microsoft.com/office/drawing/2014/main" id="{C1876AF5-F14B-0D7B-A9D8-FA2216C59D0A}"/>
              </a:ext>
            </a:extLst>
          </p:cNvPr>
          <p:cNvSpPr txBox="1"/>
          <p:nvPr/>
        </p:nvSpPr>
        <p:spPr>
          <a:xfrm>
            <a:off x="809336" y="1017019"/>
            <a:ext cx="3597764" cy="2800767"/>
          </a:xfrm>
          <a:prstGeom prst="rect">
            <a:avLst/>
          </a:prstGeom>
          <a:noFill/>
        </p:spPr>
        <p:txBody>
          <a:bodyPr wrap="square" rtlCol="0">
            <a:spAutoFit/>
          </a:bodyPr>
          <a:lstStyle/>
          <a:p>
            <a:r>
              <a:rPr lang="en-GB" dirty="0"/>
              <a:t>Developed during the early 1960s by Peter Checkland and his colleagues in Lancaster University in the UK to help in dealing with complex organisational and societal problems and situations that have divergent views about the problem and potential solution </a:t>
            </a:r>
          </a:p>
          <a:p>
            <a:pPr algn="r"/>
            <a:r>
              <a:rPr lang="en-GB" sz="1400" i="1" dirty="0"/>
              <a:t>(Checkland, 1981; Checkland and Scholes, 1990 and 1999)</a:t>
            </a:r>
            <a:r>
              <a:rPr lang="en-GB" dirty="0"/>
              <a:t>. </a:t>
            </a:r>
          </a:p>
        </p:txBody>
      </p:sp>
      <p:sp>
        <p:nvSpPr>
          <p:cNvPr id="6" name="TextBox 5">
            <a:extLst>
              <a:ext uri="{FF2B5EF4-FFF2-40B4-BE49-F238E27FC236}">
                <a16:creationId xmlns:a16="http://schemas.microsoft.com/office/drawing/2014/main" id="{E3461EC4-F43B-94DD-415D-7B19E7525E2B}"/>
              </a:ext>
            </a:extLst>
          </p:cNvPr>
          <p:cNvSpPr txBox="1"/>
          <p:nvPr/>
        </p:nvSpPr>
        <p:spPr>
          <a:xfrm>
            <a:off x="2608218" y="3929573"/>
            <a:ext cx="2233749" cy="1477328"/>
          </a:xfrm>
          <a:prstGeom prst="rect">
            <a:avLst/>
          </a:prstGeom>
          <a:noFill/>
        </p:spPr>
        <p:txBody>
          <a:bodyPr wrap="square">
            <a:spAutoFit/>
          </a:bodyPr>
          <a:lstStyle/>
          <a:p>
            <a:r>
              <a:rPr lang="en-GB" sz="1800" dirty="0"/>
              <a:t>SSM provides an organised way of thinking through these kinds of soft systems problems. </a:t>
            </a:r>
          </a:p>
        </p:txBody>
      </p:sp>
      <p:pic>
        <p:nvPicPr>
          <p:cNvPr id="7" name="Picture 6">
            <a:extLst>
              <a:ext uri="{FF2B5EF4-FFF2-40B4-BE49-F238E27FC236}">
                <a16:creationId xmlns:a16="http://schemas.microsoft.com/office/drawing/2014/main" id="{1F16E56D-6A45-D4E9-C2CA-CB3A96FE5C40}"/>
              </a:ext>
            </a:extLst>
          </p:cNvPr>
          <p:cNvPicPr>
            <a:picLocks noChangeAspect="1"/>
          </p:cNvPicPr>
          <p:nvPr/>
        </p:nvPicPr>
        <p:blipFill rotWithShape="1">
          <a:blip r:embed="rId2"/>
          <a:srcRect l="10256" t="7941" r="12393" b="15073"/>
          <a:stretch/>
        </p:blipFill>
        <p:spPr>
          <a:xfrm>
            <a:off x="933570" y="3589348"/>
            <a:ext cx="1441693" cy="1800125"/>
          </a:xfrm>
          <a:prstGeom prst="rect">
            <a:avLst/>
          </a:prstGeom>
        </p:spPr>
      </p:pic>
      <p:pic>
        <p:nvPicPr>
          <p:cNvPr id="9" name="Picture 8">
            <a:extLst>
              <a:ext uri="{FF2B5EF4-FFF2-40B4-BE49-F238E27FC236}">
                <a16:creationId xmlns:a16="http://schemas.microsoft.com/office/drawing/2014/main" id="{4782DA02-8AF0-66CB-4D1B-0F67A3DBBAFC}"/>
              </a:ext>
            </a:extLst>
          </p:cNvPr>
          <p:cNvPicPr>
            <a:picLocks noChangeAspect="1"/>
          </p:cNvPicPr>
          <p:nvPr/>
        </p:nvPicPr>
        <p:blipFill>
          <a:blip r:embed="rId3"/>
          <a:stretch>
            <a:fillRect/>
          </a:stretch>
        </p:blipFill>
        <p:spPr>
          <a:xfrm>
            <a:off x="6089605" y="1121515"/>
            <a:ext cx="5673362" cy="3879136"/>
          </a:xfrm>
          <a:prstGeom prst="rect">
            <a:avLst/>
          </a:prstGeom>
        </p:spPr>
      </p:pic>
      <p:pic>
        <p:nvPicPr>
          <p:cNvPr id="2" name="Picture 1">
            <a:extLst>
              <a:ext uri="{FF2B5EF4-FFF2-40B4-BE49-F238E27FC236}">
                <a16:creationId xmlns:a16="http://schemas.microsoft.com/office/drawing/2014/main" id="{86596398-4255-4FC7-9C6D-33F18A7D65CD}"/>
              </a:ext>
            </a:extLst>
          </p:cNvPr>
          <p:cNvPicPr>
            <a:picLocks noChangeAspect="1"/>
          </p:cNvPicPr>
          <p:nvPr/>
        </p:nvPicPr>
        <p:blipFill>
          <a:blip r:embed="rId4"/>
          <a:stretch>
            <a:fillRect/>
          </a:stretch>
        </p:blipFill>
        <p:spPr>
          <a:xfrm>
            <a:off x="0" y="5778914"/>
            <a:ext cx="2883658" cy="1079086"/>
          </a:xfrm>
          <a:prstGeom prst="rect">
            <a:avLst/>
          </a:prstGeom>
        </p:spPr>
      </p:pic>
    </p:spTree>
    <p:extLst>
      <p:ext uri="{BB962C8B-B14F-4D97-AF65-F5344CB8AC3E}">
        <p14:creationId xmlns:p14="http://schemas.microsoft.com/office/powerpoint/2010/main" val="2834419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148666-DCDB-622F-65CF-6312FCEAE3BF}"/>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F6007734-2509-B4B9-095F-69C40057F528}"/>
              </a:ext>
            </a:extLst>
          </p:cNvPr>
          <p:cNvSpPr txBox="1"/>
          <p:nvPr/>
        </p:nvSpPr>
        <p:spPr>
          <a:xfrm>
            <a:off x="452850" y="1793135"/>
            <a:ext cx="5237934" cy="1200329"/>
          </a:xfrm>
          <a:prstGeom prst="rect">
            <a:avLst/>
          </a:prstGeom>
          <a:noFill/>
        </p:spPr>
        <p:txBody>
          <a:bodyPr wrap="square">
            <a:spAutoFit/>
          </a:bodyPr>
          <a:lstStyle/>
          <a:p>
            <a:r>
              <a:rPr lang="en-GB" b="1" dirty="0"/>
              <a:t>Step 1: Problem situation – Unstructured</a:t>
            </a:r>
          </a:p>
          <a:p>
            <a:r>
              <a:rPr lang="en-GB" dirty="0"/>
              <a:t>Engaging with various people concerned with the problem and gathering information about the situation from people with different worldviews.</a:t>
            </a:r>
          </a:p>
        </p:txBody>
      </p:sp>
      <p:sp>
        <p:nvSpPr>
          <p:cNvPr id="7" name="TextBox 6">
            <a:extLst>
              <a:ext uri="{FF2B5EF4-FFF2-40B4-BE49-F238E27FC236}">
                <a16:creationId xmlns:a16="http://schemas.microsoft.com/office/drawing/2014/main" id="{3A9720FA-218E-6CD3-97E1-EBAFBC36E5AC}"/>
              </a:ext>
            </a:extLst>
          </p:cNvPr>
          <p:cNvSpPr txBox="1"/>
          <p:nvPr/>
        </p:nvSpPr>
        <p:spPr>
          <a:xfrm>
            <a:off x="452850" y="2999324"/>
            <a:ext cx="5538649" cy="1754326"/>
          </a:xfrm>
          <a:prstGeom prst="rect">
            <a:avLst/>
          </a:prstGeom>
          <a:noFill/>
        </p:spPr>
        <p:txBody>
          <a:bodyPr wrap="square">
            <a:spAutoFit/>
          </a:bodyPr>
          <a:lstStyle/>
          <a:p>
            <a:r>
              <a:rPr lang="en-GB" b="1" dirty="0"/>
              <a:t>Step 2: Problem situation – Expressed</a:t>
            </a:r>
          </a:p>
          <a:p>
            <a:r>
              <a:rPr lang="en-GB" dirty="0"/>
              <a:t>The purpose of this step is to capture multiple perceptions or views of the situation and identify common themes and develop different pictures of the situation.  An important outcome from this step is to identify the differences in interpretation of the situation. </a:t>
            </a:r>
          </a:p>
        </p:txBody>
      </p:sp>
      <p:pic>
        <p:nvPicPr>
          <p:cNvPr id="8" name="Picture 7">
            <a:extLst>
              <a:ext uri="{FF2B5EF4-FFF2-40B4-BE49-F238E27FC236}">
                <a16:creationId xmlns:a16="http://schemas.microsoft.com/office/drawing/2014/main" id="{7A3DF7B1-F443-D822-8608-8BCE70E77F6B}"/>
              </a:ext>
            </a:extLst>
          </p:cNvPr>
          <p:cNvPicPr>
            <a:picLocks noChangeAspect="1"/>
          </p:cNvPicPr>
          <p:nvPr/>
        </p:nvPicPr>
        <p:blipFill>
          <a:blip r:embed="rId2"/>
          <a:stretch>
            <a:fillRect/>
          </a:stretch>
        </p:blipFill>
        <p:spPr>
          <a:xfrm>
            <a:off x="6089605" y="1121515"/>
            <a:ext cx="5673362" cy="3879136"/>
          </a:xfrm>
          <a:prstGeom prst="rect">
            <a:avLst/>
          </a:prstGeom>
        </p:spPr>
      </p:pic>
      <p:pic>
        <p:nvPicPr>
          <p:cNvPr id="2" name="Picture 1">
            <a:extLst>
              <a:ext uri="{FF2B5EF4-FFF2-40B4-BE49-F238E27FC236}">
                <a16:creationId xmlns:a16="http://schemas.microsoft.com/office/drawing/2014/main" id="{B2795C16-6F31-4249-AB15-AC524A18DD7F}"/>
              </a:ext>
            </a:extLst>
          </p:cNvPr>
          <p:cNvPicPr>
            <a:picLocks noChangeAspect="1"/>
          </p:cNvPicPr>
          <p:nvPr/>
        </p:nvPicPr>
        <p:blipFill>
          <a:blip r:embed="rId3"/>
          <a:stretch>
            <a:fillRect/>
          </a:stretch>
        </p:blipFill>
        <p:spPr>
          <a:xfrm>
            <a:off x="0" y="5712157"/>
            <a:ext cx="2883658" cy="1079086"/>
          </a:xfrm>
          <a:prstGeom prst="rect">
            <a:avLst/>
          </a:prstGeom>
        </p:spPr>
      </p:pic>
    </p:spTree>
    <p:extLst>
      <p:ext uri="{BB962C8B-B14F-4D97-AF65-F5344CB8AC3E}">
        <p14:creationId xmlns:p14="http://schemas.microsoft.com/office/powerpoint/2010/main" val="78229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D3D939-AD78-9A5B-D7B6-A4395CF36A40}"/>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1C9097E5-25A0-4983-BCBF-29FF8CEC23B6}"/>
              </a:ext>
            </a:extLst>
          </p:cNvPr>
          <p:cNvPicPr>
            <a:picLocks noChangeAspect="1"/>
          </p:cNvPicPr>
          <p:nvPr/>
        </p:nvPicPr>
        <p:blipFill>
          <a:blip r:embed="rId2"/>
          <a:stretch>
            <a:fillRect/>
          </a:stretch>
        </p:blipFill>
        <p:spPr>
          <a:xfrm>
            <a:off x="6089605" y="1121515"/>
            <a:ext cx="5673362" cy="3879136"/>
          </a:xfrm>
          <a:prstGeom prst="rect">
            <a:avLst/>
          </a:prstGeom>
        </p:spPr>
      </p:pic>
      <p:sp>
        <p:nvSpPr>
          <p:cNvPr id="6" name="TextBox 5">
            <a:extLst>
              <a:ext uri="{FF2B5EF4-FFF2-40B4-BE49-F238E27FC236}">
                <a16:creationId xmlns:a16="http://schemas.microsoft.com/office/drawing/2014/main" id="{7583EB66-8466-DCBC-499D-44E760784E20}"/>
              </a:ext>
            </a:extLst>
          </p:cNvPr>
          <p:cNvSpPr txBox="1"/>
          <p:nvPr/>
        </p:nvSpPr>
        <p:spPr>
          <a:xfrm>
            <a:off x="429033" y="1116775"/>
            <a:ext cx="5237934" cy="523220"/>
          </a:xfrm>
          <a:prstGeom prst="rect">
            <a:avLst/>
          </a:prstGeom>
          <a:noFill/>
        </p:spPr>
        <p:txBody>
          <a:bodyPr wrap="square">
            <a:spAutoFit/>
          </a:bodyPr>
          <a:lstStyle/>
          <a:p>
            <a:r>
              <a:rPr lang="en-GB" sz="1400" b="1" dirty="0"/>
              <a:t>Step 3: Root definition of relevant system</a:t>
            </a:r>
          </a:p>
          <a:p>
            <a:r>
              <a:rPr lang="en-GB" sz="1400" dirty="0"/>
              <a:t>Use CATWOE to establish the root definition of a system </a:t>
            </a:r>
          </a:p>
        </p:txBody>
      </p:sp>
      <p:sp>
        <p:nvSpPr>
          <p:cNvPr id="7" name="TextBox 6">
            <a:extLst>
              <a:ext uri="{FF2B5EF4-FFF2-40B4-BE49-F238E27FC236}">
                <a16:creationId xmlns:a16="http://schemas.microsoft.com/office/drawing/2014/main" id="{2468AD45-0732-01D3-DF69-90793F0582F2}"/>
              </a:ext>
            </a:extLst>
          </p:cNvPr>
          <p:cNvSpPr txBox="1"/>
          <p:nvPr/>
        </p:nvSpPr>
        <p:spPr>
          <a:xfrm>
            <a:off x="511746" y="1755134"/>
            <a:ext cx="3605349" cy="1384995"/>
          </a:xfrm>
          <a:prstGeom prst="rect">
            <a:avLst/>
          </a:prstGeom>
          <a:solidFill>
            <a:schemeClr val="bg2"/>
          </a:solidFill>
        </p:spPr>
        <p:txBody>
          <a:bodyPr wrap="square" rtlCol="0">
            <a:spAutoFit/>
          </a:bodyPr>
          <a:lstStyle/>
          <a:p>
            <a:pPr marL="342900" lvl="0" indent="-342900" rtl="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Customers (C)</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Actors  (A)</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Transformation (T)</a:t>
            </a: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Weltanschauung/Worldview (W)</a:t>
            </a:r>
            <a:endParaRPr lang="en-GB" sz="1100" dirty="0">
              <a:solidFill>
                <a:srgbClr val="333333"/>
              </a:solidFill>
              <a:effectLst/>
              <a:latin typeface="Arial" panose="020B0604020202020204" pitchFamily="34" charset="0"/>
              <a:ea typeface="Arial" panose="020B0604020202020204" pitchFamily="34" charset="0"/>
            </a:endParaRP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Owner(s) (O)</a:t>
            </a:r>
          </a:p>
          <a:p>
            <a:pPr marL="342900" lvl="0" indent="-342900">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Environmental Constraints €</a:t>
            </a:r>
            <a:endParaRPr lang="en-GB" sz="1100" dirty="0">
              <a:solidFill>
                <a:srgbClr val="333333"/>
              </a:solidFill>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2638D13B-C188-3790-CBA3-5D6C5B2D370C}"/>
              </a:ext>
            </a:extLst>
          </p:cNvPr>
          <p:cNvSpPr txBox="1"/>
          <p:nvPr/>
        </p:nvSpPr>
        <p:spPr>
          <a:xfrm>
            <a:off x="429033" y="3255268"/>
            <a:ext cx="5106528" cy="2246769"/>
          </a:xfrm>
          <a:prstGeom prst="rect">
            <a:avLst/>
          </a:prstGeom>
          <a:noFill/>
        </p:spPr>
        <p:txBody>
          <a:bodyPr wrap="square">
            <a:spAutoFit/>
          </a:bodyPr>
          <a:lstStyle/>
          <a:p>
            <a:pPr marR="542925"/>
            <a:r>
              <a:rPr lang="en-GB" sz="1400" b="1" dirty="0">
                <a:solidFill>
                  <a:srgbClr val="333333"/>
                </a:solidFill>
                <a:effectLst/>
                <a:latin typeface="Calibri" panose="020F0502020204030204" pitchFamily="34" charset="0"/>
                <a:ea typeface="Arial" panose="020B0604020202020204" pitchFamily="34" charset="0"/>
              </a:rPr>
              <a:t>Example </a:t>
            </a:r>
          </a:p>
          <a:p>
            <a:pPr marR="542925"/>
            <a:r>
              <a:rPr lang="en-GB" sz="1400" dirty="0">
                <a:solidFill>
                  <a:srgbClr val="333333"/>
                </a:solidFill>
                <a:latin typeface="Calibri" panose="020F0502020204030204" pitchFamily="34" charset="0"/>
                <a:ea typeface="Arial" panose="020B0604020202020204" pitchFamily="34" charset="0"/>
              </a:rPr>
              <a:t>The root definition for a </a:t>
            </a:r>
            <a:r>
              <a:rPr lang="en-GB" sz="1400" dirty="0">
                <a:solidFill>
                  <a:srgbClr val="333333"/>
                </a:solidFill>
                <a:effectLst/>
                <a:latin typeface="Calibri" panose="020F0502020204030204" pitchFamily="34" charset="0"/>
                <a:ea typeface="Arial" panose="020B0604020202020204" pitchFamily="34" charset="0"/>
              </a:rPr>
              <a:t>higher education system could be:</a:t>
            </a:r>
          </a:p>
          <a:p>
            <a:pPr marR="542925"/>
            <a:endParaRPr lang="en-GB" sz="1400" dirty="0">
              <a:solidFill>
                <a:srgbClr val="333333"/>
              </a:solidFill>
              <a:effectLst/>
              <a:latin typeface="Arial" panose="020B0604020202020204" pitchFamily="34" charset="0"/>
              <a:ea typeface="Arial" panose="020B0604020202020204" pitchFamily="34" charset="0"/>
            </a:endParaRPr>
          </a:p>
          <a:p>
            <a:pPr marR="542925"/>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owned by the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government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(O) in which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universities </a:t>
            </a: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(A)</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a:t>
            </a: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in collaboration with</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schools, further education colleges and enterprises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drive economic growth </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 by creating and growing enterprises for the benefit of the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wider society</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(C) underpinned by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the values of responsible and sustainable business</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(W) and within </a:t>
            </a:r>
            <a:r>
              <a:rPr lang="en-GB" sz="1400" b="1" i="1" dirty="0">
                <a:solidFill>
                  <a:srgbClr val="333333"/>
                </a:solidFill>
                <a:effectLst/>
                <a:latin typeface="Calibri" panose="020F0502020204030204" pitchFamily="34" charset="0"/>
                <a:ea typeface="Arial" panose="020B0604020202020204" pitchFamily="34" charset="0"/>
                <a:cs typeface="Arial" panose="020B0604020202020204" pitchFamily="34" charset="0"/>
              </a:rPr>
              <a:t>technological capabilities</a:t>
            </a:r>
            <a:r>
              <a:rPr lang="en-GB" sz="14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(E).</a:t>
            </a:r>
            <a:endParaRPr lang="en-GB" sz="140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89BAB7BB-66CD-4360-A538-0DF628D9B6CC}"/>
              </a:ext>
            </a:extLst>
          </p:cNvPr>
          <p:cNvPicPr>
            <a:picLocks noChangeAspect="1"/>
          </p:cNvPicPr>
          <p:nvPr/>
        </p:nvPicPr>
        <p:blipFill>
          <a:blip r:embed="rId3"/>
          <a:stretch>
            <a:fillRect/>
          </a:stretch>
        </p:blipFill>
        <p:spPr>
          <a:xfrm>
            <a:off x="0" y="5741225"/>
            <a:ext cx="2883658" cy="1079086"/>
          </a:xfrm>
          <a:prstGeom prst="rect">
            <a:avLst/>
          </a:prstGeom>
        </p:spPr>
      </p:pic>
    </p:spTree>
    <p:extLst>
      <p:ext uri="{BB962C8B-B14F-4D97-AF65-F5344CB8AC3E}">
        <p14:creationId xmlns:p14="http://schemas.microsoft.com/office/powerpoint/2010/main" val="1757981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152EB-2065-0514-3003-804DC62343F4}"/>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D0E0AD59-EF68-4075-44A3-E2BA88D09385}"/>
              </a:ext>
            </a:extLst>
          </p:cNvPr>
          <p:cNvPicPr>
            <a:picLocks noChangeAspect="1"/>
          </p:cNvPicPr>
          <p:nvPr/>
        </p:nvPicPr>
        <p:blipFill>
          <a:blip r:embed="rId2"/>
          <a:stretch>
            <a:fillRect/>
          </a:stretch>
        </p:blipFill>
        <p:spPr>
          <a:xfrm>
            <a:off x="346575" y="1355750"/>
            <a:ext cx="5673362" cy="3879136"/>
          </a:xfrm>
          <a:prstGeom prst="rect">
            <a:avLst/>
          </a:prstGeom>
        </p:spPr>
      </p:pic>
      <p:sp>
        <p:nvSpPr>
          <p:cNvPr id="6" name="TextBox 5">
            <a:extLst>
              <a:ext uri="{FF2B5EF4-FFF2-40B4-BE49-F238E27FC236}">
                <a16:creationId xmlns:a16="http://schemas.microsoft.com/office/drawing/2014/main" id="{1450D765-FE42-384C-F720-967F7438F4C3}"/>
              </a:ext>
            </a:extLst>
          </p:cNvPr>
          <p:cNvSpPr txBox="1"/>
          <p:nvPr/>
        </p:nvSpPr>
        <p:spPr>
          <a:xfrm>
            <a:off x="6384239" y="1355750"/>
            <a:ext cx="5431689" cy="3539430"/>
          </a:xfrm>
          <a:prstGeom prst="rect">
            <a:avLst/>
          </a:prstGeom>
          <a:noFill/>
        </p:spPr>
        <p:txBody>
          <a:bodyPr wrap="square">
            <a:spAutoFit/>
          </a:bodyPr>
          <a:lstStyle/>
          <a:p>
            <a:r>
              <a:rPr lang="en-GB" sz="1600" b="1" dirty="0"/>
              <a:t>Step 4: Building Conceptual Models </a:t>
            </a:r>
          </a:p>
          <a:p>
            <a:pPr marL="285750" indent="-285750">
              <a:buFont typeface="Arial" panose="020B0604020202020204" pitchFamily="34" charset="0"/>
              <a:buChar char="•"/>
            </a:pPr>
            <a:r>
              <a:rPr lang="en-GB" sz="1600" dirty="0"/>
              <a:t>Objective is to build a single conceptual model of the system and agree its performance measures. </a:t>
            </a:r>
          </a:p>
          <a:p>
            <a:pPr marL="285750" indent="-285750">
              <a:buFont typeface="Arial" panose="020B0604020202020204" pitchFamily="34" charset="0"/>
              <a:buChar char="•"/>
            </a:pPr>
            <a:r>
              <a:rPr lang="en-GB" sz="1600" dirty="0"/>
              <a:t>It is also common to discover a number of distinct subsystems within an organisation with different root definitions. </a:t>
            </a:r>
          </a:p>
          <a:p>
            <a:pPr marL="285750" indent="-285750">
              <a:buFont typeface="Arial" panose="020B0604020202020204" pitchFamily="34" charset="0"/>
              <a:buChar char="•"/>
            </a:pPr>
            <a:r>
              <a:rPr lang="en-GB" sz="1600" dirty="0"/>
              <a:t>Often some of the problems and issues we are trying to address can be attributable to the internal conflicts between these subsystems (see example in the next slide). </a:t>
            </a:r>
          </a:p>
          <a:p>
            <a:pPr marL="285750" indent="-285750">
              <a:buFont typeface="Arial" panose="020B0604020202020204" pitchFamily="34" charset="0"/>
              <a:buChar char="•"/>
            </a:pPr>
            <a:r>
              <a:rPr lang="en-GB" sz="1600" dirty="0"/>
              <a:t>Thus, recognising these as different subsystems with different root definitions can be a key step towards addressing these problems.  </a:t>
            </a:r>
          </a:p>
          <a:p>
            <a:pPr marL="285750" indent="-285750">
              <a:buFont typeface="Arial" panose="020B0604020202020204" pitchFamily="34" charset="0"/>
              <a:buChar char="•"/>
            </a:pPr>
            <a:r>
              <a:rPr lang="en-GB" sz="1600" dirty="0"/>
              <a:t>Storytelling and rich pictures can be used to surface some of the nuances of systems. </a:t>
            </a:r>
          </a:p>
        </p:txBody>
      </p:sp>
      <p:pic>
        <p:nvPicPr>
          <p:cNvPr id="2" name="Picture 1">
            <a:extLst>
              <a:ext uri="{FF2B5EF4-FFF2-40B4-BE49-F238E27FC236}">
                <a16:creationId xmlns:a16="http://schemas.microsoft.com/office/drawing/2014/main" id="{03FD1F08-02F3-4536-A73E-20C9AB02A3B1}"/>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2464443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672881-37DD-2F80-B802-5BAC6A8B2AEA}"/>
              </a:ext>
            </a:extLst>
          </p:cNvPr>
          <p:cNvSpPr txBox="1"/>
          <p:nvPr/>
        </p:nvSpPr>
        <p:spPr>
          <a:xfrm>
            <a:off x="365760" y="1018466"/>
            <a:ext cx="10508717" cy="4278094"/>
          </a:xfrm>
          <a:prstGeom prst="rect">
            <a:avLst/>
          </a:prstGeom>
          <a:noFill/>
        </p:spPr>
        <p:txBody>
          <a:bodyPr wrap="square">
            <a:spAutoFit/>
          </a:bodyPr>
          <a:lstStyle/>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large engineering company is engaged in the design, manufacture and installation of pumps for their customers in the mining, oil and gas sectors. On the one hand, they design, manufacture and sell standard pumps. These standard pumps are made-to-stock based on a forecast. The customers buy them from a product catalogue, they expect short delivery lead times and make buying decisions primarily based on the price.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They also design, manufacture and install custom engineered pumping solutions that have been engineered and manufactured as a one-off product to meet specific customer’s requirements. The main order winning criteria is the organisation’s capability to design, develop, manufacture, deliver and install a pumping solution fit for purpose, to budget, and to timescale. Thus, these products are significantly more complex and uncertain when compared to the standard products.</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Clearly, here the company has two different systems each with a different root definition:</a:t>
            </a:r>
            <a:endParaRPr lang="en-GB" sz="1200" dirty="0">
              <a:solidFill>
                <a:srgbClr val="333333"/>
              </a:solidFill>
              <a:effectLst/>
              <a:latin typeface="Arial" panose="020B060402020202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 </a:t>
            </a:r>
            <a:endParaRPr lang="en-GB" sz="1200" dirty="0">
              <a:solidFill>
                <a:srgbClr val="333333"/>
              </a:solidFill>
              <a:effectLst/>
              <a:latin typeface="Arial" panose="020B0604020202020204" pitchFamily="34" charset="0"/>
              <a:ea typeface="Arial" panose="020B0604020202020204" pitchFamily="34" charset="0"/>
            </a:endParaRPr>
          </a:p>
          <a:p>
            <a:pPr marL="285750" indent="-285750">
              <a:buFont typeface="Arial" panose="020B0604020202020204" pitchFamily="34" charset="0"/>
              <a:buChar char="•"/>
            </a:pP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that marketing, engineering, manufacturing and sales departments collaborate to create value by designing, manufacturing and selling market leading standard pumping solutions…  </a:t>
            </a:r>
            <a:endParaRPr lang="en-GB" sz="1200" dirty="0">
              <a:solidFill>
                <a:srgbClr val="333333"/>
              </a:solidFill>
              <a:effectLst/>
              <a:latin typeface="Arial" panose="020B0604020202020204" pitchFamily="34" charset="0"/>
              <a:ea typeface="Arial" panose="020B0604020202020204" pitchFamily="34" charset="0"/>
            </a:endParaRPr>
          </a:p>
          <a:p>
            <a:pPr marL="285750" indent="-285750">
              <a:buFont typeface="Arial" panose="020B0604020202020204" pitchFamily="34" charset="0"/>
              <a:buChar char="•"/>
            </a:pPr>
            <a:r>
              <a:rPr lang="en-GB" sz="1600" dirty="0">
                <a:solidFill>
                  <a:srgbClr val="333333"/>
                </a:solidFill>
                <a:effectLst/>
                <a:latin typeface="Calibri" panose="020F0502020204030204" pitchFamily="34" charset="0"/>
                <a:ea typeface="Arial" panose="020B0604020202020204" pitchFamily="34" charset="0"/>
                <a:cs typeface="Arial" panose="020B0604020202020204" pitchFamily="34" charset="0"/>
              </a:rPr>
              <a:t>a system that clients, engineering, manufacturing and projects departments collaborate to create value by designing, manufacturing and selling customised pumping solutions to address the needs of each client…  </a:t>
            </a:r>
            <a:endParaRPr lang="en-GB" sz="1200" dirty="0">
              <a:solidFill>
                <a:srgbClr val="333333"/>
              </a:solidFill>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FCB14768-AD50-568C-4B30-606F0EE53C89}"/>
              </a:ext>
            </a:extLst>
          </p:cNvPr>
          <p:cNvSpPr txBox="1"/>
          <p:nvPr/>
        </p:nvSpPr>
        <p:spPr>
          <a:xfrm>
            <a:off x="73415" y="-6614"/>
            <a:ext cx="9041087" cy="916726"/>
          </a:xfrm>
          <a:prstGeom prst="rect">
            <a:avLst/>
          </a:prstGeom>
          <a:noFill/>
        </p:spPr>
        <p:txBody>
          <a:bodyPr wrap="square">
            <a:spAutoFit/>
          </a:bodyPr>
          <a:lstStyle/>
          <a:p>
            <a:pPr>
              <a:lnSpc>
                <a:spcPct val="133000"/>
              </a:lnSpc>
            </a:pPr>
            <a:r>
              <a:rPr lang="en-GB" sz="4400" dirty="0"/>
              <a:t>Example of two different sub-systems</a:t>
            </a:r>
          </a:p>
        </p:txBody>
      </p:sp>
      <p:pic>
        <p:nvPicPr>
          <p:cNvPr id="2" name="Picture 1">
            <a:extLst>
              <a:ext uri="{FF2B5EF4-FFF2-40B4-BE49-F238E27FC236}">
                <a16:creationId xmlns:a16="http://schemas.microsoft.com/office/drawing/2014/main" id="{DE1F6359-A4A0-42E7-8F16-8A09DDF6A917}"/>
              </a:ext>
            </a:extLst>
          </p:cNvPr>
          <p:cNvPicPr>
            <a:picLocks noChangeAspect="1"/>
          </p:cNvPicPr>
          <p:nvPr/>
        </p:nvPicPr>
        <p:blipFill>
          <a:blip r:embed="rId2"/>
          <a:stretch>
            <a:fillRect/>
          </a:stretch>
        </p:blipFill>
        <p:spPr>
          <a:xfrm>
            <a:off x="0" y="5662153"/>
            <a:ext cx="2883658" cy="1079086"/>
          </a:xfrm>
          <a:prstGeom prst="rect">
            <a:avLst/>
          </a:prstGeom>
        </p:spPr>
      </p:pic>
    </p:spTree>
    <p:extLst>
      <p:ext uri="{BB962C8B-B14F-4D97-AF65-F5344CB8AC3E}">
        <p14:creationId xmlns:p14="http://schemas.microsoft.com/office/powerpoint/2010/main" val="103063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15BE5D-E9A2-F3A8-8360-649C5AD8BF9E}"/>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BF32E874-FCAA-0555-673B-39D968E1059C}"/>
              </a:ext>
            </a:extLst>
          </p:cNvPr>
          <p:cNvSpPr txBox="1"/>
          <p:nvPr/>
        </p:nvSpPr>
        <p:spPr>
          <a:xfrm>
            <a:off x="6337525" y="1630492"/>
            <a:ext cx="5507900" cy="2554545"/>
          </a:xfrm>
          <a:prstGeom prst="rect">
            <a:avLst/>
          </a:prstGeom>
          <a:noFill/>
        </p:spPr>
        <p:txBody>
          <a:bodyPr wrap="square">
            <a:spAutoFit/>
          </a:bodyPr>
          <a:lstStyle/>
          <a:p>
            <a:r>
              <a:rPr lang="en-GB" sz="1600" b="1" dirty="0"/>
              <a:t>Step 5: Comparing the conceptual model with the problem as expressed </a:t>
            </a:r>
          </a:p>
          <a:p>
            <a:r>
              <a:rPr lang="en-GB" sz="1600" dirty="0"/>
              <a:t>Objective is to identify the potential changes that can be made to the system to resolve a particular problem/issue or improve the performance of the system.  </a:t>
            </a:r>
          </a:p>
          <a:p>
            <a:endParaRPr lang="en-GB" sz="1600" dirty="0"/>
          </a:p>
          <a:p>
            <a:r>
              <a:rPr lang="en-GB" sz="1600" dirty="0"/>
              <a:t>A simple way of doing this is to focus on the key elements of the system (from the root definition) and compare real life issues with what could be done in the future. (see example in  the next slide)</a:t>
            </a:r>
          </a:p>
        </p:txBody>
      </p:sp>
      <p:pic>
        <p:nvPicPr>
          <p:cNvPr id="7" name="Picture 6">
            <a:extLst>
              <a:ext uri="{FF2B5EF4-FFF2-40B4-BE49-F238E27FC236}">
                <a16:creationId xmlns:a16="http://schemas.microsoft.com/office/drawing/2014/main" id="{1A2E1A91-2EF0-5D3D-03C9-6944DBBF60FC}"/>
              </a:ext>
            </a:extLst>
          </p:cNvPr>
          <p:cNvPicPr>
            <a:picLocks noChangeAspect="1"/>
          </p:cNvPicPr>
          <p:nvPr/>
        </p:nvPicPr>
        <p:blipFill>
          <a:blip r:embed="rId2"/>
          <a:stretch>
            <a:fillRect/>
          </a:stretch>
        </p:blipFill>
        <p:spPr>
          <a:xfrm>
            <a:off x="346575" y="1355750"/>
            <a:ext cx="5673362" cy="3879136"/>
          </a:xfrm>
          <a:prstGeom prst="rect">
            <a:avLst/>
          </a:prstGeom>
        </p:spPr>
      </p:pic>
      <p:pic>
        <p:nvPicPr>
          <p:cNvPr id="2" name="Picture 1">
            <a:extLst>
              <a:ext uri="{FF2B5EF4-FFF2-40B4-BE49-F238E27FC236}">
                <a16:creationId xmlns:a16="http://schemas.microsoft.com/office/drawing/2014/main" id="{09087F39-F192-41C8-BB38-0BF65500840E}"/>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847903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514942-E86E-849E-9B68-706574BC54AC}"/>
              </a:ext>
            </a:extLst>
          </p:cNvPr>
          <p:cNvSpPr txBox="1"/>
          <p:nvPr/>
        </p:nvSpPr>
        <p:spPr>
          <a:xfrm>
            <a:off x="374723" y="1572841"/>
            <a:ext cx="4223657" cy="2554545"/>
          </a:xfrm>
          <a:prstGeom prst="rect">
            <a:avLst/>
          </a:prstGeom>
          <a:solidFill>
            <a:schemeClr val="bg2"/>
          </a:solidFill>
        </p:spPr>
        <p:txBody>
          <a:bodyPr wrap="square">
            <a:spAutoFit/>
          </a:bodyPr>
          <a:lstStyle/>
          <a:p>
            <a:r>
              <a:rPr lang="en-GB" sz="1600" b="1" dirty="0">
                <a:solidFill>
                  <a:srgbClr val="333333"/>
                </a:solidFill>
                <a:effectLst/>
                <a:latin typeface="Calibri" panose="020F0502020204030204" pitchFamily="34" charset="0"/>
                <a:ea typeface="Arial" panose="020B0604020202020204" pitchFamily="34" charset="0"/>
              </a:rPr>
              <a:t>The root definition </a:t>
            </a:r>
          </a:p>
          <a:p>
            <a:endParaRPr lang="en-GB" sz="1600" b="1" dirty="0">
              <a:solidFill>
                <a:srgbClr val="333333"/>
              </a:solidFill>
              <a:latin typeface="Calibri" panose="020F0502020204030204" pitchFamily="34" charset="0"/>
              <a:ea typeface="Arial" panose="020B0604020202020204" pitchFamily="34" charset="0"/>
            </a:endParaRPr>
          </a:p>
          <a:p>
            <a:r>
              <a:rPr lang="en-GB" sz="1600" dirty="0">
                <a:solidFill>
                  <a:srgbClr val="333333"/>
                </a:solidFill>
                <a:effectLst/>
                <a:latin typeface="Calibri" panose="020F0502020204030204" pitchFamily="34" charset="0"/>
                <a:ea typeface="Arial" panose="020B0604020202020204" pitchFamily="34" charset="0"/>
              </a:rPr>
              <a:t>A system owned by the government (O) in which universities (A) in collaboration with schools, further education colleges and enterprises (A) drive economic growth (T) by creating and growing enterprises for the benefit of the wider society (C) underpinned by the values of responsible and sustainable business (W) and within technological capabilities (E).</a:t>
            </a:r>
            <a:endParaRPr lang="en-GB" sz="1200" dirty="0">
              <a:solidFill>
                <a:srgbClr val="333333"/>
              </a:solidFill>
              <a:effectLst/>
              <a:latin typeface="Arial" panose="020B0604020202020204" pitchFamily="34" charset="0"/>
              <a:ea typeface="Arial" panose="020B0604020202020204" pitchFamily="34" charset="0"/>
            </a:endParaRPr>
          </a:p>
        </p:txBody>
      </p:sp>
      <p:graphicFrame>
        <p:nvGraphicFramePr>
          <p:cNvPr id="5" name="Table 4">
            <a:extLst>
              <a:ext uri="{FF2B5EF4-FFF2-40B4-BE49-F238E27FC236}">
                <a16:creationId xmlns:a16="http://schemas.microsoft.com/office/drawing/2014/main" id="{D6231571-CCA1-720A-B5E9-D07C73ECD9B8}"/>
              </a:ext>
            </a:extLst>
          </p:cNvPr>
          <p:cNvGraphicFramePr>
            <a:graphicFrameLocks noGrp="1"/>
          </p:cNvGraphicFramePr>
          <p:nvPr>
            <p:extLst>
              <p:ext uri="{D42A27DB-BD31-4B8C-83A1-F6EECF244321}">
                <p14:modId xmlns:p14="http://schemas.microsoft.com/office/powerpoint/2010/main" val="1316775498"/>
              </p:ext>
            </p:extLst>
          </p:nvPr>
        </p:nvGraphicFramePr>
        <p:xfrm>
          <a:off x="4856170" y="912688"/>
          <a:ext cx="6979032" cy="4293960"/>
        </p:xfrm>
        <a:graphic>
          <a:graphicData uri="http://schemas.openxmlformats.org/drawingml/2006/table">
            <a:tbl>
              <a:tblPr firstRow="1" firstCol="1" bandRow="1"/>
              <a:tblGrid>
                <a:gridCol w="2059161">
                  <a:extLst>
                    <a:ext uri="{9D8B030D-6E8A-4147-A177-3AD203B41FA5}">
                      <a16:colId xmlns:a16="http://schemas.microsoft.com/office/drawing/2014/main" val="2760944284"/>
                    </a:ext>
                  </a:extLst>
                </a:gridCol>
                <a:gridCol w="2059969">
                  <a:extLst>
                    <a:ext uri="{9D8B030D-6E8A-4147-A177-3AD203B41FA5}">
                      <a16:colId xmlns:a16="http://schemas.microsoft.com/office/drawing/2014/main" val="3512178671"/>
                    </a:ext>
                  </a:extLst>
                </a:gridCol>
                <a:gridCol w="2859902">
                  <a:extLst>
                    <a:ext uri="{9D8B030D-6E8A-4147-A177-3AD203B41FA5}">
                      <a16:colId xmlns:a16="http://schemas.microsoft.com/office/drawing/2014/main" val="2146552472"/>
                    </a:ext>
                  </a:extLst>
                </a:gridCol>
              </a:tblGrid>
              <a:tr h="252149">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Root Definition</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Issues in the real world</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b="1">
                          <a:solidFill>
                            <a:srgbClr val="333333"/>
                          </a:solidFill>
                          <a:effectLst/>
                          <a:latin typeface="Calibri" panose="020F0502020204030204" pitchFamily="34" charset="0"/>
                          <a:ea typeface="Arial" panose="020B0604020202020204" pitchFamily="34" charset="0"/>
                        </a:rPr>
                        <a:t>What can be done?</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2911460"/>
                  </a:ext>
                </a:extLst>
              </a:tr>
              <a:tr h="1119315">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rPr>
                        <a:t>… universities (A) in collaboration with schools, further education colleges and enterprises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Poor alignment between schools, colleges, and universities, little or no collaboration with enterprises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rtl="0">
                        <a:lnSpc>
                          <a:spcPct val="100000"/>
                        </a:lnSpc>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Review the purpose and objective of schools, colleges and universities</a:t>
                      </a:r>
                      <a:endParaRPr lang="en-GB" sz="1400" dirty="0">
                        <a:solidFill>
                          <a:srgbClr val="333333"/>
                        </a:solidFill>
                        <a:effectLst/>
                        <a:latin typeface="Arial" panose="020B0604020202020204" pitchFamily="34" charset="0"/>
                        <a:ea typeface="Arial" panose="020B0604020202020204" pitchFamily="34" charset="0"/>
                      </a:endParaRPr>
                    </a:p>
                    <a:p>
                      <a:pPr marL="182563" lvl="0" indent="-182563">
                        <a:lnSpc>
                          <a:spcPct val="100000"/>
                        </a:lnSpc>
                        <a:buFont typeface="Symbol" panose="05050102010706020507" pitchFamily="18" charset="2"/>
                        <a:buChar char=""/>
                      </a:pPr>
                      <a:r>
                        <a:rPr lang="en-GB" sz="1400" dirty="0">
                          <a:solidFill>
                            <a:srgbClr val="333333"/>
                          </a:solidFill>
                          <a:effectLst/>
                          <a:latin typeface="Calibri" panose="020F0502020204030204" pitchFamily="34" charset="0"/>
                          <a:ea typeface="Arial" panose="020B0604020202020204" pitchFamily="34" charset="0"/>
                        </a:rPr>
                        <a:t>Create measures and incentives</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01982457"/>
                  </a:ext>
                </a:extLst>
              </a:tr>
              <a:tr h="916132">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drive economic growth</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In the 4</a:t>
                      </a:r>
                      <a:r>
                        <a:rPr lang="en-GB" sz="1400" baseline="30000">
                          <a:solidFill>
                            <a:srgbClr val="333333"/>
                          </a:solidFill>
                          <a:effectLst/>
                          <a:latin typeface="Calibri" panose="020F0502020204030204" pitchFamily="34" charset="0"/>
                          <a:ea typeface="Arial" panose="020B0604020202020204" pitchFamily="34" charset="0"/>
                        </a:rPr>
                        <a:t>th</a:t>
                      </a:r>
                      <a:r>
                        <a:rPr lang="en-GB" sz="1400">
                          <a:solidFill>
                            <a:srgbClr val="333333"/>
                          </a:solidFill>
                          <a:effectLst/>
                          <a:latin typeface="Calibri" panose="020F0502020204030204" pitchFamily="34" charset="0"/>
                          <a:ea typeface="Arial" panose="020B0604020202020204" pitchFamily="34" charset="0"/>
                        </a:rPr>
                        <a:t> quartile for developed (OECD) economies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Increase financial support for start-ups</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Increasing support for collaborative growth initiatives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5643725"/>
                  </a:ext>
                </a:extLst>
              </a:tr>
              <a:tr h="668529">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creating and growing enterprises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Enterprise death rate is higher than birth rate </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Fund enterprise education</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Start-up competitions</a:t>
                      </a:r>
                    </a:p>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Advisory support for growth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5092931"/>
                  </a:ext>
                </a:extLst>
              </a:tr>
              <a:tr h="530449">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 benefit wider society</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a:solidFill>
                            <a:srgbClr val="333333"/>
                          </a:solidFill>
                          <a:effectLst/>
                          <a:latin typeface="Calibri" panose="020F0502020204030204" pitchFamily="34" charset="0"/>
                          <a:ea typeface="Arial" panose="020B0604020202020204" pitchFamily="34" charset="0"/>
                        </a:rPr>
                        <a:t>Not visible. No clear benefits</a:t>
                      </a:r>
                      <a:endParaRPr lang="en-GB" sz="140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Measure the increase/decrease jobs versus higher value jobs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966811"/>
                  </a:ext>
                </a:extLst>
              </a:tr>
              <a:tr h="807386">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rPr>
                        <a:t>Owned by government</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pPr>
                      <a:r>
                        <a:rPr lang="en-GB" sz="1400" dirty="0">
                          <a:solidFill>
                            <a:srgbClr val="333333"/>
                          </a:solidFill>
                          <a:effectLst/>
                          <a:latin typeface="Calibri" panose="020F0502020204030204" pitchFamily="34" charset="0"/>
                          <a:ea typeface="Arial" panose="020B0604020202020204" pitchFamily="34" charset="0"/>
                          <a:cs typeface="Arial" panose="020B0604020202020204" pitchFamily="34" charset="0"/>
                        </a:rPr>
                        <a:t>Primarily concerned with measuring and reporting outputs </a:t>
                      </a:r>
                      <a:endParaRPr lang="en-GB" sz="1400" dirty="0">
                        <a:solidFill>
                          <a:srgbClr val="333333"/>
                        </a:solidFill>
                        <a:effectLst/>
                        <a:latin typeface="Arial" panose="020B0604020202020204" pitchFamily="34" charset="0"/>
                        <a:ea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2563" lvl="0" indent="-182563" algn="l" defTabSz="914400" rtl="0" eaLnBrk="1" latinLnBrk="0" hangingPunct="1">
                        <a:lnSpc>
                          <a:spcPct val="100000"/>
                        </a:lnSpc>
                        <a:buFont typeface="Symbol" panose="05050102010706020507" pitchFamily="18" charset="2"/>
                        <a:buChar char=""/>
                      </a:pPr>
                      <a:r>
                        <a:rPr lang="en-GB" sz="1400" kern="1200" dirty="0">
                          <a:solidFill>
                            <a:srgbClr val="333333"/>
                          </a:solidFill>
                          <a:effectLst/>
                          <a:latin typeface="Calibri" panose="020F0502020204030204" pitchFamily="34" charset="0"/>
                          <a:ea typeface="Arial" panose="020B0604020202020204" pitchFamily="34" charset="0"/>
                          <a:cs typeface="+mn-cs"/>
                        </a:rPr>
                        <a:t>Focus on measuring and growing underlaying capabilities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0823992"/>
                  </a:ext>
                </a:extLst>
              </a:tr>
            </a:tbl>
          </a:graphicData>
        </a:graphic>
      </p:graphicFrame>
      <p:sp>
        <p:nvSpPr>
          <p:cNvPr id="6" name="TextBox 5">
            <a:extLst>
              <a:ext uri="{FF2B5EF4-FFF2-40B4-BE49-F238E27FC236}">
                <a16:creationId xmlns:a16="http://schemas.microsoft.com/office/drawing/2014/main" id="{753D1E13-449E-6B1B-1229-C4708F3E0F3B}"/>
              </a:ext>
            </a:extLst>
          </p:cNvPr>
          <p:cNvSpPr txBox="1"/>
          <p:nvPr/>
        </p:nvSpPr>
        <p:spPr>
          <a:xfrm>
            <a:off x="269966" y="269575"/>
            <a:ext cx="5930791" cy="369332"/>
          </a:xfrm>
          <a:prstGeom prst="rect">
            <a:avLst/>
          </a:prstGeom>
          <a:noFill/>
        </p:spPr>
        <p:txBody>
          <a:bodyPr wrap="none" rtlCol="0">
            <a:spAutoFit/>
          </a:bodyPr>
          <a:lstStyle/>
          <a:p>
            <a:r>
              <a:rPr lang="en-GB" dirty="0"/>
              <a:t>Example of surfacing potential changes from root definition…</a:t>
            </a:r>
          </a:p>
        </p:txBody>
      </p:sp>
      <p:pic>
        <p:nvPicPr>
          <p:cNvPr id="2" name="Picture 1">
            <a:extLst>
              <a:ext uri="{FF2B5EF4-FFF2-40B4-BE49-F238E27FC236}">
                <a16:creationId xmlns:a16="http://schemas.microsoft.com/office/drawing/2014/main" id="{AD065854-7D68-498A-932E-EB0D4EBE0B4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06073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DDC760-E7EB-A0F3-BA7D-2D7DA9C3CAEA}"/>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sp>
        <p:nvSpPr>
          <p:cNvPr id="6" name="TextBox 5">
            <a:extLst>
              <a:ext uri="{FF2B5EF4-FFF2-40B4-BE49-F238E27FC236}">
                <a16:creationId xmlns:a16="http://schemas.microsoft.com/office/drawing/2014/main" id="{54FB8F20-0BA6-3BDD-AAA5-84196A172DBA}"/>
              </a:ext>
            </a:extLst>
          </p:cNvPr>
          <p:cNvSpPr txBox="1"/>
          <p:nvPr/>
        </p:nvSpPr>
        <p:spPr>
          <a:xfrm>
            <a:off x="6337525" y="1197620"/>
            <a:ext cx="5507900" cy="4462760"/>
          </a:xfrm>
          <a:prstGeom prst="rect">
            <a:avLst/>
          </a:prstGeom>
          <a:noFill/>
        </p:spPr>
        <p:txBody>
          <a:bodyPr wrap="square">
            <a:spAutoFit/>
          </a:bodyPr>
          <a:lstStyle/>
          <a:p>
            <a:r>
              <a:rPr lang="en-GB" sz="1600" b="1" dirty="0"/>
              <a:t>Step 6 - Feasible changes or interventions</a:t>
            </a:r>
          </a:p>
          <a:p>
            <a:r>
              <a:rPr lang="en-GB" sz="1600" dirty="0"/>
              <a:t>Concerned with identifying the feasible changes or interventions that would improve the behaviour of the system and consequently its performance. </a:t>
            </a:r>
          </a:p>
          <a:p>
            <a:r>
              <a:rPr lang="en-GB" sz="1600" dirty="0"/>
              <a:t>A table such the example in previous page is likely to contain several possible interventions that would bring the real-world closer to our conceptual model. However, there are a number of pertinent points</a:t>
            </a:r>
          </a:p>
          <a:p>
            <a:endParaRPr lang="en-GB" sz="1600" dirty="0"/>
          </a:p>
          <a:p>
            <a:pPr marL="342900" indent="-342900">
              <a:buAutoNum type="arabicPeriod"/>
            </a:pPr>
            <a:r>
              <a:rPr lang="en-GB" sz="1400" i="1" dirty="0"/>
              <a:t>Once we make a change to the system, the system is changed, and it would need to be restudied and reanalysed to understand the new system and the new constraints. </a:t>
            </a:r>
          </a:p>
          <a:p>
            <a:pPr marL="342900" indent="-342900">
              <a:buAutoNum type="arabicPeriod"/>
            </a:pPr>
            <a:r>
              <a:rPr lang="en-GB" sz="1400" i="1" dirty="0"/>
              <a:t>The change should focus on identifying the most significant constraint that is preventing the system from getting one step closer to its purpose/performance.</a:t>
            </a:r>
          </a:p>
          <a:p>
            <a:pPr marL="342900" indent="-342900">
              <a:buAutoNum type="arabicPeriod"/>
            </a:pPr>
            <a:r>
              <a:rPr lang="en-GB" sz="1400" i="1" dirty="0"/>
              <a:t>Focus on finding the one simple change we can make that would have a profound effect on the behaviour of the overall system, i.e., the “trim-tab” </a:t>
            </a:r>
          </a:p>
          <a:p>
            <a:pPr marL="342900" indent="-342900">
              <a:buAutoNum type="arabicPeriod"/>
            </a:pPr>
            <a:r>
              <a:rPr lang="en-GB" sz="1400" i="1" dirty="0"/>
              <a:t>Consider potential sources of resistance to change.</a:t>
            </a:r>
            <a:endParaRPr lang="en-GB" i="1" dirty="0"/>
          </a:p>
        </p:txBody>
      </p:sp>
      <p:pic>
        <p:nvPicPr>
          <p:cNvPr id="7" name="Picture 6">
            <a:extLst>
              <a:ext uri="{FF2B5EF4-FFF2-40B4-BE49-F238E27FC236}">
                <a16:creationId xmlns:a16="http://schemas.microsoft.com/office/drawing/2014/main" id="{3353B36A-1CFE-8EA0-88DF-AE69AFB9F852}"/>
              </a:ext>
            </a:extLst>
          </p:cNvPr>
          <p:cNvPicPr>
            <a:picLocks noChangeAspect="1"/>
          </p:cNvPicPr>
          <p:nvPr/>
        </p:nvPicPr>
        <p:blipFill>
          <a:blip r:embed="rId2"/>
          <a:stretch>
            <a:fillRect/>
          </a:stretch>
        </p:blipFill>
        <p:spPr>
          <a:xfrm>
            <a:off x="346575" y="1355750"/>
            <a:ext cx="5673362" cy="3879136"/>
          </a:xfrm>
          <a:prstGeom prst="rect">
            <a:avLst/>
          </a:prstGeom>
        </p:spPr>
      </p:pic>
      <p:pic>
        <p:nvPicPr>
          <p:cNvPr id="2" name="Picture 1">
            <a:extLst>
              <a:ext uri="{FF2B5EF4-FFF2-40B4-BE49-F238E27FC236}">
                <a16:creationId xmlns:a16="http://schemas.microsoft.com/office/drawing/2014/main" id="{D1A98ECE-7D43-4208-BBA0-19182EC056C1}"/>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602658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8BC8F1-F273-863C-A6D4-F87E212FFDC0}"/>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Soft Systems Methodology (SSM)</a:t>
            </a:r>
          </a:p>
        </p:txBody>
      </p:sp>
      <p:pic>
        <p:nvPicPr>
          <p:cNvPr id="5" name="Picture 4">
            <a:extLst>
              <a:ext uri="{FF2B5EF4-FFF2-40B4-BE49-F238E27FC236}">
                <a16:creationId xmlns:a16="http://schemas.microsoft.com/office/drawing/2014/main" id="{F36CEDB8-6EA7-C92F-12E0-E76EC1212263}"/>
              </a:ext>
            </a:extLst>
          </p:cNvPr>
          <p:cNvPicPr>
            <a:picLocks noChangeAspect="1"/>
          </p:cNvPicPr>
          <p:nvPr/>
        </p:nvPicPr>
        <p:blipFill>
          <a:blip r:embed="rId2"/>
          <a:stretch>
            <a:fillRect/>
          </a:stretch>
        </p:blipFill>
        <p:spPr>
          <a:xfrm>
            <a:off x="346575" y="1355750"/>
            <a:ext cx="5673362" cy="3879136"/>
          </a:xfrm>
          <a:prstGeom prst="rect">
            <a:avLst/>
          </a:prstGeom>
        </p:spPr>
      </p:pic>
      <p:sp>
        <p:nvSpPr>
          <p:cNvPr id="6" name="TextBox 5">
            <a:extLst>
              <a:ext uri="{FF2B5EF4-FFF2-40B4-BE49-F238E27FC236}">
                <a16:creationId xmlns:a16="http://schemas.microsoft.com/office/drawing/2014/main" id="{2AAF4600-7B0C-716F-1593-E21CEECEA415}"/>
              </a:ext>
            </a:extLst>
          </p:cNvPr>
          <p:cNvSpPr txBox="1"/>
          <p:nvPr/>
        </p:nvSpPr>
        <p:spPr>
          <a:xfrm>
            <a:off x="6337525" y="1355750"/>
            <a:ext cx="5507900" cy="1815882"/>
          </a:xfrm>
          <a:prstGeom prst="rect">
            <a:avLst/>
          </a:prstGeom>
          <a:noFill/>
        </p:spPr>
        <p:txBody>
          <a:bodyPr wrap="square">
            <a:spAutoFit/>
          </a:bodyPr>
          <a:lstStyle/>
          <a:p>
            <a:r>
              <a:rPr lang="en-GB" sz="1600" b="1" dirty="0"/>
              <a:t>Step 7: Action to Improve the Problem Situation</a:t>
            </a:r>
          </a:p>
          <a:p>
            <a:r>
              <a:rPr lang="en-GB" sz="1600" dirty="0"/>
              <a:t>Take action to implement this change. As stated above, this change will result in a new system that may even affect the wider system within which our system exists, leading to more problems and opportunities. Thus, the process starts again from Step 1. </a:t>
            </a:r>
          </a:p>
          <a:p>
            <a:pPr marL="342900" indent="-342900">
              <a:buAutoNum type="arabicPeriod"/>
            </a:pPr>
            <a:endParaRPr lang="en-GB" sz="1600" i="1" dirty="0"/>
          </a:p>
        </p:txBody>
      </p:sp>
      <p:pic>
        <p:nvPicPr>
          <p:cNvPr id="2" name="Picture 1">
            <a:extLst>
              <a:ext uri="{FF2B5EF4-FFF2-40B4-BE49-F238E27FC236}">
                <a16:creationId xmlns:a16="http://schemas.microsoft.com/office/drawing/2014/main" id="{93B7BE6B-7CE0-46DA-86D6-D0E419FDC0E2}"/>
              </a:ext>
            </a:extLst>
          </p:cNvPr>
          <p:cNvPicPr>
            <a:picLocks noChangeAspect="1"/>
          </p:cNvPicPr>
          <p:nvPr/>
        </p:nvPicPr>
        <p:blipFill>
          <a:blip r:embed="rId3"/>
          <a:stretch>
            <a:fillRect/>
          </a:stretch>
        </p:blipFill>
        <p:spPr>
          <a:xfrm>
            <a:off x="0" y="5680524"/>
            <a:ext cx="2883658" cy="1079086"/>
          </a:xfrm>
          <a:prstGeom prst="rect">
            <a:avLst/>
          </a:prstGeom>
        </p:spPr>
      </p:pic>
    </p:spTree>
    <p:extLst>
      <p:ext uri="{BB962C8B-B14F-4D97-AF65-F5344CB8AC3E}">
        <p14:creationId xmlns:p14="http://schemas.microsoft.com/office/powerpoint/2010/main" val="2055568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D97C4A-A2C5-E436-9F07-20497C397152}"/>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Storytelling and Roleplay</a:t>
            </a:r>
          </a:p>
        </p:txBody>
      </p:sp>
      <p:sp>
        <p:nvSpPr>
          <p:cNvPr id="5" name="TextBox 4">
            <a:extLst>
              <a:ext uri="{FF2B5EF4-FFF2-40B4-BE49-F238E27FC236}">
                <a16:creationId xmlns:a16="http://schemas.microsoft.com/office/drawing/2014/main" id="{5FBB52D0-2B01-65D9-7887-058DA9EC7BE7}"/>
              </a:ext>
            </a:extLst>
          </p:cNvPr>
          <p:cNvSpPr txBox="1"/>
          <p:nvPr/>
        </p:nvSpPr>
        <p:spPr>
          <a:xfrm>
            <a:off x="673662" y="1382102"/>
            <a:ext cx="3605349" cy="1200329"/>
          </a:xfrm>
          <a:prstGeom prst="rect">
            <a:avLst/>
          </a:prstGeom>
          <a:solidFill>
            <a:schemeClr val="bg2"/>
          </a:solidFill>
        </p:spPr>
        <p:txBody>
          <a:bodyPr wrap="square">
            <a:spAutoFit/>
          </a:bodyPr>
          <a:lstStyle/>
          <a:p>
            <a:r>
              <a:rPr lang="en-GB" dirty="0"/>
              <a:t>Just like playing is the most elevated form of learning and investigation, </a:t>
            </a:r>
            <a:r>
              <a:rPr lang="en-GB" b="1" dirty="0"/>
              <a:t>storytelling</a:t>
            </a:r>
            <a:r>
              <a:rPr lang="en-GB" dirty="0"/>
              <a:t> is an effective way of communicating and learning</a:t>
            </a:r>
            <a:endParaRPr lang="en-GB" sz="1600" i="1" dirty="0"/>
          </a:p>
        </p:txBody>
      </p:sp>
      <p:sp>
        <p:nvSpPr>
          <p:cNvPr id="6" name="TextBox 5">
            <a:extLst>
              <a:ext uri="{FF2B5EF4-FFF2-40B4-BE49-F238E27FC236}">
                <a16:creationId xmlns:a16="http://schemas.microsoft.com/office/drawing/2014/main" id="{54EEE17B-FF11-470A-4B97-9830A7C3ACD9}"/>
              </a:ext>
            </a:extLst>
          </p:cNvPr>
          <p:cNvSpPr txBox="1"/>
          <p:nvPr/>
        </p:nvSpPr>
        <p:spPr>
          <a:xfrm>
            <a:off x="631096" y="3054421"/>
            <a:ext cx="3587932" cy="1477328"/>
          </a:xfrm>
          <a:prstGeom prst="rect">
            <a:avLst/>
          </a:prstGeom>
          <a:noFill/>
        </p:spPr>
        <p:txBody>
          <a:bodyPr wrap="square">
            <a:spAutoFit/>
          </a:bodyPr>
          <a:lstStyle/>
          <a:p>
            <a:r>
              <a:rPr lang="en-GB" sz="1800" b="1" dirty="0">
                <a:effectLst/>
                <a:latin typeface="Calibri" panose="020F0502020204030204" pitchFamily="34" charset="0"/>
                <a:ea typeface="Arial" panose="020B0604020202020204" pitchFamily="34" charset="0"/>
                <a:cs typeface="Arial" panose="020B0604020202020204" pitchFamily="34" charset="0"/>
              </a:rPr>
              <a:t>Vignettes</a:t>
            </a:r>
            <a:r>
              <a:rPr lang="en-GB" sz="1800" dirty="0">
                <a:effectLst/>
                <a:latin typeface="Calibri" panose="020F0502020204030204" pitchFamily="34" charset="0"/>
                <a:ea typeface="Arial" panose="020B0604020202020204" pitchFamily="34" charset="0"/>
                <a:cs typeface="Arial" panose="020B0604020202020204" pitchFamily="34" charset="0"/>
              </a:rPr>
              <a:t> are brief stories of events that may describe a particular situation. Typically, they are 800-1000 words, but they can be just a few sentences long. </a:t>
            </a:r>
            <a:endParaRPr lang="en-GB" dirty="0"/>
          </a:p>
        </p:txBody>
      </p:sp>
      <p:sp>
        <p:nvSpPr>
          <p:cNvPr id="7" name="TextBox 6">
            <a:extLst>
              <a:ext uri="{FF2B5EF4-FFF2-40B4-BE49-F238E27FC236}">
                <a16:creationId xmlns:a16="http://schemas.microsoft.com/office/drawing/2014/main" id="{F26556A2-D0EC-3EC8-23D3-03D661AA17A9}"/>
              </a:ext>
            </a:extLst>
          </p:cNvPr>
          <p:cNvSpPr txBox="1"/>
          <p:nvPr/>
        </p:nvSpPr>
        <p:spPr>
          <a:xfrm>
            <a:off x="5190726" y="1756778"/>
            <a:ext cx="6122124" cy="2269980"/>
          </a:xfrm>
          <a:prstGeom prst="rect">
            <a:avLst/>
          </a:prstGeom>
          <a:noFill/>
        </p:spPr>
        <p:txBody>
          <a:bodyPr wrap="square">
            <a:spAutoFit/>
          </a:bodyPr>
          <a:lstStyle/>
          <a:p>
            <a:pPr marL="457200" marR="272415">
              <a:lnSpc>
                <a:spcPct val="133000"/>
              </a:lnSpc>
              <a:spcAft>
                <a:spcPts val="0"/>
              </a:spcAft>
            </a:pPr>
            <a:r>
              <a:rPr lang="en-GB" sz="18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 in our organisation we do annual performance reviews, but we just pay lip service to them, we do not really value them. Last year my manager told me that we will do my performance review next week on the flight when we are travelling to Milan, which I was not happy about… ”</a:t>
            </a:r>
            <a:endParaRPr lang="en-GB" sz="140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355B02A9-63E2-4722-AE58-599C5C04F14A}"/>
              </a:ext>
            </a:extLst>
          </p:cNvPr>
          <p:cNvPicPr>
            <a:picLocks noChangeAspect="1"/>
          </p:cNvPicPr>
          <p:nvPr/>
        </p:nvPicPr>
        <p:blipFill>
          <a:blip r:embed="rId2"/>
          <a:stretch>
            <a:fillRect/>
          </a:stretch>
        </p:blipFill>
        <p:spPr>
          <a:xfrm>
            <a:off x="0" y="5746959"/>
            <a:ext cx="2883658" cy="1079086"/>
          </a:xfrm>
          <a:prstGeom prst="rect">
            <a:avLst/>
          </a:prstGeom>
        </p:spPr>
      </p:pic>
    </p:spTree>
    <p:extLst>
      <p:ext uri="{BB962C8B-B14F-4D97-AF65-F5344CB8AC3E}">
        <p14:creationId xmlns:p14="http://schemas.microsoft.com/office/powerpoint/2010/main" val="2454331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CC16EA-77FD-D80F-E2CB-B9AD6EA01E06}"/>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Storytelling and Roleplay</a:t>
            </a:r>
          </a:p>
        </p:txBody>
      </p:sp>
      <p:sp>
        <p:nvSpPr>
          <p:cNvPr id="5" name="TextBox 4">
            <a:extLst>
              <a:ext uri="{FF2B5EF4-FFF2-40B4-BE49-F238E27FC236}">
                <a16:creationId xmlns:a16="http://schemas.microsoft.com/office/drawing/2014/main" id="{D8ACB972-77DA-55FA-1AC0-77B798330B05}"/>
              </a:ext>
            </a:extLst>
          </p:cNvPr>
          <p:cNvSpPr txBox="1"/>
          <p:nvPr/>
        </p:nvSpPr>
        <p:spPr>
          <a:xfrm>
            <a:off x="363213" y="1331018"/>
            <a:ext cx="6122124" cy="369332"/>
          </a:xfrm>
          <a:prstGeom prst="rect">
            <a:avLst/>
          </a:prstGeom>
          <a:noFill/>
        </p:spPr>
        <p:txBody>
          <a:bodyPr wrap="square">
            <a:spAutoFit/>
          </a:bodyPr>
          <a:lstStyle/>
          <a:p>
            <a:r>
              <a:rPr lang="en-GB" sz="1800" b="1" dirty="0">
                <a:effectLst/>
                <a:latin typeface="Calibri" panose="020F0502020204030204" pitchFamily="34" charset="0"/>
                <a:ea typeface="Arial" panose="020B0604020202020204" pitchFamily="34" charset="0"/>
                <a:cs typeface="Arial" panose="020B0604020202020204" pitchFamily="34" charset="0"/>
              </a:rPr>
              <a:t>Roleplaying</a:t>
            </a:r>
            <a:r>
              <a:rPr lang="en-GB" sz="1800" dirty="0">
                <a:effectLst/>
                <a:latin typeface="Calibri" panose="020F0502020204030204" pitchFamily="34" charset="0"/>
                <a:ea typeface="Arial" panose="020B0604020202020204" pitchFamily="34" charset="0"/>
                <a:cs typeface="Arial" panose="020B0604020202020204" pitchFamily="34" charset="0"/>
              </a:rPr>
              <a:t> is an effective way of bringing a story to life…</a:t>
            </a:r>
            <a:endParaRPr lang="en-GB" dirty="0"/>
          </a:p>
        </p:txBody>
      </p:sp>
      <p:pic>
        <p:nvPicPr>
          <p:cNvPr id="6" name="Picture 5">
            <a:extLst>
              <a:ext uri="{FF2B5EF4-FFF2-40B4-BE49-F238E27FC236}">
                <a16:creationId xmlns:a16="http://schemas.microsoft.com/office/drawing/2014/main" id="{BE313EA1-4487-72D5-DBE3-242DDF164A8A}"/>
              </a:ext>
            </a:extLst>
          </p:cNvPr>
          <p:cNvPicPr>
            <a:picLocks noChangeAspect="1"/>
          </p:cNvPicPr>
          <p:nvPr/>
        </p:nvPicPr>
        <p:blipFill>
          <a:blip r:embed="rId2"/>
          <a:stretch>
            <a:fillRect/>
          </a:stretch>
        </p:blipFill>
        <p:spPr>
          <a:xfrm>
            <a:off x="461553" y="1837799"/>
            <a:ext cx="10859589" cy="3012030"/>
          </a:xfrm>
          <a:prstGeom prst="rect">
            <a:avLst/>
          </a:prstGeom>
        </p:spPr>
      </p:pic>
      <p:sp>
        <p:nvSpPr>
          <p:cNvPr id="7" name="TextBox 6">
            <a:extLst>
              <a:ext uri="{FF2B5EF4-FFF2-40B4-BE49-F238E27FC236}">
                <a16:creationId xmlns:a16="http://schemas.microsoft.com/office/drawing/2014/main" id="{558230A4-EB42-97A1-C0DF-3E966BE4696B}"/>
              </a:ext>
            </a:extLst>
          </p:cNvPr>
          <p:cNvSpPr txBox="1"/>
          <p:nvPr/>
        </p:nvSpPr>
        <p:spPr>
          <a:xfrm>
            <a:off x="363213" y="4987278"/>
            <a:ext cx="10751469" cy="369332"/>
          </a:xfrm>
          <a:prstGeom prst="rect">
            <a:avLst/>
          </a:prstGeom>
          <a:noFill/>
        </p:spPr>
        <p:txBody>
          <a:bodyPr wrap="none" rtlCol="0">
            <a:spAutoFit/>
          </a:bodyPr>
          <a:lstStyle/>
          <a:p>
            <a:r>
              <a:rPr lang="en-GB" dirty="0"/>
              <a:t>In this example, a small group is role playing to bring to life what happens along a process (mapped on the floor). </a:t>
            </a:r>
          </a:p>
        </p:txBody>
      </p:sp>
      <p:pic>
        <p:nvPicPr>
          <p:cNvPr id="2" name="Picture 1">
            <a:extLst>
              <a:ext uri="{FF2B5EF4-FFF2-40B4-BE49-F238E27FC236}">
                <a16:creationId xmlns:a16="http://schemas.microsoft.com/office/drawing/2014/main" id="{38413053-4EA8-42D0-956C-D81C1A70BE2F}"/>
              </a:ext>
            </a:extLst>
          </p:cNvPr>
          <p:cNvPicPr>
            <a:picLocks noChangeAspect="1"/>
          </p:cNvPicPr>
          <p:nvPr/>
        </p:nvPicPr>
        <p:blipFill>
          <a:blip r:embed="rId3"/>
          <a:stretch>
            <a:fillRect/>
          </a:stretch>
        </p:blipFill>
        <p:spPr>
          <a:xfrm>
            <a:off x="0" y="5804555"/>
            <a:ext cx="2883658" cy="1079086"/>
          </a:xfrm>
          <a:prstGeom prst="rect">
            <a:avLst/>
          </a:prstGeom>
        </p:spPr>
      </p:pic>
    </p:spTree>
    <p:extLst>
      <p:ext uri="{BB962C8B-B14F-4D97-AF65-F5344CB8AC3E}">
        <p14:creationId xmlns:p14="http://schemas.microsoft.com/office/powerpoint/2010/main" val="393586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E64AFB-8C23-E71C-07E5-03DB2AE6626D}"/>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sp>
        <p:nvSpPr>
          <p:cNvPr id="5" name="TextBox 4">
            <a:extLst>
              <a:ext uri="{FF2B5EF4-FFF2-40B4-BE49-F238E27FC236}">
                <a16:creationId xmlns:a16="http://schemas.microsoft.com/office/drawing/2014/main" id="{BDE287B7-7EEB-B462-CEAE-02822B33CAA8}"/>
              </a:ext>
            </a:extLst>
          </p:cNvPr>
          <p:cNvSpPr txBox="1"/>
          <p:nvPr/>
        </p:nvSpPr>
        <p:spPr>
          <a:xfrm>
            <a:off x="388192" y="1022972"/>
            <a:ext cx="4954515" cy="4524315"/>
          </a:xfrm>
          <a:prstGeom prst="rect">
            <a:avLst/>
          </a:prstGeom>
          <a:noFill/>
        </p:spPr>
        <p:txBody>
          <a:bodyPr wrap="square">
            <a:spAutoFit/>
          </a:bodyPr>
          <a:lstStyle/>
          <a:p>
            <a:r>
              <a:rPr lang="en-GB" sz="1600" b="1" dirty="0">
                <a:effectLst/>
                <a:latin typeface="Calibri" panose="020F0502020204030204" pitchFamily="34" charset="0"/>
                <a:ea typeface="Arial" panose="020B0604020202020204" pitchFamily="34" charset="0"/>
                <a:cs typeface="Arial" panose="020B0604020202020204" pitchFamily="34" charset="0"/>
              </a:rPr>
              <a:t>Rich Picture </a:t>
            </a:r>
            <a:r>
              <a:rPr lang="en-GB" sz="1600" dirty="0">
                <a:effectLst/>
                <a:latin typeface="Calibri" panose="020F0502020204030204" pitchFamily="34" charset="0"/>
                <a:ea typeface="Arial" panose="020B0604020202020204" pitchFamily="34" charset="0"/>
                <a:cs typeface="Arial" panose="020B0604020202020204" pitchFamily="34" charset="0"/>
              </a:rPr>
              <a:t>is an action learning mechanism to help learn about complex and ill-defined systems.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There are no formal rules, nomenclature or syntax to follow, instead they rely on the user’s creativity in using symbols, cartoons and sketches to help them to tell a story.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The real value of the technique is that it forces the creator out of their comfort zone and makes them think more deeply about the system or the problem. </a:t>
            </a:r>
          </a:p>
          <a:p>
            <a:endParaRPr lang="en-GB" sz="1600" dirty="0">
              <a:latin typeface="Calibri" panose="020F0502020204030204" pitchFamily="34" charset="0"/>
              <a:ea typeface="Arial" panose="020B0604020202020204" pitchFamily="34" charset="0"/>
              <a:cs typeface="Arial" panose="020B0604020202020204" pitchFamily="34" charset="0"/>
            </a:endParaRPr>
          </a:p>
          <a:p>
            <a:r>
              <a:rPr lang="en-GB" sz="1600" dirty="0">
                <a:effectLst/>
                <a:latin typeface="Calibri" panose="020F0502020204030204" pitchFamily="34" charset="0"/>
                <a:ea typeface="Arial" panose="020B0604020202020204" pitchFamily="34" charset="0"/>
                <a:cs typeface="Arial" panose="020B0604020202020204" pitchFamily="34" charset="0"/>
              </a:rPr>
              <a:t>Combined with the narrative that accompanies the illustration they provide a powerful way of telling a story about the behaviour of a system </a:t>
            </a:r>
          </a:p>
          <a:p>
            <a:endParaRPr lang="en-GB" sz="1600" dirty="0">
              <a:latin typeface="Calibri" panose="020F0502020204030204" pitchFamily="34" charset="0"/>
              <a:cs typeface="Arial" panose="020B0604020202020204" pitchFamily="34" charset="0"/>
            </a:endParaRPr>
          </a:p>
          <a:p>
            <a:r>
              <a:rPr lang="en-GB" sz="1600" dirty="0">
                <a:latin typeface="Calibri" panose="020F0502020204030204" pitchFamily="34" charset="0"/>
                <a:cs typeface="Arial" panose="020B0604020202020204" pitchFamily="34" charset="0"/>
              </a:rPr>
              <a:t>See opposite for an example of a rich picture and its narrative</a:t>
            </a:r>
            <a:endParaRPr lang="en-GB" sz="1600" dirty="0"/>
          </a:p>
        </p:txBody>
      </p:sp>
      <p:pic>
        <p:nvPicPr>
          <p:cNvPr id="6" name="Picture 5">
            <a:extLst>
              <a:ext uri="{FF2B5EF4-FFF2-40B4-BE49-F238E27FC236}">
                <a16:creationId xmlns:a16="http://schemas.microsoft.com/office/drawing/2014/main" id="{1FA476B9-1C9F-327D-BBB5-6AA2C58581BF}"/>
              </a:ext>
            </a:extLst>
          </p:cNvPr>
          <p:cNvPicPr>
            <a:picLocks noChangeAspect="1"/>
          </p:cNvPicPr>
          <p:nvPr/>
        </p:nvPicPr>
        <p:blipFill>
          <a:blip r:embed="rId2"/>
          <a:stretch>
            <a:fillRect/>
          </a:stretch>
        </p:blipFill>
        <p:spPr>
          <a:xfrm>
            <a:off x="5930536" y="358969"/>
            <a:ext cx="5598950" cy="3944864"/>
          </a:xfrm>
          <a:prstGeom prst="rect">
            <a:avLst/>
          </a:prstGeom>
        </p:spPr>
      </p:pic>
      <p:sp>
        <p:nvSpPr>
          <p:cNvPr id="7" name="TextBox 6">
            <a:extLst>
              <a:ext uri="{FF2B5EF4-FFF2-40B4-BE49-F238E27FC236}">
                <a16:creationId xmlns:a16="http://schemas.microsoft.com/office/drawing/2014/main" id="{16C66AC2-218E-77C8-375A-474C9B841346}"/>
              </a:ext>
            </a:extLst>
          </p:cNvPr>
          <p:cNvSpPr txBox="1"/>
          <p:nvPr/>
        </p:nvSpPr>
        <p:spPr>
          <a:xfrm>
            <a:off x="6096000" y="4392323"/>
            <a:ext cx="6269892" cy="1384995"/>
          </a:xfrm>
          <a:prstGeom prst="rect">
            <a:avLst/>
          </a:prstGeom>
          <a:noFill/>
        </p:spPr>
        <p:txBody>
          <a:bodyPr wrap="square">
            <a:spAutoFit/>
          </a:bodyPr>
          <a:lstStyle/>
          <a:p>
            <a:pPr marR="362585">
              <a:spcAft>
                <a:spcPts val="0"/>
              </a:spcAft>
            </a:pPr>
            <a:r>
              <a:rPr lang="en-GB" sz="1200" dirty="0">
                <a:solidFill>
                  <a:srgbClr val="333333"/>
                </a:solidFill>
                <a:effectLst/>
                <a:latin typeface="Calibri" panose="020F0502020204030204" pitchFamily="34" charset="0"/>
                <a:ea typeface="Arial" panose="020B0604020202020204" pitchFamily="34" charset="0"/>
                <a:cs typeface="Arial" panose="020B0604020202020204" pitchFamily="34" charset="0"/>
              </a:rPr>
              <a:t>“</a:t>
            </a:r>
            <a:r>
              <a:rPr lang="en-GB" sz="1200" i="1" dirty="0">
                <a:solidFill>
                  <a:srgbClr val="333333"/>
                </a:solidFill>
                <a:effectLst/>
                <a:latin typeface="Calibri" panose="020F0502020204030204" pitchFamily="34" charset="0"/>
                <a:ea typeface="Arial" panose="020B0604020202020204" pitchFamily="34" charset="0"/>
                <a:cs typeface="Arial" panose="020B0604020202020204" pitchFamily="34" charset="0"/>
              </a:rPr>
              <a:t>As a management team, we are trying to create this tranquil environment where academics, students, administrative and technical staff have some stability and can perform. However, we have a number of forces that we have to battle with on a daily basis. On the one side we have kids wanting to come and study with us, on the other hand we have industry wanting more and more from us and our students. We also have the Faculty, University, funding councils and professional bodies throwing more and more demands on us. Quite frankly I cannot help to think that we are sitting on a time bomb.</a:t>
            </a:r>
            <a:endParaRPr lang="en-GB" sz="1050" dirty="0">
              <a:solidFill>
                <a:srgbClr val="333333"/>
              </a:solidFill>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CEB7B9B5-94D0-4331-9AE9-405F1B3709B8}"/>
              </a:ext>
            </a:extLst>
          </p:cNvPr>
          <p:cNvPicPr>
            <a:picLocks noChangeAspect="1"/>
          </p:cNvPicPr>
          <p:nvPr/>
        </p:nvPicPr>
        <p:blipFill>
          <a:blip r:embed="rId3"/>
          <a:stretch>
            <a:fillRect/>
          </a:stretch>
        </p:blipFill>
        <p:spPr>
          <a:xfrm>
            <a:off x="0" y="5660147"/>
            <a:ext cx="2883658" cy="1079086"/>
          </a:xfrm>
          <a:prstGeom prst="rect">
            <a:avLst/>
          </a:prstGeom>
        </p:spPr>
      </p:pic>
    </p:spTree>
    <p:extLst>
      <p:ext uri="{BB962C8B-B14F-4D97-AF65-F5344CB8AC3E}">
        <p14:creationId xmlns:p14="http://schemas.microsoft.com/office/powerpoint/2010/main" val="1864433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E4198C-11A0-5100-9363-7B14AEC88F7C}"/>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pic>
        <p:nvPicPr>
          <p:cNvPr id="5" name="Picture 4">
            <a:extLst>
              <a:ext uri="{FF2B5EF4-FFF2-40B4-BE49-F238E27FC236}">
                <a16:creationId xmlns:a16="http://schemas.microsoft.com/office/drawing/2014/main" id="{6143FD39-8076-CB4E-16C2-E33468FD9C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78425" y="1403908"/>
            <a:ext cx="2375095" cy="1603176"/>
          </a:xfrm>
          <a:prstGeom prst="rect">
            <a:avLst/>
          </a:prstGeom>
          <a:noFill/>
        </p:spPr>
      </p:pic>
      <p:pic>
        <p:nvPicPr>
          <p:cNvPr id="6" name="Picture 5">
            <a:extLst>
              <a:ext uri="{FF2B5EF4-FFF2-40B4-BE49-F238E27FC236}">
                <a16:creationId xmlns:a16="http://schemas.microsoft.com/office/drawing/2014/main" id="{4A19B8BB-C2A5-EC77-45F7-CC8F7E944B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88237" y="1399437"/>
            <a:ext cx="2309222" cy="1607647"/>
          </a:xfrm>
          <a:prstGeom prst="rect">
            <a:avLst/>
          </a:prstGeom>
          <a:noFill/>
        </p:spPr>
      </p:pic>
      <p:pic>
        <p:nvPicPr>
          <p:cNvPr id="7" name="Picture 6">
            <a:extLst>
              <a:ext uri="{FF2B5EF4-FFF2-40B4-BE49-F238E27FC236}">
                <a16:creationId xmlns:a16="http://schemas.microsoft.com/office/drawing/2014/main" id="{84FF75FE-3491-5887-EAFD-4EE16C50845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8622" y="1399438"/>
            <a:ext cx="2464433" cy="1607646"/>
          </a:xfrm>
          <a:prstGeom prst="rect">
            <a:avLst/>
          </a:prstGeom>
          <a:noFill/>
        </p:spPr>
      </p:pic>
      <p:sp>
        <p:nvSpPr>
          <p:cNvPr id="8" name="TextBox 7">
            <a:extLst>
              <a:ext uri="{FF2B5EF4-FFF2-40B4-BE49-F238E27FC236}">
                <a16:creationId xmlns:a16="http://schemas.microsoft.com/office/drawing/2014/main" id="{92EBCAED-8971-90EC-878C-91EBEB13B31B}"/>
              </a:ext>
            </a:extLst>
          </p:cNvPr>
          <p:cNvSpPr txBox="1"/>
          <p:nvPr/>
        </p:nvSpPr>
        <p:spPr>
          <a:xfrm>
            <a:off x="8344128" y="3213564"/>
            <a:ext cx="3375923" cy="2492990"/>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“Our business should be straight forward, but we make it more complicated than it ought to be. We sell, make and sometimes install products for known markets with known requirements. Quality, safely risk, compliance are critical to what we do. We are also expected to be fast efficient and effective, and our business systems are well positioned to help us achieve this. I see our key challenge as attracting and retaining good people with the right skills and attitude. Parent company is saying that they are trying to help us but I think they are undermining what we have achieved” </a:t>
            </a:r>
            <a:r>
              <a:rPr lang="en-GB" sz="1200" dirty="0">
                <a:effectLst/>
                <a:latin typeface="Calibri" panose="020F0502020204030204" pitchFamily="34" charset="0"/>
                <a:ea typeface="Arial" panose="020B0604020202020204" pitchFamily="34" charset="0"/>
                <a:cs typeface="Arial" panose="020B0604020202020204" pitchFamily="34" charset="0"/>
              </a:rPr>
              <a:t>[IS Manager]</a:t>
            </a:r>
            <a:endParaRPr lang="en-GB" sz="1200" dirty="0"/>
          </a:p>
        </p:txBody>
      </p:sp>
      <p:sp>
        <p:nvSpPr>
          <p:cNvPr id="9" name="TextBox 8">
            <a:extLst>
              <a:ext uri="{FF2B5EF4-FFF2-40B4-BE49-F238E27FC236}">
                <a16:creationId xmlns:a16="http://schemas.microsoft.com/office/drawing/2014/main" id="{9DC80A88-C559-F0DA-2217-2D40D052F663}"/>
              </a:ext>
            </a:extLst>
          </p:cNvPr>
          <p:cNvSpPr txBox="1"/>
          <p:nvPr/>
        </p:nvSpPr>
        <p:spPr>
          <a:xfrm>
            <a:off x="4587549" y="3213564"/>
            <a:ext cx="3016899" cy="1938992"/>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“We are like a castle with the frontline staff outside the castle trying to deal with dissatisfied, angry, frustrated customers. We pass information about what needs to change, but the gate to the castle is closed and the information is not getting through. Inside the castle everyone is too busy fighting with each other. Head office is aware of the situation, and they are parachuting in a consultant.” </a:t>
            </a:r>
            <a:r>
              <a:rPr lang="en-GB" sz="1200" dirty="0">
                <a:effectLst/>
                <a:latin typeface="Calibri" panose="020F0502020204030204" pitchFamily="34" charset="0"/>
                <a:ea typeface="Arial" panose="020B0604020202020204" pitchFamily="34" charset="0"/>
                <a:cs typeface="Arial" panose="020B0604020202020204" pitchFamily="34" charset="0"/>
              </a:rPr>
              <a:t>[Customer Services Manager]</a:t>
            </a:r>
            <a:endParaRPr lang="en-GB" sz="1200" dirty="0"/>
          </a:p>
        </p:txBody>
      </p:sp>
      <p:sp>
        <p:nvSpPr>
          <p:cNvPr id="10" name="TextBox 9">
            <a:extLst>
              <a:ext uri="{FF2B5EF4-FFF2-40B4-BE49-F238E27FC236}">
                <a16:creationId xmlns:a16="http://schemas.microsoft.com/office/drawing/2014/main" id="{7690E916-99D9-A437-589D-737CDFC42A7E}"/>
              </a:ext>
            </a:extLst>
          </p:cNvPr>
          <p:cNvSpPr txBox="1"/>
          <p:nvPr/>
        </p:nvSpPr>
        <p:spPr>
          <a:xfrm>
            <a:off x="676272" y="3213564"/>
            <a:ext cx="3171597" cy="2123658"/>
          </a:xfrm>
          <a:prstGeom prst="rect">
            <a:avLst/>
          </a:prstGeom>
          <a:noFill/>
        </p:spPr>
        <p:txBody>
          <a:bodyPr wrap="square">
            <a:spAutoFit/>
          </a:bodyPr>
          <a:lstStyle/>
          <a:p>
            <a:r>
              <a:rPr lang="en-GB" sz="1200" i="1" dirty="0">
                <a:effectLst/>
                <a:latin typeface="Calibri" panose="020F0502020204030204" pitchFamily="34" charset="0"/>
                <a:ea typeface="Arial" panose="020B0604020202020204" pitchFamily="34" charset="0"/>
                <a:cs typeface="Arial" panose="020B0604020202020204" pitchFamily="34" charset="0"/>
              </a:rPr>
              <a:t>“Our business is like four kingdoms who do not talk to each other. We have customers continuously demanding faster, cheaper and better products. Our suppliers keep on throwing new bright ideas our way. We also have our parent company coming up with demands about, financial reporting, performance and so on. I am the little man running between these kingdoms, often uphill, sometimes downhill, to make sure that we do what we are supposed to do” </a:t>
            </a:r>
            <a:r>
              <a:rPr lang="en-GB" sz="1200" dirty="0">
                <a:effectLst/>
                <a:latin typeface="Calibri" panose="020F0502020204030204" pitchFamily="34" charset="0"/>
                <a:ea typeface="Arial" panose="020B0604020202020204" pitchFamily="34" charset="0"/>
                <a:cs typeface="Arial" panose="020B0604020202020204" pitchFamily="34" charset="0"/>
              </a:rPr>
              <a:t>[Operations Manager] </a:t>
            </a:r>
            <a:endParaRPr lang="en-GB" sz="1200" dirty="0"/>
          </a:p>
        </p:txBody>
      </p:sp>
      <p:sp>
        <p:nvSpPr>
          <p:cNvPr id="11" name="TextBox 10">
            <a:extLst>
              <a:ext uri="{FF2B5EF4-FFF2-40B4-BE49-F238E27FC236}">
                <a16:creationId xmlns:a16="http://schemas.microsoft.com/office/drawing/2014/main" id="{A7E82E49-AF15-D342-73B3-ADE8D2685FEB}"/>
              </a:ext>
            </a:extLst>
          </p:cNvPr>
          <p:cNvSpPr txBox="1"/>
          <p:nvPr/>
        </p:nvSpPr>
        <p:spPr>
          <a:xfrm>
            <a:off x="3118596" y="910112"/>
            <a:ext cx="5954807" cy="307777"/>
          </a:xfrm>
          <a:prstGeom prst="rect">
            <a:avLst/>
          </a:prstGeom>
          <a:noFill/>
        </p:spPr>
        <p:txBody>
          <a:bodyPr wrap="square">
            <a:spAutoFit/>
          </a:bodyPr>
          <a:lstStyle/>
          <a:p>
            <a:pPr algn="ctr"/>
            <a:r>
              <a:rPr lang="en-GB" sz="1400" i="1" dirty="0">
                <a:effectLst/>
                <a:latin typeface="Calibri" panose="020F0502020204030204" pitchFamily="34" charset="0"/>
                <a:ea typeface="Arial" panose="020B0604020202020204" pitchFamily="34" charset="0"/>
              </a:rPr>
              <a:t>Rich pictures and narratives by three managers from the same organisation</a:t>
            </a:r>
            <a:endParaRPr lang="en-GB" sz="1400" dirty="0"/>
          </a:p>
        </p:txBody>
      </p:sp>
      <p:pic>
        <p:nvPicPr>
          <p:cNvPr id="2" name="Picture 1">
            <a:extLst>
              <a:ext uri="{FF2B5EF4-FFF2-40B4-BE49-F238E27FC236}">
                <a16:creationId xmlns:a16="http://schemas.microsoft.com/office/drawing/2014/main" id="{5F6F2B5B-5510-46B8-8E12-4FBE8971A199}"/>
              </a:ext>
            </a:extLst>
          </p:cNvPr>
          <p:cNvPicPr>
            <a:picLocks noChangeAspect="1"/>
          </p:cNvPicPr>
          <p:nvPr/>
        </p:nvPicPr>
        <p:blipFill>
          <a:blip r:embed="rId5"/>
          <a:stretch>
            <a:fillRect/>
          </a:stretch>
        </p:blipFill>
        <p:spPr>
          <a:xfrm>
            <a:off x="0" y="5706554"/>
            <a:ext cx="2883658" cy="1079086"/>
          </a:xfrm>
          <a:prstGeom prst="rect">
            <a:avLst/>
          </a:prstGeom>
        </p:spPr>
      </p:pic>
    </p:spTree>
    <p:extLst>
      <p:ext uri="{BB962C8B-B14F-4D97-AF65-F5344CB8AC3E}">
        <p14:creationId xmlns:p14="http://schemas.microsoft.com/office/powerpoint/2010/main" val="77273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A903DC-1B67-D460-8D4E-71F15F94F31D}"/>
              </a:ext>
            </a:extLst>
          </p:cNvPr>
          <p:cNvSpPr txBox="1"/>
          <p:nvPr/>
        </p:nvSpPr>
        <p:spPr>
          <a:xfrm>
            <a:off x="73416" y="-6614"/>
            <a:ext cx="8087358" cy="916726"/>
          </a:xfrm>
          <a:prstGeom prst="rect">
            <a:avLst/>
          </a:prstGeom>
          <a:noFill/>
        </p:spPr>
        <p:txBody>
          <a:bodyPr wrap="square">
            <a:spAutoFit/>
          </a:bodyPr>
          <a:lstStyle/>
          <a:p>
            <a:pPr>
              <a:lnSpc>
                <a:spcPct val="133000"/>
              </a:lnSpc>
            </a:pPr>
            <a:r>
              <a:rPr lang="en-GB" sz="4400" dirty="0"/>
              <a:t>Rich Pictures</a:t>
            </a:r>
          </a:p>
        </p:txBody>
      </p:sp>
      <p:sp>
        <p:nvSpPr>
          <p:cNvPr id="5" name="TextBox 4">
            <a:extLst>
              <a:ext uri="{FF2B5EF4-FFF2-40B4-BE49-F238E27FC236}">
                <a16:creationId xmlns:a16="http://schemas.microsoft.com/office/drawing/2014/main" id="{08BD95FE-C0A4-3BF4-92E9-BD8993B7EBFF}"/>
              </a:ext>
            </a:extLst>
          </p:cNvPr>
          <p:cNvSpPr txBox="1"/>
          <p:nvPr/>
        </p:nvSpPr>
        <p:spPr>
          <a:xfrm>
            <a:off x="775063" y="993914"/>
            <a:ext cx="10641874" cy="1077218"/>
          </a:xfrm>
          <a:prstGeom prst="rect">
            <a:avLst/>
          </a:prstGeom>
          <a:noFill/>
        </p:spPr>
        <p:txBody>
          <a:bodyPr wrap="square" rtlCol="0">
            <a:spAutoFit/>
          </a:bodyPr>
          <a:lstStyle/>
          <a:p>
            <a:r>
              <a:rPr lang="en-GB" sz="1600" dirty="0"/>
              <a:t>Although, free form pictures as illustrated above are useful, the more structure and process a rich picture contains the more useful it becomes to help us model the system later. </a:t>
            </a:r>
          </a:p>
          <a:p>
            <a:endParaRPr lang="en-GB" sz="1600" dirty="0"/>
          </a:p>
          <a:p>
            <a:r>
              <a:rPr lang="en-GB" sz="1600" dirty="0"/>
              <a:t>Below we have developed a rich picture, using standard PowerPoint icons, of the situation we described earlier.</a:t>
            </a:r>
          </a:p>
        </p:txBody>
      </p:sp>
      <p:sp>
        <p:nvSpPr>
          <p:cNvPr id="6" name="TextBox 5">
            <a:extLst>
              <a:ext uri="{FF2B5EF4-FFF2-40B4-BE49-F238E27FC236}">
                <a16:creationId xmlns:a16="http://schemas.microsoft.com/office/drawing/2014/main" id="{AB379EBD-EFC1-2CFC-F680-74A57713E918}"/>
              </a:ext>
            </a:extLst>
          </p:cNvPr>
          <p:cNvSpPr txBox="1"/>
          <p:nvPr/>
        </p:nvSpPr>
        <p:spPr>
          <a:xfrm>
            <a:off x="775063" y="2374349"/>
            <a:ext cx="4467497" cy="2893100"/>
          </a:xfrm>
          <a:prstGeom prst="rect">
            <a:avLst/>
          </a:prstGeom>
          <a:solidFill>
            <a:schemeClr val="bg2"/>
          </a:solidFill>
        </p:spPr>
        <p:txBody>
          <a:bodyPr wrap="square" rtlCol="0">
            <a:spAutoFit/>
          </a:bodyPr>
          <a:lstStyle/>
          <a:p>
            <a:r>
              <a:rPr lang="en-GB" sz="1400" i="1" dirty="0"/>
              <a:t>… with the recent increase in interest rates and energy prices the rider is worried about his family’s finances and whether they will be able to continue funding their daughter’s education in the private school. The rider has a sleepless night worrying about finances. The rider is also thinking about the race where a good friend is competing, which is going to make things awkward. Furthermore, in the morning he finds that the batteries of the central heating controller went flat. When he got up the house was cold and there was no hot water for a shower. So, he left home feeling rather grumpy. He is tired, his mental state is not what it should be, and he is not fully motivated to win this race today. </a:t>
            </a:r>
          </a:p>
        </p:txBody>
      </p:sp>
      <p:pic>
        <p:nvPicPr>
          <p:cNvPr id="7" name="Picture 6">
            <a:extLst>
              <a:ext uri="{FF2B5EF4-FFF2-40B4-BE49-F238E27FC236}">
                <a16:creationId xmlns:a16="http://schemas.microsoft.com/office/drawing/2014/main" id="{0D646EA7-B73E-5010-120F-33B9AB181023}"/>
              </a:ext>
            </a:extLst>
          </p:cNvPr>
          <p:cNvPicPr>
            <a:picLocks noChangeAspect="1"/>
          </p:cNvPicPr>
          <p:nvPr/>
        </p:nvPicPr>
        <p:blipFill>
          <a:blip r:embed="rId2"/>
          <a:stretch>
            <a:fillRect/>
          </a:stretch>
        </p:blipFill>
        <p:spPr>
          <a:xfrm>
            <a:off x="6350702" y="2374349"/>
            <a:ext cx="5066235" cy="3167127"/>
          </a:xfrm>
          <a:prstGeom prst="rect">
            <a:avLst/>
          </a:prstGeom>
        </p:spPr>
      </p:pic>
      <p:pic>
        <p:nvPicPr>
          <p:cNvPr id="2" name="Picture 1">
            <a:extLst>
              <a:ext uri="{FF2B5EF4-FFF2-40B4-BE49-F238E27FC236}">
                <a16:creationId xmlns:a16="http://schemas.microsoft.com/office/drawing/2014/main" id="{B44BB6C6-E7A4-4E66-941B-28A916798A43}"/>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51604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E358-F3BB-4987-D578-A90FC2278322}"/>
              </a:ext>
            </a:extLst>
          </p:cNvPr>
          <p:cNvSpPr>
            <a:spLocks noGrp="1"/>
          </p:cNvSpPr>
          <p:nvPr>
            <p:ph type="title"/>
          </p:nvPr>
        </p:nvSpPr>
        <p:spPr/>
        <p:txBody>
          <a:bodyPr/>
          <a:lstStyle/>
          <a:p>
            <a:r>
              <a:rPr lang="en-GB" dirty="0"/>
              <a:t>In-Class Exercise: Soft Systems Case Study</a:t>
            </a:r>
          </a:p>
        </p:txBody>
      </p:sp>
      <p:sp>
        <p:nvSpPr>
          <p:cNvPr id="3" name="Content Placeholder 2">
            <a:extLst>
              <a:ext uri="{FF2B5EF4-FFF2-40B4-BE49-F238E27FC236}">
                <a16:creationId xmlns:a16="http://schemas.microsoft.com/office/drawing/2014/main" id="{108722D5-8234-8814-526A-556390D3A99B}"/>
              </a:ext>
            </a:extLst>
          </p:cNvPr>
          <p:cNvSpPr>
            <a:spLocks noGrp="1"/>
          </p:cNvSpPr>
          <p:nvPr>
            <p:ph idx="1"/>
          </p:nvPr>
        </p:nvSpPr>
        <p:spPr/>
        <p:txBody>
          <a:bodyPr>
            <a:normAutofit lnSpcReduction="10000"/>
          </a:bodyPr>
          <a:lstStyle/>
          <a:p>
            <a:r>
              <a:rPr lang="en-GB" dirty="0"/>
              <a:t>Case: A university faces tensions between students, faculty, employers, and government over employability, funding, and academic quality.</a:t>
            </a:r>
          </a:p>
          <a:p>
            <a:r>
              <a:rPr lang="en-GB" dirty="0"/>
              <a:t>Task 1: Identify at least four stakeholders and their different worldviews.</a:t>
            </a:r>
          </a:p>
          <a:p>
            <a:r>
              <a:rPr lang="en-GB" dirty="0"/>
              <a:t>Task 2: Apply CATWOE (Customers, Actors, Transformation, Worldview, Owners, Environment).</a:t>
            </a:r>
          </a:p>
          <a:p>
            <a:r>
              <a:rPr lang="en-GB" dirty="0"/>
              <a:t>Task 3: Propose one feasible intervention that could improve the system.</a:t>
            </a:r>
          </a:p>
          <a:p>
            <a:r>
              <a:rPr lang="en-GB" dirty="0"/>
              <a:t>Discussion time: 15 minutes in groups of 4–5.</a:t>
            </a:r>
          </a:p>
          <a:p>
            <a:endParaRPr lang="en-GB" dirty="0"/>
          </a:p>
        </p:txBody>
      </p:sp>
    </p:spTree>
    <p:extLst>
      <p:ext uri="{BB962C8B-B14F-4D97-AF65-F5344CB8AC3E}">
        <p14:creationId xmlns:p14="http://schemas.microsoft.com/office/powerpoint/2010/main" val="1892954808"/>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587</TotalTime>
  <Words>2970</Words>
  <Application>Microsoft Office PowerPoint</Application>
  <PresentationFormat>Widescreen</PresentationFormat>
  <Paragraphs>149</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Symbol</vt:lpstr>
      <vt:lpstr>Kogan Page</vt:lpstr>
      <vt:lpstr>Design Thinking and Innovation  BALM 6002  Systems thinking and real-world thinking- soft thinking approach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In-Class Exercise: Soft Systems Case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Rexon Nting</cp:lastModifiedBy>
  <cp:revision>20</cp:revision>
  <dcterms:created xsi:type="dcterms:W3CDTF">2021-05-12T10:15:20Z</dcterms:created>
  <dcterms:modified xsi:type="dcterms:W3CDTF">2026-07-10T16:02:03Z</dcterms:modified>
</cp:coreProperties>
</file>