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Lst>
  <p:notesMasterIdLst>
    <p:notesMasterId r:id="rId80"/>
  </p:notesMasterIdLst>
  <p:handoutMasterIdLst>
    <p:handoutMasterId r:id="rId81"/>
  </p:handoutMasterIdLst>
  <p:sldIdLst>
    <p:sldId id="611" r:id="rId20"/>
    <p:sldId id="261" r:id="rId21"/>
    <p:sldId id="589" r:id="rId22"/>
    <p:sldId id="615" r:id="rId23"/>
    <p:sldId id="555" r:id="rId24"/>
    <p:sldId id="556" r:id="rId25"/>
    <p:sldId id="569" r:id="rId26"/>
    <p:sldId id="590" r:id="rId27"/>
    <p:sldId id="591" r:id="rId28"/>
    <p:sldId id="572" r:id="rId29"/>
    <p:sldId id="573" r:id="rId30"/>
    <p:sldId id="592" r:id="rId31"/>
    <p:sldId id="570" r:id="rId32"/>
    <p:sldId id="571" r:id="rId33"/>
    <p:sldId id="576" r:id="rId34"/>
    <p:sldId id="575" r:id="rId35"/>
    <p:sldId id="577" r:id="rId36"/>
    <p:sldId id="574" r:id="rId37"/>
    <p:sldId id="567" r:id="rId38"/>
    <p:sldId id="565" r:id="rId39"/>
    <p:sldId id="557" r:id="rId40"/>
    <p:sldId id="558" r:id="rId41"/>
    <p:sldId id="559" r:id="rId42"/>
    <p:sldId id="560" r:id="rId43"/>
    <p:sldId id="561" r:id="rId44"/>
    <p:sldId id="562" r:id="rId45"/>
    <p:sldId id="563" r:id="rId46"/>
    <p:sldId id="564" r:id="rId47"/>
    <p:sldId id="566" r:id="rId48"/>
    <p:sldId id="582" r:id="rId49"/>
    <p:sldId id="583" r:id="rId50"/>
    <p:sldId id="584" r:id="rId51"/>
    <p:sldId id="585" r:id="rId52"/>
    <p:sldId id="586" r:id="rId53"/>
    <p:sldId id="587" r:id="rId54"/>
    <p:sldId id="588" r:id="rId55"/>
    <p:sldId id="594" r:id="rId56"/>
    <p:sldId id="598" r:id="rId57"/>
    <p:sldId id="605" r:id="rId58"/>
    <p:sldId id="606" r:id="rId59"/>
    <p:sldId id="607" r:id="rId60"/>
    <p:sldId id="608" r:id="rId61"/>
    <p:sldId id="616" r:id="rId62"/>
    <p:sldId id="609" r:id="rId63"/>
    <p:sldId id="610" r:id="rId64"/>
    <p:sldId id="309" r:id="rId65"/>
    <p:sldId id="617" r:id="rId66"/>
    <p:sldId id="618" r:id="rId67"/>
    <p:sldId id="619" r:id="rId68"/>
    <p:sldId id="620" r:id="rId69"/>
    <p:sldId id="621" r:id="rId70"/>
    <p:sldId id="622" r:id="rId71"/>
    <p:sldId id="624" r:id="rId72"/>
    <p:sldId id="625" r:id="rId73"/>
    <p:sldId id="623" r:id="rId74"/>
    <p:sldId id="303" r:id="rId75"/>
    <p:sldId id="304" r:id="rId76"/>
    <p:sldId id="626" r:id="rId77"/>
    <p:sldId id="614" r:id="rId78"/>
    <p:sldId id="593" r:id="rId7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315DB0-F4A8-474C-8615-426D53A988B7}" v="136" dt="2021-10-11T12:27:46.3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91"/>
    <p:restoredTop sz="72925"/>
  </p:normalViewPr>
  <p:slideViewPr>
    <p:cSldViewPr>
      <p:cViewPr varScale="1">
        <p:scale>
          <a:sx n="91" d="100"/>
          <a:sy n="91" d="100"/>
        </p:scale>
        <p:origin x="2000"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slide" Target="slides/slide49.xml"/><Relationship Id="rId84" Type="http://schemas.openxmlformats.org/officeDocument/2006/relationships/theme" Target="theme/theme1.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3.xml"/><Relationship Id="rId37" Type="http://schemas.openxmlformats.org/officeDocument/2006/relationships/slide" Target="slides/slide18.xml"/><Relationship Id="rId53" Type="http://schemas.openxmlformats.org/officeDocument/2006/relationships/slide" Target="slides/slide34.xml"/><Relationship Id="rId58" Type="http://schemas.openxmlformats.org/officeDocument/2006/relationships/slide" Target="slides/slide39.xml"/><Relationship Id="rId74" Type="http://schemas.openxmlformats.org/officeDocument/2006/relationships/slide" Target="slides/slide55.xml"/><Relationship Id="rId79" Type="http://schemas.openxmlformats.org/officeDocument/2006/relationships/slide" Target="slides/slide60.xml"/><Relationship Id="rId5" Type="http://schemas.openxmlformats.org/officeDocument/2006/relationships/slideMaster" Target="slideMasters/slideMaster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slide" Target="slides/slide50.xml"/><Relationship Id="rId77" Type="http://schemas.openxmlformats.org/officeDocument/2006/relationships/slide" Target="slides/slide58.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slide" Target="slides/slide53.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slide" Target="slides/slide51.xml"/><Relationship Id="rId75" Type="http://schemas.openxmlformats.org/officeDocument/2006/relationships/slide" Target="slides/slide56.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openxmlformats.org/officeDocument/2006/relationships/slide" Target="slides/slide54.xml"/><Relationship Id="rId78" Type="http://schemas.openxmlformats.org/officeDocument/2006/relationships/slide" Target="slides/slide59.xml"/><Relationship Id="rId81" Type="http://schemas.openxmlformats.org/officeDocument/2006/relationships/handoutMaster" Target="handoutMasters/handoutMaster1.xml"/><Relationship Id="rId86"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6" Type="http://schemas.openxmlformats.org/officeDocument/2006/relationships/slide" Target="slides/slide57.xml"/><Relationship Id="rId7" Type="http://schemas.openxmlformats.org/officeDocument/2006/relationships/slideMaster" Target="slideMasters/slideMaster4.xml"/><Relationship Id="rId71" Type="http://schemas.openxmlformats.org/officeDocument/2006/relationships/slide" Target="slides/slide52.xml"/><Relationship Id="rId2" Type="http://schemas.openxmlformats.org/officeDocument/2006/relationships/customXml" Target="../customXml/item2.xml"/><Relationship Id="rId29" Type="http://schemas.openxmlformats.org/officeDocument/2006/relationships/slide" Target="slides/slide10.xml"/><Relationship Id="rId24" Type="http://schemas.openxmlformats.org/officeDocument/2006/relationships/slide" Target="slides/slide5.xml"/><Relationship Id="rId40" Type="http://schemas.openxmlformats.org/officeDocument/2006/relationships/slide" Target="slides/slide21.xml"/><Relationship Id="rId45" Type="http://schemas.openxmlformats.org/officeDocument/2006/relationships/slide" Target="slides/slide26.xml"/><Relationship Id="rId66" Type="http://schemas.openxmlformats.org/officeDocument/2006/relationships/slide" Target="slides/slide47.xml"/><Relationship Id="rId87" Type="http://schemas.microsoft.com/office/2015/10/relationships/revisionInfo" Target="revisionInfo.xml"/><Relationship Id="rId61" Type="http://schemas.openxmlformats.org/officeDocument/2006/relationships/slide" Target="slides/slide42.xml"/><Relationship Id="rId8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eters" userId="62fae290-f491-4aa3-adec-18c5eb20898e" providerId="ADAL" clId="{E8315DB0-F4A8-474C-8615-426D53A988B7}"/>
    <pc:docChg chg="addSld delSld modSld">
      <pc:chgData name="Ryan Peters" userId="62fae290-f491-4aa3-adec-18c5eb20898e" providerId="ADAL" clId="{E8315DB0-F4A8-474C-8615-426D53A988B7}" dt="2021-10-11T12:27:46.306" v="1"/>
      <pc:docMkLst>
        <pc:docMk/>
      </pc:docMkLst>
      <pc:sldChg chg="add del">
        <pc:chgData name="Ryan Peters" userId="62fae290-f491-4aa3-adec-18c5eb20898e" providerId="ADAL" clId="{E8315DB0-F4A8-474C-8615-426D53A988B7}" dt="2021-10-11T12:27:46.306" v="1"/>
        <pc:sldMkLst>
          <pc:docMk/>
          <pc:sldMk cId="1086903950" sldId="309"/>
        </pc:sldMkLst>
      </pc:sldChg>
      <pc:sldChg chg="add del">
        <pc:chgData name="Ryan Peters" userId="62fae290-f491-4aa3-adec-18c5eb20898e" providerId="ADAL" clId="{E8315DB0-F4A8-474C-8615-426D53A988B7}" dt="2021-10-11T12:27:46.306" v="1"/>
        <pc:sldMkLst>
          <pc:docMk/>
          <pc:sldMk cId="2993189239" sldId="617"/>
        </pc:sldMkLst>
      </pc:sldChg>
      <pc:sldChg chg="add del">
        <pc:chgData name="Ryan Peters" userId="62fae290-f491-4aa3-adec-18c5eb20898e" providerId="ADAL" clId="{E8315DB0-F4A8-474C-8615-426D53A988B7}" dt="2021-10-11T12:27:46.306" v="1"/>
        <pc:sldMkLst>
          <pc:docMk/>
          <pc:sldMk cId="418432517" sldId="61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CC4120-7895-0F4C-8FF5-16A10F66ACCE}" type="datetimeFigureOut">
              <a:rPr lang="en-GB" smtClean="0"/>
              <a:t>11/10/2021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2F8FA7-D77C-2B41-9F51-61623A6C21C7}" type="slidenum">
              <a:rPr lang="en-GB" smtClean="0"/>
              <a:t>‹#›</a:t>
            </a:fld>
            <a:endParaRPr lang="en-GB"/>
          </a:p>
        </p:txBody>
      </p:sp>
    </p:spTree>
    <p:extLst>
      <p:ext uri="{BB962C8B-B14F-4D97-AF65-F5344CB8AC3E}">
        <p14:creationId xmlns:p14="http://schemas.microsoft.com/office/powerpoint/2010/main" val="3339360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bit.ly/2LfJBJa"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onupkeep.com/learning/maintenance-types/breakdown-maintenance"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onupkeep.com/learning/maintenance-types/preventive-maintenance"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DISCUSSION</a:t>
            </a:r>
          </a:p>
        </p:txBody>
      </p:sp>
      <p:sp>
        <p:nvSpPr>
          <p:cNvPr id="4" name="Slide Number Placeholder 3"/>
          <p:cNvSpPr>
            <a:spLocks noGrp="1"/>
          </p:cNvSpPr>
          <p:nvPr>
            <p:ph type="sldNum" sz="quarter" idx="5"/>
          </p:nvPr>
        </p:nvSpPr>
        <p:spPr/>
        <p:txBody>
          <a:bodyPr/>
          <a:lstStyle/>
          <a:p>
            <a:fld id="{411175E4-0633-4347-BFDD-1613A3C21DD1}" type="slidenum">
              <a:rPr lang="en-GB" smtClean="0"/>
              <a:t>5</a:t>
            </a:fld>
            <a:endParaRPr lang="en-GB"/>
          </a:p>
        </p:txBody>
      </p:sp>
    </p:spTree>
    <p:extLst>
      <p:ext uri="{BB962C8B-B14F-4D97-AF65-F5344CB8AC3E}">
        <p14:creationId xmlns:p14="http://schemas.microsoft.com/office/powerpoint/2010/main" val="1302156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Having an efficient housekeeping team and a smoothly run establishment is key to a successful hotel. The cleanliness of the rooms and the politeness of the staff will impact how guests review your hotel in future. Here are some of the most common housekeeping issues that impact hotel profits with advice on how to avoid them. </a:t>
            </a:r>
            <a:endParaRPr lang="en-GB" dirty="0"/>
          </a:p>
          <a:p>
            <a:endParaRPr lang="en-GB" dirty="0"/>
          </a:p>
          <a:p>
            <a:r>
              <a:rPr lang="en-GB" sz="1200" b="1" kern="1200" dirty="0">
                <a:solidFill>
                  <a:schemeClr val="tx1"/>
                </a:solidFill>
                <a:effectLst/>
                <a:latin typeface="+mn-lt"/>
                <a:ea typeface="+mn-ea"/>
                <a:cs typeface="+mn-cs"/>
              </a:rPr>
              <a:t>1. Low quality furnishings </a:t>
            </a:r>
            <a:endParaRPr lang="en-GB" dirty="0"/>
          </a:p>
          <a:p>
            <a:r>
              <a:rPr lang="en-GB" sz="1200" kern="1200" dirty="0">
                <a:solidFill>
                  <a:schemeClr val="tx1"/>
                </a:solidFill>
                <a:effectLst/>
                <a:latin typeface="+mn-lt"/>
                <a:ea typeface="+mn-ea"/>
                <a:cs typeface="+mn-cs"/>
              </a:rPr>
              <a:t>Using low quality furniture can really damage your profits. Their appearance will decline faster and they are more likely to break more often. Having to buy replacement furniture will eat into your profits, especially if you have to buy on a regular basis. Do your research and buy furniture that is designed for the right purpose. When buying from some suppliers, you can sometimes negotiate a cheaper deal if you buy in </a:t>
            </a:r>
            <a:endParaRPr lang="en-GB" dirty="0"/>
          </a:p>
          <a:p>
            <a:r>
              <a:rPr lang="en-GB" sz="1200" kern="1200" dirty="0">
                <a:solidFill>
                  <a:schemeClr val="tx1"/>
                </a:solidFill>
                <a:effectLst/>
                <a:latin typeface="+mn-lt"/>
                <a:ea typeface="+mn-ea"/>
                <a:cs typeface="+mn-cs"/>
              </a:rPr>
              <a:t>bulk. </a:t>
            </a:r>
            <a:endParaRPr lang="en-GB" dirty="0"/>
          </a:p>
          <a:p>
            <a:r>
              <a:rPr lang="en-GB" sz="1200" b="1" kern="1200" dirty="0">
                <a:solidFill>
                  <a:schemeClr val="tx1"/>
                </a:solidFill>
                <a:effectLst/>
                <a:latin typeface="+mn-lt"/>
                <a:ea typeface="+mn-ea"/>
                <a:cs typeface="+mn-cs"/>
              </a:rPr>
              <a:t>2. Broken lights </a:t>
            </a:r>
            <a:endParaRPr lang="en-GB" dirty="0"/>
          </a:p>
          <a:p>
            <a:r>
              <a:rPr lang="en-GB" sz="1200" kern="1200" dirty="0">
                <a:solidFill>
                  <a:schemeClr val="tx1"/>
                </a:solidFill>
                <a:effectLst/>
                <a:latin typeface="+mn-lt"/>
                <a:ea typeface="+mn-ea"/>
                <a:cs typeface="+mn-cs"/>
              </a:rPr>
              <a:t>Broken lights, electrical switches or appliances can be really frustrating for guests. If they become a constant problem, they can deter people from returning to your hotel which will end up impacting your profits. </a:t>
            </a:r>
            <a:endParaRPr lang="en-GB" dirty="0"/>
          </a:p>
          <a:p>
            <a:r>
              <a:rPr lang="en-GB" sz="1200" kern="1200" dirty="0">
                <a:solidFill>
                  <a:schemeClr val="tx1"/>
                </a:solidFill>
                <a:effectLst/>
                <a:latin typeface="+mn-lt"/>
                <a:ea typeface="+mn-ea"/>
                <a:cs typeface="+mn-cs"/>
              </a:rPr>
              <a:t>Housekeeping must perform weekly checks to ensure all electrics are working properly. There will be times when guests will come across a bulb that needs to be replaced but by having regular checks you can reduce the chance of guests suffering an inconvenience. </a:t>
            </a:r>
            <a:endParaRPr lang="en-GB" dirty="0"/>
          </a:p>
          <a:p>
            <a:r>
              <a:rPr lang="en-GB" sz="1200" kern="1200" dirty="0">
                <a:solidFill>
                  <a:schemeClr val="tx1"/>
                </a:solidFill>
                <a:effectLst/>
                <a:latin typeface="+mn-lt"/>
                <a:ea typeface="+mn-ea"/>
                <a:cs typeface="+mn-cs"/>
              </a:rPr>
              <a:t>Also, ensure your electrical stocks are maintained by a reliable supplier. Low quality and ineffective bulbs and electrical equipment will save you money at first but they will cause more financial problems down the road. </a:t>
            </a:r>
            <a:endParaRPr lang="en-GB" dirty="0"/>
          </a:p>
          <a:p>
            <a:r>
              <a:rPr lang="en-GB" sz="1200" b="1" kern="1200" dirty="0">
                <a:solidFill>
                  <a:schemeClr val="tx1"/>
                </a:solidFill>
                <a:effectLst/>
                <a:latin typeface="+mn-lt"/>
                <a:ea typeface="+mn-ea"/>
                <a:cs typeface="+mn-cs"/>
              </a:rPr>
              <a:t>3. Damp patches </a:t>
            </a:r>
            <a:endParaRPr lang="en-GB" dirty="0"/>
          </a:p>
          <a:p>
            <a:r>
              <a:rPr lang="en-GB" sz="1200" kern="1200" dirty="0">
                <a:solidFill>
                  <a:schemeClr val="tx1"/>
                </a:solidFill>
                <a:effectLst/>
                <a:latin typeface="+mn-lt"/>
                <a:ea typeface="+mn-ea"/>
                <a:cs typeface="+mn-cs"/>
              </a:rPr>
              <a:t>Damp patches on the walls or on the carpet will suggest to guests that the hotel is not being well maintained. They look unsightly and when guests have spent their hard-earned money on a room, they don't expect to be in a room that looks unacceptable. </a:t>
            </a:r>
            <a:endParaRPr lang="en-GB" dirty="0"/>
          </a:p>
          <a:p>
            <a:r>
              <a:rPr lang="en-GB" sz="1200" kern="1200" dirty="0">
                <a:solidFill>
                  <a:schemeClr val="tx1"/>
                </a:solidFill>
                <a:effectLst/>
                <a:latin typeface="+mn-lt"/>
                <a:ea typeface="+mn-ea"/>
                <a:cs typeface="+mn-cs"/>
              </a:rPr>
              <a:t>In some cases, some damp patches will come out of nowhere but to help </a:t>
            </a:r>
            <a:endParaRPr lang="en-GB" dirty="0"/>
          </a:p>
          <a:p>
            <a:r>
              <a:rPr lang="en-GB" sz="1200" kern="1200" dirty="0">
                <a:solidFill>
                  <a:schemeClr val="tx1"/>
                </a:solidFill>
                <a:effectLst/>
                <a:latin typeface="+mn-lt"/>
                <a:ea typeface="+mn-ea"/>
                <a:cs typeface="+mn-cs"/>
              </a:rPr>
              <a:t>avoid any unwanted surprises, all housekeeping staff must check rooms thoroughly (and this can be done when tidying). If any damp spots or cracks appear, they must be noted and fixed as soon as possible. Guests should be moved to an alternative room if their room is suitable. </a:t>
            </a:r>
            <a:endParaRPr lang="en-GB" dirty="0"/>
          </a:p>
          <a:p>
            <a:r>
              <a:rPr lang="en-GB" sz="1200" b="1" kern="1200" dirty="0">
                <a:solidFill>
                  <a:schemeClr val="tx1"/>
                </a:solidFill>
                <a:effectLst/>
                <a:latin typeface="+mn-lt"/>
                <a:ea typeface="+mn-ea"/>
                <a:cs typeface="+mn-cs"/>
              </a:rPr>
              <a:t>4. Hair in the bath or on the floor </a:t>
            </a:r>
            <a:endParaRPr lang="en-GB" dirty="0"/>
          </a:p>
          <a:p>
            <a:r>
              <a:rPr lang="en-GB" sz="1200" kern="1200" dirty="0">
                <a:solidFill>
                  <a:schemeClr val="tx1"/>
                </a:solidFill>
                <a:effectLst/>
                <a:latin typeface="+mn-lt"/>
                <a:ea typeface="+mn-ea"/>
                <a:cs typeface="+mn-cs"/>
              </a:rPr>
              <a:t>A clear sign a room has been insufficiently cleaned is the sight of hair in the bath or on the floor. Over time, some employees may try to take shortcuts by not hoovering or sweeping up. To avoid these type of housekeeping issues, make sure all your staff have plenty of time to tidy each room. Shortcuts are often made because they don't have enough time to complete their work. And also make random checks every week to ensure all your staff work to a high standard every time. </a:t>
            </a:r>
            <a:endParaRPr lang="en-GB" dirty="0"/>
          </a:p>
          <a:p>
            <a:r>
              <a:rPr lang="en-GB" sz="1200" b="1" kern="1200" dirty="0">
                <a:solidFill>
                  <a:schemeClr val="tx1"/>
                </a:solidFill>
                <a:effectLst/>
                <a:latin typeface="+mn-lt"/>
                <a:ea typeface="+mn-ea"/>
                <a:cs typeface="+mn-cs"/>
              </a:rPr>
              <a:t>5. Rubbish under the bed </a:t>
            </a:r>
            <a:endParaRPr lang="en-GB" dirty="0"/>
          </a:p>
          <a:p>
            <a:r>
              <a:rPr lang="en-GB" sz="1200" kern="1200" dirty="0">
                <a:solidFill>
                  <a:schemeClr val="tx1"/>
                </a:solidFill>
                <a:effectLst/>
                <a:latin typeface="+mn-lt"/>
                <a:ea typeface="+mn-ea"/>
                <a:cs typeface="+mn-cs"/>
              </a:rPr>
              <a:t>One of the first places, most guests look upon arrival is under their bed. So, it's important this space is not ignored when it comes to </a:t>
            </a:r>
            <a:endParaRPr lang="en-GB" dirty="0"/>
          </a:p>
          <a:p>
            <a:r>
              <a:rPr lang="en-GB" sz="1200" kern="1200" dirty="0">
                <a:solidFill>
                  <a:schemeClr val="tx1"/>
                </a:solidFill>
                <a:effectLst/>
                <a:latin typeface="+mn-lt"/>
                <a:ea typeface="+mn-ea"/>
                <a:cs typeface="+mn-cs"/>
              </a:rPr>
              <a:t>cleaning. Any remainder rubbish suggests the staff have made minimal effort in tidying. </a:t>
            </a:r>
            <a:endParaRPr lang="en-GB" dirty="0"/>
          </a:p>
          <a:p>
            <a:r>
              <a:rPr lang="en-GB" sz="1200" kern="1200" dirty="0">
                <a:solidFill>
                  <a:schemeClr val="tx1"/>
                </a:solidFill>
                <a:effectLst/>
                <a:latin typeface="+mn-lt"/>
                <a:ea typeface="+mn-ea"/>
                <a:cs typeface="+mn-cs"/>
              </a:rPr>
              <a:t>By making random checks you can ensure all staff make the effort to tidy all areas of the room. </a:t>
            </a:r>
            <a:endParaRPr lang="en-GB" dirty="0"/>
          </a:p>
          <a:p>
            <a:r>
              <a:rPr lang="en-GB" sz="1200" b="1" kern="1200" dirty="0">
                <a:solidFill>
                  <a:schemeClr val="tx1"/>
                </a:solidFill>
                <a:effectLst/>
                <a:latin typeface="+mn-lt"/>
                <a:ea typeface="+mn-ea"/>
                <a:cs typeface="+mn-cs"/>
              </a:rPr>
              <a:t>6. Fingerprints on windows and mirrors </a:t>
            </a:r>
            <a:endParaRPr lang="en-GB" dirty="0"/>
          </a:p>
          <a:p>
            <a:r>
              <a:rPr lang="en-GB" sz="1200" kern="1200" dirty="0">
                <a:solidFill>
                  <a:schemeClr val="tx1"/>
                </a:solidFill>
                <a:effectLst/>
                <a:latin typeface="+mn-lt"/>
                <a:ea typeface="+mn-ea"/>
                <a:cs typeface="+mn-cs"/>
              </a:rPr>
              <a:t>Fingerprints on any windows and mirrors is a stark reminder that somebody else was recently staying in the same room. For each guest, they want to feel like the room was perfectly made for them. Fingerprints and bits of makeup on mirrors is unhygienic and guests should not have to feel like they should have to clean up their own rooms. </a:t>
            </a:r>
            <a:endParaRPr lang="en-GB" dirty="0"/>
          </a:p>
          <a:p>
            <a:r>
              <a:rPr lang="en-GB" sz="1200" b="1" kern="1200" dirty="0">
                <a:solidFill>
                  <a:schemeClr val="tx1"/>
                </a:solidFill>
                <a:effectLst/>
                <a:latin typeface="+mn-lt"/>
                <a:ea typeface="+mn-ea"/>
                <a:cs typeface="+mn-cs"/>
              </a:rPr>
              <a:t>7. Not enough toiletries (paper roll, shampoo, conditioner, soap, etc) </a:t>
            </a:r>
            <a:endParaRPr lang="en-GB" dirty="0"/>
          </a:p>
          <a:p>
            <a:r>
              <a:rPr lang="en-GB" sz="1200" kern="1200" dirty="0">
                <a:solidFill>
                  <a:schemeClr val="tx1"/>
                </a:solidFill>
                <a:effectLst/>
                <a:latin typeface="+mn-lt"/>
                <a:ea typeface="+mn-ea"/>
                <a:cs typeface="+mn-cs"/>
              </a:rPr>
              <a:t>It's a common nuisance to arrive in a hotel room that doesn't have the essentials like shampoo, shower gel and toothpaste (especially if it was promised on the website). A lack of toilet paper is another headache. Guests should not have to feel like they have to ration the paper for the entire time they are there. For each room, there should always be at least two rolls of paper each day. </a:t>
            </a:r>
            <a:endParaRPr lang="en-GB" dirty="0"/>
          </a:p>
          <a:p>
            <a:r>
              <a:rPr lang="en-GB" sz="1200" kern="1200" dirty="0">
                <a:solidFill>
                  <a:schemeClr val="tx1"/>
                </a:solidFill>
                <a:effectLst/>
                <a:latin typeface="+mn-lt"/>
                <a:ea typeface="+mn-ea"/>
                <a:cs typeface="+mn-cs"/>
              </a:rPr>
              <a:t>If housekeeping staff are not giving out enough toilet rolls because there is not enough in stock, more should be ordered. </a:t>
            </a:r>
            <a:endParaRPr lang="en-GB" dirty="0"/>
          </a:p>
          <a:p>
            <a:r>
              <a:rPr lang="en-GB" sz="1200" kern="1200" dirty="0">
                <a:solidFill>
                  <a:schemeClr val="tx1"/>
                </a:solidFill>
                <a:effectLst/>
                <a:latin typeface="+mn-lt"/>
                <a:ea typeface="+mn-ea"/>
                <a:cs typeface="+mn-cs"/>
              </a:rPr>
              <a:t>Do some research to find the best suppliers for your needs. If you're running a luxury hotel, your guests will appreciate high quality luxuries. </a:t>
            </a:r>
            <a:endParaRPr lang="en-GB" dirty="0"/>
          </a:p>
          <a:p>
            <a:r>
              <a:rPr lang="en-GB" sz="1200" b="1" kern="1200" dirty="0">
                <a:solidFill>
                  <a:schemeClr val="tx1"/>
                </a:solidFill>
                <a:effectLst/>
                <a:latin typeface="+mn-lt"/>
                <a:ea typeface="+mn-ea"/>
                <a:cs typeface="+mn-cs"/>
              </a:rPr>
              <a:t>8. Dust </a:t>
            </a:r>
            <a:endParaRPr lang="en-GB" dirty="0"/>
          </a:p>
          <a:p>
            <a:r>
              <a:rPr lang="en-GB" sz="1200" kern="1200" dirty="0">
                <a:solidFill>
                  <a:schemeClr val="tx1"/>
                </a:solidFill>
                <a:effectLst/>
                <a:latin typeface="+mn-lt"/>
                <a:ea typeface="+mn-ea"/>
                <a:cs typeface="+mn-cs"/>
              </a:rPr>
              <a:t>Nowadays, more hotel guests are meticulous when they inspect their rooms. They expect a high standard. So, if they find any areas covered in dust, they will think housekeeping is cutting corners in their cleaning. Each room should be tidied to a high standard. If you have any rooms that are not used often, you should make sure a housekeeper inspects it and gives it a good wipe down before any new guests arrive so the room is clean and fresh. </a:t>
            </a:r>
            <a:endParaRPr lang="en-GB" dirty="0"/>
          </a:p>
          <a:p>
            <a:r>
              <a:rPr lang="en-GB" sz="1200" b="1" kern="1200" dirty="0">
                <a:solidFill>
                  <a:schemeClr val="tx1"/>
                </a:solidFill>
                <a:effectLst/>
                <a:latin typeface="+mn-lt"/>
                <a:ea typeface="+mn-ea"/>
                <a:cs typeface="+mn-cs"/>
              </a:rPr>
              <a:t>9. Bad manners </a:t>
            </a:r>
            <a:endParaRPr lang="en-GB" dirty="0"/>
          </a:p>
          <a:p>
            <a:r>
              <a:rPr lang="en-GB" sz="1200" kern="1200" dirty="0">
                <a:solidFill>
                  <a:schemeClr val="tx1"/>
                </a:solidFill>
                <a:effectLst/>
                <a:latin typeface="+mn-lt"/>
                <a:ea typeface="+mn-ea"/>
                <a:cs typeface="+mn-cs"/>
              </a:rPr>
              <a:t>Bad mannered staff is one of the most common housekeeping issues that can impact profits. Guests will remember any impolite staff members and will likely tell other people who are looking to book holidays. By checking comments cards and online reviews you will be able to see if there are any complaints about specific members of staff. </a:t>
            </a:r>
            <a:endParaRPr lang="en-GB" dirty="0"/>
          </a:p>
          <a:p>
            <a:r>
              <a:rPr lang="en-GB" sz="1200" kern="1200" dirty="0">
                <a:solidFill>
                  <a:schemeClr val="tx1"/>
                </a:solidFill>
                <a:effectLst/>
                <a:latin typeface="+mn-lt"/>
                <a:ea typeface="+mn-ea"/>
                <a:cs typeface="+mn-cs"/>
              </a:rPr>
              <a:t>If there are many complaints about one staff member, that employee should be spoken to. One bad experience can prompt a guest to book elsewhere in future and deter other people from visiting so all staff must be professional and polite at all times. </a:t>
            </a:r>
            <a:endParaRPr lang="en-GB" dirty="0"/>
          </a:p>
          <a:p>
            <a:r>
              <a:rPr lang="en-GB" sz="1200" b="1" kern="1200" dirty="0">
                <a:solidFill>
                  <a:schemeClr val="tx1"/>
                </a:solidFill>
                <a:effectLst/>
                <a:latin typeface="+mn-lt"/>
                <a:ea typeface="+mn-ea"/>
                <a:cs typeface="+mn-cs"/>
              </a:rPr>
              <a:t>10. Housekeeping staff look unprofessional </a:t>
            </a:r>
            <a:endParaRPr lang="en-GB" dirty="0"/>
          </a:p>
          <a:p>
            <a:r>
              <a:rPr lang="en-GB" sz="1200" kern="1200" dirty="0">
                <a:solidFill>
                  <a:schemeClr val="tx1"/>
                </a:solidFill>
                <a:effectLst/>
                <a:latin typeface="+mn-lt"/>
                <a:ea typeface="+mn-ea"/>
                <a:cs typeface="+mn-cs"/>
              </a:rPr>
              <a:t>Along with bad manners, dressing unprofessionally will be mentioned in negative reviews. In most hotels, employees have their own uniform to help ensure they look smart for work. It's the responsibility of the staff to wash and iron their uniforms but you will have to offer replacements when they need to be replaced. </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6</a:t>
            </a:fld>
            <a:endParaRPr lang="en-GB"/>
          </a:p>
        </p:txBody>
      </p:sp>
    </p:spTree>
    <p:extLst>
      <p:ext uri="{BB962C8B-B14F-4D97-AF65-F5344CB8AC3E}">
        <p14:creationId xmlns:p14="http://schemas.microsoft.com/office/powerpoint/2010/main" val="4084677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DISCUSSION</a:t>
            </a:r>
          </a:p>
          <a:p>
            <a:endParaRPr lang="en-GB" b="1" dirty="0"/>
          </a:p>
          <a:p>
            <a:r>
              <a:rPr lang="en-GB" sz="1200" b="0" i="0" u="none" strike="noStrike" kern="1200" dirty="0">
                <a:solidFill>
                  <a:schemeClr val="tx1"/>
                </a:solidFill>
                <a:effectLst/>
                <a:latin typeface="+mn-lt"/>
                <a:ea typeface="+mn-ea"/>
                <a:cs typeface="+mn-cs"/>
              </a:rPr>
              <a:t>When hoteliers talk about their business, we often hear about improving customer service, introducing new ways to engage guests, coming up with more effective ways to sell rooms, increase occupancy and RevPAR (Revenue per available Room). We must not forget, however, that the core product of a hotel is a room. A hotel can have the best customer service, offer all kinds of facilities and exciting dining options, but none of that matters if the rooms are not clean, well presented and ready at the time of guest’s arrival.</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Cleanliness is arguably the most critical variable influencing the quality of guest experience.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 negative review of the hotel room cleanliness can result in severe reputational and financial harm for the business. A clean room is the foundation of any hotel offering, regardless if it is a basic student hostel or an ultra-luxury resort. It is implied, there is no argument about it. This implication of cleanliness is so fundamental that it is often forgotten about, and the housekeeping department is left out of the conversation when it comes to improving hotel operations via technology. </a:t>
            </a:r>
            <a:br>
              <a:rPr lang="en-GB" sz="1200" b="0" i="0" u="none" strike="noStrike" kern="1200" dirty="0">
                <a:solidFill>
                  <a:schemeClr val="tx1"/>
                </a:solidFill>
                <a:effectLst/>
                <a:latin typeface="+mn-lt"/>
                <a:ea typeface="+mn-ea"/>
                <a:cs typeface="+mn-cs"/>
              </a:rPr>
            </a:br>
            <a:endParaRPr lang="en-GB" sz="1200" b="0" i="0" u="none" strike="noStrike" kern="1200" dirty="0">
              <a:solidFill>
                <a:schemeClr val="tx1"/>
              </a:solidFill>
              <a:effectLst/>
              <a:latin typeface="+mn-lt"/>
              <a:ea typeface="+mn-ea"/>
              <a:cs typeface="+mn-cs"/>
            </a:endParaRPr>
          </a:p>
          <a:p>
            <a:r>
              <a:rPr lang="en-GB" b="1" dirty="0">
                <a:effectLst/>
              </a:rPr>
              <a:t>Most hotels invest in the new technology for their front-of-house operations – but what about housekeeping? </a:t>
            </a:r>
          </a:p>
          <a:p>
            <a:endParaRPr lang="en-GB" dirty="0">
              <a:effectLst/>
            </a:endParaRPr>
          </a:p>
          <a:p>
            <a:r>
              <a:rPr lang="en-GB" sz="1200" b="0" i="0" u="none" strike="noStrike" kern="1200" dirty="0">
                <a:solidFill>
                  <a:schemeClr val="tx1"/>
                </a:solidFill>
                <a:effectLst/>
                <a:latin typeface="+mn-lt"/>
                <a:ea typeface="+mn-ea"/>
                <a:cs typeface="+mn-cs"/>
              </a:rPr>
              <a:t>The work of a humble housekeeping room attendant is rarely seen, yet, as we established above, this work’s outcome is crucial to the business’s success. The COVID-19 pandemic brought the focus back on cleaning standards and sanitation. Travellers these days need even more assurance that the foreign environment they are entering is clean and safe.</a:t>
            </a:r>
          </a:p>
          <a:p>
            <a:r>
              <a:rPr lang="en-GB" sz="1200" b="0" i="0" u="none" strike="noStrike" kern="1200" dirty="0">
                <a:solidFill>
                  <a:schemeClr val="tx1"/>
                </a:solidFill>
                <a:effectLst/>
                <a:latin typeface="+mn-lt"/>
                <a:ea typeface="+mn-ea"/>
                <a:cs typeface="+mn-cs"/>
              </a:rPr>
              <a:t>We will look at the challenges housekeepers face and ways to improve the housekeeping operations using the next-generation hotel technology.</a:t>
            </a:r>
          </a:p>
          <a:p>
            <a:endParaRPr lang="en-GB" b="1" dirty="0"/>
          </a:p>
        </p:txBody>
      </p:sp>
      <p:sp>
        <p:nvSpPr>
          <p:cNvPr id="4" name="Slide Number Placeholder 3"/>
          <p:cNvSpPr>
            <a:spLocks noGrp="1"/>
          </p:cNvSpPr>
          <p:nvPr>
            <p:ph type="sldNum" sz="quarter" idx="5"/>
          </p:nvPr>
        </p:nvSpPr>
        <p:spPr/>
        <p:txBody>
          <a:bodyPr/>
          <a:lstStyle/>
          <a:p>
            <a:fld id="{411175E4-0633-4347-BFDD-1613A3C21DD1}" type="slidenum">
              <a:rPr lang="en-GB" smtClean="0"/>
              <a:t>7</a:t>
            </a:fld>
            <a:endParaRPr lang="en-GB"/>
          </a:p>
        </p:txBody>
      </p:sp>
    </p:spTree>
    <p:extLst>
      <p:ext uri="{BB962C8B-B14F-4D97-AF65-F5344CB8AC3E}">
        <p14:creationId xmlns:p14="http://schemas.microsoft.com/office/powerpoint/2010/main" val="903566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better understand the challenges executive housekeepers and housekeeping supervisors face, we must first look at the constraints of a housekeeping operation. </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1" i="0" u="none" strike="noStrike" kern="1200" dirty="0">
                <a:solidFill>
                  <a:schemeClr val="tx1"/>
                </a:solidFill>
                <a:effectLst/>
                <a:latin typeface="+mn-lt"/>
                <a:ea typeface="+mn-ea"/>
                <a:cs typeface="+mn-cs"/>
              </a:rPr>
              <a:t>The first and most important constraint is time.</a:t>
            </a:r>
            <a:r>
              <a:rPr lang="en-GB" sz="1200" b="0" i="0" u="none" strike="noStrike" kern="1200" dirty="0">
                <a:solidFill>
                  <a:schemeClr val="tx1"/>
                </a:solidFill>
                <a:effectLst/>
                <a:latin typeface="+mn-lt"/>
                <a:ea typeface="+mn-ea"/>
                <a:cs typeface="+mn-cs"/>
              </a:rPr>
              <a:t> In theory, all guests can use the room from check-in time to check-out time on the departure date. Even though every hotel can set and enforce their own check-in and check- out policies, there is an implied expectation that the room must be ready at the time of arrival. Moreover, in recent years, late check out has become a popular benefit offered by hotels to their loyalty program members and other guests. Of course, this should not come as a surprise – offering an early check- in or a late check out instantly increases guest satisfaction at virtually no cost to the hotel. In fact, this has become such an industry standard that some luxury hotel brands are getting rid of check-in and check-out times altogether, guaranteeing their guests the use of the room for as long as the guest needs it. This, in theory, can create cases where housekeepers must clean all the rooms in the hotel within an utterly unrealistic time frame. This can be resolved in an ideal world by merely hiring more housekeeping attendants and reducing the shift time, but we all know it does not work that way. One would have a hard time finding a few hundred people to only work from 11am to 3pm seven days a week. Therefore, an executive housekeeper’s main challenge is to have all the rooms cleaned as quickly as possible using as few attendants as possible.</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Luckily, most guests do not arrive early or wait for the check-out time to vacate the room, allowing housekeepers to start cleaning rooms earlier. </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1" i="0" u="none" strike="noStrike" kern="1200" dirty="0">
                <a:solidFill>
                  <a:schemeClr val="tx1"/>
                </a:solidFill>
                <a:effectLst/>
                <a:latin typeface="+mn-lt"/>
                <a:ea typeface="+mn-ea"/>
                <a:cs typeface="+mn-cs"/>
              </a:rPr>
              <a:t>This, in turn, brings us to the next challenge – communication.</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Front Office usually drives the check-in and check-out process, while the housekeeping attendants and supervisors are busy on the hotel floors. This causes a communication breakdown between the departments. Archaic hotel workflows often force the Front Office to use phones or walkie talkies to communicate with Housekeeping, which is not ideal during the busy check-in or check-out periods when front office staff have to be engaged with guests. Knowing when the guest left the room, and the attendant may start cleaning is imperative to manage the housekeeping workload successfully. Many housekeeping tasks also require more than one attendant to complete. Therefore, the housekeepers need to be notified of the changes to room statuses and effectively communicate with the Front Office and the housekeeping department.</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1" i="0" u="none" strike="noStrike" kern="1200" dirty="0">
                <a:solidFill>
                  <a:schemeClr val="tx1"/>
                </a:solidFill>
                <a:effectLst/>
                <a:latin typeface="+mn-lt"/>
                <a:ea typeface="+mn-ea"/>
                <a:cs typeface="+mn-cs"/>
              </a:rPr>
              <a:t>Resource management is another challenge executive housekeepers face.</a:t>
            </a:r>
            <a:r>
              <a:rPr lang="en-GB" sz="1200" b="0" i="0" u="none" strike="noStrike" kern="1200" dirty="0">
                <a:solidFill>
                  <a:schemeClr val="tx1"/>
                </a:solidFill>
                <a:effectLst/>
                <a:latin typeface="+mn-lt"/>
                <a:ea typeface="+mn-ea"/>
                <a:cs typeface="+mn-cs"/>
              </a:rPr>
              <a:t> </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We must not forget that occupancy and movement forecasting is not only used by revenue managers and front office, but also by housekeeping. After all, the executive housekeeper must ensure that there are enough attendants rostered to cover the occupancy surges and that the attendant’s trolleys are well stocked and ready for each shift. To put it simply, a hotel cannot run out of towels or shampoo bottles, no matter what.</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While we are on the subject of peripheral tasks, let us not forget that the housekeeping department not only is responsible for daily room cleaning but also carries out many other crucial roles. Executive housekeepers need to track deep cleaning schedules for each room, schedule cleaning of meeting rooms and public areas, and ensure the furniture and mattresses are regularly updated and log maintenance requests in an accurate and timely manner. </a:t>
            </a:r>
          </a:p>
          <a:p>
            <a:r>
              <a:rPr lang="en-GB" sz="1200" b="0" i="0" u="none" strike="noStrike" kern="1200" dirty="0">
                <a:solidFill>
                  <a:schemeClr val="tx1"/>
                </a:solidFill>
                <a:effectLst/>
                <a:latin typeface="+mn-lt"/>
                <a:ea typeface="+mn-ea"/>
                <a:cs typeface="+mn-cs"/>
              </a:rPr>
              <a:t>Moreover, housekeeping is usually in charge of minibar restock, registering and tracking lost property as well as handling all the non-routine guest room requests such as an extra blanket or hotel slippers.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Despite the multitude of tasks housekeepers need to perform, the core function of the housekeeping department is to clean rooms. As simple as it sounds, each room needs to be cleaned and reset for each new guest in a manner set by hotel brand standards. Consistency is vital here, and every little detail counts. Let us not forget that a hotel room is essentially a space shared by thousands of strangers every year, so the expectation of complete cleanliness is paramount for the guest. Given the context, a single hair on the pillow or a piece of rubbish left in the wastebasket becomes a big deal. It can ruin the guest’s stay just moments after check-in. On top of that, many luxury hotels would want to accommodate guest’s wishes regarding room setup and cleaning. For example, travellers with allergies would often call ahead to inform the hotel that certain cleaning products cannot be used in their room, and these requests must be communicated to the person cleaning the room. Quality control and strict adherence to guest requests are yet another challenge executive housekeepers face every day.</a:t>
            </a: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8</a:t>
            </a:fld>
            <a:endParaRPr lang="en-GB"/>
          </a:p>
        </p:txBody>
      </p:sp>
    </p:spTree>
    <p:extLst>
      <p:ext uri="{BB962C8B-B14F-4D97-AF65-F5344CB8AC3E}">
        <p14:creationId xmlns:p14="http://schemas.microsoft.com/office/powerpoint/2010/main" val="3546254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To summarise</a:t>
            </a:r>
            <a:r>
              <a:rPr lang="en-GB" sz="1200" b="0" i="0" u="none" strike="noStrike" kern="1200" dirty="0">
                <a:solidFill>
                  <a:schemeClr val="tx1"/>
                </a:solidFill>
                <a:effectLst/>
                <a:latin typeface="+mn-lt"/>
                <a:ea typeface="+mn-ea"/>
                <a:cs typeface="+mn-cs"/>
              </a:rPr>
              <a:t>, the housekeeping attendants need to know exactly what to do and when to do it. They need to perform their tasks quickly and discreetly, even though some guests leave their rooms in a much worse state than others. Special requests must be accommodated; lost property must be carefully logged, minibar must be restocked and charged, maintenance issues must be addressed. The room needs to then be thoroughly checked before it can be handed over to the front desk as ready for arrival. </a:t>
            </a:r>
          </a:p>
          <a:p>
            <a:r>
              <a:rPr lang="en-GB" sz="1200" b="0" i="0" u="none" strike="noStrike" kern="1200" dirty="0">
                <a:solidFill>
                  <a:schemeClr val="tx1"/>
                </a:solidFill>
                <a:effectLst/>
                <a:latin typeface="+mn-lt"/>
                <a:ea typeface="+mn-ea"/>
                <a:cs typeface="+mn-cs"/>
              </a:rPr>
              <a:t>Despite such a long list of responsibilities and, arguably, having the most crucial role in hotel’s daily operations, a housekeeping attendant’s role is often classified as “unskilled labour” and, if we are completely honest, is not paid very well. In the past, housekeeping departments were staffed with employees who simply could not afford or were not interested in the latest gadgets and software; therefore, they were not considered technologically savvy. Unfortunately, many hotel software providers maintain this antiquated mindset and are almost dismissive when it comes to software for housekeepers. </a:t>
            </a:r>
          </a:p>
          <a:p>
            <a:r>
              <a:rPr lang="en-GB" sz="1200" b="1" i="0" u="none" strike="noStrike" kern="1200" dirty="0">
                <a:solidFill>
                  <a:schemeClr val="tx1"/>
                </a:solidFill>
                <a:effectLst/>
                <a:latin typeface="+mn-lt"/>
                <a:ea typeface="+mn-ea"/>
                <a:cs typeface="+mn-cs"/>
              </a:rPr>
              <a:t>Luckily, consumer technology is</a:t>
            </a:r>
            <a:r>
              <a:rPr lang="en-GB" sz="1200" b="1" i="0" u="none" strike="noStrike" kern="1200" dirty="0">
                <a:solidFill>
                  <a:schemeClr val="tx1"/>
                </a:solidFill>
                <a:effectLst/>
                <a:latin typeface="+mn-lt"/>
                <a:ea typeface="+mn-ea"/>
                <a:cs typeface="+mn-cs"/>
                <a:hlinkClick r:id="rId3"/>
              </a:rPr>
              <a:t> advancing faster than hotel technology</a:t>
            </a:r>
            <a:r>
              <a:rPr lang="en-GB" sz="1200" b="1" i="0" u="none" strike="noStrike" kern="1200" dirty="0">
                <a:solidFill>
                  <a:schemeClr val="tx1"/>
                </a:solidFill>
                <a:effectLst/>
                <a:latin typeface="+mn-lt"/>
                <a:ea typeface="+mn-ea"/>
                <a:cs typeface="+mn-cs"/>
              </a:rPr>
              <a:t> (link on Moodle to infographic).</a:t>
            </a:r>
            <a:r>
              <a:rPr lang="en-GB" sz="1200" b="0" i="0" u="none" strike="noStrike" kern="1200" dirty="0">
                <a:solidFill>
                  <a:schemeClr val="tx1"/>
                </a:solidFill>
                <a:effectLst/>
                <a:latin typeface="+mn-lt"/>
                <a:ea typeface="+mn-ea"/>
                <a:cs typeface="+mn-cs"/>
              </a:rPr>
              <a:t> Many of the housekeepers are used to modern technology in their daily life. Technology is becoming more accessible and easier to use, even for people with no prior experience. The next-generation hotel software should follow this trend and recognise the importance of assisting housekeepers in their hard work. Housekeepers use consumer technology in their daily life and would not hesitate to do the same at work.</a:t>
            </a: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9</a:t>
            </a:fld>
            <a:endParaRPr lang="en-GB"/>
          </a:p>
        </p:txBody>
      </p:sp>
    </p:spTree>
    <p:extLst>
      <p:ext uri="{BB962C8B-B14F-4D97-AF65-F5344CB8AC3E}">
        <p14:creationId xmlns:p14="http://schemas.microsoft.com/office/powerpoint/2010/main" val="2844012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Benefits of technology for the Housekeeping department</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good news is that next-generation technology solutions can help make many of these challenges a distant memory. With advanced housekeeping solutions, manual tasks such as scheduling, updates, room assignments, tracking, reports, and requests are automated and centralised. On average, it takes a housekeeping supervisor approximately 60-90 minutes each morning to prepare the room assignments, but using a pre-defined advanced algorithm room assignment can be done with a push of a button. All the housekeeping team then have to do is to stock their trolleys and start their day.</a:t>
            </a:r>
          </a:p>
          <a:p>
            <a:r>
              <a:rPr lang="en-GB" sz="1200" b="0" i="0" u="none" strike="noStrike" kern="1200" dirty="0">
                <a:solidFill>
                  <a:schemeClr val="tx1"/>
                </a:solidFill>
                <a:effectLst/>
                <a:latin typeface="+mn-lt"/>
                <a:ea typeface="+mn-ea"/>
                <a:cs typeface="+mn-cs"/>
              </a:rPr>
              <a:t>With current mobile technology advancements, printed paper task sheets simply have to be left in the past where they belong. Task sheet reports are hard to read, difficult to prioritise, raise concerns about guest privacy, and, most importantly, they do not provide the housekeepers with real- time updates on room statuses. No wonder that housekeepers spend a lot of their time just trying to find the next room to clean if all they have got is a printed sheet with a list of rooms generated early in the morning and remains unchanged for the rest of the day. Instead, they could be equipped with a tablet, smartphone or even a smartwatch app that will tell them exactly how the rooms should be cleaned. It will be updated in the real-time, based on the guest checking out, prioritising rooms assigned for arrivals, VIPs, Loyalty Members etc. Guest information is kept secure behind both device and application authentication.</a:t>
            </a:r>
          </a:p>
          <a:p>
            <a:endParaRPr lang="en-GB" dirty="0"/>
          </a:p>
          <a:p>
            <a:r>
              <a:rPr lang="en-GB" sz="1200" b="0" i="0" u="none" strike="noStrike" kern="1200" dirty="0">
                <a:solidFill>
                  <a:schemeClr val="tx1"/>
                </a:solidFill>
                <a:effectLst/>
                <a:latin typeface="+mn-lt"/>
                <a:ea typeface="+mn-ea"/>
                <a:cs typeface="+mn-cs"/>
              </a:rPr>
              <a:t>Going mobile would also greatly enhance information exchange between housekeepers and other departments. Why use walkie talkies if all necessary communication between housekeeping and front desk could be done seamlessly via the PMS (Property Management System). For example, if the room isn’t ready upon guest arrival, placing such a room on the queue should issue a push notification immediately received by the appropriate housekeeper. Similarly, the housekeeper no longer needs to be briefed if there are any special cleaning requests associated with a reservation – all the necessary information can be included in the cleaning plan for each room displayed on the attendant’s mobile device. These instructions can even be translated for the attendant’s convenience. After all, useful information relay means speaking the user’s language! Of course, this goes both ways: via technology, a housekeeper can be empowered to observe and note guest preferences, allowing the Front Office to create memorable moments for the guest for current and future stays.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Having a mobile device would also enable housekeepers to be more proactive in logging lost property and maintenance issues. Housekeepers do not have time to write up complicated work orders for engineers. Logging a maintenance task should be as easy as snapping a photo and clicking send.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Another aspect of mobile housekeeping technology is security. Housekeeping attendants often work alone on hotel floors and, as their employer, the hotel’s responsibility is to keep them safe. Whenever a housekeeper requires help, they should have a quick and easy way to request it. The mobile device would allow housekeepers to stay connected to their supervisors, hotel management, security and the emergency services at all times.</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key to a housekeeping solution’s success is to deliver all of this rich and advanced functionality in an intuitive, multilingual, easy-to-use, and easy to train the users. If it’s hard to train on and use, employees won’t use it, and owners and managers will not get the results they’re looking for.</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At the end of the day, hotels will always rely on housekeeping staff to ensure that rooms are clean and welcoming for guests. Housekeeping work requires not only significant physical effort but also great concentration and attention to detail. </a:t>
            </a:r>
            <a:r>
              <a:rPr lang="en-GB" sz="1200" b="1" i="0" u="none" strike="noStrike" kern="1200" dirty="0">
                <a:solidFill>
                  <a:schemeClr val="tx1"/>
                </a:solidFill>
                <a:effectLst/>
                <a:latin typeface="+mn-lt"/>
                <a:ea typeface="+mn-ea"/>
                <a:cs typeface="+mn-cs"/>
              </a:rPr>
              <a:t>Hotels must recognise the importance of housekeeping and assist them in their hard work by implementing technology that would make their shifts smoother and less stressful.</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When housekeeping staff create more efficiency with communication and assignments, it frees up their time to deliver more exceptional guest experiences.</a:t>
            </a:r>
          </a:p>
          <a:p>
            <a:r>
              <a:rPr lang="en-GB" dirty="0"/>
              <a:t> Let’s take a look at how a mobile device would be used in HK. Watch video</a:t>
            </a:r>
          </a:p>
          <a:p>
            <a:endParaRPr lang="en-GB" dirty="0"/>
          </a:p>
          <a:p>
            <a:r>
              <a:rPr lang="en-GB" dirty="0" err="1"/>
              <a:t>Knowcross</a:t>
            </a:r>
            <a:r>
              <a:rPr lang="en-GB" dirty="0"/>
              <a:t> – PMS (1min 8 secs)</a:t>
            </a:r>
          </a:p>
        </p:txBody>
      </p:sp>
      <p:sp>
        <p:nvSpPr>
          <p:cNvPr id="4" name="Slide Number Placeholder 3"/>
          <p:cNvSpPr>
            <a:spLocks noGrp="1"/>
          </p:cNvSpPr>
          <p:nvPr>
            <p:ph type="sldNum" sz="quarter" idx="5"/>
          </p:nvPr>
        </p:nvSpPr>
        <p:spPr/>
        <p:txBody>
          <a:bodyPr/>
          <a:lstStyle/>
          <a:p>
            <a:fld id="{411175E4-0633-4347-BFDD-1613A3C21DD1}" type="slidenum">
              <a:rPr lang="en-GB" smtClean="0"/>
              <a:t>10</a:t>
            </a:fld>
            <a:endParaRPr lang="en-GB"/>
          </a:p>
        </p:txBody>
      </p:sp>
    </p:spTree>
    <p:extLst>
      <p:ext uri="{BB962C8B-B14F-4D97-AF65-F5344CB8AC3E}">
        <p14:creationId xmlns:p14="http://schemas.microsoft.com/office/powerpoint/2010/main" val="1373937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11</a:t>
            </a:fld>
            <a:endParaRPr lang="en-GB"/>
          </a:p>
        </p:txBody>
      </p:sp>
    </p:spTree>
    <p:extLst>
      <p:ext uri="{BB962C8B-B14F-4D97-AF65-F5344CB8AC3E}">
        <p14:creationId xmlns:p14="http://schemas.microsoft.com/office/powerpoint/2010/main" val="905414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another provider: Mews. </a:t>
            </a:r>
          </a:p>
          <a:p>
            <a:endParaRPr lang="en-GB" dirty="0"/>
          </a:p>
          <a:p>
            <a:r>
              <a:rPr lang="en-GB" dirty="0"/>
              <a:t>Watch video - (3min)</a:t>
            </a:r>
          </a:p>
        </p:txBody>
      </p:sp>
      <p:sp>
        <p:nvSpPr>
          <p:cNvPr id="4" name="Slide Number Placeholder 3"/>
          <p:cNvSpPr>
            <a:spLocks noGrp="1"/>
          </p:cNvSpPr>
          <p:nvPr>
            <p:ph type="sldNum" sz="quarter" idx="5"/>
          </p:nvPr>
        </p:nvSpPr>
        <p:spPr/>
        <p:txBody>
          <a:bodyPr/>
          <a:lstStyle/>
          <a:p>
            <a:fld id="{FF2F8FA7-D77C-2B41-9F51-61623A6C21C7}" type="slidenum">
              <a:rPr lang="en-GB" smtClean="0"/>
              <a:t>12</a:t>
            </a:fld>
            <a:endParaRPr lang="en-GB"/>
          </a:p>
        </p:txBody>
      </p:sp>
    </p:spTree>
    <p:extLst>
      <p:ext uri="{BB962C8B-B14F-4D97-AF65-F5344CB8AC3E}">
        <p14:creationId xmlns:p14="http://schemas.microsoft.com/office/powerpoint/2010/main" val="2973010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Maidbot</a:t>
            </a:r>
            <a:r>
              <a:rPr lang="en-GB" dirty="0"/>
              <a:t> – the Robot maid (1m)</a:t>
            </a:r>
          </a:p>
          <a:p>
            <a:endParaRPr lang="en-GB" dirty="0"/>
          </a:p>
          <a:p>
            <a:r>
              <a:rPr lang="en-GB" b="1" dirty="0"/>
              <a:t>Discuss – would you be happy working alongside </a:t>
            </a:r>
            <a:r>
              <a:rPr lang="en-GB" b="1" dirty="0" err="1"/>
              <a:t>Maidbot</a:t>
            </a:r>
            <a:r>
              <a:rPr lang="en-GB" b="1" dirty="0"/>
              <a:t>?</a:t>
            </a:r>
          </a:p>
        </p:txBody>
      </p:sp>
      <p:sp>
        <p:nvSpPr>
          <p:cNvPr id="4" name="Slide Number Placeholder 3"/>
          <p:cNvSpPr>
            <a:spLocks noGrp="1"/>
          </p:cNvSpPr>
          <p:nvPr>
            <p:ph type="sldNum" sz="quarter" idx="5"/>
          </p:nvPr>
        </p:nvSpPr>
        <p:spPr/>
        <p:txBody>
          <a:bodyPr/>
          <a:lstStyle/>
          <a:p>
            <a:fld id="{411175E4-0633-4347-BFDD-1613A3C21DD1}" type="slidenum">
              <a:rPr lang="en-GB" smtClean="0"/>
              <a:t>13</a:t>
            </a:fld>
            <a:endParaRPr lang="en-GB"/>
          </a:p>
        </p:txBody>
      </p:sp>
    </p:spTree>
    <p:extLst>
      <p:ext uri="{BB962C8B-B14F-4D97-AF65-F5344CB8AC3E}">
        <p14:creationId xmlns:p14="http://schemas.microsoft.com/office/powerpoint/2010/main" val="666081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Guest Service Robots (1m19s).</a:t>
            </a:r>
          </a:p>
          <a:p>
            <a:endParaRPr lang="en-GB" dirty="0"/>
          </a:p>
          <a:p>
            <a:r>
              <a:rPr lang="en-GB" b="1" dirty="0"/>
              <a:t>Discuss – effective use?</a:t>
            </a:r>
          </a:p>
        </p:txBody>
      </p:sp>
      <p:sp>
        <p:nvSpPr>
          <p:cNvPr id="4" name="Slide Number Placeholder 3"/>
          <p:cNvSpPr>
            <a:spLocks noGrp="1"/>
          </p:cNvSpPr>
          <p:nvPr>
            <p:ph type="sldNum" sz="quarter" idx="5"/>
          </p:nvPr>
        </p:nvSpPr>
        <p:spPr/>
        <p:txBody>
          <a:bodyPr/>
          <a:lstStyle/>
          <a:p>
            <a:fld id="{411175E4-0633-4347-BFDD-1613A3C21DD1}" type="slidenum">
              <a:rPr lang="en-GB" smtClean="0"/>
              <a:t>14</a:t>
            </a:fld>
            <a:endParaRPr lang="en-GB"/>
          </a:p>
        </p:txBody>
      </p:sp>
    </p:spTree>
    <p:extLst>
      <p:ext uri="{BB962C8B-B14F-4D97-AF65-F5344CB8AC3E}">
        <p14:creationId xmlns:p14="http://schemas.microsoft.com/office/powerpoint/2010/main" val="2147394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Park Avenue Rochester deploys </a:t>
            </a:r>
            <a:r>
              <a:rPr lang="en-GB" sz="1200" b="0" i="0" u="none" strike="noStrike" kern="1200" dirty="0" err="1">
                <a:solidFill>
                  <a:schemeClr val="tx1"/>
                </a:solidFill>
                <a:effectLst/>
                <a:latin typeface="+mn-lt"/>
                <a:ea typeface="+mn-ea"/>
                <a:cs typeface="+mn-cs"/>
              </a:rPr>
              <a:t>Robie</a:t>
            </a:r>
            <a:r>
              <a:rPr lang="en-GB" sz="1200" b="0" i="0" u="none" strike="noStrike" kern="1200" dirty="0">
                <a:solidFill>
                  <a:schemeClr val="tx1"/>
                </a:solidFill>
                <a:effectLst/>
                <a:latin typeface="+mn-lt"/>
                <a:ea typeface="+mn-ea"/>
                <a:cs typeface="+mn-cs"/>
              </a:rPr>
              <a:t>, an autonomous delivery robot to take over strenuous manual deliveries of linen (2m 43s).</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Discuss – BOH technology, helping with the heavy and manual labour of dealing with linen and laundry. Useful?</a:t>
            </a:r>
            <a:endParaRPr lang="en-GB" b="1" dirty="0"/>
          </a:p>
        </p:txBody>
      </p:sp>
      <p:sp>
        <p:nvSpPr>
          <p:cNvPr id="4" name="Slide Number Placeholder 3"/>
          <p:cNvSpPr>
            <a:spLocks noGrp="1"/>
          </p:cNvSpPr>
          <p:nvPr>
            <p:ph type="sldNum" sz="quarter" idx="5"/>
          </p:nvPr>
        </p:nvSpPr>
        <p:spPr/>
        <p:txBody>
          <a:bodyPr/>
          <a:lstStyle/>
          <a:p>
            <a:fld id="{411175E4-0633-4347-BFDD-1613A3C21DD1}" type="slidenum">
              <a:rPr lang="en-GB" smtClean="0"/>
              <a:t>15</a:t>
            </a:fld>
            <a:endParaRPr lang="en-GB"/>
          </a:p>
        </p:txBody>
      </p:sp>
    </p:spTree>
    <p:extLst>
      <p:ext uri="{BB962C8B-B14F-4D97-AF65-F5344CB8AC3E}">
        <p14:creationId xmlns:p14="http://schemas.microsoft.com/office/powerpoint/2010/main" val="2569260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SuitePad</a:t>
            </a:r>
            <a:r>
              <a:rPr lang="en-GB" sz="1200" b="0" i="0" u="none" strike="noStrike" kern="1200" dirty="0">
                <a:solidFill>
                  <a:schemeClr val="tx1"/>
                </a:solidFill>
                <a:effectLst/>
                <a:latin typeface="+mn-lt"/>
                <a:ea typeface="+mn-ea"/>
                <a:cs typeface="+mn-cs"/>
              </a:rPr>
              <a:t> tablets enable hoteliers to provide a first-class hotel experience for their guests while still following the rules implemented as a result of the coronavirus pandemic. Good hotel room cleanliness, clear communication, and top-notch service are all much easier to maintain with the help of </a:t>
            </a:r>
            <a:r>
              <a:rPr lang="en-GB" sz="1200" b="0" i="0" u="none" strike="noStrike" kern="1200" dirty="0" err="1">
                <a:solidFill>
                  <a:schemeClr val="tx1"/>
                </a:solidFill>
                <a:effectLst/>
                <a:latin typeface="+mn-lt"/>
                <a:ea typeface="+mn-ea"/>
                <a:cs typeface="+mn-cs"/>
              </a:rPr>
              <a:t>SuitePad’s</a:t>
            </a:r>
            <a:r>
              <a:rPr lang="en-GB" sz="1200" b="0" i="0" u="none" strike="noStrike" kern="1200" dirty="0">
                <a:solidFill>
                  <a:schemeClr val="tx1"/>
                </a:solidFill>
                <a:effectLst/>
                <a:latin typeface="+mn-lt"/>
                <a:ea typeface="+mn-ea"/>
                <a:cs typeface="+mn-cs"/>
              </a:rPr>
              <a:t> digital solutions. (3mins)</a:t>
            </a: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16</a:t>
            </a:fld>
            <a:endParaRPr lang="en-GB"/>
          </a:p>
        </p:txBody>
      </p:sp>
    </p:spTree>
    <p:extLst>
      <p:ext uri="{BB962C8B-B14F-4D97-AF65-F5344CB8AC3E}">
        <p14:creationId xmlns:p14="http://schemas.microsoft.com/office/powerpoint/2010/main" val="1729731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17</a:t>
            </a:fld>
            <a:endParaRPr lang="en-GB"/>
          </a:p>
        </p:txBody>
      </p:sp>
    </p:spTree>
    <p:extLst>
      <p:ext uri="{BB962C8B-B14F-4D97-AF65-F5344CB8AC3E}">
        <p14:creationId xmlns:p14="http://schemas.microsoft.com/office/powerpoint/2010/main" val="15316601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Housekeeping &amp; Technology Overview (1m8s)</a:t>
            </a: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18</a:t>
            </a:fld>
            <a:endParaRPr lang="en-GB"/>
          </a:p>
        </p:txBody>
      </p:sp>
    </p:spTree>
    <p:extLst>
      <p:ext uri="{BB962C8B-B14F-4D97-AF65-F5344CB8AC3E}">
        <p14:creationId xmlns:p14="http://schemas.microsoft.com/office/powerpoint/2010/main" val="15079490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Geographic Channel tell us of the history of bed bugs. Look away if you don’t like bugs! (2m 10s)</a:t>
            </a:r>
          </a:p>
        </p:txBody>
      </p:sp>
      <p:sp>
        <p:nvSpPr>
          <p:cNvPr id="4" name="Slide Number Placeholder 3"/>
          <p:cNvSpPr>
            <a:spLocks noGrp="1"/>
          </p:cNvSpPr>
          <p:nvPr>
            <p:ph type="sldNum" sz="quarter" idx="5"/>
          </p:nvPr>
        </p:nvSpPr>
        <p:spPr/>
        <p:txBody>
          <a:bodyPr/>
          <a:lstStyle/>
          <a:p>
            <a:fld id="{411175E4-0633-4347-BFDD-1613A3C21DD1}" type="slidenum">
              <a:rPr lang="en-GB" smtClean="0"/>
              <a:t>20</a:t>
            </a:fld>
            <a:endParaRPr lang="en-GB"/>
          </a:p>
        </p:txBody>
      </p:sp>
    </p:spTree>
    <p:extLst>
      <p:ext uri="{BB962C8B-B14F-4D97-AF65-F5344CB8AC3E}">
        <p14:creationId xmlns:p14="http://schemas.microsoft.com/office/powerpoint/2010/main" val="36326886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5 interesting facts about Bed Bugs (30 seconds)</a:t>
            </a:r>
          </a:p>
        </p:txBody>
      </p:sp>
      <p:sp>
        <p:nvSpPr>
          <p:cNvPr id="4" name="Slide Number Placeholder 3"/>
          <p:cNvSpPr>
            <a:spLocks noGrp="1"/>
          </p:cNvSpPr>
          <p:nvPr>
            <p:ph type="sldNum" sz="quarter" idx="5"/>
          </p:nvPr>
        </p:nvSpPr>
        <p:spPr/>
        <p:txBody>
          <a:bodyPr/>
          <a:lstStyle/>
          <a:p>
            <a:fld id="{411175E4-0633-4347-BFDD-1613A3C21DD1}" type="slidenum">
              <a:rPr lang="en-GB" smtClean="0"/>
              <a:t>21</a:t>
            </a:fld>
            <a:endParaRPr lang="en-GB"/>
          </a:p>
        </p:txBody>
      </p:sp>
    </p:spTree>
    <p:extLst>
      <p:ext uri="{BB962C8B-B14F-4D97-AF65-F5344CB8AC3E}">
        <p14:creationId xmlns:p14="http://schemas.microsoft.com/office/powerpoint/2010/main" val="13257544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28</a:t>
            </a:fld>
            <a:endParaRPr lang="en-GB"/>
          </a:p>
        </p:txBody>
      </p:sp>
    </p:spTree>
    <p:extLst>
      <p:ext uri="{BB962C8B-B14F-4D97-AF65-F5344CB8AC3E}">
        <p14:creationId xmlns:p14="http://schemas.microsoft.com/office/powerpoint/2010/main" val="12855443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Teaming Up Against Bed Bugs – Ecolab training (4mins)</a:t>
            </a:r>
          </a:p>
        </p:txBody>
      </p:sp>
      <p:sp>
        <p:nvSpPr>
          <p:cNvPr id="4" name="Slide Number Placeholder 3"/>
          <p:cNvSpPr>
            <a:spLocks noGrp="1"/>
          </p:cNvSpPr>
          <p:nvPr>
            <p:ph type="sldNum" sz="quarter" idx="5"/>
          </p:nvPr>
        </p:nvSpPr>
        <p:spPr/>
        <p:txBody>
          <a:bodyPr/>
          <a:lstStyle/>
          <a:p>
            <a:fld id="{FF2F8FA7-D77C-2B41-9F51-61623A6C21C7}" type="slidenum">
              <a:rPr lang="en-GB" smtClean="0"/>
              <a:t>29</a:t>
            </a:fld>
            <a:endParaRPr lang="en-GB"/>
          </a:p>
        </p:txBody>
      </p:sp>
    </p:spTree>
    <p:extLst>
      <p:ext uri="{BB962C8B-B14F-4D97-AF65-F5344CB8AC3E}">
        <p14:creationId xmlns:p14="http://schemas.microsoft.com/office/powerpoint/2010/main" val="25090363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30</a:t>
            </a:fld>
            <a:endParaRPr lang="en-GB"/>
          </a:p>
        </p:txBody>
      </p:sp>
    </p:spTree>
    <p:extLst>
      <p:ext uri="{BB962C8B-B14F-4D97-AF65-F5344CB8AC3E}">
        <p14:creationId xmlns:p14="http://schemas.microsoft.com/office/powerpoint/2010/main" val="34667213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r>
              <a:rPr lang="en-GB" u="sng" dirty="0">
                <a:solidFill>
                  <a:srgbClr val="007BFF"/>
                </a:solidFill>
                <a:latin typeface="inherit"/>
                <a:hlinkClick r:id="rId3"/>
              </a:rPr>
              <a:t>Breakdown maintenance</a:t>
            </a:r>
            <a:r>
              <a:rPr lang="en-GB" dirty="0">
                <a:latin typeface="canada-type-gibson"/>
              </a:rPr>
              <a:t> is somewhat specific because it’s not applicable to many pieces of equipment. For example, it is not a suitable maintenance strategy for anything involved in human safety and health, nor is it a good strategy for critical or central pieces of equipment. </a:t>
            </a:r>
          </a:p>
          <a:p>
            <a:pPr algn="just" fontAlgn="base"/>
            <a:r>
              <a:rPr lang="en-GB" dirty="0">
                <a:latin typeface="canada-type-gibson"/>
              </a:rPr>
              <a:t>However, it works well with things that are designed to be used until they’re inoperable. An example would be light bulbs.</a:t>
            </a:r>
            <a:endParaRPr lang="en-GB" b="0" i="0" u="none" strike="noStrike" dirty="0">
              <a:effectLst/>
              <a:latin typeface="canada-type-gibson"/>
            </a:endParaRPr>
          </a:p>
          <a:p>
            <a:pPr fontAlgn="base"/>
            <a:endParaRPr lang="en-GB" sz="1200" b="0" i="0" u="none" strike="noStrike" kern="1200" dirty="0">
              <a:solidFill>
                <a:schemeClr val="tx1"/>
              </a:solidFill>
              <a:effectLst/>
              <a:latin typeface="+mn-lt"/>
              <a:ea typeface="+mn-ea"/>
              <a:cs typeface="+mn-cs"/>
            </a:endParaRPr>
          </a:p>
          <a:p>
            <a:pPr fontAlgn="base"/>
            <a:r>
              <a:rPr lang="en-GB" sz="1200" b="0" i="0" u="sng" strike="noStrike" kern="1200" dirty="0">
                <a:solidFill>
                  <a:schemeClr val="tx1"/>
                </a:solidFill>
                <a:effectLst/>
                <a:latin typeface="+mn-lt"/>
                <a:ea typeface="+mn-ea"/>
                <a:cs typeface="+mn-cs"/>
                <a:hlinkClick r:id="rId4"/>
              </a:rPr>
              <a:t>Preventive maintenance</a:t>
            </a:r>
            <a:r>
              <a:rPr lang="en-GB" sz="1200" b="0" i="0" u="none" strike="noStrike" kern="1200" dirty="0">
                <a:solidFill>
                  <a:schemeClr val="tx1"/>
                </a:solidFill>
                <a:effectLst/>
                <a:latin typeface="+mn-lt"/>
                <a:ea typeface="+mn-ea"/>
                <a:cs typeface="+mn-cs"/>
              </a:rPr>
              <a:t>, on the other hand, would be used on extractor fans. You would ensure that the filters are cleaned periodically and inspected accordingly. You would not wait for them to </a:t>
            </a:r>
            <a:r>
              <a:rPr lang="en-GB" sz="1200" b="0" i="0" u="none" strike="noStrike" kern="1200" dirty="0" err="1">
                <a:solidFill>
                  <a:schemeClr val="tx1"/>
                </a:solidFill>
                <a:effectLst/>
                <a:latin typeface="+mn-lt"/>
                <a:ea typeface="+mn-ea"/>
                <a:cs typeface="+mn-cs"/>
              </a:rPr>
              <a:t>clogg</a:t>
            </a:r>
            <a:r>
              <a:rPr lang="en-GB" sz="1200" b="0" i="0" u="none" strike="noStrike" kern="1200" dirty="0">
                <a:solidFill>
                  <a:schemeClr val="tx1"/>
                </a:solidFill>
                <a:effectLst/>
                <a:latin typeface="+mn-lt"/>
                <a:ea typeface="+mn-ea"/>
                <a:cs typeface="+mn-cs"/>
              </a:rPr>
              <a:t> up with grime and dust until they are un-operable, which ultimately would lead to the build up of moisture and mould in the bathrooms – a big no no.</a:t>
            </a: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31</a:t>
            </a:fld>
            <a:endParaRPr lang="en-GB"/>
          </a:p>
        </p:txBody>
      </p:sp>
    </p:spTree>
    <p:extLst>
      <p:ext uri="{BB962C8B-B14F-4D97-AF65-F5344CB8AC3E}">
        <p14:creationId xmlns:p14="http://schemas.microsoft.com/office/powerpoint/2010/main" val="20006465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32</a:t>
            </a:fld>
            <a:endParaRPr lang="en-GB"/>
          </a:p>
        </p:txBody>
      </p:sp>
    </p:spTree>
    <p:extLst>
      <p:ext uri="{BB962C8B-B14F-4D97-AF65-F5344CB8AC3E}">
        <p14:creationId xmlns:p14="http://schemas.microsoft.com/office/powerpoint/2010/main" val="42446363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33</a:t>
            </a:fld>
            <a:endParaRPr lang="en-GB"/>
          </a:p>
        </p:txBody>
      </p:sp>
    </p:spTree>
    <p:extLst>
      <p:ext uri="{BB962C8B-B14F-4D97-AF65-F5344CB8AC3E}">
        <p14:creationId xmlns:p14="http://schemas.microsoft.com/office/powerpoint/2010/main" val="11536139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34</a:t>
            </a:fld>
            <a:endParaRPr lang="en-GB"/>
          </a:p>
        </p:txBody>
      </p:sp>
    </p:spTree>
    <p:extLst>
      <p:ext uri="{BB962C8B-B14F-4D97-AF65-F5344CB8AC3E}">
        <p14:creationId xmlns:p14="http://schemas.microsoft.com/office/powerpoint/2010/main" val="10587445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35</a:t>
            </a:fld>
            <a:endParaRPr lang="en-GB"/>
          </a:p>
        </p:txBody>
      </p:sp>
    </p:spTree>
    <p:extLst>
      <p:ext uri="{BB962C8B-B14F-4D97-AF65-F5344CB8AC3E}">
        <p14:creationId xmlns:p14="http://schemas.microsoft.com/office/powerpoint/2010/main" val="6665735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PREVENTIVE MAINTENANCE </a:t>
            </a:r>
            <a:endParaRPr lang="en-GB" dirty="0">
              <a:effectLst/>
            </a:endParaRPr>
          </a:p>
          <a:p>
            <a:r>
              <a:rPr lang="en-GB" sz="1200" kern="1200" dirty="0">
                <a:solidFill>
                  <a:schemeClr val="tx1"/>
                </a:solidFill>
                <a:effectLst/>
                <a:latin typeface="+mn-lt"/>
                <a:ea typeface="+mn-ea"/>
                <a:cs typeface="+mn-cs"/>
              </a:rPr>
              <a:t>Preventive maintenance can be defined as “an equipment maintenance strategy based on replacing, or restoring, an asset at a fixed interval regardless of its condition. Scheduled restoration tasks and replacement tasks are examples of preventive maintenance tasks.” </a:t>
            </a:r>
            <a:r>
              <a:rPr lang="en-GB" sz="1200" b="1" kern="1200" dirty="0">
                <a:solidFill>
                  <a:schemeClr val="tx1"/>
                </a:solidFill>
                <a:effectLst/>
                <a:latin typeface="+mn-lt"/>
                <a:ea typeface="+mn-ea"/>
                <a:cs typeface="+mn-cs"/>
              </a:rPr>
              <a:t>1 </a:t>
            </a:r>
            <a:endParaRPr lang="en-GB" dirty="0">
              <a:effectLst/>
            </a:endParaRPr>
          </a:p>
          <a:p>
            <a:r>
              <a:rPr lang="en-GB" sz="1200" kern="1200" dirty="0">
                <a:solidFill>
                  <a:schemeClr val="tx1"/>
                </a:solidFill>
                <a:effectLst/>
                <a:latin typeface="+mn-lt"/>
                <a:ea typeface="+mn-ea"/>
                <a:cs typeface="+mn-cs"/>
              </a:rPr>
              <a:t>Preventive maintenance (or preventative maintenance) is basically a type of maintenance that is done at a regular interval while the equipment is still functioning with the objective of preventing failure or reducing the likelihood of failure. </a:t>
            </a:r>
            <a:endParaRPr lang="en-GB" dirty="0">
              <a:effectLst/>
            </a:endParaRPr>
          </a:p>
          <a:p>
            <a:r>
              <a:rPr lang="en-GB" sz="1200" kern="1200" dirty="0">
                <a:solidFill>
                  <a:schemeClr val="tx1"/>
                </a:solidFill>
                <a:effectLst/>
                <a:latin typeface="+mn-lt"/>
                <a:ea typeface="+mn-ea"/>
                <a:cs typeface="+mn-cs"/>
              </a:rPr>
              <a:t>Preventive maintenance can be time based i.e. every week, every month or every three months. But preventive maintenance can also be based on usage e.g. every 150 cycles, every 10,000hrs or like your car: service every 10,000km.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36</a:t>
            </a:fld>
            <a:endParaRPr lang="en-GB"/>
          </a:p>
        </p:txBody>
      </p:sp>
    </p:spTree>
    <p:extLst>
      <p:ext uri="{BB962C8B-B14F-4D97-AF65-F5344CB8AC3E}">
        <p14:creationId xmlns:p14="http://schemas.microsoft.com/office/powerpoint/2010/main" val="31301399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PREVENTIVE MAINTENANCE VS CORRECTIVE MAINTENANCE </a:t>
            </a:r>
            <a:endParaRPr lang="en-GB" dirty="0">
              <a:effectLst/>
            </a:endParaRPr>
          </a:p>
          <a:p>
            <a:r>
              <a:rPr lang="en-GB" sz="1200" kern="1200" dirty="0">
                <a:solidFill>
                  <a:schemeClr val="tx1"/>
                </a:solidFill>
                <a:effectLst/>
                <a:latin typeface="+mn-lt"/>
                <a:ea typeface="+mn-ea"/>
                <a:cs typeface="+mn-cs"/>
              </a:rPr>
              <a:t>At the top level, I see maintenance being either preventive or corrective: </a:t>
            </a:r>
            <a:endParaRPr lang="en-GB" dirty="0">
              <a:effectLst/>
            </a:endParaRPr>
          </a:p>
          <a:p>
            <a:r>
              <a:rPr lang="en-GB" sz="1200" kern="1200" dirty="0">
                <a:solidFill>
                  <a:schemeClr val="tx1"/>
                </a:solidFill>
                <a:effectLst/>
                <a:latin typeface="+mn-lt"/>
                <a:ea typeface="+mn-ea"/>
                <a:cs typeface="+mn-cs"/>
              </a:rPr>
              <a:t>When we do preventive maintenance we are doing a task before a failure has occurred. That task can be aimed at preventing a failure, minimising the consequence of the failure or assessing the risk of the failure occurring. </a:t>
            </a:r>
            <a:endParaRPr lang="en-GB" dirty="0">
              <a:effectLst/>
            </a:endParaRPr>
          </a:p>
          <a:p>
            <a:r>
              <a:rPr lang="en-GB" sz="1200" kern="1200" dirty="0">
                <a:solidFill>
                  <a:schemeClr val="tx1"/>
                </a:solidFill>
                <a:effectLst/>
                <a:latin typeface="+mn-lt"/>
                <a:ea typeface="+mn-ea"/>
                <a:cs typeface="+mn-cs"/>
              </a:rPr>
              <a:t>When we are conducting corrective maintenance the failure has now occurred and we are basically reinstating equipment functionality. To be clear, corrective maintenance can be the result of a deliberate run-to- failure strategy.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37</a:t>
            </a:fld>
            <a:endParaRPr lang="en-GB"/>
          </a:p>
        </p:txBody>
      </p:sp>
    </p:spTree>
    <p:extLst>
      <p:ext uri="{BB962C8B-B14F-4D97-AF65-F5344CB8AC3E}">
        <p14:creationId xmlns:p14="http://schemas.microsoft.com/office/powerpoint/2010/main" val="1276927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curve shows that as a failure starts manifesting, the equipment deteriorates to the point at which it can possibly be detected (point “P”). </a:t>
            </a:r>
            <a:endParaRPr lang="en-GB" dirty="0">
              <a:effectLst/>
            </a:endParaRPr>
          </a:p>
          <a:p>
            <a:r>
              <a:rPr lang="en-GB" sz="1200" kern="1200" dirty="0">
                <a:solidFill>
                  <a:schemeClr val="tx1"/>
                </a:solidFill>
                <a:effectLst/>
                <a:latin typeface="+mn-lt"/>
                <a:ea typeface="+mn-ea"/>
                <a:cs typeface="+mn-cs"/>
              </a:rPr>
              <a:t>If the failure is not detected and mitigated, it continues until a functional failure occurs (point “F”). </a:t>
            </a:r>
            <a:endParaRPr lang="en-GB" dirty="0">
              <a:effectLst/>
            </a:endParaRPr>
          </a:p>
          <a:p>
            <a:r>
              <a:rPr lang="en-GB" sz="1200" kern="1200" dirty="0">
                <a:solidFill>
                  <a:schemeClr val="tx1"/>
                </a:solidFill>
                <a:effectLst/>
                <a:latin typeface="+mn-lt"/>
                <a:ea typeface="+mn-ea"/>
                <a:cs typeface="+mn-cs"/>
              </a:rPr>
              <a:t>The time range between P and F, commonly called the P-F interval, is the window of opportunity during which an inspection can possibly detect the imminent failure and give you time to address it. </a:t>
            </a:r>
            <a:endParaRPr lang="en-GB" dirty="0">
              <a:effectLst/>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important to realise that Condition Based Maintenance (CBM) as a maintenance strategy does not reduce the likelihood of a failure occurring through life-renewal, but instead is aimed at intervening before the failure occurs, on the premise that this is more economical and should have less of an impact on availability. In other words: condition monitoring does not fix machines and condition monitoring does not stop failures. Condition monitoring only lets you find problems before they become a failure.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38</a:t>
            </a:fld>
            <a:endParaRPr lang="en-GB"/>
          </a:p>
        </p:txBody>
      </p:sp>
    </p:spTree>
    <p:extLst>
      <p:ext uri="{BB962C8B-B14F-4D97-AF65-F5344CB8AC3E}">
        <p14:creationId xmlns:p14="http://schemas.microsoft.com/office/powerpoint/2010/main" val="20084495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Companies slip into reactive mode when money / budget constraints are tight.</a:t>
            </a:r>
          </a:p>
        </p:txBody>
      </p:sp>
      <p:sp>
        <p:nvSpPr>
          <p:cNvPr id="4" name="Slide Number Placeholder 3"/>
          <p:cNvSpPr>
            <a:spLocks noGrp="1"/>
          </p:cNvSpPr>
          <p:nvPr>
            <p:ph type="sldNum" sz="quarter" idx="5"/>
          </p:nvPr>
        </p:nvSpPr>
        <p:spPr/>
        <p:txBody>
          <a:bodyPr/>
          <a:lstStyle/>
          <a:p>
            <a:fld id="{411175E4-0633-4347-BFDD-1613A3C21DD1}" type="slidenum">
              <a:rPr lang="en-GB" smtClean="0"/>
              <a:t>42</a:t>
            </a:fld>
            <a:endParaRPr lang="en-GB"/>
          </a:p>
        </p:txBody>
      </p:sp>
    </p:spTree>
    <p:extLst>
      <p:ext uri="{BB962C8B-B14F-4D97-AF65-F5344CB8AC3E}">
        <p14:creationId xmlns:p14="http://schemas.microsoft.com/office/powerpoint/2010/main" val="41945330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43</a:t>
            </a:fld>
            <a:endParaRPr lang="en-GB"/>
          </a:p>
        </p:txBody>
      </p:sp>
    </p:spTree>
    <p:extLst>
      <p:ext uri="{BB962C8B-B14F-4D97-AF65-F5344CB8AC3E}">
        <p14:creationId xmlns:p14="http://schemas.microsoft.com/office/powerpoint/2010/main" val="21544805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r>
              <a:rPr lang="en-GB" sz="1200" dirty="0">
                <a:solidFill>
                  <a:schemeClr val="tx1"/>
                </a:solidFill>
              </a:rPr>
              <a:t>Use the insert picture function on </a:t>
            </a:r>
            <a:r>
              <a:rPr lang="en-GB" sz="1200" dirty="0" err="1">
                <a:solidFill>
                  <a:schemeClr val="tx1"/>
                </a:solidFill>
              </a:rPr>
              <a:t>Powerpoint</a:t>
            </a:r>
            <a:r>
              <a:rPr lang="en-GB" sz="1200" dirty="0">
                <a:solidFill>
                  <a:schemeClr val="tx1"/>
                </a:solidFill>
              </a:rPr>
              <a:t>, or find images on the web to place items on to your bed. You can search things like chocolate red clipart. </a:t>
            </a:r>
            <a:r>
              <a:rPr lang="en-GB" sz="1200" b="1" dirty="0">
                <a:solidFill>
                  <a:schemeClr val="tx1"/>
                </a:solidFill>
              </a:rPr>
              <a:t>Transparent</a:t>
            </a:r>
            <a:r>
              <a:rPr lang="en-GB" sz="1200" dirty="0">
                <a:solidFill>
                  <a:schemeClr val="tx1"/>
                </a:solidFill>
              </a:rPr>
              <a:t> is a very handy word to use.  Find the items you want, place them on your bed and adapt the size / position.</a:t>
            </a:r>
          </a:p>
          <a:p>
            <a:endParaRPr lang="en-GB" sz="1200" dirty="0">
              <a:solidFill>
                <a:schemeClr val="tx1"/>
              </a:solidFill>
            </a:endParaRPr>
          </a:p>
          <a:p>
            <a:r>
              <a:rPr lang="en-GB" sz="1200" dirty="0">
                <a:solidFill>
                  <a:schemeClr val="tx1"/>
                </a:solidFill>
              </a:rPr>
              <a:t>Use words like clipart, animated, cartoon in your searches. </a:t>
            </a:r>
          </a:p>
          <a:p>
            <a:endParaRPr lang="en-GB" sz="1200" dirty="0">
              <a:solidFill>
                <a:schemeClr val="tx1"/>
              </a:solidFill>
            </a:endParaRPr>
          </a:p>
          <a:p>
            <a:r>
              <a:rPr lang="en-GB" sz="1200" dirty="0">
                <a:solidFill>
                  <a:schemeClr val="tx1"/>
                </a:solidFill>
              </a:rPr>
              <a:t>Open up the template from Moodle and run through how they would go about this task. Insert a couple of items and arrange them appropriately.</a:t>
            </a: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45</a:t>
            </a:fld>
            <a:endParaRPr lang="en-GB"/>
          </a:p>
        </p:txBody>
      </p:sp>
    </p:spTree>
    <p:extLst>
      <p:ext uri="{BB962C8B-B14F-4D97-AF65-F5344CB8AC3E}">
        <p14:creationId xmlns:p14="http://schemas.microsoft.com/office/powerpoint/2010/main" val="1229528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46</a:t>
            </a:fld>
            <a:endParaRPr lang="cs-CZ"/>
          </a:p>
        </p:txBody>
      </p:sp>
    </p:spTree>
    <p:extLst>
      <p:ext uri="{BB962C8B-B14F-4D97-AF65-F5344CB8AC3E}">
        <p14:creationId xmlns:p14="http://schemas.microsoft.com/office/powerpoint/2010/main" val="6743135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47</a:t>
            </a:fld>
            <a:endParaRPr lang="cs-CZ"/>
          </a:p>
        </p:txBody>
      </p:sp>
    </p:spTree>
    <p:extLst>
      <p:ext uri="{BB962C8B-B14F-4D97-AF65-F5344CB8AC3E}">
        <p14:creationId xmlns:p14="http://schemas.microsoft.com/office/powerpoint/2010/main" val="4227686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48</a:t>
            </a:fld>
            <a:endParaRPr lang="cs-CZ"/>
          </a:p>
        </p:txBody>
      </p:sp>
    </p:spTree>
    <p:extLst>
      <p:ext uri="{BB962C8B-B14F-4D97-AF65-F5344CB8AC3E}">
        <p14:creationId xmlns:p14="http://schemas.microsoft.com/office/powerpoint/2010/main" val="20064636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58</a:t>
            </a:fld>
            <a:endParaRPr lang="en-GB"/>
          </a:p>
        </p:txBody>
      </p:sp>
    </p:spTree>
    <p:extLst>
      <p:ext uri="{BB962C8B-B14F-4D97-AF65-F5344CB8AC3E}">
        <p14:creationId xmlns:p14="http://schemas.microsoft.com/office/powerpoint/2010/main" val="804738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7922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2859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28343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3271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355863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178455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759648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31602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411648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726990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1244969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882145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701341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724472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615172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8745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87413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08164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325762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462503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473131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652536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79676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83900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444737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240983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887651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61778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1826398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754833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60583288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31380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198207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40335237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81410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588660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166109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10801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494611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331884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76082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140967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3587432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5937392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764668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688015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5136527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937081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399992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69437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949160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32330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1298120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815226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854373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0232084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5493651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2362325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8664817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9436266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236770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1297631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6276596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37222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8331271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1.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10.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5.pn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1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6.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5" Type="http://schemas.openxmlformats.org/officeDocument/2006/relationships/slideLayout" Target="../slideLayouts/slideLayout62.xml"/><Relationship Id="rId4" Type="http://schemas.openxmlformats.org/officeDocument/2006/relationships/slideLayout" Target="../slideLayouts/slideLayout61.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33275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70388861"/>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30606517"/>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06147884"/>
      </p:ext>
    </p:extLst>
  </p:cSld>
  <p:clrMap bg1="lt1" tx1="dk1" bg2="lt2" tx2="dk2" accent1="accent1" accent2="accent2" accent3="accent3" accent4="accent4" accent5="accent5" accent6="accent6" hlink="hlink" folHlink="folHlink"/>
  <p:sldLayoutIdLst>
    <p:sldLayoutId id="2147483670" r:id="rId1"/>
    <p:sldLayoutId id="214748374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465547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877521630"/>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09891122"/>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72619323"/>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1746755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55248164"/>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36376878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43368432"/>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08418874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51502306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7721592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700405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48.xml"/></Relationships>
</file>

<file path=ppt/slides/_rels/slide4.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emf"/><Relationship Id="rId1" Type="http://schemas.openxmlformats.org/officeDocument/2006/relationships/slideLayout" Target="../slideLayouts/slideLayout53.xml"/><Relationship Id="rId5" Type="http://schemas.openxmlformats.org/officeDocument/2006/relationships/hyperlink" Target="http://insights.nursekillam.com/bsn4416/deadlines/" TargetMode="External"/><Relationship Id="rId4" Type="http://schemas.openxmlformats.org/officeDocument/2006/relationships/image" Target="../media/image28.png"/></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16.xml"/><Relationship Id="rId5" Type="http://schemas.openxmlformats.org/officeDocument/2006/relationships/image" Target="../media/image31.tiff"/><Relationship Id="rId4" Type="http://schemas.openxmlformats.org/officeDocument/2006/relationships/image" Target="../media/image30.svg"/></Relationships>
</file>

<file path=ppt/slides/_rels/slide6.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6.xml"/><Relationship Id="rId5" Type="http://schemas.openxmlformats.org/officeDocument/2006/relationships/image" Target="../media/image33.tiff"/><Relationship Id="rId4" Type="http://schemas.openxmlformats.org/officeDocument/2006/relationships/image" Target="../media/image30.svg"/></Relationships>
</file>

<file path=ppt/slides/_rels/slide8.xml.rels><?xml version="1.0" encoding="UTF-8" standalone="yes"?>
<Relationships xmlns="http://schemas.openxmlformats.org/package/2006/relationships"><Relationship Id="rId8" Type="http://schemas.openxmlformats.org/officeDocument/2006/relationships/hyperlink" Target="https://webstockreview.net/explore/teamwork-clipart-housekeeping/" TargetMode="External"/><Relationship Id="rId13" Type="http://schemas.openxmlformats.org/officeDocument/2006/relationships/image" Target="../media/image41.png"/><Relationship Id="rId3" Type="http://schemas.openxmlformats.org/officeDocument/2006/relationships/image" Target="../media/image34.png"/><Relationship Id="rId7" Type="http://schemas.openxmlformats.org/officeDocument/2006/relationships/image" Target="../media/image36.png"/><Relationship Id="rId12" Type="http://schemas.openxmlformats.org/officeDocument/2006/relationships/image" Target="../media/image40.sv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hyperlink" Target="http://www.thebluediamondgallery.com/handwriting/c/communication.html" TargetMode="External"/><Relationship Id="rId11" Type="http://schemas.openxmlformats.org/officeDocument/2006/relationships/image" Target="../media/image39.png"/><Relationship Id="rId5" Type="http://schemas.openxmlformats.org/officeDocument/2006/relationships/image" Target="../media/image35.jpg"/><Relationship Id="rId10" Type="http://schemas.openxmlformats.org/officeDocument/2006/relationships/image" Target="../media/image38.svg"/><Relationship Id="rId4" Type="http://schemas.openxmlformats.org/officeDocument/2006/relationships/hyperlink" Target="https://commons.wikimedia.org/wiki/File:Additional_time.svg" TargetMode="External"/><Relationship Id="rId9" Type="http://schemas.openxmlformats.org/officeDocument/2006/relationships/image" Target="../media/image37.png"/><Relationship Id="rId14" Type="http://schemas.openxmlformats.org/officeDocument/2006/relationships/image" Target="../media/image42.svg"/></Relationships>
</file>

<file path=ppt/slides/_rels/slide9.xml.rels><?xml version="1.0" encoding="UTF-8" standalone="yes"?>
<Relationships xmlns="http://schemas.openxmlformats.org/package/2006/relationships"><Relationship Id="rId8" Type="http://schemas.openxmlformats.org/officeDocument/2006/relationships/image" Target="../media/image47.png"/><Relationship Id="rId13" Type="http://schemas.openxmlformats.org/officeDocument/2006/relationships/image" Target="../media/image52.svg"/><Relationship Id="rId3" Type="http://schemas.openxmlformats.org/officeDocument/2006/relationships/hyperlink" Target="https://bit.ly/2LfJBJa" TargetMode="External"/><Relationship Id="rId7" Type="http://schemas.openxmlformats.org/officeDocument/2006/relationships/image" Target="../media/image46.svg"/><Relationship Id="rId12" Type="http://schemas.openxmlformats.org/officeDocument/2006/relationships/image" Target="../media/image51.pn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45.png"/><Relationship Id="rId11" Type="http://schemas.openxmlformats.org/officeDocument/2006/relationships/image" Target="../media/image50.svg"/><Relationship Id="rId5" Type="http://schemas.openxmlformats.org/officeDocument/2006/relationships/image" Target="../media/image44.svg"/><Relationship Id="rId10" Type="http://schemas.openxmlformats.org/officeDocument/2006/relationships/image" Target="../media/image49.png"/><Relationship Id="rId4" Type="http://schemas.openxmlformats.org/officeDocument/2006/relationships/image" Target="../media/image43.png"/><Relationship Id="rId9" Type="http://schemas.openxmlformats.org/officeDocument/2006/relationships/image" Target="../media/image48.sv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6.xml"/><Relationship Id="rId1" Type="http://schemas.openxmlformats.org/officeDocument/2006/relationships/video" Target="https://www.youtube.com/embed/P9boXXxGYDg?feature=oembed" TargetMode="External"/><Relationship Id="rId4" Type="http://schemas.openxmlformats.org/officeDocument/2006/relationships/image" Target="../media/image53.png"/></Relationships>
</file>

<file path=ppt/slides/_rels/slide11.xml.rels><?xml version="1.0" encoding="UTF-8" standalone="yes"?>
<Relationships xmlns="http://schemas.openxmlformats.org/package/2006/relationships"><Relationship Id="rId3" Type="http://schemas.openxmlformats.org/officeDocument/2006/relationships/image" Target="../media/image54.tiff"/><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6.xml"/><Relationship Id="rId1" Type="http://schemas.openxmlformats.org/officeDocument/2006/relationships/video" Target="https://www.youtube.com/embed/bY16ck3HvAw?feature=oembed" TargetMode="External"/><Relationship Id="rId4" Type="http://schemas.openxmlformats.org/officeDocument/2006/relationships/image" Target="../media/image55.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6.xml"/><Relationship Id="rId1" Type="http://schemas.openxmlformats.org/officeDocument/2006/relationships/video" Target="https://www.youtube.com/embed/gyktHss8qmU?feature=oembed" TargetMode="External"/><Relationship Id="rId4" Type="http://schemas.openxmlformats.org/officeDocument/2006/relationships/image" Target="../media/image53.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6.xml"/><Relationship Id="rId1" Type="http://schemas.openxmlformats.org/officeDocument/2006/relationships/video" Target="https://www.youtube.com/embed/BSrcTOD3H-w?feature=oembed" TargetMode="External"/><Relationship Id="rId4" Type="http://schemas.openxmlformats.org/officeDocument/2006/relationships/image" Target="../media/image53.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6.xml"/><Relationship Id="rId1" Type="http://schemas.openxmlformats.org/officeDocument/2006/relationships/video" Target="https://www.youtube.com/embed/qruOd6ZQAAQ?feature=oembed" TargetMode="External"/><Relationship Id="rId4" Type="http://schemas.openxmlformats.org/officeDocument/2006/relationships/image" Target="../media/image53.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6.xml"/><Relationship Id="rId1" Type="http://schemas.openxmlformats.org/officeDocument/2006/relationships/video" Target="https://www.youtube.com/embed/q-u2hcgvgqo?feature=oembed" TargetMode="External"/><Relationship Id="rId4" Type="http://schemas.openxmlformats.org/officeDocument/2006/relationships/image" Target="../media/image53.png"/></Relationships>
</file>

<file path=ppt/slides/_rels/slide17.xml.rels><?xml version="1.0" encoding="UTF-8" standalone="yes"?>
<Relationships xmlns="http://schemas.openxmlformats.org/package/2006/relationships"><Relationship Id="rId8" Type="http://schemas.openxmlformats.org/officeDocument/2006/relationships/hyperlink" Target="https://www.optiisolutions.com/optii-keeper-2020" TargetMode="External"/><Relationship Id="rId3" Type="http://schemas.openxmlformats.org/officeDocument/2006/relationships/hyperlink" Target="https://purplecloudtech.com/housekeeping-management/" TargetMode="External"/><Relationship Id="rId7" Type="http://schemas.openxmlformats.org/officeDocument/2006/relationships/hyperlink" Target="https://www.hoteliermagazine.com/housekeeping-is-being-slowly-transformed-by-technology/" TargetMode="External"/><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hyperlink" Target="https://www.mews.com/blog/future-hotel-housekeeping" TargetMode="External"/><Relationship Id="rId11" Type="http://schemas.openxmlformats.org/officeDocument/2006/relationships/image" Target="../media/image58.svg"/><Relationship Id="rId5" Type="http://schemas.openxmlformats.org/officeDocument/2006/relationships/hyperlink" Target="https://knowcross.com/know-housekeeping/" TargetMode="External"/><Relationship Id="rId10" Type="http://schemas.openxmlformats.org/officeDocument/2006/relationships/image" Target="../media/image57.png"/><Relationship Id="rId4" Type="http://schemas.openxmlformats.org/officeDocument/2006/relationships/hyperlink" Target="https://www.quore.com/products/cleanings-plus" TargetMode="External"/><Relationship Id="rId9" Type="http://schemas.openxmlformats.org/officeDocument/2006/relationships/image" Target="../media/image56.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6.xml"/><Relationship Id="rId1" Type="http://schemas.openxmlformats.org/officeDocument/2006/relationships/video" Target="https://www.youtube.com/embed/4rqDvz6VZz4?feature=oembed" TargetMode="External"/><Relationship Id="rId4" Type="http://schemas.openxmlformats.org/officeDocument/2006/relationships/image" Target="../media/image53.png"/></Relationships>
</file>

<file path=ppt/slides/_rels/slide19.xml.rels><?xml version="1.0" encoding="UTF-8" standalone="yes"?>
<Relationships xmlns="http://schemas.openxmlformats.org/package/2006/relationships"><Relationship Id="rId2" Type="http://schemas.openxmlformats.org/officeDocument/2006/relationships/image" Target="../media/image59.tiff"/><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6.xml"/><Relationship Id="rId1" Type="http://schemas.openxmlformats.org/officeDocument/2006/relationships/video" Target="https://www.youtube.com/embed/WfKCcSPCOQo?feature=oembed" TargetMode="External"/><Relationship Id="rId4" Type="http://schemas.openxmlformats.org/officeDocument/2006/relationships/image" Target="../media/image60.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6.xml"/><Relationship Id="rId1" Type="http://schemas.openxmlformats.org/officeDocument/2006/relationships/video" Target="https://www.youtube.com/embed/HzGj3dYUBUY?feature=oembed" TargetMode="External"/><Relationship Id="rId4" Type="http://schemas.openxmlformats.org/officeDocument/2006/relationships/image" Target="../media/image53.png"/></Relationships>
</file>

<file path=ppt/slides/_rels/slide2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6.xml"/><Relationship Id="rId1" Type="http://schemas.openxmlformats.org/officeDocument/2006/relationships/video" Target="https://www.youtube.com/embed/vD0xdB_ncM4?feature=oembed" TargetMode="External"/><Relationship Id="rId4" Type="http://schemas.openxmlformats.org/officeDocument/2006/relationships/image" Target="../media/image53.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68.tiff"/><Relationship Id="rId2" Type="http://schemas.openxmlformats.org/officeDocument/2006/relationships/notesSlide" Target="../notesSlides/notesSlide20.xml"/><Relationship Id="rId1" Type="http://schemas.openxmlformats.org/officeDocument/2006/relationships/slideLayout" Target="../slideLayouts/slideLayout16.xml"/><Relationship Id="rId4" Type="http://schemas.openxmlformats.org/officeDocument/2006/relationships/image" Target="../media/image69.tiff"/></Relationships>
</file>

<file path=ppt/slides/_rels/slide3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3.xml"/><Relationship Id="rId1" Type="http://schemas.openxmlformats.org/officeDocument/2006/relationships/slideLayout" Target="../slideLayouts/slideLayout16.xml"/><Relationship Id="rId5" Type="http://schemas.openxmlformats.org/officeDocument/2006/relationships/image" Target="../media/image74.png"/><Relationship Id="rId4" Type="http://schemas.openxmlformats.org/officeDocument/2006/relationships/image" Target="../media/image73.png"/></Relationships>
</file>

<file path=ppt/slides/_rels/slide3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4.xml"/><Relationship Id="rId1" Type="http://schemas.openxmlformats.org/officeDocument/2006/relationships/slideLayout" Target="../slideLayouts/slideLayout16.xml"/><Relationship Id="rId4" Type="http://schemas.openxmlformats.org/officeDocument/2006/relationships/image" Target="../media/image76.emf"/></Relationships>
</file>

<file path=ppt/slides/_rels/slide3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5.xml"/><Relationship Id="rId1" Type="http://schemas.openxmlformats.org/officeDocument/2006/relationships/slideLayout" Target="../slideLayouts/slideLayout16.xml"/><Relationship Id="rId4" Type="http://schemas.openxmlformats.org/officeDocument/2006/relationships/image" Target="../media/image77.emf"/></Relationships>
</file>

<file path=ppt/slides/_rels/slide37.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7.xml"/><Relationship Id="rId1" Type="http://schemas.openxmlformats.org/officeDocument/2006/relationships/slideLayout" Target="../slideLayouts/slideLayout16.xml"/><Relationship Id="rId4" Type="http://schemas.openxmlformats.org/officeDocument/2006/relationships/image" Target="../media/image79.emf"/></Relationships>
</file>

<file path=ppt/slides/_rels/slide39.xml.rels><?xml version="1.0" encoding="UTF-8" standalone="yes"?>
<Relationships xmlns="http://schemas.openxmlformats.org/package/2006/relationships"><Relationship Id="rId2" Type="http://schemas.openxmlformats.org/officeDocument/2006/relationships/image" Target="../media/image80.emf"/><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82.emf"/><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83.emf"/><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image" Target="../media/image84.emf"/><Relationship Id="rId2" Type="http://schemas.openxmlformats.org/officeDocument/2006/relationships/notesSlide" Target="../notesSlides/notesSlide29.xml"/><Relationship Id="rId1" Type="http://schemas.openxmlformats.org/officeDocument/2006/relationships/slideLayout" Target="../slideLayouts/slideLayout42.xml"/><Relationship Id="rId6" Type="http://schemas.openxmlformats.org/officeDocument/2006/relationships/hyperlink" Target="http://insights.nursekillam.com/bsn4416/deadlines/" TargetMode="External"/><Relationship Id="rId5" Type="http://schemas.openxmlformats.org/officeDocument/2006/relationships/image" Target="../media/image28.png"/><Relationship Id="rId4" Type="http://schemas.openxmlformats.org/officeDocument/2006/relationships/image" Target="../media/image85.emf"/></Relationships>
</file>

<file path=ppt/slides/_rels/slide44.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8" Type="http://schemas.openxmlformats.org/officeDocument/2006/relationships/hyperlink" Target="https://freehighresolutiongraphicsandclipart.blogspot.com/2010/06/more-misc-png-graphics.html" TargetMode="External"/><Relationship Id="rId13" Type="http://schemas.openxmlformats.org/officeDocument/2006/relationships/image" Target="../media/image91.png"/><Relationship Id="rId3" Type="http://schemas.openxmlformats.org/officeDocument/2006/relationships/image" Target="../media/image86.png"/><Relationship Id="rId7" Type="http://schemas.microsoft.com/office/2007/relationships/hdphoto" Target="../media/hdphoto1.wdp"/><Relationship Id="rId12" Type="http://schemas.openxmlformats.org/officeDocument/2006/relationships/hyperlink" Target="http://clipartmag.com/balloon-background-clipart" TargetMode="External"/><Relationship Id="rId17" Type="http://schemas.openxmlformats.org/officeDocument/2006/relationships/hyperlink" Target="http://clipartix.com/chocolate-clipart-image-29315/" TargetMode="External"/><Relationship Id="rId2" Type="http://schemas.openxmlformats.org/officeDocument/2006/relationships/notesSlide" Target="../notesSlides/notesSlide30.xml"/><Relationship Id="rId16" Type="http://schemas.microsoft.com/office/2007/relationships/hdphoto" Target="../media/hdphoto4.wdp"/><Relationship Id="rId1" Type="http://schemas.openxmlformats.org/officeDocument/2006/relationships/slideLayout" Target="../slideLayouts/slideLayout21.xml"/><Relationship Id="rId6" Type="http://schemas.openxmlformats.org/officeDocument/2006/relationships/image" Target="../media/image88.png"/><Relationship Id="rId11" Type="http://schemas.openxmlformats.org/officeDocument/2006/relationships/image" Target="../media/image90.png"/><Relationship Id="rId5" Type="http://schemas.openxmlformats.org/officeDocument/2006/relationships/hyperlink" Target="https://commons.wikimedia.org/wiki/File:Candy-clipart.svg" TargetMode="External"/><Relationship Id="rId15" Type="http://schemas.openxmlformats.org/officeDocument/2006/relationships/image" Target="../media/image92.png"/><Relationship Id="rId10" Type="http://schemas.openxmlformats.org/officeDocument/2006/relationships/image" Target="../media/image89.png"/><Relationship Id="rId4" Type="http://schemas.openxmlformats.org/officeDocument/2006/relationships/image" Target="../media/image87.png"/><Relationship Id="rId9" Type="http://schemas.microsoft.com/office/2007/relationships/hdphoto" Target="../media/hdphoto2.wdp"/><Relationship Id="rId14" Type="http://schemas.microsoft.com/office/2007/relationships/hdphoto" Target="../media/hdphoto3.wdp"/></Relationships>
</file>

<file path=ppt/slides/_rels/slide46.xml.rels><?xml version="1.0" encoding="UTF-8" standalone="yes"?>
<Relationships xmlns="http://schemas.openxmlformats.org/package/2006/relationships"><Relationship Id="rId8" Type="http://schemas.openxmlformats.org/officeDocument/2006/relationships/hyperlink" Target="https://www.youtube.com/channel/UCaE_edn77lDzCxI3pinKvHg" TargetMode="External"/><Relationship Id="rId3" Type="http://schemas.openxmlformats.org/officeDocument/2006/relationships/image" Target="../media/image93.png"/><Relationship Id="rId7" Type="http://schemas.openxmlformats.org/officeDocument/2006/relationships/image" Target="../media/image96.jpeg"/><Relationship Id="rId12" Type="http://schemas.openxmlformats.org/officeDocument/2006/relationships/hyperlink" Target="http://myflare911.com/how-it-works/" TargetMode="External"/><Relationship Id="rId2" Type="http://schemas.openxmlformats.org/officeDocument/2006/relationships/notesSlide" Target="../notesSlides/notesSlide31.xml"/><Relationship Id="rId1" Type="http://schemas.openxmlformats.org/officeDocument/2006/relationships/slideLayout" Target="../slideLayouts/slideLayout21.xml"/><Relationship Id="rId6" Type="http://schemas.openxmlformats.org/officeDocument/2006/relationships/image" Target="../media/image95.png"/><Relationship Id="rId11" Type="http://schemas.openxmlformats.org/officeDocument/2006/relationships/image" Target="../media/image98.png"/><Relationship Id="rId5" Type="http://schemas.openxmlformats.org/officeDocument/2006/relationships/image" Target="../media/image94.png"/><Relationship Id="rId10" Type="http://schemas.openxmlformats.org/officeDocument/2006/relationships/hyperlink" Target="https://pixabay.com/en/clapperboard-film-movie-cut-311792/" TargetMode="External"/><Relationship Id="rId4" Type="http://schemas.openxmlformats.org/officeDocument/2006/relationships/hyperlink" Target="http://blogs.sussex.ac.uk/tel/" TargetMode="External"/><Relationship Id="rId9" Type="http://schemas.openxmlformats.org/officeDocument/2006/relationships/image" Target="../media/image97.png"/></Relationships>
</file>

<file path=ppt/slides/_rels/slide47.xml.rels><?xml version="1.0" encoding="UTF-8" standalone="yes"?>
<Relationships xmlns="http://schemas.openxmlformats.org/package/2006/relationships"><Relationship Id="rId8" Type="http://schemas.openxmlformats.org/officeDocument/2006/relationships/image" Target="../media/image96.jpeg"/><Relationship Id="rId3" Type="http://schemas.openxmlformats.org/officeDocument/2006/relationships/image" Target="../media/image93.png"/><Relationship Id="rId7" Type="http://schemas.openxmlformats.org/officeDocument/2006/relationships/image" Target="../media/image99.png"/><Relationship Id="rId12" Type="http://schemas.openxmlformats.org/officeDocument/2006/relationships/image" Target="../media/image100.tiff"/><Relationship Id="rId2" Type="http://schemas.openxmlformats.org/officeDocument/2006/relationships/notesSlide" Target="../notesSlides/notesSlide32.xml"/><Relationship Id="rId1" Type="http://schemas.openxmlformats.org/officeDocument/2006/relationships/slideLayout" Target="../slideLayouts/slideLayout21.xml"/><Relationship Id="rId6" Type="http://schemas.openxmlformats.org/officeDocument/2006/relationships/hyperlink" Target="http://myflare911.com/how-it-works/" TargetMode="External"/><Relationship Id="rId11" Type="http://schemas.openxmlformats.org/officeDocument/2006/relationships/hyperlink" Target="https://pixabay.com/en/clapperboard-film-movie-cut-311792/" TargetMode="External"/><Relationship Id="rId5" Type="http://schemas.openxmlformats.org/officeDocument/2006/relationships/image" Target="../media/image98.png"/><Relationship Id="rId10" Type="http://schemas.openxmlformats.org/officeDocument/2006/relationships/image" Target="../media/image97.png"/><Relationship Id="rId4" Type="http://schemas.openxmlformats.org/officeDocument/2006/relationships/hyperlink" Target="http://blogs.sussex.ac.uk/tel/" TargetMode="External"/><Relationship Id="rId9" Type="http://schemas.openxmlformats.org/officeDocument/2006/relationships/hyperlink" Target="https://www.youtube.com/channel/UCaE_edn77lDzCxI3pinKvHg"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s://pixabay.com/en/clapperboard-film-movie-cut-311792/" TargetMode="External"/><Relationship Id="rId3" Type="http://schemas.openxmlformats.org/officeDocument/2006/relationships/image" Target="../media/image93.png"/><Relationship Id="rId7" Type="http://schemas.openxmlformats.org/officeDocument/2006/relationships/image" Target="../media/image97.png"/><Relationship Id="rId12" Type="http://schemas.openxmlformats.org/officeDocument/2006/relationships/image" Target="../media/image102.png"/><Relationship Id="rId2" Type="http://schemas.openxmlformats.org/officeDocument/2006/relationships/notesSlide" Target="../notesSlides/notesSlide33.xml"/><Relationship Id="rId1" Type="http://schemas.openxmlformats.org/officeDocument/2006/relationships/slideLayout" Target="../slideLayouts/slideLayout21.xml"/><Relationship Id="rId6" Type="http://schemas.openxmlformats.org/officeDocument/2006/relationships/hyperlink" Target="https://www.youtube.com/channel/UCaE_edn77lDzCxI3pinKvHg" TargetMode="External"/><Relationship Id="rId11" Type="http://schemas.openxmlformats.org/officeDocument/2006/relationships/hyperlink" Target="http://myflare911.com/how-it-works/" TargetMode="External"/><Relationship Id="rId5" Type="http://schemas.openxmlformats.org/officeDocument/2006/relationships/image" Target="../media/image96.jpeg"/><Relationship Id="rId10" Type="http://schemas.openxmlformats.org/officeDocument/2006/relationships/image" Target="../media/image98.png"/><Relationship Id="rId4" Type="http://schemas.openxmlformats.org/officeDocument/2006/relationships/hyperlink" Target="http://blogs.sussex.ac.uk/tel/" TargetMode="External"/><Relationship Id="rId9" Type="http://schemas.openxmlformats.org/officeDocument/2006/relationships/image" Target="../media/image101.png"/></Relationships>
</file>

<file path=ppt/slides/_rels/slide49.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jpeg"/><Relationship Id="rId1" Type="http://schemas.openxmlformats.org/officeDocument/2006/relationships/slideLayout" Target="../slideLayouts/slideLayout21.xml"/><Relationship Id="rId6" Type="http://schemas.openxmlformats.org/officeDocument/2006/relationships/image" Target="../media/image107.jpeg"/><Relationship Id="rId5" Type="http://schemas.openxmlformats.org/officeDocument/2006/relationships/image" Target="../media/image106.jpeg"/><Relationship Id="rId4" Type="http://schemas.openxmlformats.org/officeDocument/2006/relationships/image" Target="../media/image105.jpeg"/></Relationships>
</file>

<file path=ppt/slides/_rels/slide50.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21.xml"/><Relationship Id="rId5" Type="http://schemas.openxmlformats.org/officeDocument/2006/relationships/image" Target="../media/image111.jpeg"/><Relationship Id="rId4" Type="http://schemas.openxmlformats.org/officeDocument/2006/relationships/image" Target="../media/image110.jpeg"/></Relationships>
</file>

<file path=ppt/slides/_rels/slide51.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image" Target="../media/image112.jpeg"/><Relationship Id="rId1" Type="http://schemas.openxmlformats.org/officeDocument/2006/relationships/slideLayout" Target="../slideLayouts/slideLayout21.xml"/></Relationships>
</file>

<file path=ppt/slides/_rels/slide52.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21.xml"/></Relationships>
</file>

<file path=ppt/slides/_rels/slide53.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slideLayout" Target="../slideLayouts/slideLayout21.xml"/><Relationship Id="rId1" Type="http://schemas.openxmlformats.org/officeDocument/2006/relationships/video" Target="https://www.youtube.com/embed/lI4Q5XYauf8?feature=oembed"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slideLayout" Target="../slideLayouts/slideLayout21.xml"/><Relationship Id="rId1" Type="http://schemas.openxmlformats.org/officeDocument/2006/relationships/video" Target="https://www.youtube.com/embed/3qT3NgmXWik?feature=oembed" TargetMode="External"/></Relationships>
</file>

<file path=ppt/slides/_rels/slide55.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hyperlink" Target="https://www.youtube.com/watch?v=voFnGmqnxNs" TargetMode="External"/><Relationship Id="rId7" Type="http://schemas.openxmlformats.org/officeDocument/2006/relationships/image" Target="../media/image119.svg"/><Relationship Id="rId2" Type="http://schemas.openxmlformats.org/officeDocument/2006/relationships/hyperlink" Target="https://youtu.be/slnL07VSnzU" TargetMode="External"/><Relationship Id="rId1" Type="http://schemas.openxmlformats.org/officeDocument/2006/relationships/slideLayout" Target="../slideLayouts/slideLayout21.xml"/><Relationship Id="rId6" Type="http://schemas.openxmlformats.org/officeDocument/2006/relationships/image" Target="../media/image118.png"/><Relationship Id="rId11" Type="http://schemas.openxmlformats.org/officeDocument/2006/relationships/image" Target="../media/image122.jpeg"/><Relationship Id="rId5" Type="http://schemas.openxmlformats.org/officeDocument/2006/relationships/hyperlink" Target="https://www.youtube.com/watch?v=JTZCf9r4bjc" TargetMode="External"/><Relationship Id="rId10" Type="http://schemas.openxmlformats.org/officeDocument/2006/relationships/hyperlink" Target="https://www.youtube.com/watch?v=tCNHcxeu2Fo" TargetMode="External"/><Relationship Id="rId4" Type="http://schemas.openxmlformats.org/officeDocument/2006/relationships/hyperlink" Target="https://www.youtube.com/watch?v=FvQR0m1mDgk" TargetMode="External"/><Relationship Id="rId9" Type="http://schemas.openxmlformats.org/officeDocument/2006/relationships/image" Target="../media/image121.svg"/></Relationships>
</file>

<file path=ppt/slides/_rels/slide56.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slideLayout" Target="../slideLayouts/slideLayout21.xml"/><Relationship Id="rId1" Type="http://schemas.openxmlformats.org/officeDocument/2006/relationships/video" Target="https://www.youtube.com/embed/JFZ2qDzT8zo?feature=oembed"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slideLayout" Target="../slideLayouts/slideLayout21.xml"/><Relationship Id="rId1" Type="http://schemas.openxmlformats.org/officeDocument/2006/relationships/video" Target="https://www.youtube.com/embed/w4sb6OAnvAY?start=88&amp;feature=oembed"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84.emf"/><Relationship Id="rId2" Type="http://schemas.openxmlformats.org/officeDocument/2006/relationships/notesSlide" Target="../notesSlides/notesSlide34.xml"/><Relationship Id="rId1" Type="http://schemas.openxmlformats.org/officeDocument/2006/relationships/slideLayout" Target="../slideLayouts/slideLayout42.xml"/><Relationship Id="rId6" Type="http://schemas.openxmlformats.org/officeDocument/2006/relationships/hyperlink" Target="http://insights.nursekillam.com/bsn4416/deadlines/" TargetMode="External"/><Relationship Id="rId5" Type="http://schemas.openxmlformats.org/officeDocument/2006/relationships/image" Target="../media/image28.png"/><Relationship Id="rId4" Type="http://schemas.openxmlformats.org/officeDocument/2006/relationships/image" Target="../media/image85.emf"/></Relationships>
</file>

<file path=ppt/slides/_rels/slide59.xml.rels><?xml version="1.0" encoding="UTF-8" standalone="yes"?>
<Relationships xmlns="http://schemas.openxmlformats.org/package/2006/relationships"><Relationship Id="rId3" Type="http://schemas.openxmlformats.org/officeDocument/2006/relationships/image" Target="../media/image126.emf"/><Relationship Id="rId7" Type="http://schemas.openxmlformats.org/officeDocument/2006/relationships/hyperlink" Target="http://insights.nursekillam.com/bsn4416/deadlines/" TargetMode="External"/><Relationship Id="rId2" Type="http://schemas.openxmlformats.org/officeDocument/2006/relationships/image" Target="../media/image125.emf"/><Relationship Id="rId1" Type="http://schemas.openxmlformats.org/officeDocument/2006/relationships/slideLayout" Target="../slideLayouts/slideLayout21.xml"/><Relationship Id="rId6" Type="http://schemas.openxmlformats.org/officeDocument/2006/relationships/image" Target="../media/image28.png"/><Relationship Id="rId5" Type="http://schemas.openxmlformats.org/officeDocument/2006/relationships/image" Target="../media/image128.svg"/><Relationship Id="rId4" Type="http://schemas.openxmlformats.org/officeDocument/2006/relationships/image" Target="../media/image127.png"/></Relationships>
</file>

<file path=ppt/slides/_rels/slide60.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4304039"/>
            <a:ext cx="7992888" cy="1470025"/>
          </a:xfrm>
        </p:spPr>
        <p:txBody>
          <a:bodyPr>
            <a:normAutofit fontScale="90000"/>
          </a:bodyPr>
          <a:lstStyle/>
          <a:p>
            <a:pPr algn="r"/>
            <a:r>
              <a:rPr lang="en-GB" dirty="0">
                <a:solidFill>
                  <a:schemeClr val="bg1"/>
                </a:solidFill>
              </a:rPr>
              <a:t>Operating</a:t>
            </a:r>
            <a:br>
              <a:rPr lang="en-GB" dirty="0">
                <a:solidFill>
                  <a:schemeClr val="bg1"/>
                </a:solidFill>
              </a:rPr>
            </a:br>
            <a:r>
              <a:rPr lang="en-GB" dirty="0">
                <a:solidFill>
                  <a:schemeClr val="bg1"/>
                </a:solidFill>
              </a:rPr>
              <a:t>Hotel</a:t>
            </a:r>
            <a:br>
              <a:rPr lang="en-GB" dirty="0">
                <a:solidFill>
                  <a:schemeClr val="bg1"/>
                </a:solidFill>
              </a:rPr>
            </a:br>
            <a:r>
              <a:rPr lang="en-GB" dirty="0">
                <a:solidFill>
                  <a:schemeClr val="bg1"/>
                </a:solidFill>
              </a:rPr>
              <a:t>Facilities</a:t>
            </a:r>
            <a:br>
              <a:rPr lang="en-GB" i="1" dirty="0">
                <a:solidFill>
                  <a:schemeClr val="bg1"/>
                </a:solidFill>
              </a:rPr>
            </a:br>
            <a:r>
              <a:rPr lang="en-GB" b="1" i="1" dirty="0">
                <a:solidFill>
                  <a:schemeClr val="bg1"/>
                </a:solidFill>
              </a:rPr>
              <a:t>BMIH4006</a:t>
            </a:r>
            <a:br>
              <a:rPr lang="en-GB" i="1" dirty="0">
                <a:solidFill>
                  <a:schemeClr val="bg1"/>
                </a:solidFill>
              </a:rPr>
            </a:br>
            <a:br>
              <a:rPr lang="en-GB" i="1" dirty="0">
                <a:solidFill>
                  <a:schemeClr val="bg1"/>
                </a:solidFill>
              </a:rPr>
            </a:br>
            <a:r>
              <a:rPr lang="en-GB" b="1" i="1" dirty="0">
                <a:solidFill>
                  <a:schemeClr val="bg1"/>
                </a:solidFill>
              </a:rPr>
              <a:t>Week 4:</a:t>
            </a:r>
            <a:br>
              <a:rPr lang="en-GB" i="1" dirty="0">
                <a:solidFill>
                  <a:schemeClr val="bg1"/>
                </a:solidFill>
              </a:rPr>
            </a:br>
            <a:r>
              <a:rPr lang="en-GB" i="1" dirty="0">
                <a:solidFill>
                  <a:schemeClr val="bg1"/>
                </a:solidFill>
              </a:rPr>
              <a:t>Housekeeping</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0" y="2060848"/>
            <a:ext cx="3600400" cy="3600400"/>
          </a:xfrm>
          <a:prstGeom prst="rect">
            <a:avLst/>
          </a:prstGeom>
        </p:spPr>
      </p:pic>
      <p:sp>
        <p:nvSpPr>
          <p:cNvPr id="4" name="TextBox 3">
            <a:extLst>
              <a:ext uri="{FF2B5EF4-FFF2-40B4-BE49-F238E27FC236}">
                <a16:creationId xmlns:a16="http://schemas.microsoft.com/office/drawing/2014/main" id="{BF84F6DD-70A6-4A4C-A3BB-588731207E9A}"/>
              </a:ext>
            </a:extLst>
          </p:cNvPr>
          <p:cNvSpPr txBox="1"/>
          <p:nvPr/>
        </p:nvSpPr>
        <p:spPr>
          <a:xfrm>
            <a:off x="343770" y="1196752"/>
            <a:ext cx="2860078" cy="1077218"/>
          </a:xfrm>
          <a:prstGeom prst="rect">
            <a:avLst/>
          </a:prstGeom>
          <a:noFill/>
        </p:spPr>
        <p:txBody>
          <a:bodyPr wrap="none" rtlCol="0">
            <a:spAutoFit/>
          </a:bodyPr>
          <a:lstStyle/>
          <a:p>
            <a:r>
              <a:rPr lang="en-GB" sz="3200" dirty="0">
                <a:solidFill>
                  <a:schemeClr val="bg1"/>
                </a:solidFill>
                <a:latin typeface="Freestyle Script" panose="030804020302050B0404" pitchFamily="66" charset="77"/>
              </a:rPr>
              <a:t>Ryan Anthony Peters</a:t>
            </a:r>
          </a:p>
          <a:p>
            <a:r>
              <a:rPr lang="en-GB" sz="3200" dirty="0">
                <a:solidFill>
                  <a:schemeClr val="bg1"/>
                </a:solidFill>
                <a:latin typeface="Freestyle Script" panose="030804020302050B0404" pitchFamily="66" charset="77"/>
              </a:rPr>
              <a:t>BA(Hons) PGDip MIH</a:t>
            </a:r>
          </a:p>
        </p:txBody>
      </p:sp>
    </p:spTree>
    <p:extLst>
      <p:ext uri="{BB962C8B-B14F-4D97-AF65-F5344CB8AC3E}">
        <p14:creationId xmlns:p14="http://schemas.microsoft.com/office/powerpoint/2010/main" val="2265062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2D395B-F8BC-174A-9C25-38B053C61E66}"/>
              </a:ext>
            </a:extLst>
          </p:cNvPr>
          <p:cNvSpPr>
            <a:spLocks noGrp="1"/>
          </p:cNvSpPr>
          <p:nvPr>
            <p:ph type="title"/>
          </p:nvPr>
        </p:nvSpPr>
        <p:spPr>
          <a:xfrm>
            <a:off x="298426" y="530100"/>
            <a:ext cx="8229600" cy="1143000"/>
          </a:xfrm>
        </p:spPr>
        <p:txBody>
          <a:bodyPr/>
          <a:lstStyle/>
          <a:p>
            <a:pPr algn="l"/>
            <a:r>
              <a:rPr lang="en-GB" b="1" dirty="0"/>
              <a:t>Learning Outcomes</a:t>
            </a:r>
          </a:p>
        </p:txBody>
      </p:sp>
      <p:sp>
        <p:nvSpPr>
          <p:cNvPr id="8" name="Content Placeholder 2">
            <a:extLst>
              <a:ext uri="{FF2B5EF4-FFF2-40B4-BE49-F238E27FC236}">
                <a16:creationId xmlns:a16="http://schemas.microsoft.com/office/drawing/2014/main" id="{A0DF1CB7-78AF-4CD3-BD05-454513C961E2}"/>
              </a:ext>
            </a:extLst>
          </p:cNvPr>
          <p:cNvSpPr>
            <a:spLocks noGrp="1"/>
          </p:cNvSpPr>
          <p:nvPr>
            <p:ph idx="1"/>
          </p:nvPr>
        </p:nvSpPr>
        <p:spPr>
          <a:xfrm>
            <a:off x="323528" y="1101600"/>
            <a:ext cx="8424936" cy="3263504"/>
          </a:xfrm>
        </p:spPr>
        <p:txBody>
          <a:bodyPr>
            <a:noAutofit/>
          </a:bodyPr>
          <a:lstStyle/>
          <a:p>
            <a:pPr algn="just"/>
            <a:endParaRPr lang="en-GB" sz="1600" dirty="0"/>
          </a:p>
          <a:p>
            <a:pPr marL="0" indent="0" algn="just">
              <a:buNone/>
            </a:pPr>
            <a:r>
              <a:rPr lang="en-GB" sz="1600" dirty="0"/>
              <a:t>Upon the successful completion of this module, the student should be able to demonstrate the ability to:</a:t>
            </a:r>
          </a:p>
          <a:p>
            <a:pPr marL="0" indent="0" algn="just">
              <a:buNone/>
            </a:pPr>
            <a:endParaRPr lang="en-GB" sz="1600" dirty="0"/>
          </a:p>
          <a:p>
            <a:pPr algn="just"/>
            <a:r>
              <a:rPr lang="en-GB" sz="1600" dirty="0"/>
              <a:t>Understand the variety of different positions within facilities management and appreciate the importance of the work based key skills within this area of hotel operation.</a:t>
            </a:r>
          </a:p>
          <a:p>
            <a:pPr algn="just"/>
            <a:endParaRPr lang="en-GB" sz="1600" dirty="0"/>
          </a:p>
          <a:p>
            <a:pPr algn="just"/>
            <a:r>
              <a:rPr lang="en-GB" sz="1600" dirty="0"/>
              <a:t>Develop knowledge of guest service skills and competencies appropriate to each departmental area of operation – and which meet organisation standards and requirements.</a:t>
            </a:r>
          </a:p>
          <a:p>
            <a:pPr algn="just"/>
            <a:endParaRPr lang="en-GB" sz="1600" dirty="0"/>
          </a:p>
          <a:p>
            <a:pPr algn="just"/>
            <a:r>
              <a:rPr lang="en-GB" sz="1600" dirty="0"/>
              <a:t>Understand issues relating to Facilities service delivery such as resource allocation, need for technical knowledge, industry standards, programme management, planning and organisation, management styles, health and safety. </a:t>
            </a:r>
          </a:p>
          <a:p>
            <a:pPr algn="just"/>
            <a:endParaRPr lang="en-GB" sz="1600" dirty="0"/>
          </a:p>
        </p:txBody>
      </p:sp>
    </p:spTree>
    <p:extLst>
      <p:ext uri="{BB962C8B-B14F-4D97-AF65-F5344CB8AC3E}">
        <p14:creationId xmlns:p14="http://schemas.microsoft.com/office/powerpoint/2010/main" val="4196395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7986"/>
            <a:ext cx="7886700" cy="1325563"/>
          </a:xfrm>
        </p:spPr>
        <p:txBody>
          <a:bodyPr/>
          <a:lstStyle/>
          <a:p>
            <a:pPr algn="l"/>
            <a:r>
              <a:rPr lang="en-GB" b="1" dirty="0"/>
              <a:t>Content / Week 4</a:t>
            </a:r>
          </a:p>
        </p:txBody>
      </p:sp>
      <p:sp>
        <p:nvSpPr>
          <p:cNvPr id="3" name="Content Placeholder 2"/>
          <p:cNvSpPr>
            <a:spLocks noGrp="1"/>
          </p:cNvSpPr>
          <p:nvPr>
            <p:ph idx="1"/>
          </p:nvPr>
        </p:nvSpPr>
        <p:spPr>
          <a:xfrm>
            <a:off x="457200" y="1552001"/>
            <a:ext cx="7550496" cy="3965231"/>
          </a:xfrm>
        </p:spPr>
        <p:txBody>
          <a:bodyPr>
            <a:normAutofit/>
          </a:bodyPr>
          <a:lstStyle/>
          <a:p>
            <a:endParaRPr lang="en-GB" dirty="0"/>
          </a:p>
          <a:p>
            <a:r>
              <a:rPr lang="en-GB" dirty="0"/>
              <a:t>Issues that damage profits</a:t>
            </a:r>
          </a:p>
          <a:p>
            <a:r>
              <a:rPr lang="en-GB" dirty="0"/>
              <a:t>HK Technology</a:t>
            </a:r>
          </a:p>
          <a:p>
            <a:r>
              <a:rPr lang="en-GB" dirty="0"/>
              <a:t>Bedbugs</a:t>
            </a:r>
          </a:p>
          <a:p>
            <a:r>
              <a:rPr lang="en-GB" dirty="0"/>
              <a:t>Maintenance</a:t>
            </a:r>
          </a:p>
          <a:p>
            <a:r>
              <a:rPr lang="en-GB" dirty="0"/>
              <a:t>Towel Origami</a:t>
            </a:r>
          </a:p>
          <a:p>
            <a:r>
              <a:rPr lang="en-GB" dirty="0"/>
              <a:t>Assignment 2</a:t>
            </a:r>
          </a:p>
          <a:p>
            <a:pPr marL="0" indent="0">
              <a:buNone/>
            </a:pPr>
            <a:endParaRPr lang="en-GB" dirty="0"/>
          </a:p>
        </p:txBody>
      </p:sp>
      <p:pic>
        <p:nvPicPr>
          <p:cNvPr id="5" name="Picture 4">
            <a:extLst>
              <a:ext uri="{FF2B5EF4-FFF2-40B4-BE49-F238E27FC236}">
                <a16:creationId xmlns:a16="http://schemas.microsoft.com/office/drawing/2014/main" id="{9AE8851C-D90B-8F4A-889B-BB05D7496BF8}"/>
              </a:ext>
            </a:extLst>
          </p:cNvPr>
          <p:cNvPicPr>
            <a:picLocks noChangeAspect="1"/>
          </p:cNvPicPr>
          <p:nvPr/>
        </p:nvPicPr>
        <p:blipFill>
          <a:blip r:embed="rId2"/>
          <a:stretch>
            <a:fillRect/>
          </a:stretch>
        </p:blipFill>
        <p:spPr>
          <a:xfrm>
            <a:off x="6372200" y="3429000"/>
            <a:ext cx="2527300" cy="2527300"/>
          </a:xfrm>
          <a:prstGeom prst="rect">
            <a:avLst/>
          </a:prstGeom>
        </p:spPr>
      </p:pic>
    </p:spTree>
    <p:extLst>
      <p:ext uri="{BB962C8B-B14F-4D97-AF65-F5344CB8AC3E}">
        <p14:creationId xmlns:p14="http://schemas.microsoft.com/office/powerpoint/2010/main" val="1792268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7783A62-A308-0140-A871-1A01229ED2D1}"/>
              </a:ext>
            </a:extLst>
          </p:cNvPr>
          <p:cNvPicPr>
            <a:picLocks noChangeAspect="1"/>
          </p:cNvPicPr>
          <p:nvPr/>
        </p:nvPicPr>
        <p:blipFill rotWithShape="1">
          <a:blip r:embed="rId2"/>
          <a:srcRect b="18222"/>
          <a:stretch/>
        </p:blipFill>
        <p:spPr>
          <a:xfrm>
            <a:off x="4283968" y="5311081"/>
            <a:ext cx="1321236" cy="1529012"/>
          </a:xfrm>
          <a:prstGeom prst="rect">
            <a:avLst/>
          </a:prstGeom>
        </p:spPr>
      </p:pic>
      <p:pic>
        <p:nvPicPr>
          <p:cNvPr id="3" name="Picture 2">
            <a:extLst>
              <a:ext uri="{FF2B5EF4-FFF2-40B4-BE49-F238E27FC236}">
                <a16:creationId xmlns:a16="http://schemas.microsoft.com/office/drawing/2014/main" id="{88D286CC-5000-604D-8218-EDCF5910477B}"/>
              </a:ext>
            </a:extLst>
          </p:cNvPr>
          <p:cNvPicPr>
            <a:picLocks noChangeAspect="1"/>
          </p:cNvPicPr>
          <p:nvPr/>
        </p:nvPicPr>
        <p:blipFill rotWithShape="1">
          <a:blip r:embed="rId3"/>
          <a:srcRect b="18222"/>
          <a:stretch/>
        </p:blipFill>
        <p:spPr>
          <a:xfrm>
            <a:off x="-108520" y="-171400"/>
            <a:ext cx="6392573" cy="7397862"/>
          </a:xfrm>
          <a:prstGeom prst="rect">
            <a:avLst/>
          </a:prstGeom>
        </p:spPr>
      </p:pic>
      <p:sp>
        <p:nvSpPr>
          <p:cNvPr id="4" name="TextBox 3">
            <a:extLst>
              <a:ext uri="{FF2B5EF4-FFF2-40B4-BE49-F238E27FC236}">
                <a16:creationId xmlns:a16="http://schemas.microsoft.com/office/drawing/2014/main" id="{9D9F7D9D-6A22-6047-A8C4-785A9ACB3D14}"/>
              </a:ext>
            </a:extLst>
          </p:cNvPr>
          <p:cNvSpPr txBox="1"/>
          <p:nvPr/>
        </p:nvSpPr>
        <p:spPr>
          <a:xfrm>
            <a:off x="3806646" y="5536978"/>
            <a:ext cx="2275880" cy="1077218"/>
          </a:xfrm>
          <a:prstGeom prst="rect">
            <a:avLst/>
          </a:prstGeom>
          <a:noFill/>
        </p:spPr>
        <p:txBody>
          <a:bodyPr wrap="none" rtlCol="0">
            <a:spAutoFit/>
          </a:bodyPr>
          <a:lstStyle/>
          <a:p>
            <a:pPr algn="ctr"/>
            <a:r>
              <a:rPr lang="en-GB" sz="3200" b="1" dirty="0"/>
              <a:t>21</a:t>
            </a:r>
            <a:r>
              <a:rPr lang="en-GB" sz="3200" b="1" baseline="30000" dirty="0"/>
              <a:t>st</a:t>
            </a:r>
            <a:r>
              <a:rPr lang="en-GB" sz="3200" b="1" dirty="0"/>
              <a:t> October</a:t>
            </a:r>
          </a:p>
          <a:p>
            <a:pPr algn="ctr"/>
            <a:r>
              <a:rPr lang="en-GB" sz="3200" b="1" dirty="0"/>
              <a:t>4pm</a:t>
            </a:r>
          </a:p>
        </p:txBody>
      </p:sp>
      <p:pic>
        <p:nvPicPr>
          <p:cNvPr id="5" name="Picture 4" descr="Text&#10;&#10;Description automatically generated with medium confidence">
            <a:extLst>
              <a:ext uri="{FF2B5EF4-FFF2-40B4-BE49-F238E27FC236}">
                <a16:creationId xmlns:a16="http://schemas.microsoft.com/office/drawing/2014/main" id="{82DFFF55-A3EB-F246-96D4-A2638AC0714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362109" y="4841060"/>
            <a:ext cx="1164953" cy="436857"/>
          </a:xfrm>
          <a:prstGeom prst="rect">
            <a:avLst/>
          </a:prstGeom>
        </p:spPr>
      </p:pic>
    </p:spTree>
    <p:extLst>
      <p:ext uri="{BB962C8B-B14F-4D97-AF65-F5344CB8AC3E}">
        <p14:creationId xmlns:p14="http://schemas.microsoft.com/office/powerpoint/2010/main" val="2498210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113CBD1-4DFE-7B4F-9A50-6FBEA26EE276}"/>
              </a:ext>
            </a:extLst>
          </p:cNvPr>
          <p:cNvSpPr/>
          <p:nvPr/>
        </p:nvSpPr>
        <p:spPr>
          <a:xfrm>
            <a:off x="3964199" y="2996952"/>
            <a:ext cx="4784265" cy="2308324"/>
          </a:xfrm>
          <a:prstGeom prst="rect">
            <a:avLst/>
          </a:prstGeom>
        </p:spPr>
        <p:txBody>
          <a:bodyPr wrap="square">
            <a:spAutoFit/>
          </a:bodyPr>
          <a:lstStyle/>
          <a:p>
            <a:pPr algn="ctr"/>
            <a:r>
              <a:rPr lang="en-GB" sz="3600" b="1" dirty="0">
                <a:latin typeface=".SFNS"/>
              </a:rPr>
              <a:t>Can you think of Common Housekeeping Issues That Damage Hotel Profits? </a:t>
            </a:r>
            <a:endParaRPr lang="en-GB" sz="3600" dirty="0"/>
          </a:p>
        </p:txBody>
      </p:sp>
      <p:pic>
        <p:nvPicPr>
          <p:cNvPr id="7" name="Graphic 6" descr="Head with gears">
            <a:extLst>
              <a:ext uri="{FF2B5EF4-FFF2-40B4-BE49-F238E27FC236}">
                <a16:creationId xmlns:a16="http://schemas.microsoft.com/office/drawing/2014/main" id="{9EEC49E4-E51C-684F-B263-296DAF68B7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66449" y="476672"/>
            <a:ext cx="2779767" cy="2779767"/>
          </a:xfrm>
          <a:prstGeom prst="rect">
            <a:avLst/>
          </a:prstGeom>
        </p:spPr>
      </p:pic>
      <p:pic>
        <p:nvPicPr>
          <p:cNvPr id="2" name="Picture 1">
            <a:extLst>
              <a:ext uri="{FF2B5EF4-FFF2-40B4-BE49-F238E27FC236}">
                <a16:creationId xmlns:a16="http://schemas.microsoft.com/office/drawing/2014/main" id="{8854A024-63AB-F74E-B9B9-D91CF61F61F4}"/>
              </a:ext>
            </a:extLst>
          </p:cNvPr>
          <p:cNvPicPr>
            <a:picLocks noChangeAspect="1"/>
          </p:cNvPicPr>
          <p:nvPr/>
        </p:nvPicPr>
        <p:blipFill>
          <a:blip r:embed="rId5"/>
          <a:stretch>
            <a:fillRect/>
          </a:stretch>
        </p:blipFill>
        <p:spPr>
          <a:xfrm>
            <a:off x="260989" y="1170068"/>
            <a:ext cx="3472524" cy="3472524"/>
          </a:xfrm>
          <a:prstGeom prst="rect">
            <a:avLst/>
          </a:prstGeom>
        </p:spPr>
      </p:pic>
    </p:spTree>
    <p:extLst>
      <p:ext uri="{BB962C8B-B14F-4D97-AF65-F5344CB8AC3E}">
        <p14:creationId xmlns:p14="http://schemas.microsoft.com/office/powerpoint/2010/main" val="3641936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F2E6AB1-53D9-1A48-B8FA-26AABA107922}"/>
              </a:ext>
            </a:extLst>
          </p:cNvPr>
          <p:cNvSpPr/>
          <p:nvPr/>
        </p:nvSpPr>
        <p:spPr>
          <a:xfrm>
            <a:off x="628219" y="2053079"/>
            <a:ext cx="2059859" cy="300082"/>
          </a:xfrm>
          <a:prstGeom prst="rect">
            <a:avLst/>
          </a:prstGeom>
        </p:spPr>
        <p:txBody>
          <a:bodyPr wrap="none">
            <a:spAutoFit/>
          </a:bodyPr>
          <a:lstStyle/>
          <a:p>
            <a:r>
              <a:rPr lang="en-GB" sz="1350" b="1" dirty="0">
                <a:latin typeface=".SFNS"/>
              </a:rPr>
              <a:t>1. Low quality furnishings </a:t>
            </a:r>
            <a:endParaRPr lang="en-GB" sz="1350" dirty="0"/>
          </a:p>
        </p:txBody>
      </p:sp>
      <p:sp>
        <p:nvSpPr>
          <p:cNvPr id="3" name="Rectangle 2">
            <a:extLst>
              <a:ext uri="{FF2B5EF4-FFF2-40B4-BE49-F238E27FC236}">
                <a16:creationId xmlns:a16="http://schemas.microsoft.com/office/drawing/2014/main" id="{DB83A9BF-7032-7D4E-9B13-E64885281925}"/>
              </a:ext>
            </a:extLst>
          </p:cNvPr>
          <p:cNvSpPr/>
          <p:nvPr/>
        </p:nvSpPr>
        <p:spPr>
          <a:xfrm>
            <a:off x="628218" y="2523728"/>
            <a:ext cx="1330364" cy="300082"/>
          </a:xfrm>
          <a:prstGeom prst="rect">
            <a:avLst/>
          </a:prstGeom>
        </p:spPr>
        <p:txBody>
          <a:bodyPr wrap="none">
            <a:spAutoFit/>
          </a:bodyPr>
          <a:lstStyle/>
          <a:p>
            <a:r>
              <a:rPr lang="en-GB" sz="1350" b="1" dirty="0">
                <a:latin typeface=".SFNS"/>
              </a:rPr>
              <a:t>2. Broken lights </a:t>
            </a:r>
            <a:endParaRPr lang="en-GB" sz="1350" dirty="0"/>
          </a:p>
        </p:txBody>
      </p:sp>
      <p:sp>
        <p:nvSpPr>
          <p:cNvPr id="6" name="Rectangle 5">
            <a:extLst>
              <a:ext uri="{FF2B5EF4-FFF2-40B4-BE49-F238E27FC236}">
                <a16:creationId xmlns:a16="http://schemas.microsoft.com/office/drawing/2014/main" id="{C6461816-98E2-F34F-BE1C-FAB1E781506C}"/>
              </a:ext>
            </a:extLst>
          </p:cNvPr>
          <p:cNvSpPr/>
          <p:nvPr/>
        </p:nvSpPr>
        <p:spPr>
          <a:xfrm>
            <a:off x="628218" y="2994377"/>
            <a:ext cx="1416670" cy="300082"/>
          </a:xfrm>
          <a:prstGeom prst="rect">
            <a:avLst/>
          </a:prstGeom>
        </p:spPr>
        <p:txBody>
          <a:bodyPr wrap="none">
            <a:spAutoFit/>
          </a:bodyPr>
          <a:lstStyle/>
          <a:p>
            <a:r>
              <a:rPr lang="en-GB" sz="1350" b="1" dirty="0">
                <a:latin typeface=".SFNS"/>
              </a:rPr>
              <a:t>3. Damp patches </a:t>
            </a:r>
            <a:endParaRPr lang="en-GB" sz="1350" dirty="0"/>
          </a:p>
        </p:txBody>
      </p:sp>
      <p:sp>
        <p:nvSpPr>
          <p:cNvPr id="8" name="Rectangle 7">
            <a:extLst>
              <a:ext uri="{FF2B5EF4-FFF2-40B4-BE49-F238E27FC236}">
                <a16:creationId xmlns:a16="http://schemas.microsoft.com/office/drawing/2014/main" id="{BC519EA7-CF85-8F4F-B6CE-80319D29DFBE}"/>
              </a:ext>
            </a:extLst>
          </p:cNvPr>
          <p:cNvSpPr/>
          <p:nvPr/>
        </p:nvSpPr>
        <p:spPr>
          <a:xfrm>
            <a:off x="635143" y="3465026"/>
            <a:ext cx="1848625" cy="507831"/>
          </a:xfrm>
          <a:prstGeom prst="rect">
            <a:avLst/>
          </a:prstGeom>
        </p:spPr>
        <p:txBody>
          <a:bodyPr wrap="square">
            <a:spAutoFit/>
          </a:bodyPr>
          <a:lstStyle/>
          <a:p>
            <a:r>
              <a:rPr lang="en-GB" sz="1350" b="1" dirty="0">
                <a:latin typeface=".SFNS"/>
              </a:rPr>
              <a:t>4. Hair in the bath or on the floor </a:t>
            </a:r>
            <a:endParaRPr lang="en-GB" sz="1350" dirty="0"/>
          </a:p>
        </p:txBody>
      </p:sp>
      <p:sp>
        <p:nvSpPr>
          <p:cNvPr id="9" name="Rectangle 8">
            <a:extLst>
              <a:ext uri="{FF2B5EF4-FFF2-40B4-BE49-F238E27FC236}">
                <a16:creationId xmlns:a16="http://schemas.microsoft.com/office/drawing/2014/main" id="{D4682E16-5AC1-3E42-AFF9-A5F195FA5E5A}"/>
              </a:ext>
            </a:extLst>
          </p:cNvPr>
          <p:cNvSpPr/>
          <p:nvPr/>
        </p:nvSpPr>
        <p:spPr>
          <a:xfrm>
            <a:off x="628218" y="4077072"/>
            <a:ext cx="2031325" cy="300082"/>
          </a:xfrm>
          <a:prstGeom prst="rect">
            <a:avLst/>
          </a:prstGeom>
        </p:spPr>
        <p:txBody>
          <a:bodyPr wrap="none">
            <a:spAutoFit/>
          </a:bodyPr>
          <a:lstStyle/>
          <a:p>
            <a:r>
              <a:rPr lang="en-GB" sz="1350" b="1" dirty="0">
                <a:latin typeface=".SFNS"/>
              </a:rPr>
              <a:t>5. Rubbish under the bed </a:t>
            </a:r>
            <a:endParaRPr lang="en-GB" sz="1350" dirty="0"/>
          </a:p>
        </p:txBody>
      </p:sp>
      <p:sp>
        <p:nvSpPr>
          <p:cNvPr id="10" name="Rectangle 9">
            <a:extLst>
              <a:ext uri="{FF2B5EF4-FFF2-40B4-BE49-F238E27FC236}">
                <a16:creationId xmlns:a16="http://schemas.microsoft.com/office/drawing/2014/main" id="{7EAF9F21-47D9-2C4C-8506-2A6B901C8A1D}"/>
              </a:ext>
            </a:extLst>
          </p:cNvPr>
          <p:cNvSpPr/>
          <p:nvPr/>
        </p:nvSpPr>
        <p:spPr>
          <a:xfrm>
            <a:off x="5004048" y="2053079"/>
            <a:ext cx="3038524" cy="300082"/>
          </a:xfrm>
          <a:prstGeom prst="rect">
            <a:avLst/>
          </a:prstGeom>
        </p:spPr>
        <p:txBody>
          <a:bodyPr wrap="none">
            <a:spAutoFit/>
          </a:bodyPr>
          <a:lstStyle/>
          <a:p>
            <a:r>
              <a:rPr lang="en-GB" sz="1350" b="1" dirty="0">
                <a:latin typeface=".SFNS"/>
              </a:rPr>
              <a:t>6. Fingerprints on windows and mirrors </a:t>
            </a:r>
            <a:endParaRPr lang="en-GB" sz="1350" dirty="0"/>
          </a:p>
        </p:txBody>
      </p:sp>
      <p:sp>
        <p:nvSpPr>
          <p:cNvPr id="11" name="Rectangle 10">
            <a:extLst>
              <a:ext uri="{FF2B5EF4-FFF2-40B4-BE49-F238E27FC236}">
                <a16:creationId xmlns:a16="http://schemas.microsoft.com/office/drawing/2014/main" id="{A4E74D18-DDAA-F44C-88B6-82671D2E3000}"/>
              </a:ext>
            </a:extLst>
          </p:cNvPr>
          <p:cNvSpPr/>
          <p:nvPr/>
        </p:nvSpPr>
        <p:spPr>
          <a:xfrm>
            <a:off x="5004048" y="2440379"/>
            <a:ext cx="3816424" cy="507831"/>
          </a:xfrm>
          <a:prstGeom prst="rect">
            <a:avLst/>
          </a:prstGeom>
        </p:spPr>
        <p:txBody>
          <a:bodyPr wrap="square">
            <a:spAutoFit/>
          </a:bodyPr>
          <a:lstStyle/>
          <a:p>
            <a:r>
              <a:rPr lang="en-GB" sz="1350" b="1" dirty="0">
                <a:latin typeface=".SFNS"/>
              </a:rPr>
              <a:t>7. Not enough toiletries (paper roll, shampoo, conditioner, soap, etc) </a:t>
            </a:r>
            <a:endParaRPr lang="en-GB" sz="1350" dirty="0"/>
          </a:p>
        </p:txBody>
      </p:sp>
      <p:sp>
        <p:nvSpPr>
          <p:cNvPr id="12" name="Rectangle 11">
            <a:extLst>
              <a:ext uri="{FF2B5EF4-FFF2-40B4-BE49-F238E27FC236}">
                <a16:creationId xmlns:a16="http://schemas.microsoft.com/office/drawing/2014/main" id="{46B2C4EF-C0C8-9848-8442-6DD0A283BCEC}"/>
              </a:ext>
            </a:extLst>
          </p:cNvPr>
          <p:cNvSpPr/>
          <p:nvPr/>
        </p:nvSpPr>
        <p:spPr>
          <a:xfrm>
            <a:off x="5004048" y="3035428"/>
            <a:ext cx="724557" cy="300082"/>
          </a:xfrm>
          <a:prstGeom prst="rect">
            <a:avLst/>
          </a:prstGeom>
        </p:spPr>
        <p:txBody>
          <a:bodyPr wrap="none">
            <a:spAutoFit/>
          </a:bodyPr>
          <a:lstStyle/>
          <a:p>
            <a:r>
              <a:rPr lang="en-GB" sz="1350" b="1" dirty="0">
                <a:latin typeface=".SFNS"/>
              </a:rPr>
              <a:t>8. Dust </a:t>
            </a:r>
            <a:endParaRPr lang="en-GB" sz="1350" dirty="0"/>
          </a:p>
        </p:txBody>
      </p:sp>
      <p:sp>
        <p:nvSpPr>
          <p:cNvPr id="13" name="Rectangle 12">
            <a:extLst>
              <a:ext uri="{FF2B5EF4-FFF2-40B4-BE49-F238E27FC236}">
                <a16:creationId xmlns:a16="http://schemas.microsoft.com/office/drawing/2014/main" id="{C25484C5-D9E7-494B-B8C4-2881A8E23025}"/>
              </a:ext>
            </a:extLst>
          </p:cNvPr>
          <p:cNvSpPr/>
          <p:nvPr/>
        </p:nvSpPr>
        <p:spPr>
          <a:xfrm>
            <a:off x="5004048" y="3465026"/>
            <a:ext cx="1336713" cy="300082"/>
          </a:xfrm>
          <a:prstGeom prst="rect">
            <a:avLst/>
          </a:prstGeom>
        </p:spPr>
        <p:txBody>
          <a:bodyPr wrap="none">
            <a:spAutoFit/>
          </a:bodyPr>
          <a:lstStyle/>
          <a:p>
            <a:r>
              <a:rPr lang="en-GB" sz="1350" b="1" dirty="0">
                <a:latin typeface=".SFNS"/>
              </a:rPr>
              <a:t>9. Bad manners </a:t>
            </a:r>
            <a:endParaRPr lang="en-GB" sz="1350" dirty="0"/>
          </a:p>
        </p:txBody>
      </p:sp>
      <p:sp>
        <p:nvSpPr>
          <p:cNvPr id="14" name="Rectangle 13">
            <a:extLst>
              <a:ext uri="{FF2B5EF4-FFF2-40B4-BE49-F238E27FC236}">
                <a16:creationId xmlns:a16="http://schemas.microsoft.com/office/drawing/2014/main" id="{1D3FA9C2-F221-A644-9FAF-A63C2A885E89}"/>
              </a:ext>
            </a:extLst>
          </p:cNvPr>
          <p:cNvSpPr/>
          <p:nvPr/>
        </p:nvSpPr>
        <p:spPr>
          <a:xfrm>
            <a:off x="5004048" y="3932873"/>
            <a:ext cx="3307316" cy="300082"/>
          </a:xfrm>
          <a:prstGeom prst="rect">
            <a:avLst/>
          </a:prstGeom>
        </p:spPr>
        <p:txBody>
          <a:bodyPr wrap="none">
            <a:spAutoFit/>
          </a:bodyPr>
          <a:lstStyle/>
          <a:p>
            <a:r>
              <a:rPr lang="en-GB" sz="1350" b="1" dirty="0">
                <a:latin typeface=".SFNS"/>
              </a:rPr>
              <a:t>10. Housekeeping staff look unprofessional </a:t>
            </a:r>
            <a:endParaRPr lang="en-GB" sz="1350" dirty="0"/>
          </a:p>
        </p:txBody>
      </p:sp>
      <p:sp>
        <p:nvSpPr>
          <p:cNvPr id="17" name="Rectangle 16">
            <a:extLst>
              <a:ext uri="{FF2B5EF4-FFF2-40B4-BE49-F238E27FC236}">
                <a16:creationId xmlns:a16="http://schemas.microsoft.com/office/drawing/2014/main" id="{2DF04EF4-3037-5245-AB00-7F5AB8808537}"/>
              </a:ext>
            </a:extLst>
          </p:cNvPr>
          <p:cNvSpPr/>
          <p:nvPr/>
        </p:nvSpPr>
        <p:spPr>
          <a:xfrm>
            <a:off x="611793" y="406696"/>
            <a:ext cx="8136671" cy="1323439"/>
          </a:xfrm>
          <a:prstGeom prst="rect">
            <a:avLst/>
          </a:prstGeom>
        </p:spPr>
        <p:txBody>
          <a:bodyPr wrap="square">
            <a:spAutoFit/>
          </a:bodyPr>
          <a:lstStyle/>
          <a:p>
            <a:r>
              <a:rPr lang="en-GB" sz="4000" b="1" dirty="0">
                <a:latin typeface=".SFNS"/>
              </a:rPr>
              <a:t>Common Housekeeping Issues That Damage Hotel Profits</a:t>
            </a:r>
            <a:endParaRPr lang="en-GB" sz="4000" dirty="0"/>
          </a:p>
        </p:txBody>
      </p:sp>
      <p:pic>
        <p:nvPicPr>
          <p:cNvPr id="5" name="Picture 4">
            <a:extLst>
              <a:ext uri="{FF2B5EF4-FFF2-40B4-BE49-F238E27FC236}">
                <a16:creationId xmlns:a16="http://schemas.microsoft.com/office/drawing/2014/main" id="{B3C95492-3A6D-9E4E-8B58-CEC0D7F3A55A}"/>
              </a:ext>
            </a:extLst>
          </p:cNvPr>
          <p:cNvPicPr>
            <a:picLocks noChangeAspect="1"/>
          </p:cNvPicPr>
          <p:nvPr/>
        </p:nvPicPr>
        <p:blipFill>
          <a:blip r:embed="rId3"/>
          <a:stretch>
            <a:fillRect/>
          </a:stretch>
        </p:blipFill>
        <p:spPr>
          <a:xfrm>
            <a:off x="1694578" y="2353161"/>
            <a:ext cx="3451168" cy="3468598"/>
          </a:xfrm>
          <a:prstGeom prst="rect">
            <a:avLst/>
          </a:prstGeom>
        </p:spPr>
      </p:pic>
    </p:spTree>
    <p:extLst>
      <p:ext uri="{BB962C8B-B14F-4D97-AF65-F5344CB8AC3E}">
        <p14:creationId xmlns:p14="http://schemas.microsoft.com/office/powerpoint/2010/main" val="316148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1" presetClass="entr" presetSubtype="0" fill="hold" grpId="0" nodeType="clickEffect">
                                  <p:stCondLst>
                                    <p:cond delay="0"/>
                                  </p:stCondLst>
                                  <p:iterate type="lt">
                                    <p:tmPct val="10000"/>
                                  </p:iterate>
                                  <p:childTnLst>
                                    <p:set>
                                      <p:cBhvr>
                                        <p:cTn id="15" dur="1" fill="hold">
                                          <p:stCondLst>
                                            <p:cond delay="0"/>
                                          </p:stCondLst>
                                        </p:cTn>
                                        <p:tgtEl>
                                          <p:spTgt spid="3"/>
                                        </p:tgtEl>
                                        <p:attrNameLst>
                                          <p:attrName>style.visibility</p:attrName>
                                        </p:attrNameLst>
                                      </p:cBhvr>
                                      <p:to>
                                        <p:strVal val="visible"/>
                                      </p:to>
                                    </p:set>
                                    <p:anim calcmode="lin" valueType="num">
                                      <p:cBhvr>
                                        <p:cTn id="16"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3"/>
                                        </p:tgtEl>
                                        <p:attrNameLst>
                                          <p:attrName>ppt_y</p:attrName>
                                        </p:attrNameLst>
                                      </p:cBhvr>
                                      <p:tavLst>
                                        <p:tav tm="0">
                                          <p:val>
                                            <p:strVal val="#ppt_y"/>
                                          </p:val>
                                        </p:tav>
                                        <p:tav tm="100000">
                                          <p:val>
                                            <p:strVal val="#ppt_y"/>
                                          </p:val>
                                        </p:tav>
                                      </p:tavLst>
                                    </p:anim>
                                    <p:anim calcmode="lin" valueType="num">
                                      <p:cBhvr>
                                        <p:cTn id="18"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41" presetClass="entr" presetSubtype="0" fill="hold" grpId="0" nodeType="clickEffect">
                                  <p:stCondLst>
                                    <p:cond delay="0"/>
                                  </p:stCondLst>
                                  <p:iterate type="lt">
                                    <p:tmPct val="10000"/>
                                  </p:iterate>
                                  <p:childTnLst>
                                    <p:set>
                                      <p:cBhvr>
                                        <p:cTn id="24" dur="1" fill="hold">
                                          <p:stCondLst>
                                            <p:cond delay="0"/>
                                          </p:stCondLst>
                                        </p:cTn>
                                        <p:tgtEl>
                                          <p:spTgt spid="6"/>
                                        </p:tgtEl>
                                        <p:attrNameLst>
                                          <p:attrName>style.visibility</p:attrName>
                                        </p:attrNameLst>
                                      </p:cBhvr>
                                      <p:to>
                                        <p:strVal val="visible"/>
                                      </p:to>
                                    </p:set>
                                    <p:anim calcmode="lin" valueType="num">
                                      <p:cBhvr>
                                        <p:cTn id="25" dur="500" fill="hold"/>
                                        <p:tgtEl>
                                          <p:spTgt spid="6"/>
                                        </p:tgtEl>
                                        <p:attrNameLst>
                                          <p:attrName>ppt_x</p:attrName>
                                        </p:attrNameLst>
                                      </p:cBhvr>
                                      <p:tavLst>
                                        <p:tav tm="0">
                                          <p:val>
                                            <p:strVal val="#ppt_x"/>
                                          </p:val>
                                        </p:tav>
                                        <p:tav tm="50000">
                                          <p:val>
                                            <p:strVal val="#ppt_x+.1"/>
                                          </p:val>
                                        </p:tav>
                                        <p:tav tm="100000">
                                          <p:val>
                                            <p:strVal val="#ppt_x"/>
                                          </p:val>
                                        </p:tav>
                                      </p:tavLst>
                                    </p:anim>
                                    <p:anim calcmode="lin" valueType="num">
                                      <p:cBhvr>
                                        <p:cTn id="26" dur="500" fill="hold"/>
                                        <p:tgtEl>
                                          <p:spTgt spid="6"/>
                                        </p:tgtEl>
                                        <p:attrNameLst>
                                          <p:attrName>ppt_y</p:attrName>
                                        </p:attrNameLst>
                                      </p:cBhvr>
                                      <p:tavLst>
                                        <p:tav tm="0">
                                          <p:val>
                                            <p:strVal val="#ppt_y"/>
                                          </p:val>
                                        </p:tav>
                                        <p:tav tm="100000">
                                          <p:val>
                                            <p:strVal val="#ppt_y"/>
                                          </p:val>
                                        </p:tav>
                                      </p:tavLst>
                                    </p:anim>
                                    <p:anim calcmode="lin" valueType="num">
                                      <p:cBhvr>
                                        <p:cTn id="27" dur="500" fill="hold"/>
                                        <p:tgtEl>
                                          <p:spTgt spid="6"/>
                                        </p:tgtEl>
                                        <p:attrNameLst>
                                          <p:attrName>ppt_h</p:attrName>
                                        </p:attrNameLst>
                                      </p:cBhvr>
                                      <p:tavLst>
                                        <p:tav tm="0">
                                          <p:val>
                                            <p:strVal val="#ppt_h/10"/>
                                          </p:val>
                                        </p:tav>
                                        <p:tav tm="50000">
                                          <p:val>
                                            <p:strVal val="#ppt_h+.01"/>
                                          </p:val>
                                        </p:tav>
                                        <p:tav tm="100000">
                                          <p:val>
                                            <p:strVal val="#ppt_h"/>
                                          </p:val>
                                        </p:tav>
                                      </p:tavLst>
                                    </p:anim>
                                    <p:anim calcmode="lin" valueType="num">
                                      <p:cBhvr>
                                        <p:cTn id="28" dur="500" fill="hold"/>
                                        <p:tgtEl>
                                          <p:spTgt spid="6"/>
                                        </p:tgtEl>
                                        <p:attrNameLst>
                                          <p:attrName>ppt_w</p:attrName>
                                        </p:attrNameLst>
                                      </p:cBhvr>
                                      <p:tavLst>
                                        <p:tav tm="0">
                                          <p:val>
                                            <p:strVal val="#ppt_w/10"/>
                                          </p:val>
                                        </p:tav>
                                        <p:tav tm="50000">
                                          <p:val>
                                            <p:strVal val="#ppt_w+.01"/>
                                          </p:val>
                                        </p:tav>
                                        <p:tav tm="100000">
                                          <p:val>
                                            <p:strVal val="#ppt_w"/>
                                          </p:val>
                                        </p:tav>
                                      </p:tavLst>
                                    </p:anim>
                                    <p:animEffect transition="in" filter="fade">
                                      <p:cBhvr>
                                        <p:cTn id="29" dur="500" tmFilter="0,0; .5, 1; 1, 1"/>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41" presetClass="entr" presetSubtype="0" fill="hold" grpId="0" nodeType="clickEffect">
                                  <p:stCondLst>
                                    <p:cond delay="0"/>
                                  </p:stCondLst>
                                  <p:iterate type="lt">
                                    <p:tmPct val="10000"/>
                                  </p:iterate>
                                  <p:childTnLst>
                                    <p:set>
                                      <p:cBhvr>
                                        <p:cTn id="33" dur="1" fill="hold">
                                          <p:stCondLst>
                                            <p:cond delay="0"/>
                                          </p:stCondLst>
                                        </p:cTn>
                                        <p:tgtEl>
                                          <p:spTgt spid="8"/>
                                        </p:tgtEl>
                                        <p:attrNameLst>
                                          <p:attrName>style.visibility</p:attrName>
                                        </p:attrNameLst>
                                      </p:cBhvr>
                                      <p:to>
                                        <p:strVal val="visible"/>
                                      </p:to>
                                    </p:set>
                                    <p:anim calcmode="lin" valueType="num">
                                      <p:cBhvr>
                                        <p:cTn id="34"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35" dur="500" fill="hold"/>
                                        <p:tgtEl>
                                          <p:spTgt spid="8"/>
                                        </p:tgtEl>
                                        <p:attrNameLst>
                                          <p:attrName>ppt_y</p:attrName>
                                        </p:attrNameLst>
                                      </p:cBhvr>
                                      <p:tavLst>
                                        <p:tav tm="0">
                                          <p:val>
                                            <p:strVal val="#ppt_y"/>
                                          </p:val>
                                        </p:tav>
                                        <p:tav tm="100000">
                                          <p:val>
                                            <p:strVal val="#ppt_y"/>
                                          </p:val>
                                        </p:tav>
                                      </p:tavLst>
                                    </p:anim>
                                    <p:anim calcmode="lin" valueType="num">
                                      <p:cBhvr>
                                        <p:cTn id="36"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37"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38" dur="500" tmFilter="0,0; .5, 1; 1, 1"/>
                                        <p:tgtEl>
                                          <p:spTgt spid="8"/>
                                        </p:tgtEl>
                                      </p:cBhvr>
                                    </p:animEffect>
                                  </p:childTnLst>
                                </p:cTn>
                              </p:par>
                            </p:childTnLst>
                          </p:cTn>
                        </p:par>
                      </p:childTnLst>
                    </p:cTn>
                  </p:par>
                  <p:par>
                    <p:cTn id="39" fill="hold">
                      <p:stCondLst>
                        <p:cond delay="indefinite"/>
                      </p:stCondLst>
                      <p:childTnLst>
                        <p:par>
                          <p:cTn id="40" fill="hold">
                            <p:stCondLst>
                              <p:cond delay="0"/>
                            </p:stCondLst>
                            <p:childTnLst>
                              <p:par>
                                <p:cTn id="41" presetID="41" presetClass="entr" presetSubtype="0" fill="hold" grpId="0" nodeType="clickEffect">
                                  <p:stCondLst>
                                    <p:cond delay="0"/>
                                  </p:stCondLst>
                                  <p:iterate type="lt">
                                    <p:tmPct val="10000"/>
                                  </p:iterate>
                                  <p:childTnLst>
                                    <p:set>
                                      <p:cBhvr>
                                        <p:cTn id="42" dur="1" fill="hold">
                                          <p:stCondLst>
                                            <p:cond delay="0"/>
                                          </p:stCondLst>
                                        </p:cTn>
                                        <p:tgtEl>
                                          <p:spTgt spid="9"/>
                                        </p:tgtEl>
                                        <p:attrNameLst>
                                          <p:attrName>style.visibility</p:attrName>
                                        </p:attrNameLst>
                                      </p:cBhvr>
                                      <p:to>
                                        <p:strVal val="visible"/>
                                      </p:to>
                                    </p:set>
                                    <p:anim calcmode="lin" valueType="num">
                                      <p:cBhvr>
                                        <p:cTn id="43" dur="500" fill="hold"/>
                                        <p:tgtEl>
                                          <p:spTgt spid="9"/>
                                        </p:tgtEl>
                                        <p:attrNameLst>
                                          <p:attrName>ppt_x</p:attrName>
                                        </p:attrNameLst>
                                      </p:cBhvr>
                                      <p:tavLst>
                                        <p:tav tm="0">
                                          <p:val>
                                            <p:strVal val="#ppt_x"/>
                                          </p:val>
                                        </p:tav>
                                        <p:tav tm="50000">
                                          <p:val>
                                            <p:strVal val="#ppt_x+.1"/>
                                          </p:val>
                                        </p:tav>
                                        <p:tav tm="100000">
                                          <p:val>
                                            <p:strVal val="#ppt_x"/>
                                          </p:val>
                                        </p:tav>
                                      </p:tavLst>
                                    </p:anim>
                                    <p:anim calcmode="lin" valueType="num">
                                      <p:cBhvr>
                                        <p:cTn id="44" dur="500" fill="hold"/>
                                        <p:tgtEl>
                                          <p:spTgt spid="9"/>
                                        </p:tgtEl>
                                        <p:attrNameLst>
                                          <p:attrName>ppt_y</p:attrName>
                                        </p:attrNameLst>
                                      </p:cBhvr>
                                      <p:tavLst>
                                        <p:tav tm="0">
                                          <p:val>
                                            <p:strVal val="#ppt_y"/>
                                          </p:val>
                                        </p:tav>
                                        <p:tav tm="100000">
                                          <p:val>
                                            <p:strVal val="#ppt_y"/>
                                          </p:val>
                                        </p:tav>
                                      </p:tavLst>
                                    </p:anim>
                                    <p:anim calcmode="lin" valueType="num">
                                      <p:cBhvr>
                                        <p:cTn id="45" dur="500" fill="hold"/>
                                        <p:tgtEl>
                                          <p:spTgt spid="9"/>
                                        </p:tgtEl>
                                        <p:attrNameLst>
                                          <p:attrName>ppt_h</p:attrName>
                                        </p:attrNameLst>
                                      </p:cBhvr>
                                      <p:tavLst>
                                        <p:tav tm="0">
                                          <p:val>
                                            <p:strVal val="#ppt_h/10"/>
                                          </p:val>
                                        </p:tav>
                                        <p:tav tm="50000">
                                          <p:val>
                                            <p:strVal val="#ppt_h+.01"/>
                                          </p:val>
                                        </p:tav>
                                        <p:tav tm="100000">
                                          <p:val>
                                            <p:strVal val="#ppt_h"/>
                                          </p:val>
                                        </p:tav>
                                      </p:tavLst>
                                    </p:anim>
                                    <p:anim calcmode="lin" valueType="num">
                                      <p:cBhvr>
                                        <p:cTn id="46" dur="500" fill="hold"/>
                                        <p:tgtEl>
                                          <p:spTgt spid="9"/>
                                        </p:tgtEl>
                                        <p:attrNameLst>
                                          <p:attrName>ppt_w</p:attrName>
                                        </p:attrNameLst>
                                      </p:cBhvr>
                                      <p:tavLst>
                                        <p:tav tm="0">
                                          <p:val>
                                            <p:strVal val="#ppt_w/10"/>
                                          </p:val>
                                        </p:tav>
                                        <p:tav tm="50000">
                                          <p:val>
                                            <p:strVal val="#ppt_w+.01"/>
                                          </p:val>
                                        </p:tav>
                                        <p:tav tm="100000">
                                          <p:val>
                                            <p:strVal val="#ppt_w"/>
                                          </p:val>
                                        </p:tav>
                                      </p:tavLst>
                                    </p:anim>
                                    <p:animEffect transition="in" filter="fade">
                                      <p:cBhvr>
                                        <p:cTn id="47" dur="500" tmFilter="0,0; .5, 1; 1, 1"/>
                                        <p:tgtEl>
                                          <p:spTgt spid="9"/>
                                        </p:tgtEl>
                                      </p:cBhvr>
                                    </p:animEffect>
                                  </p:childTnLst>
                                </p:cTn>
                              </p:par>
                            </p:childTnLst>
                          </p:cTn>
                        </p:par>
                      </p:childTnLst>
                    </p:cTn>
                  </p:par>
                  <p:par>
                    <p:cTn id="48" fill="hold">
                      <p:stCondLst>
                        <p:cond delay="indefinite"/>
                      </p:stCondLst>
                      <p:childTnLst>
                        <p:par>
                          <p:cTn id="49" fill="hold">
                            <p:stCondLst>
                              <p:cond delay="0"/>
                            </p:stCondLst>
                            <p:childTnLst>
                              <p:par>
                                <p:cTn id="50" presetID="41" presetClass="entr" presetSubtype="0" fill="hold" grpId="0" nodeType="clickEffect">
                                  <p:stCondLst>
                                    <p:cond delay="0"/>
                                  </p:stCondLst>
                                  <p:iterate type="lt">
                                    <p:tmPct val="10000"/>
                                  </p:iterate>
                                  <p:childTnLst>
                                    <p:set>
                                      <p:cBhvr>
                                        <p:cTn id="51" dur="1" fill="hold">
                                          <p:stCondLst>
                                            <p:cond delay="0"/>
                                          </p:stCondLst>
                                        </p:cTn>
                                        <p:tgtEl>
                                          <p:spTgt spid="10"/>
                                        </p:tgtEl>
                                        <p:attrNameLst>
                                          <p:attrName>style.visibility</p:attrName>
                                        </p:attrNameLst>
                                      </p:cBhvr>
                                      <p:to>
                                        <p:strVal val="visible"/>
                                      </p:to>
                                    </p:set>
                                    <p:anim calcmode="lin" valueType="num">
                                      <p:cBhvr>
                                        <p:cTn id="52" dur="500" fill="hold"/>
                                        <p:tgtEl>
                                          <p:spTgt spid="10"/>
                                        </p:tgtEl>
                                        <p:attrNameLst>
                                          <p:attrName>ppt_x</p:attrName>
                                        </p:attrNameLst>
                                      </p:cBhvr>
                                      <p:tavLst>
                                        <p:tav tm="0">
                                          <p:val>
                                            <p:strVal val="#ppt_x"/>
                                          </p:val>
                                        </p:tav>
                                        <p:tav tm="50000">
                                          <p:val>
                                            <p:strVal val="#ppt_x+.1"/>
                                          </p:val>
                                        </p:tav>
                                        <p:tav tm="100000">
                                          <p:val>
                                            <p:strVal val="#ppt_x"/>
                                          </p:val>
                                        </p:tav>
                                      </p:tavLst>
                                    </p:anim>
                                    <p:anim calcmode="lin" valueType="num">
                                      <p:cBhvr>
                                        <p:cTn id="53" dur="500" fill="hold"/>
                                        <p:tgtEl>
                                          <p:spTgt spid="10"/>
                                        </p:tgtEl>
                                        <p:attrNameLst>
                                          <p:attrName>ppt_y</p:attrName>
                                        </p:attrNameLst>
                                      </p:cBhvr>
                                      <p:tavLst>
                                        <p:tav tm="0">
                                          <p:val>
                                            <p:strVal val="#ppt_y"/>
                                          </p:val>
                                        </p:tav>
                                        <p:tav tm="100000">
                                          <p:val>
                                            <p:strVal val="#ppt_y"/>
                                          </p:val>
                                        </p:tav>
                                      </p:tavLst>
                                    </p:anim>
                                    <p:anim calcmode="lin" valueType="num">
                                      <p:cBhvr>
                                        <p:cTn id="54" dur="500" fill="hold"/>
                                        <p:tgtEl>
                                          <p:spTgt spid="10"/>
                                        </p:tgtEl>
                                        <p:attrNameLst>
                                          <p:attrName>ppt_h</p:attrName>
                                        </p:attrNameLst>
                                      </p:cBhvr>
                                      <p:tavLst>
                                        <p:tav tm="0">
                                          <p:val>
                                            <p:strVal val="#ppt_h/10"/>
                                          </p:val>
                                        </p:tav>
                                        <p:tav tm="50000">
                                          <p:val>
                                            <p:strVal val="#ppt_h+.01"/>
                                          </p:val>
                                        </p:tav>
                                        <p:tav tm="100000">
                                          <p:val>
                                            <p:strVal val="#ppt_h"/>
                                          </p:val>
                                        </p:tav>
                                      </p:tavLst>
                                    </p:anim>
                                    <p:anim calcmode="lin" valueType="num">
                                      <p:cBhvr>
                                        <p:cTn id="55" dur="500" fill="hold"/>
                                        <p:tgtEl>
                                          <p:spTgt spid="10"/>
                                        </p:tgtEl>
                                        <p:attrNameLst>
                                          <p:attrName>ppt_w</p:attrName>
                                        </p:attrNameLst>
                                      </p:cBhvr>
                                      <p:tavLst>
                                        <p:tav tm="0">
                                          <p:val>
                                            <p:strVal val="#ppt_w/10"/>
                                          </p:val>
                                        </p:tav>
                                        <p:tav tm="50000">
                                          <p:val>
                                            <p:strVal val="#ppt_w+.01"/>
                                          </p:val>
                                        </p:tav>
                                        <p:tav tm="100000">
                                          <p:val>
                                            <p:strVal val="#ppt_w"/>
                                          </p:val>
                                        </p:tav>
                                      </p:tavLst>
                                    </p:anim>
                                    <p:animEffect transition="in" filter="fade">
                                      <p:cBhvr>
                                        <p:cTn id="56" dur="500" tmFilter="0,0; .5, 1; 1, 1"/>
                                        <p:tgtEl>
                                          <p:spTgt spid="10"/>
                                        </p:tgtEl>
                                      </p:cBhvr>
                                    </p:animEffect>
                                  </p:childTnLst>
                                </p:cTn>
                              </p:par>
                            </p:childTnLst>
                          </p:cTn>
                        </p:par>
                      </p:childTnLst>
                    </p:cTn>
                  </p:par>
                  <p:par>
                    <p:cTn id="57" fill="hold">
                      <p:stCondLst>
                        <p:cond delay="indefinite"/>
                      </p:stCondLst>
                      <p:childTnLst>
                        <p:par>
                          <p:cTn id="58" fill="hold">
                            <p:stCondLst>
                              <p:cond delay="0"/>
                            </p:stCondLst>
                            <p:childTnLst>
                              <p:par>
                                <p:cTn id="59" presetID="41" presetClass="entr" presetSubtype="0" fill="hold" grpId="0" nodeType="clickEffect">
                                  <p:stCondLst>
                                    <p:cond delay="0"/>
                                  </p:stCondLst>
                                  <p:iterate type="lt">
                                    <p:tmPct val="10000"/>
                                  </p:iterate>
                                  <p:childTnLst>
                                    <p:set>
                                      <p:cBhvr>
                                        <p:cTn id="60" dur="1" fill="hold">
                                          <p:stCondLst>
                                            <p:cond delay="0"/>
                                          </p:stCondLst>
                                        </p:cTn>
                                        <p:tgtEl>
                                          <p:spTgt spid="11"/>
                                        </p:tgtEl>
                                        <p:attrNameLst>
                                          <p:attrName>style.visibility</p:attrName>
                                        </p:attrNameLst>
                                      </p:cBhvr>
                                      <p:to>
                                        <p:strVal val="visible"/>
                                      </p:to>
                                    </p:set>
                                    <p:anim calcmode="lin" valueType="num">
                                      <p:cBhvr>
                                        <p:cTn id="61" dur="500" fill="hold"/>
                                        <p:tgtEl>
                                          <p:spTgt spid="11"/>
                                        </p:tgtEl>
                                        <p:attrNameLst>
                                          <p:attrName>ppt_x</p:attrName>
                                        </p:attrNameLst>
                                      </p:cBhvr>
                                      <p:tavLst>
                                        <p:tav tm="0">
                                          <p:val>
                                            <p:strVal val="#ppt_x"/>
                                          </p:val>
                                        </p:tav>
                                        <p:tav tm="50000">
                                          <p:val>
                                            <p:strVal val="#ppt_x+.1"/>
                                          </p:val>
                                        </p:tav>
                                        <p:tav tm="100000">
                                          <p:val>
                                            <p:strVal val="#ppt_x"/>
                                          </p:val>
                                        </p:tav>
                                      </p:tavLst>
                                    </p:anim>
                                    <p:anim calcmode="lin" valueType="num">
                                      <p:cBhvr>
                                        <p:cTn id="62" dur="500" fill="hold"/>
                                        <p:tgtEl>
                                          <p:spTgt spid="11"/>
                                        </p:tgtEl>
                                        <p:attrNameLst>
                                          <p:attrName>ppt_y</p:attrName>
                                        </p:attrNameLst>
                                      </p:cBhvr>
                                      <p:tavLst>
                                        <p:tav tm="0">
                                          <p:val>
                                            <p:strVal val="#ppt_y"/>
                                          </p:val>
                                        </p:tav>
                                        <p:tav tm="100000">
                                          <p:val>
                                            <p:strVal val="#ppt_y"/>
                                          </p:val>
                                        </p:tav>
                                      </p:tavLst>
                                    </p:anim>
                                    <p:anim calcmode="lin" valueType="num">
                                      <p:cBhvr>
                                        <p:cTn id="63" dur="500" fill="hold"/>
                                        <p:tgtEl>
                                          <p:spTgt spid="11"/>
                                        </p:tgtEl>
                                        <p:attrNameLst>
                                          <p:attrName>ppt_h</p:attrName>
                                        </p:attrNameLst>
                                      </p:cBhvr>
                                      <p:tavLst>
                                        <p:tav tm="0">
                                          <p:val>
                                            <p:strVal val="#ppt_h/10"/>
                                          </p:val>
                                        </p:tav>
                                        <p:tav tm="50000">
                                          <p:val>
                                            <p:strVal val="#ppt_h+.01"/>
                                          </p:val>
                                        </p:tav>
                                        <p:tav tm="100000">
                                          <p:val>
                                            <p:strVal val="#ppt_h"/>
                                          </p:val>
                                        </p:tav>
                                      </p:tavLst>
                                    </p:anim>
                                    <p:anim calcmode="lin" valueType="num">
                                      <p:cBhvr>
                                        <p:cTn id="64" dur="500" fill="hold"/>
                                        <p:tgtEl>
                                          <p:spTgt spid="11"/>
                                        </p:tgtEl>
                                        <p:attrNameLst>
                                          <p:attrName>ppt_w</p:attrName>
                                        </p:attrNameLst>
                                      </p:cBhvr>
                                      <p:tavLst>
                                        <p:tav tm="0">
                                          <p:val>
                                            <p:strVal val="#ppt_w/10"/>
                                          </p:val>
                                        </p:tav>
                                        <p:tav tm="50000">
                                          <p:val>
                                            <p:strVal val="#ppt_w+.01"/>
                                          </p:val>
                                        </p:tav>
                                        <p:tav tm="100000">
                                          <p:val>
                                            <p:strVal val="#ppt_w"/>
                                          </p:val>
                                        </p:tav>
                                      </p:tavLst>
                                    </p:anim>
                                    <p:animEffect transition="in" filter="fade">
                                      <p:cBhvr>
                                        <p:cTn id="65" dur="500" tmFilter="0,0; .5, 1; 1, 1"/>
                                        <p:tgtEl>
                                          <p:spTgt spid="11"/>
                                        </p:tgtEl>
                                      </p:cBhvr>
                                    </p:animEffect>
                                  </p:childTnLst>
                                </p:cTn>
                              </p:par>
                            </p:childTnLst>
                          </p:cTn>
                        </p:par>
                      </p:childTnLst>
                    </p:cTn>
                  </p:par>
                  <p:par>
                    <p:cTn id="66" fill="hold">
                      <p:stCondLst>
                        <p:cond delay="indefinite"/>
                      </p:stCondLst>
                      <p:childTnLst>
                        <p:par>
                          <p:cTn id="67" fill="hold">
                            <p:stCondLst>
                              <p:cond delay="0"/>
                            </p:stCondLst>
                            <p:childTnLst>
                              <p:par>
                                <p:cTn id="68" presetID="41" presetClass="entr" presetSubtype="0" fill="hold" grpId="0" nodeType="clickEffect">
                                  <p:stCondLst>
                                    <p:cond delay="0"/>
                                  </p:stCondLst>
                                  <p:iterate type="lt">
                                    <p:tmPct val="10000"/>
                                  </p:iterate>
                                  <p:childTnLst>
                                    <p:set>
                                      <p:cBhvr>
                                        <p:cTn id="69" dur="1" fill="hold">
                                          <p:stCondLst>
                                            <p:cond delay="0"/>
                                          </p:stCondLst>
                                        </p:cTn>
                                        <p:tgtEl>
                                          <p:spTgt spid="12"/>
                                        </p:tgtEl>
                                        <p:attrNameLst>
                                          <p:attrName>style.visibility</p:attrName>
                                        </p:attrNameLst>
                                      </p:cBhvr>
                                      <p:to>
                                        <p:strVal val="visible"/>
                                      </p:to>
                                    </p:set>
                                    <p:anim calcmode="lin" valueType="num">
                                      <p:cBhvr>
                                        <p:cTn id="70" dur="500" fill="hold"/>
                                        <p:tgtEl>
                                          <p:spTgt spid="12"/>
                                        </p:tgtEl>
                                        <p:attrNameLst>
                                          <p:attrName>ppt_x</p:attrName>
                                        </p:attrNameLst>
                                      </p:cBhvr>
                                      <p:tavLst>
                                        <p:tav tm="0">
                                          <p:val>
                                            <p:strVal val="#ppt_x"/>
                                          </p:val>
                                        </p:tav>
                                        <p:tav tm="50000">
                                          <p:val>
                                            <p:strVal val="#ppt_x+.1"/>
                                          </p:val>
                                        </p:tav>
                                        <p:tav tm="100000">
                                          <p:val>
                                            <p:strVal val="#ppt_x"/>
                                          </p:val>
                                        </p:tav>
                                      </p:tavLst>
                                    </p:anim>
                                    <p:anim calcmode="lin" valueType="num">
                                      <p:cBhvr>
                                        <p:cTn id="71" dur="500" fill="hold"/>
                                        <p:tgtEl>
                                          <p:spTgt spid="12"/>
                                        </p:tgtEl>
                                        <p:attrNameLst>
                                          <p:attrName>ppt_y</p:attrName>
                                        </p:attrNameLst>
                                      </p:cBhvr>
                                      <p:tavLst>
                                        <p:tav tm="0">
                                          <p:val>
                                            <p:strVal val="#ppt_y"/>
                                          </p:val>
                                        </p:tav>
                                        <p:tav tm="100000">
                                          <p:val>
                                            <p:strVal val="#ppt_y"/>
                                          </p:val>
                                        </p:tav>
                                      </p:tavLst>
                                    </p:anim>
                                    <p:anim calcmode="lin" valueType="num">
                                      <p:cBhvr>
                                        <p:cTn id="72" dur="500" fill="hold"/>
                                        <p:tgtEl>
                                          <p:spTgt spid="12"/>
                                        </p:tgtEl>
                                        <p:attrNameLst>
                                          <p:attrName>ppt_h</p:attrName>
                                        </p:attrNameLst>
                                      </p:cBhvr>
                                      <p:tavLst>
                                        <p:tav tm="0">
                                          <p:val>
                                            <p:strVal val="#ppt_h/10"/>
                                          </p:val>
                                        </p:tav>
                                        <p:tav tm="50000">
                                          <p:val>
                                            <p:strVal val="#ppt_h+.01"/>
                                          </p:val>
                                        </p:tav>
                                        <p:tav tm="100000">
                                          <p:val>
                                            <p:strVal val="#ppt_h"/>
                                          </p:val>
                                        </p:tav>
                                      </p:tavLst>
                                    </p:anim>
                                    <p:anim calcmode="lin" valueType="num">
                                      <p:cBhvr>
                                        <p:cTn id="73" dur="500" fill="hold"/>
                                        <p:tgtEl>
                                          <p:spTgt spid="12"/>
                                        </p:tgtEl>
                                        <p:attrNameLst>
                                          <p:attrName>ppt_w</p:attrName>
                                        </p:attrNameLst>
                                      </p:cBhvr>
                                      <p:tavLst>
                                        <p:tav tm="0">
                                          <p:val>
                                            <p:strVal val="#ppt_w/10"/>
                                          </p:val>
                                        </p:tav>
                                        <p:tav tm="50000">
                                          <p:val>
                                            <p:strVal val="#ppt_w+.01"/>
                                          </p:val>
                                        </p:tav>
                                        <p:tav tm="100000">
                                          <p:val>
                                            <p:strVal val="#ppt_w"/>
                                          </p:val>
                                        </p:tav>
                                      </p:tavLst>
                                    </p:anim>
                                    <p:animEffect transition="in" filter="fade">
                                      <p:cBhvr>
                                        <p:cTn id="74" dur="500" tmFilter="0,0; .5, 1; 1, 1"/>
                                        <p:tgtEl>
                                          <p:spTgt spid="12"/>
                                        </p:tgtEl>
                                      </p:cBhvr>
                                    </p:animEffect>
                                  </p:childTnLst>
                                </p:cTn>
                              </p:par>
                            </p:childTnLst>
                          </p:cTn>
                        </p:par>
                      </p:childTnLst>
                    </p:cTn>
                  </p:par>
                  <p:par>
                    <p:cTn id="75" fill="hold">
                      <p:stCondLst>
                        <p:cond delay="indefinite"/>
                      </p:stCondLst>
                      <p:childTnLst>
                        <p:par>
                          <p:cTn id="76" fill="hold">
                            <p:stCondLst>
                              <p:cond delay="0"/>
                            </p:stCondLst>
                            <p:childTnLst>
                              <p:par>
                                <p:cTn id="77" presetID="41" presetClass="entr" presetSubtype="0" fill="hold" grpId="0" nodeType="clickEffect">
                                  <p:stCondLst>
                                    <p:cond delay="0"/>
                                  </p:stCondLst>
                                  <p:iterate type="lt">
                                    <p:tmPct val="10000"/>
                                  </p:iterate>
                                  <p:childTnLst>
                                    <p:set>
                                      <p:cBhvr>
                                        <p:cTn id="78" dur="1" fill="hold">
                                          <p:stCondLst>
                                            <p:cond delay="0"/>
                                          </p:stCondLst>
                                        </p:cTn>
                                        <p:tgtEl>
                                          <p:spTgt spid="13"/>
                                        </p:tgtEl>
                                        <p:attrNameLst>
                                          <p:attrName>style.visibility</p:attrName>
                                        </p:attrNameLst>
                                      </p:cBhvr>
                                      <p:to>
                                        <p:strVal val="visible"/>
                                      </p:to>
                                    </p:set>
                                    <p:anim calcmode="lin" valueType="num">
                                      <p:cBhvr>
                                        <p:cTn id="79" dur="500" fill="hold"/>
                                        <p:tgtEl>
                                          <p:spTgt spid="13"/>
                                        </p:tgtEl>
                                        <p:attrNameLst>
                                          <p:attrName>ppt_x</p:attrName>
                                        </p:attrNameLst>
                                      </p:cBhvr>
                                      <p:tavLst>
                                        <p:tav tm="0">
                                          <p:val>
                                            <p:strVal val="#ppt_x"/>
                                          </p:val>
                                        </p:tav>
                                        <p:tav tm="50000">
                                          <p:val>
                                            <p:strVal val="#ppt_x+.1"/>
                                          </p:val>
                                        </p:tav>
                                        <p:tav tm="100000">
                                          <p:val>
                                            <p:strVal val="#ppt_x"/>
                                          </p:val>
                                        </p:tav>
                                      </p:tavLst>
                                    </p:anim>
                                    <p:anim calcmode="lin" valueType="num">
                                      <p:cBhvr>
                                        <p:cTn id="80" dur="500" fill="hold"/>
                                        <p:tgtEl>
                                          <p:spTgt spid="13"/>
                                        </p:tgtEl>
                                        <p:attrNameLst>
                                          <p:attrName>ppt_y</p:attrName>
                                        </p:attrNameLst>
                                      </p:cBhvr>
                                      <p:tavLst>
                                        <p:tav tm="0">
                                          <p:val>
                                            <p:strVal val="#ppt_y"/>
                                          </p:val>
                                        </p:tav>
                                        <p:tav tm="100000">
                                          <p:val>
                                            <p:strVal val="#ppt_y"/>
                                          </p:val>
                                        </p:tav>
                                      </p:tavLst>
                                    </p:anim>
                                    <p:anim calcmode="lin" valueType="num">
                                      <p:cBhvr>
                                        <p:cTn id="81" dur="500" fill="hold"/>
                                        <p:tgtEl>
                                          <p:spTgt spid="13"/>
                                        </p:tgtEl>
                                        <p:attrNameLst>
                                          <p:attrName>ppt_h</p:attrName>
                                        </p:attrNameLst>
                                      </p:cBhvr>
                                      <p:tavLst>
                                        <p:tav tm="0">
                                          <p:val>
                                            <p:strVal val="#ppt_h/10"/>
                                          </p:val>
                                        </p:tav>
                                        <p:tav tm="50000">
                                          <p:val>
                                            <p:strVal val="#ppt_h+.01"/>
                                          </p:val>
                                        </p:tav>
                                        <p:tav tm="100000">
                                          <p:val>
                                            <p:strVal val="#ppt_h"/>
                                          </p:val>
                                        </p:tav>
                                      </p:tavLst>
                                    </p:anim>
                                    <p:anim calcmode="lin" valueType="num">
                                      <p:cBhvr>
                                        <p:cTn id="82" dur="500" fill="hold"/>
                                        <p:tgtEl>
                                          <p:spTgt spid="13"/>
                                        </p:tgtEl>
                                        <p:attrNameLst>
                                          <p:attrName>ppt_w</p:attrName>
                                        </p:attrNameLst>
                                      </p:cBhvr>
                                      <p:tavLst>
                                        <p:tav tm="0">
                                          <p:val>
                                            <p:strVal val="#ppt_w/10"/>
                                          </p:val>
                                        </p:tav>
                                        <p:tav tm="50000">
                                          <p:val>
                                            <p:strVal val="#ppt_w+.01"/>
                                          </p:val>
                                        </p:tav>
                                        <p:tav tm="100000">
                                          <p:val>
                                            <p:strVal val="#ppt_w"/>
                                          </p:val>
                                        </p:tav>
                                      </p:tavLst>
                                    </p:anim>
                                    <p:animEffect transition="in" filter="fade">
                                      <p:cBhvr>
                                        <p:cTn id="83" dur="500" tmFilter="0,0; .5, 1; 1, 1"/>
                                        <p:tgtEl>
                                          <p:spTgt spid="13"/>
                                        </p:tgtEl>
                                      </p:cBhvr>
                                    </p:animEffect>
                                  </p:childTnLst>
                                </p:cTn>
                              </p:par>
                            </p:childTnLst>
                          </p:cTn>
                        </p:par>
                      </p:childTnLst>
                    </p:cTn>
                  </p:par>
                  <p:par>
                    <p:cTn id="84" fill="hold">
                      <p:stCondLst>
                        <p:cond delay="indefinite"/>
                      </p:stCondLst>
                      <p:childTnLst>
                        <p:par>
                          <p:cTn id="85" fill="hold">
                            <p:stCondLst>
                              <p:cond delay="0"/>
                            </p:stCondLst>
                            <p:childTnLst>
                              <p:par>
                                <p:cTn id="86" presetID="41" presetClass="entr" presetSubtype="0" fill="hold" grpId="0" nodeType="clickEffect">
                                  <p:stCondLst>
                                    <p:cond delay="0"/>
                                  </p:stCondLst>
                                  <p:iterate type="lt">
                                    <p:tmPct val="10000"/>
                                  </p:iterate>
                                  <p:childTnLst>
                                    <p:set>
                                      <p:cBhvr>
                                        <p:cTn id="87" dur="1" fill="hold">
                                          <p:stCondLst>
                                            <p:cond delay="0"/>
                                          </p:stCondLst>
                                        </p:cTn>
                                        <p:tgtEl>
                                          <p:spTgt spid="14"/>
                                        </p:tgtEl>
                                        <p:attrNameLst>
                                          <p:attrName>style.visibility</p:attrName>
                                        </p:attrNameLst>
                                      </p:cBhvr>
                                      <p:to>
                                        <p:strVal val="visible"/>
                                      </p:to>
                                    </p:set>
                                    <p:anim calcmode="lin" valueType="num">
                                      <p:cBhvr>
                                        <p:cTn id="88" dur="500" fill="hold"/>
                                        <p:tgtEl>
                                          <p:spTgt spid="14"/>
                                        </p:tgtEl>
                                        <p:attrNameLst>
                                          <p:attrName>ppt_x</p:attrName>
                                        </p:attrNameLst>
                                      </p:cBhvr>
                                      <p:tavLst>
                                        <p:tav tm="0">
                                          <p:val>
                                            <p:strVal val="#ppt_x"/>
                                          </p:val>
                                        </p:tav>
                                        <p:tav tm="50000">
                                          <p:val>
                                            <p:strVal val="#ppt_x+.1"/>
                                          </p:val>
                                        </p:tav>
                                        <p:tav tm="100000">
                                          <p:val>
                                            <p:strVal val="#ppt_x"/>
                                          </p:val>
                                        </p:tav>
                                      </p:tavLst>
                                    </p:anim>
                                    <p:anim calcmode="lin" valueType="num">
                                      <p:cBhvr>
                                        <p:cTn id="89" dur="500" fill="hold"/>
                                        <p:tgtEl>
                                          <p:spTgt spid="14"/>
                                        </p:tgtEl>
                                        <p:attrNameLst>
                                          <p:attrName>ppt_y</p:attrName>
                                        </p:attrNameLst>
                                      </p:cBhvr>
                                      <p:tavLst>
                                        <p:tav tm="0">
                                          <p:val>
                                            <p:strVal val="#ppt_y"/>
                                          </p:val>
                                        </p:tav>
                                        <p:tav tm="100000">
                                          <p:val>
                                            <p:strVal val="#ppt_y"/>
                                          </p:val>
                                        </p:tav>
                                      </p:tavLst>
                                    </p:anim>
                                    <p:anim calcmode="lin" valueType="num">
                                      <p:cBhvr>
                                        <p:cTn id="90" dur="500" fill="hold"/>
                                        <p:tgtEl>
                                          <p:spTgt spid="14"/>
                                        </p:tgtEl>
                                        <p:attrNameLst>
                                          <p:attrName>ppt_h</p:attrName>
                                        </p:attrNameLst>
                                      </p:cBhvr>
                                      <p:tavLst>
                                        <p:tav tm="0">
                                          <p:val>
                                            <p:strVal val="#ppt_h/10"/>
                                          </p:val>
                                        </p:tav>
                                        <p:tav tm="50000">
                                          <p:val>
                                            <p:strVal val="#ppt_h+.01"/>
                                          </p:val>
                                        </p:tav>
                                        <p:tav tm="100000">
                                          <p:val>
                                            <p:strVal val="#ppt_h"/>
                                          </p:val>
                                        </p:tav>
                                      </p:tavLst>
                                    </p:anim>
                                    <p:anim calcmode="lin" valueType="num">
                                      <p:cBhvr>
                                        <p:cTn id="91" dur="500" fill="hold"/>
                                        <p:tgtEl>
                                          <p:spTgt spid="14"/>
                                        </p:tgtEl>
                                        <p:attrNameLst>
                                          <p:attrName>ppt_w</p:attrName>
                                        </p:attrNameLst>
                                      </p:cBhvr>
                                      <p:tavLst>
                                        <p:tav tm="0">
                                          <p:val>
                                            <p:strVal val="#ppt_w/10"/>
                                          </p:val>
                                        </p:tav>
                                        <p:tav tm="50000">
                                          <p:val>
                                            <p:strVal val="#ppt_w+.01"/>
                                          </p:val>
                                        </p:tav>
                                        <p:tav tm="100000">
                                          <p:val>
                                            <p:strVal val="#ppt_w"/>
                                          </p:val>
                                        </p:tav>
                                      </p:tavLst>
                                    </p:anim>
                                    <p:animEffect transition="in" filter="fade">
                                      <p:cBhvr>
                                        <p:cTn id="92" dur="500" tmFilter="0,0; .5, 1; 1, 1"/>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8" grpId="0"/>
      <p:bldP spid="9" grpId="0"/>
      <p:bldP spid="10" grpId="0"/>
      <p:bldP spid="11" grpId="0"/>
      <p:bldP spid="12" grpId="0"/>
      <p:bldP spid="13" grpId="0"/>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113CBD1-4DFE-7B4F-9A50-6FBEA26EE276}"/>
              </a:ext>
            </a:extLst>
          </p:cNvPr>
          <p:cNvSpPr/>
          <p:nvPr/>
        </p:nvSpPr>
        <p:spPr>
          <a:xfrm>
            <a:off x="3707904" y="3425803"/>
            <a:ext cx="4784265" cy="1754326"/>
          </a:xfrm>
          <a:prstGeom prst="rect">
            <a:avLst/>
          </a:prstGeom>
        </p:spPr>
        <p:txBody>
          <a:bodyPr wrap="square">
            <a:spAutoFit/>
          </a:bodyPr>
          <a:lstStyle/>
          <a:p>
            <a:pPr algn="ctr"/>
            <a:r>
              <a:rPr lang="en-GB" sz="3600" b="1" dirty="0">
                <a:latin typeface=".SFNS"/>
              </a:rPr>
              <a:t>How is technology adapting housekeeping? </a:t>
            </a:r>
            <a:endParaRPr lang="en-GB" sz="3600" dirty="0"/>
          </a:p>
        </p:txBody>
      </p:sp>
      <p:pic>
        <p:nvPicPr>
          <p:cNvPr id="7" name="Graphic 6" descr="Head with gears">
            <a:extLst>
              <a:ext uri="{FF2B5EF4-FFF2-40B4-BE49-F238E27FC236}">
                <a16:creationId xmlns:a16="http://schemas.microsoft.com/office/drawing/2014/main" id="{9EEC49E4-E51C-684F-B263-296DAF68B7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88024" y="548680"/>
            <a:ext cx="2779767" cy="2779767"/>
          </a:xfrm>
          <a:prstGeom prst="rect">
            <a:avLst/>
          </a:prstGeom>
        </p:spPr>
      </p:pic>
      <p:pic>
        <p:nvPicPr>
          <p:cNvPr id="2" name="Picture 1">
            <a:extLst>
              <a:ext uri="{FF2B5EF4-FFF2-40B4-BE49-F238E27FC236}">
                <a16:creationId xmlns:a16="http://schemas.microsoft.com/office/drawing/2014/main" id="{8D40488B-FB33-8143-B192-63581D607A1B}"/>
              </a:ext>
            </a:extLst>
          </p:cNvPr>
          <p:cNvPicPr>
            <a:picLocks noChangeAspect="1"/>
          </p:cNvPicPr>
          <p:nvPr/>
        </p:nvPicPr>
        <p:blipFill>
          <a:blip r:embed="rId5"/>
          <a:stretch>
            <a:fillRect/>
          </a:stretch>
        </p:blipFill>
        <p:spPr>
          <a:xfrm>
            <a:off x="-220799" y="-89522"/>
            <a:ext cx="4392488" cy="4392488"/>
          </a:xfrm>
          <a:prstGeom prst="rect">
            <a:avLst/>
          </a:prstGeom>
        </p:spPr>
      </p:pic>
    </p:spTree>
    <p:extLst>
      <p:ext uri="{BB962C8B-B14F-4D97-AF65-F5344CB8AC3E}">
        <p14:creationId xmlns:p14="http://schemas.microsoft.com/office/powerpoint/2010/main" val="3987023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1595D-F270-3349-9FD4-1D914E8CC253}"/>
              </a:ext>
            </a:extLst>
          </p:cNvPr>
          <p:cNvSpPr>
            <a:spLocks noGrp="1"/>
          </p:cNvSpPr>
          <p:nvPr>
            <p:ph type="title"/>
          </p:nvPr>
        </p:nvSpPr>
        <p:spPr>
          <a:xfrm>
            <a:off x="457200" y="404664"/>
            <a:ext cx="8229600" cy="1143000"/>
          </a:xfrm>
        </p:spPr>
        <p:txBody>
          <a:bodyPr>
            <a:normAutofit fontScale="90000"/>
          </a:bodyPr>
          <a:lstStyle/>
          <a:p>
            <a:pPr algn="l"/>
            <a:r>
              <a:rPr lang="en-GB" b="1" dirty="0"/>
              <a:t>Housekeeping constraints and challenges:</a:t>
            </a:r>
            <a:br>
              <a:rPr lang="en-GB" b="1" dirty="0"/>
            </a:br>
            <a:endParaRPr lang="en-GB" b="1" dirty="0"/>
          </a:p>
        </p:txBody>
      </p:sp>
      <p:pic>
        <p:nvPicPr>
          <p:cNvPr id="10" name="Content Placeholder 9" descr="A picture containing text, clock&#10;&#10;Description automatically generated">
            <a:extLst>
              <a:ext uri="{FF2B5EF4-FFF2-40B4-BE49-F238E27FC236}">
                <a16:creationId xmlns:a16="http://schemas.microsoft.com/office/drawing/2014/main" id="{C6128AB4-FD24-A649-AEA9-D7BA199229F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7707" y="3255784"/>
            <a:ext cx="1708093" cy="2169278"/>
          </a:xfrm>
        </p:spPr>
      </p:pic>
      <p:pic>
        <p:nvPicPr>
          <p:cNvPr id="13" name="Picture 12" descr="A picture containing text, person&#10;&#10;Description automatically generated">
            <a:extLst>
              <a:ext uri="{FF2B5EF4-FFF2-40B4-BE49-F238E27FC236}">
                <a16:creationId xmlns:a16="http://schemas.microsoft.com/office/drawing/2014/main" id="{F6AFAE25-65BB-414F-A6C4-7350AD93A18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143096" y="3255784"/>
            <a:ext cx="3635894" cy="2423930"/>
          </a:xfrm>
          <a:prstGeom prst="rect">
            <a:avLst/>
          </a:prstGeom>
        </p:spPr>
      </p:pic>
      <p:pic>
        <p:nvPicPr>
          <p:cNvPr id="21" name="Picture 20">
            <a:extLst>
              <a:ext uri="{FF2B5EF4-FFF2-40B4-BE49-F238E27FC236}">
                <a16:creationId xmlns:a16="http://schemas.microsoft.com/office/drawing/2014/main" id="{3B1B1B98-79D7-A54A-8481-2662592D820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966286" y="3759749"/>
            <a:ext cx="3154299" cy="1665313"/>
          </a:xfrm>
          <a:prstGeom prst="rect">
            <a:avLst/>
          </a:prstGeom>
        </p:spPr>
      </p:pic>
      <p:pic>
        <p:nvPicPr>
          <p:cNvPr id="23" name="Graphic 22" descr="Badge 1 with solid fill">
            <a:extLst>
              <a:ext uri="{FF2B5EF4-FFF2-40B4-BE49-F238E27FC236}">
                <a16:creationId xmlns:a16="http://schemas.microsoft.com/office/drawing/2014/main" id="{E6EE5BC0-A5DA-E847-A254-C418522839B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44553" y="2034454"/>
            <a:ext cx="914400" cy="914400"/>
          </a:xfrm>
          <a:prstGeom prst="rect">
            <a:avLst/>
          </a:prstGeom>
        </p:spPr>
      </p:pic>
      <p:pic>
        <p:nvPicPr>
          <p:cNvPr id="25" name="Graphic 24" descr="Badge with solid fill">
            <a:extLst>
              <a:ext uri="{FF2B5EF4-FFF2-40B4-BE49-F238E27FC236}">
                <a16:creationId xmlns:a16="http://schemas.microsoft.com/office/drawing/2014/main" id="{E186B2B0-BF31-B547-981D-996C5459C294}"/>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3503843" y="2034454"/>
            <a:ext cx="914400" cy="914400"/>
          </a:xfrm>
          <a:prstGeom prst="rect">
            <a:avLst/>
          </a:prstGeom>
        </p:spPr>
      </p:pic>
      <p:pic>
        <p:nvPicPr>
          <p:cNvPr id="27" name="Graphic 26" descr="Badge 3 with solid fill">
            <a:extLst>
              <a:ext uri="{FF2B5EF4-FFF2-40B4-BE49-F238E27FC236}">
                <a16:creationId xmlns:a16="http://schemas.microsoft.com/office/drawing/2014/main" id="{53ADF2F6-8C5F-EE4F-9904-04545D810A32}"/>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7086235" y="2034454"/>
            <a:ext cx="914400" cy="914400"/>
          </a:xfrm>
          <a:prstGeom prst="rect">
            <a:avLst/>
          </a:prstGeom>
        </p:spPr>
      </p:pic>
    </p:spTree>
    <p:extLst>
      <p:ext uri="{BB962C8B-B14F-4D97-AF65-F5344CB8AC3E}">
        <p14:creationId xmlns:p14="http://schemas.microsoft.com/office/powerpoint/2010/main" val="3852534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6427C44-92F6-7F41-8F73-BFAF1D43270D}"/>
              </a:ext>
            </a:extLst>
          </p:cNvPr>
          <p:cNvSpPr txBox="1"/>
          <p:nvPr/>
        </p:nvSpPr>
        <p:spPr>
          <a:xfrm>
            <a:off x="611560" y="858739"/>
            <a:ext cx="7654920" cy="2585323"/>
          </a:xfrm>
          <a:prstGeom prst="rect">
            <a:avLst/>
          </a:prstGeom>
          <a:noFill/>
        </p:spPr>
        <p:txBody>
          <a:bodyPr wrap="square" rtlCol="0">
            <a:spAutoFit/>
          </a:bodyPr>
          <a:lstStyle/>
          <a:p>
            <a:pPr algn="ctr"/>
            <a:r>
              <a:rPr lang="en-GB" sz="5400" b="1" dirty="0"/>
              <a:t>Consumer technology is </a:t>
            </a:r>
            <a:r>
              <a:rPr lang="en-GB" sz="5400" b="1" dirty="0">
                <a:hlinkClick r:id="rId3"/>
              </a:rPr>
              <a:t>advancing faster than hotel technology</a:t>
            </a:r>
            <a:r>
              <a:rPr lang="en-GB" sz="5400" b="1" dirty="0"/>
              <a:t> </a:t>
            </a:r>
            <a:endParaRPr lang="en-GB" sz="5400" dirty="0"/>
          </a:p>
        </p:txBody>
      </p:sp>
      <p:pic>
        <p:nvPicPr>
          <p:cNvPr id="10" name="Graphic 9" descr="Smart Phone with solid fill">
            <a:extLst>
              <a:ext uri="{FF2B5EF4-FFF2-40B4-BE49-F238E27FC236}">
                <a16:creationId xmlns:a16="http://schemas.microsoft.com/office/drawing/2014/main" id="{EC82C6E6-5988-F642-A869-C078E61610D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3608" y="3933056"/>
            <a:ext cx="914400" cy="914400"/>
          </a:xfrm>
          <a:prstGeom prst="rect">
            <a:avLst/>
          </a:prstGeom>
        </p:spPr>
      </p:pic>
      <p:pic>
        <p:nvPicPr>
          <p:cNvPr id="12" name="Graphic 11" descr="Laptop with solid fill">
            <a:extLst>
              <a:ext uri="{FF2B5EF4-FFF2-40B4-BE49-F238E27FC236}">
                <a16:creationId xmlns:a16="http://schemas.microsoft.com/office/drawing/2014/main" id="{FA7C8D18-E40B-ED43-A9A6-CBCD43B7179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627784" y="3933056"/>
            <a:ext cx="914400" cy="914400"/>
          </a:xfrm>
          <a:prstGeom prst="rect">
            <a:avLst/>
          </a:prstGeom>
        </p:spPr>
      </p:pic>
      <p:pic>
        <p:nvPicPr>
          <p:cNvPr id="14" name="Graphic 13" descr="Wireless with solid fill">
            <a:extLst>
              <a:ext uri="{FF2B5EF4-FFF2-40B4-BE49-F238E27FC236}">
                <a16:creationId xmlns:a16="http://schemas.microsoft.com/office/drawing/2014/main" id="{5877D339-37EB-5745-A730-7FF9060F911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211960" y="3902398"/>
            <a:ext cx="914400" cy="914400"/>
          </a:xfrm>
          <a:prstGeom prst="rect">
            <a:avLst/>
          </a:prstGeom>
        </p:spPr>
      </p:pic>
      <p:pic>
        <p:nvPicPr>
          <p:cNvPr id="16" name="Graphic 15" descr="Cloud Computing outline">
            <a:extLst>
              <a:ext uri="{FF2B5EF4-FFF2-40B4-BE49-F238E27FC236}">
                <a16:creationId xmlns:a16="http://schemas.microsoft.com/office/drawing/2014/main" id="{02555C3A-3610-D345-A1BB-D77F376836E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796136" y="3933056"/>
            <a:ext cx="914400" cy="914400"/>
          </a:xfrm>
          <a:prstGeom prst="rect">
            <a:avLst/>
          </a:prstGeom>
        </p:spPr>
      </p:pic>
      <p:pic>
        <p:nvPicPr>
          <p:cNvPr id="18" name="Graphic 17" descr="Check In with solid fill">
            <a:extLst>
              <a:ext uri="{FF2B5EF4-FFF2-40B4-BE49-F238E27FC236}">
                <a16:creationId xmlns:a16="http://schemas.microsoft.com/office/drawing/2014/main" id="{EFB61AB0-2597-6B41-A8C5-149FBC61B28F}"/>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133523" y="3902398"/>
            <a:ext cx="914400" cy="914400"/>
          </a:xfrm>
          <a:prstGeom prst="rect">
            <a:avLst/>
          </a:prstGeom>
        </p:spPr>
      </p:pic>
    </p:spTree>
    <p:extLst>
      <p:ext uri="{BB962C8B-B14F-4D97-AF65-F5344CB8AC3E}">
        <p14:creationId xmlns:p14="http://schemas.microsoft.com/office/powerpoint/2010/main" val="1196975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35496" y="116632"/>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2" name="Online Media 1" descr="Knowcross HouseKeeping: Pitch Video">
            <a:hlinkClick r:id="" action="ppaction://media"/>
            <a:extLst>
              <a:ext uri="{FF2B5EF4-FFF2-40B4-BE49-F238E27FC236}">
                <a16:creationId xmlns:a16="http://schemas.microsoft.com/office/drawing/2014/main" id="{C49F4882-9831-2C4A-801F-084708493657}"/>
              </a:ext>
            </a:extLst>
          </p:cNvPr>
          <p:cNvPicPr>
            <a:picLocks noRot="1" noChangeAspect="1"/>
          </p:cNvPicPr>
          <p:nvPr>
            <a:videoFile r:link="rId1"/>
          </p:nvPr>
        </p:nvPicPr>
        <p:blipFill>
          <a:blip r:embed="rId4"/>
          <a:stretch>
            <a:fillRect/>
          </a:stretch>
        </p:blipFill>
        <p:spPr>
          <a:xfrm>
            <a:off x="124721" y="636273"/>
            <a:ext cx="8839767" cy="4972368"/>
          </a:xfrm>
          <a:prstGeom prst="rect">
            <a:avLst/>
          </a:prstGeom>
        </p:spPr>
      </p:pic>
    </p:spTree>
    <p:extLst>
      <p:ext uri="{BB962C8B-B14F-4D97-AF65-F5344CB8AC3E}">
        <p14:creationId xmlns:p14="http://schemas.microsoft.com/office/powerpoint/2010/main" val="255932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07504" y="188640"/>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2" name="Picture 1">
            <a:extLst>
              <a:ext uri="{FF2B5EF4-FFF2-40B4-BE49-F238E27FC236}">
                <a16:creationId xmlns:a16="http://schemas.microsoft.com/office/drawing/2014/main" id="{E749E5F6-D52D-B84A-AE33-CC3D0A965C31}"/>
              </a:ext>
            </a:extLst>
          </p:cNvPr>
          <p:cNvPicPr>
            <a:picLocks noChangeAspect="1"/>
          </p:cNvPicPr>
          <p:nvPr/>
        </p:nvPicPr>
        <p:blipFill>
          <a:blip r:embed="rId3"/>
          <a:stretch>
            <a:fillRect/>
          </a:stretch>
        </p:blipFill>
        <p:spPr>
          <a:xfrm>
            <a:off x="0" y="1484784"/>
            <a:ext cx="9144000" cy="3210560"/>
          </a:xfrm>
          <a:prstGeom prst="rect">
            <a:avLst/>
          </a:prstGeom>
        </p:spPr>
      </p:pic>
    </p:spTree>
    <p:extLst>
      <p:ext uri="{BB962C8B-B14F-4D97-AF65-F5344CB8AC3E}">
        <p14:creationId xmlns:p14="http://schemas.microsoft.com/office/powerpoint/2010/main" val="1767447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How to transform your housekeeping and maintenance operations | Mews x room2">
            <a:hlinkClick r:id="" action="ppaction://media"/>
            <a:extLst>
              <a:ext uri="{FF2B5EF4-FFF2-40B4-BE49-F238E27FC236}">
                <a16:creationId xmlns:a16="http://schemas.microsoft.com/office/drawing/2014/main" id="{91FA16FC-5C14-3F4D-9610-B6C4860CCBE1}"/>
              </a:ext>
            </a:extLst>
          </p:cNvPr>
          <p:cNvPicPr>
            <a:picLocks noGrp="1" noRot="1" noChangeAspect="1"/>
          </p:cNvPicPr>
          <p:nvPr>
            <p:ph idx="1"/>
            <a:videoFile r:link="rId1"/>
          </p:nvPr>
        </p:nvPicPr>
        <p:blipFill>
          <a:blip r:embed="rId4"/>
          <a:stretch>
            <a:fillRect/>
          </a:stretch>
        </p:blipFill>
        <p:spPr>
          <a:xfrm>
            <a:off x="611560" y="116632"/>
            <a:ext cx="7776864" cy="5832649"/>
          </a:xfrm>
          <a:prstGeom prst="rect">
            <a:avLst/>
          </a:prstGeom>
        </p:spPr>
      </p:pic>
    </p:spTree>
    <p:extLst>
      <p:ext uri="{BB962C8B-B14F-4D97-AF65-F5344CB8AC3E}">
        <p14:creationId xmlns:p14="http://schemas.microsoft.com/office/powerpoint/2010/main" val="3602552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46714" y="188640"/>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2" name="Online Media 1" descr="Robot maid for cleaner floors">
            <a:hlinkClick r:id="" action="ppaction://media"/>
            <a:extLst>
              <a:ext uri="{FF2B5EF4-FFF2-40B4-BE49-F238E27FC236}">
                <a16:creationId xmlns:a16="http://schemas.microsoft.com/office/drawing/2014/main" id="{26CB4777-3ADB-5440-A183-B37E36E2FB73}"/>
              </a:ext>
            </a:extLst>
          </p:cNvPr>
          <p:cNvPicPr>
            <a:picLocks noRot="1" noChangeAspect="1"/>
          </p:cNvPicPr>
          <p:nvPr>
            <a:videoFile r:link="rId1"/>
          </p:nvPr>
        </p:nvPicPr>
        <p:blipFill>
          <a:blip r:embed="rId4"/>
          <a:stretch>
            <a:fillRect/>
          </a:stretch>
        </p:blipFill>
        <p:spPr>
          <a:xfrm>
            <a:off x="251520" y="836712"/>
            <a:ext cx="8465053" cy="4761593"/>
          </a:xfrm>
          <a:prstGeom prst="rect">
            <a:avLst/>
          </a:prstGeom>
        </p:spPr>
      </p:pic>
    </p:spTree>
    <p:extLst>
      <p:ext uri="{BB962C8B-B14F-4D97-AF65-F5344CB8AC3E}">
        <p14:creationId xmlns:p14="http://schemas.microsoft.com/office/powerpoint/2010/main" val="3957443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29411" y="116632"/>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3" name="Online Media 2" descr="Yotel - High-Tech Hotel with World's First Guest Services Robots">
            <a:hlinkClick r:id="" action="ppaction://media"/>
            <a:extLst>
              <a:ext uri="{FF2B5EF4-FFF2-40B4-BE49-F238E27FC236}">
                <a16:creationId xmlns:a16="http://schemas.microsoft.com/office/drawing/2014/main" id="{6E249C4F-DA9C-A940-9C3A-1640EB22F75F}"/>
              </a:ext>
            </a:extLst>
          </p:cNvPr>
          <p:cNvPicPr>
            <a:picLocks noRot="1" noChangeAspect="1"/>
          </p:cNvPicPr>
          <p:nvPr>
            <a:videoFile r:link="rId1"/>
          </p:nvPr>
        </p:nvPicPr>
        <p:blipFill>
          <a:blip r:embed="rId4"/>
          <a:stretch>
            <a:fillRect/>
          </a:stretch>
        </p:blipFill>
        <p:spPr>
          <a:xfrm>
            <a:off x="146713" y="831763"/>
            <a:ext cx="8457735" cy="4757477"/>
          </a:xfrm>
          <a:prstGeom prst="rect">
            <a:avLst/>
          </a:prstGeom>
        </p:spPr>
      </p:pic>
    </p:spTree>
    <p:extLst>
      <p:ext uri="{BB962C8B-B14F-4D97-AF65-F5344CB8AC3E}">
        <p14:creationId xmlns:p14="http://schemas.microsoft.com/office/powerpoint/2010/main" val="2682886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35496" y="116632"/>
            <a:ext cx="6200800" cy="461665"/>
          </a:xfrm>
          <a:prstGeom prst="rect">
            <a:avLst/>
          </a:prstGeom>
        </p:spPr>
        <p:txBody>
          <a:bodyPr wrap="none">
            <a:spAutoFit/>
          </a:bodyPr>
          <a:lstStyle/>
          <a:p>
            <a:r>
              <a:rPr lang="en-GB" sz="2400" b="1" dirty="0">
                <a:latin typeface=".SFNS"/>
              </a:rPr>
              <a:t>How is technology helping Housekeeping BOH?</a:t>
            </a:r>
            <a:endParaRPr lang="en-GB" sz="2400" dirty="0"/>
          </a:p>
        </p:txBody>
      </p:sp>
      <p:pic>
        <p:nvPicPr>
          <p:cNvPr id="3" name="Online Media 2" descr="Hotel Tech: Linen Delivery Robot">
            <a:hlinkClick r:id="" action="ppaction://media"/>
            <a:extLst>
              <a:ext uri="{FF2B5EF4-FFF2-40B4-BE49-F238E27FC236}">
                <a16:creationId xmlns:a16="http://schemas.microsoft.com/office/drawing/2014/main" id="{A5A30554-94BB-8F40-97CE-E5AA4AC58FFA}"/>
              </a:ext>
            </a:extLst>
          </p:cNvPr>
          <p:cNvPicPr>
            <a:picLocks noRot="1" noChangeAspect="1"/>
          </p:cNvPicPr>
          <p:nvPr>
            <a:videoFile r:link="rId1"/>
          </p:nvPr>
        </p:nvPicPr>
        <p:blipFill>
          <a:blip r:embed="rId4"/>
          <a:stretch>
            <a:fillRect/>
          </a:stretch>
        </p:blipFill>
        <p:spPr>
          <a:xfrm>
            <a:off x="107504" y="578297"/>
            <a:ext cx="8890840" cy="5001097"/>
          </a:xfrm>
          <a:prstGeom prst="rect">
            <a:avLst/>
          </a:prstGeom>
        </p:spPr>
      </p:pic>
    </p:spTree>
    <p:extLst>
      <p:ext uri="{BB962C8B-B14F-4D97-AF65-F5344CB8AC3E}">
        <p14:creationId xmlns:p14="http://schemas.microsoft.com/office/powerpoint/2010/main" val="2736019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67735" y="116632"/>
            <a:ext cx="6687215" cy="461665"/>
          </a:xfrm>
          <a:prstGeom prst="rect">
            <a:avLst/>
          </a:prstGeom>
        </p:spPr>
        <p:txBody>
          <a:bodyPr wrap="none">
            <a:spAutoFit/>
          </a:bodyPr>
          <a:lstStyle/>
          <a:p>
            <a:r>
              <a:rPr lang="en-GB" sz="2400" b="1" dirty="0">
                <a:latin typeface=".SFNS"/>
              </a:rPr>
              <a:t>How technology is helping Housekeeping: Covid-19</a:t>
            </a:r>
            <a:endParaRPr lang="en-GB" sz="2400" dirty="0"/>
          </a:p>
        </p:txBody>
      </p:sp>
      <p:pic>
        <p:nvPicPr>
          <p:cNvPr id="2" name="Online Media 1" descr="How SuitePad can help during the pandemic">
            <a:hlinkClick r:id="" action="ppaction://media"/>
            <a:extLst>
              <a:ext uri="{FF2B5EF4-FFF2-40B4-BE49-F238E27FC236}">
                <a16:creationId xmlns:a16="http://schemas.microsoft.com/office/drawing/2014/main" id="{B573B664-C5CF-0647-9841-E14A869820F9}"/>
              </a:ext>
            </a:extLst>
          </p:cNvPr>
          <p:cNvPicPr>
            <a:picLocks noRot="1" noChangeAspect="1"/>
          </p:cNvPicPr>
          <p:nvPr>
            <a:videoFile r:link="rId1"/>
          </p:nvPr>
        </p:nvPicPr>
        <p:blipFill>
          <a:blip r:embed="rId4"/>
          <a:stretch>
            <a:fillRect/>
          </a:stretch>
        </p:blipFill>
        <p:spPr>
          <a:xfrm>
            <a:off x="159008" y="578297"/>
            <a:ext cx="8889924" cy="5000583"/>
          </a:xfrm>
          <a:prstGeom prst="rect">
            <a:avLst/>
          </a:prstGeom>
        </p:spPr>
      </p:pic>
    </p:spTree>
    <p:extLst>
      <p:ext uri="{BB962C8B-B14F-4D97-AF65-F5344CB8AC3E}">
        <p14:creationId xmlns:p14="http://schemas.microsoft.com/office/powerpoint/2010/main" val="2668695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79512" y="332970"/>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sp>
        <p:nvSpPr>
          <p:cNvPr id="5" name="TextBox 4">
            <a:extLst>
              <a:ext uri="{FF2B5EF4-FFF2-40B4-BE49-F238E27FC236}">
                <a16:creationId xmlns:a16="http://schemas.microsoft.com/office/drawing/2014/main" id="{D12126EE-6AB6-1843-BDAB-85AF071E9BF6}"/>
              </a:ext>
            </a:extLst>
          </p:cNvPr>
          <p:cNvSpPr txBox="1"/>
          <p:nvPr/>
        </p:nvSpPr>
        <p:spPr>
          <a:xfrm>
            <a:off x="179512" y="2304119"/>
            <a:ext cx="4439036" cy="507831"/>
          </a:xfrm>
          <a:prstGeom prst="rect">
            <a:avLst/>
          </a:prstGeom>
          <a:noFill/>
        </p:spPr>
        <p:txBody>
          <a:bodyPr wrap="none" rtlCol="0">
            <a:spAutoFit/>
          </a:bodyPr>
          <a:lstStyle/>
          <a:p>
            <a:r>
              <a:rPr lang="en-GB" sz="1350" dirty="0">
                <a:hlinkClick r:id="rId3"/>
              </a:rPr>
              <a:t>https://purplecloudtech.com/housekeeping-management/</a:t>
            </a:r>
            <a:endParaRPr lang="en-GB" sz="1350" dirty="0"/>
          </a:p>
          <a:p>
            <a:endParaRPr lang="en-GB" sz="1350" dirty="0"/>
          </a:p>
        </p:txBody>
      </p:sp>
      <p:sp>
        <p:nvSpPr>
          <p:cNvPr id="7" name="TextBox 6">
            <a:extLst>
              <a:ext uri="{FF2B5EF4-FFF2-40B4-BE49-F238E27FC236}">
                <a16:creationId xmlns:a16="http://schemas.microsoft.com/office/drawing/2014/main" id="{4718321B-2FCA-324F-865B-7C42C4B58466}"/>
              </a:ext>
            </a:extLst>
          </p:cNvPr>
          <p:cNvSpPr txBox="1"/>
          <p:nvPr/>
        </p:nvSpPr>
        <p:spPr>
          <a:xfrm>
            <a:off x="179512" y="1706142"/>
            <a:ext cx="3719288" cy="507831"/>
          </a:xfrm>
          <a:prstGeom prst="rect">
            <a:avLst/>
          </a:prstGeom>
          <a:noFill/>
        </p:spPr>
        <p:txBody>
          <a:bodyPr wrap="none" rtlCol="0">
            <a:spAutoFit/>
          </a:bodyPr>
          <a:lstStyle/>
          <a:p>
            <a:r>
              <a:rPr lang="en-GB" sz="1350" dirty="0">
                <a:hlinkClick r:id="rId4"/>
              </a:rPr>
              <a:t>https://www.quore.com/products/cleanings-plus</a:t>
            </a:r>
            <a:endParaRPr lang="en-GB" sz="1350" dirty="0"/>
          </a:p>
          <a:p>
            <a:endParaRPr lang="en-GB" sz="1350" dirty="0"/>
          </a:p>
        </p:txBody>
      </p:sp>
      <p:sp>
        <p:nvSpPr>
          <p:cNvPr id="15" name="TextBox 14">
            <a:extLst>
              <a:ext uri="{FF2B5EF4-FFF2-40B4-BE49-F238E27FC236}">
                <a16:creationId xmlns:a16="http://schemas.microsoft.com/office/drawing/2014/main" id="{6CC1022B-98A6-F649-A6EF-05E3B053B647}"/>
              </a:ext>
            </a:extLst>
          </p:cNvPr>
          <p:cNvSpPr txBox="1"/>
          <p:nvPr/>
        </p:nvSpPr>
        <p:spPr>
          <a:xfrm>
            <a:off x="179512" y="2810965"/>
            <a:ext cx="3430747" cy="507831"/>
          </a:xfrm>
          <a:prstGeom prst="rect">
            <a:avLst/>
          </a:prstGeom>
          <a:noFill/>
        </p:spPr>
        <p:txBody>
          <a:bodyPr wrap="none" rtlCol="0">
            <a:spAutoFit/>
          </a:bodyPr>
          <a:lstStyle/>
          <a:p>
            <a:r>
              <a:rPr lang="en-GB" sz="1350" dirty="0">
                <a:hlinkClick r:id="rId5"/>
              </a:rPr>
              <a:t>https://knowcross.com/know-housekeeping/</a:t>
            </a:r>
            <a:endParaRPr lang="en-GB" sz="1350" dirty="0"/>
          </a:p>
          <a:p>
            <a:endParaRPr lang="en-GB" sz="1350" dirty="0"/>
          </a:p>
        </p:txBody>
      </p:sp>
      <p:sp>
        <p:nvSpPr>
          <p:cNvPr id="18" name="TextBox 17">
            <a:extLst>
              <a:ext uri="{FF2B5EF4-FFF2-40B4-BE49-F238E27FC236}">
                <a16:creationId xmlns:a16="http://schemas.microsoft.com/office/drawing/2014/main" id="{F7C8467E-9A52-9346-AE19-856E8FA88335}"/>
              </a:ext>
            </a:extLst>
          </p:cNvPr>
          <p:cNvSpPr txBox="1"/>
          <p:nvPr/>
        </p:nvSpPr>
        <p:spPr>
          <a:xfrm>
            <a:off x="3557611" y="4823152"/>
            <a:ext cx="4706738" cy="507831"/>
          </a:xfrm>
          <a:prstGeom prst="rect">
            <a:avLst/>
          </a:prstGeom>
          <a:noFill/>
        </p:spPr>
        <p:txBody>
          <a:bodyPr wrap="none" rtlCol="0">
            <a:spAutoFit/>
          </a:bodyPr>
          <a:lstStyle/>
          <a:p>
            <a:r>
              <a:rPr lang="en-GB" sz="1350" dirty="0"/>
              <a:t>Blog: </a:t>
            </a:r>
            <a:r>
              <a:rPr lang="en-GB" sz="1350" dirty="0">
                <a:hlinkClick r:id="rId6"/>
              </a:rPr>
              <a:t>https://www.mews.com/blog/future-hotel-housekeeping</a:t>
            </a:r>
            <a:endParaRPr lang="en-GB" sz="1350" dirty="0"/>
          </a:p>
          <a:p>
            <a:endParaRPr lang="en-GB" sz="1350" dirty="0"/>
          </a:p>
        </p:txBody>
      </p:sp>
      <p:sp>
        <p:nvSpPr>
          <p:cNvPr id="19" name="TextBox 18">
            <a:extLst>
              <a:ext uri="{FF2B5EF4-FFF2-40B4-BE49-F238E27FC236}">
                <a16:creationId xmlns:a16="http://schemas.microsoft.com/office/drawing/2014/main" id="{1581E1EE-C821-A740-890C-C352D395A7FF}"/>
              </a:ext>
            </a:extLst>
          </p:cNvPr>
          <p:cNvSpPr txBox="1"/>
          <p:nvPr/>
        </p:nvSpPr>
        <p:spPr>
          <a:xfrm>
            <a:off x="3557611" y="3977698"/>
            <a:ext cx="5556393" cy="715581"/>
          </a:xfrm>
          <a:prstGeom prst="rect">
            <a:avLst/>
          </a:prstGeom>
          <a:noFill/>
        </p:spPr>
        <p:txBody>
          <a:bodyPr wrap="square" rtlCol="0">
            <a:spAutoFit/>
          </a:bodyPr>
          <a:lstStyle/>
          <a:p>
            <a:r>
              <a:rPr lang="en-GB" sz="1350" dirty="0"/>
              <a:t>Blog: </a:t>
            </a:r>
            <a:r>
              <a:rPr lang="en-GB" sz="1350" dirty="0">
                <a:hlinkClick r:id="rId7"/>
              </a:rPr>
              <a:t>https://www.hoteliermagazine.com/housekeeping-is-being-slowly-transformed-by-technology/</a:t>
            </a:r>
            <a:endParaRPr lang="en-GB" sz="1350" dirty="0"/>
          </a:p>
          <a:p>
            <a:endParaRPr lang="en-GB" sz="1350" dirty="0"/>
          </a:p>
        </p:txBody>
      </p:sp>
      <p:sp>
        <p:nvSpPr>
          <p:cNvPr id="20" name="TextBox 19">
            <a:extLst>
              <a:ext uri="{FF2B5EF4-FFF2-40B4-BE49-F238E27FC236}">
                <a16:creationId xmlns:a16="http://schemas.microsoft.com/office/drawing/2014/main" id="{5D934F9F-4A54-0D46-AAF2-FCD07B2134C7}"/>
              </a:ext>
            </a:extLst>
          </p:cNvPr>
          <p:cNvSpPr txBox="1"/>
          <p:nvPr/>
        </p:nvSpPr>
        <p:spPr>
          <a:xfrm>
            <a:off x="179512" y="1154781"/>
            <a:ext cx="3813865" cy="507831"/>
          </a:xfrm>
          <a:prstGeom prst="rect">
            <a:avLst/>
          </a:prstGeom>
          <a:noFill/>
        </p:spPr>
        <p:txBody>
          <a:bodyPr wrap="none" rtlCol="0">
            <a:spAutoFit/>
          </a:bodyPr>
          <a:lstStyle/>
          <a:p>
            <a:r>
              <a:rPr lang="en-GB" sz="1350" dirty="0">
                <a:hlinkClick r:id="rId8"/>
              </a:rPr>
              <a:t>https://www.optiisolutions.com/optii-keeper-2020</a:t>
            </a:r>
            <a:endParaRPr lang="en-GB" sz="1350" dirty="0"/>
          </a:p>
          <a:p>
            <a:endParaRPr lang="en-GB" sz="1350" dirty="0"/>
          </a:p>
        </p:txBody>
      </p:sp>
      <p:pic>
        <p:nvPicPr>
          <p:cNvPr id="2" name="Picture 1">
            <a:extLst>
              <a:ext uri="{FF2B5EF4-FFF2-40B4-BE49-F238E27FC236}">
                <a16:creationId xmlns:a16="http://schemas.microsoft.com/office/drawing/2014/main" id="{27EB3C7F-2B4F-E642-A8ED-ABC814A47D22}"/>
              </a:ext>
            </a:extLst>
          </p:cNvPr>
          <p:cNvPicPr>
            <a:picLocks noChangeAspect="1"/>
          </p:cNvPicPr>
          <p:nvPr/>
        </p:nvPicPr>
        <p:blipFill>
          <a:blip r:embed="rId9"/>
          <a:stretch>
            <a:fillRect/>
          </a:stretch>
        </p:blipFill>
        <p:spPr>
          <a:xfrm>
            <a:off x="115479" y="2979582"/>
            <a:ext cx="2944353" cy="2944353"/>
          </a:xfrm>
          <a:prstGeom prst="rect">
            <a:avLst/>
          </a:prstGeom>
        </p:spPr>
      </p:pic>
      <p:pic>
        <p:nvPicPr>
          <p:cNvPr id="6" name="Graphic 5" descr="Web design">
            <a:extLst>
              <a:ext uri="{FF2B5EF4-FFF2-40B4-BE49-F238E27FC236}">
                <a16:creationId xmlns:a16="http://schemas.microsoft.com/office/drawing/2014/main" id="{18495B1E-BE5B-DF4A-881E-4E58E8DD0F29}"/>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735905" y="794635"/>
            <a:ext cx="2643756" cy="2643756"/>
          </a:xfrm>
          <a:prstGeom prst="rect">
            <a:avLst/>
          </a:prstGeom>
        </p:spPr>
      </p:pic>
    </p:spTree>
    <p:extLst>
      <p:ext uri="{BB962C8B-B14F-4D97-AF65-F5344CB8AC3E}">
        <p14:creationId xmlns:p14="http://schemas.microsoft.com/office/powerpoint/2010/main" val="1785147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35496" y="44624"/>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3" name="Online Media 2" descr="Housekeeping + Technology">
            <a:hlinkClick r:id="" action="ppaction://media"/>
            <a:extLst>
              <a:ext uri="{FF2B5EF4-FFF2-40B4-BE49-F238E27FC236}">
                <a16:creationId xmlns:a16="http://schemas.microsoft.com/office/drawing/2014/main" id="{EF4AF32A-AA16-0241-A2C0-566E90888028}"/>
              </a:ext>
            </a:extLst>
          </p:cNvPr>
          <p:cNvPicPr>
            <a:picLocks noRot="1" noChangeAspect="1"/>
          </p:cNvPicPr>
          <p:nvPr>
            <a:videoFile r:link="rId1"/>
          </p:nvPr>
        </p:nvPicPr>
        <p:blipFill>
          <a:blip r:embed="rId4"/>
          <a:stretch>
            <a:fillRect/>
          </a:stretch>
        </p:blipFill>
        <p:spPr>
          <a:xfrm>
            <a:off x="89612" y="578297"/>
            <a:ext cx="8942019" cy="5029886"/>
          </a:xfrm>
          <a:prstGeom prst="rect">
            <a:avLst/>
          </a:prstGeom>
        </p:spPr>
      </p:pic>
    </p:spTree>
    <p:extLst>
      <p:ext uri="{BB962C8B-B14F-4D97-AF65-F5344CB8AC3E}">
        <p14:creationId xmlns:p14="http://schemas.microsoft.com/office/powerpoint/2010/main" val="717765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41312A-13F8-FE4C-A6E3-707ED7540921}"/>
              </a:ext>
            </a:extLst>
          </p:cNvPr>
          <p:cNvPicPr>
            <a:picLocks noChangeAspect="1"/>
          </p:cNvPicPr>
          <p:nvPr/>
        </p:nvPicPr>
        <p:blipFill>
          <a:blip r:embed="rId2"/>
          <a:stretch>
            <a:fillRect/>
          </a:stretch>
        </p:blipFill>
        <p:spPr>
          <a:xfrm>
            <a:off x="49801" y="1196752"/>
            <a:ext cx="9058703" cy="3623481"/>
          </a:xfrm>
          <a:prstGeom prst="rect">
            <a:avLst/>
          </a:prstGeom>
        </p:spPr>
      </p:pic>
      <p:sp>
        <p:nvSpPr>
          <p:cNvPr id="6" name="Rectangle 5">
            <a:extLst>
              <a:ext uri="{FF2B5EF4-FFF2-40B4-BE49-F238E27FC236}">
                <a16:creationId xmlns:a16="http://schemas.microsoft.com/office/drawing/2014/main" id="{83DA4A67-3199-2543-AA67-919457058DF4}"/>
              </a:ext>
            </a:extLst>
          </p:cNvPr>
          <p:cNvSpPr/>
          <p:nvPr/>
        </p:nvSpPr>
        <p:spPr>
          <a:xfrm>
            <a:off x="207437" y="116632"/>
            <a:ext cx="2132315" cy="707886"/>
          </a:xfrm>
          <a:prstGeom prst="rect">
            <a:avLst/>
          </a:prstGeom>
        </p:spPr>
        <p:txBody>
          <a:bodyPr wrap="none">
            <a:spAutoFit/>
          </a:bodyPr>
          <a:lstStyle/>
          <a:p>
            <a:r>
              <a:rPr lang="en-GB" sz="4000" b="1" dirty="0">
                <a:latin typeface=".SFNS"/>
              </a:rPr>
              <a:t>Bed Bugs</a:t>
            </a:r>
            <a:endParaRPr lang="en-GB" sz="4000" dirty="0"/>
          </a:p>
        </p:txBody>
      </p:sp>
    </p:spTree>
    <p:extLst>
      <p:ext uri="{BB962C8B-B14F-4D97-AF65-F5344CB8AC3E}">
        <p14:creationId xmlns:p14="http://schemas.microsoft.com/office/powerpoint/2010/main" val="570860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1ABB755-0534-B447-AD30-8A22E9D99693}"/>
              </a:ext>
            </a:extLst>
          </p:cNvPr>
          <p:cNvSpPr/>
          <p:nvPr/>
        </p:nvSpPr>
        <p:spPr>
          <a:xfrm>
            <a:off x="99336" y="116632"/>
            <a:ext cx="792205" cy="830997"/>
          </a:xfrm>
          <a:prstGeom prst="rect">
            <a:avLst/>
          </a:prstGeom>
        </p:spPr>
        <p:txBody>
          <a:bodyPr wrap="none">
            <a:spAutoFit/>
          </a:bodyPr>
          <a:lstStyle/>
          <a:p>
            <a:r>
              <a:rPr lang="en-GB" sz="2400" b="1" dirty="0">
                <a:latin typeface=".SFNS"/>
              </a:rPr>
              <a:t>Bed</a:t>
            </a:r>
          </a:p>
          <a:p>
            <a:r>
              <a:rPr lang="en-GB" sz="2400" b="1" dirty="0">
                <a:latin typeface=".SFNS"/>
              </a:rPr>
              <a:t>Bugs</a:t>
            </a:r>
            <a:endParaRPr lang="en-GB" sz="2400" dirty="0"/>
          </a:p>
        </p:txBody>
      </p:sp>
      <p:pic>
        <p:nvPicPr>
          <p:cNvPr id="2" name="Online Media 1" descr="Bed Bugs | National Geographic">
            <a:hlinkClick r:id="" action="ppaction://media"/>
            <a:extLst>
              <a:ext uri="{FF2B5EF4-FFF2-40B4-BE49-F238E27FC236}">
                <a16:creationId xmlns:a16="http://schemas.microsoft.com/office/drawing/2014/main" id="{C46FB561-1100-9D45-9A68-CBA3A72F29FE}"/>
              </a:ext>
            </a:extLst>
          </p:cNvPr>
          <p:cNvPicPr>
            <a:picLocks noRot="1" noChangeAspect="1"/>
          </p:cNvPicPr>
          <p:nvPr>
            <a:videoFile r:link="rId1"/>
          </p:nvPr>
        </p:nvPicPr>
        <p:blipFill>
          <a:blip r:embed="rId4"/>
          <a:stretch>
            <a:fillRect/>
          </a:stretch>
        </p:blipFill>
        <p:spPr>
          <a:xfrm>
            <a:off x="1259632" y="116632"/>
            <a:ext cx="7782515" cy="5832648"/>
          </a:xfrm>
          <a:prstGeom prst="rect">
            <a:avLst/>
          </a:prstGeom>
        </p:spPr>
      </p:pic>
    </p:spTree>
    <p:extLst>
      <p:ext uri="{BB962C8B-B14F-4D97-AF65-F5344CB8AC3E}">
        <p14:creationId xmlns:p14="http://schemas.microsoft.com/office/powerpoint/2010/main" val="4010986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1ABB755-0534-B447-AD30-8A22E9D99693}"/>
              </a:ext>
            </a:extLst>
          </p:cNvPr>
          <p:cNvSpPr/>
          <p:nvPr/>
        </p:nvSpPr>
        <p:spPr>
          <a:xfrm>
            <a:off x="179512" y="116632"/>
            <a:ext cx="1354858" cy="461665"/>
          </a:xfrm>
          <a:prstGeom prst="rect">
            <a:avLst/>
          </a:prstGeom>
        </p:spPr>
        <p:txBody>
          <a:bodyPr wrap="none">
            <a:spAutoFit/>
          </a:bodyPr>
          <a:lstStyle/>
          <a:p>
            <a:r>
              <a:rPr lang="en-GB" sz="2400" b="1" dirty="0">
                <a:latin typeface=".SFNS"/>
              </a:rPr>
              <a:t>Bed Bugs</a:t>
            </a:r>
            <a:endParaRPr lang="en-GB" sz="2400" dirty="0"/>
          </a:p>
        </p:txBody>
      </p:sp>
      <p:pic>
        <p:nvPicPr>
          <p:cNvPr id="5" name="Online Media 4" descr="5 interesting facts about bed bugs | Rentokil">
            <a:hlinkClick r:id="" action="ppaction://media"/>
            <a:extLst>
              <a:ext uri="{FF2B5EF4-FFF2-40B4-BE49-F238E27FC236}">
                <a16:creationId xmlns:a16="http://schemas.microsoft.com/office/drawing/2014/main" id="{2124F559-DD0B-9247-8EBA-3121D4604EFE}"/>
              </a:ext>
            </a:extLst>
          </p:cNvPr>
          <p:cNvPicPr>
            <a:picLocks noRot="1" noChangeAspect="1"/>
          </p:cNvPicPr>
          <p:nvPr>
            <a:videoFile r:link="rId1"/>
          </p:nvPr>
        </p:nvPicPr>
        <p:blipFill>
          <a:blip r:embed="rId4"/>
          <a:stretch>
            <a:fillRect/>
          </a:stretch>
        </p:blipFill>
        <p:spPr>
          <a:xfrm>
            <a:off x="251520" y="692696"/>
            <a:ext cx="8662030" cy="4872392"/>
          </a:xfrm>
          <a:prstGeom prst="rect">
            <a:avLst/>
          </a:prstGeom>
        </p:spPr>
      </p:pic>
    </p:spTree>
    <p:extLst>
      <p:ext uri="{BB962C8B-B14F-4D97-AF65-F5344CB8AC3E}">
        <p14:creationId xmlns:p14="http://schemas.microsoft.com/office/powerpoint/2010/main" val="2052870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sign&#10;&#10;Description automatically generated">
            <a:extLst>
              <a:ext uri="{FF2B5EF4-FFF2-40B4-BE49-F238E27FC236}">
                <a16:creationId xmlns:a16="http://schemas.microsoft.com/office/drawing/2014/main" id="{CAF06070-B840-6441-A4B1-22ABD25EFC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692696"/>
            <a:ext cx="9147432" cy="4850716"/>
          </a:xfrm>
        </p:spPr>
      </p:pic>
    </p:spTree>
    <p:extLst>
      <p:ext uri="{BB962C8B-B14F-4D97-AF65-F5344CB8AC3E}">
        <p14:creationId xmlns:p14="http://schemas.microsoft.com/office/powerpoint/2010/main" val="25520149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8F1302F-C4D8-2448-858E-3F57D3079F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76672"/>
            <a:ext cx="9201613" cy="4869160"/>
          </a:xfrm>
          <a:prstGeom prst="rect">
            <a:avLst/>
          </a:prstGeom>
        </p:spPr>
      </p:pic>
    </p:spTree>
    <p:extLst>
      <p:ext uri="{BB962C8B-B14F-4D97-AF65-F5344CB8AC3E}">
        <p14:creationId xmlns:p14="http://schemas.microsoft.com/office/powerpoint/2010/main" val="1906034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icture containing clock&#10;&#10;Description automatically generated">
            <a:extLst>
              <a:ext uri="{FF2B5EF4-FFF2-40B4-BE49-F238E27FC236}">
                <a16:creationId xmlns:a16="http://schemas.microsoft.com/office/drawing/2014/main" id="{7110E138-98CE-8241-B1FB-9F9602E368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466741"/>
            <a:ext cx="9144000" cy="5482539"/>
          </a:xfrm>
        </p:spPr>
      </p:pic>
    </p:spTree>
    <p:extLst>
      <p:ext uri="{BB962C8B-B14F-4D97-AF65-F5344CB8AC3E}">
        <p14:creationId xmlns:p14="http://schemas.microsoft.com/office/powerpoint/2010/main" val="9446499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DF1B037B-2615-1E4B-BA5D-7EC88AEEBC5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62" y="1408184"/>
            <a:ext cx="9163523" cy="3677000"/>
          </a:xfrm>
        </p:spPr>
      </p:pic>
    </p:spTree>
    <p:extLst>
      <p:ext uri="{BB962C8B-B14F-4D97-AF65-F5344CB8AC3E}">
        <p14:creationId xmlns:p14="http://schemas.microsoft.com/office/powerpoint/2010/main" val="31339842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E9172E43-54ED-F04E-B4A6-24C67EC33A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32656"/>
            <a:ext cx="9144000" cy="5402688"/>
          </a:xfrm>
        </p:spPr>
      </p:pic>
    </p:spTree>
    <p:extLst>
      <p:ext uri="{BB962C8B-B14F-4D97-AF65-F5344CB8AC3E}">
        <p14:creationId xmlns:p14="http://schemas.microsoft.com/office/powerpoint/2010/main" val="38851556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video game&#10;&#10;Description automatically generated">
            <a:extLst>
              <a:ext uri="{FF2B5EF4-FFF2-40B4-BE49-F238E27FC236}">
                <a16:creationId xmlns:a16="http://schemas.microsoft.com/office/drawing/2014/main" id="{65B7F064-110A-134C-97D1-D21585FB458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476672"/>
            <a:ext cx="8700448" cy="5160350"/>
          </a:xfrm>
        </p:spPr>
      </p:pic>
    </p:spTree>
    <p:extLst>
      <p:ext uri="{BB962C8B-B14F-4D97-AF65-F5344CB8AC3E}">
        <p14:creationId xmlns:p14="http://schemas.microsoft.com/office/powerpoint/2010/main" val="11049029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7E4A7-B5B0-2F4E-AB23-FA1E110ABD96}"/>
              </a:ext>
            </a:extLst>
          </p:cNvPr>
          <p:cNvSpPr>
            <a:spLocks noGrp="1"/>
          </p:cNvSpPr>
          <p:nvPr>
            <p:ph type="title"/>
          </p:nvPr>
        </p:nvSpPr>
        <p:spPr/>
        <p:txBody>
          <a:bodyPr/>
          <a:lstStyle/>
          <a:p>
            <a:endParaRPr lang="en-GB"/>
          </a:p>
        </p:txBody>
      </p:sp>
      <p:pic>
        <p:nvPicPr>
          <p:cNvPr id="5" name="Content Placeholder 4" descr="A screenshot of a cell phone&#10;&#10;Description automatically generated">
            <a:extLst>
              <a:ext uri="{FF2B5EF4-FFF2-40B4-BE49-F238E27FC236}">
                <a16:creationId xmlns:a16="http://schemas.microsoft.com/office/drawing/2014/main" id="{57B3F6B5-6DAC-8149-813C-AF8D070BD4B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63" y="260648"/>
            <a:ext cx="9144000" cy="5487699"/>
          </a:xfrm>
        </p:spPr>
      </p:pic>
      <p:sp>
        <p:nvSpPr>
          <p:cNvPr id="6" name="Rectangle 5">
            <a:extLst>
              <a:ext uri="{FF2B5EF4-FFF2-40B4-BE49-F238E27FC236}">
                <a16:creationId xmlns:a16="http://schemas.microsoft.com/office/drawing/2014/main" id="{55DA6C60-1232-8147-8E5D-69A5D3B246BC}"/>
              </a:ext>
            </a:extLst>
          </p:cNvPr>
          <p:cNvSpPr/>
          <p:nvPr/>
        </p:nvSpPr>
        <p:spPr>
          <a:xfrm>
            <a:off x="6012160" y="3920320"/>
            <a:ext cx="2866030" cy="1567379"/>
          </a:xfrm>
          <a:prstGeom prst="rect">
            <a:avLst/>
          </a:prstGeom>
          <a:solidFill>
            <a:srgbClr val="7B9D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0200488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Teaming Up Against Bed Bugs">
            <a:hlinkClick r:id="" action="ppaction://media"/>
            <a:extLst>
              <a:ext uri="{FF2B5EF4-FFF2-40B4-BE49-F238E27FC236}">
                <a16:creationId xmlns:a16="http://schemas.microsoft.com/office/drawing/2014/main" id="{00FE1DBC-3503-4340-960A-9FEF8795B389}"/>
              </a:ext>
            </a:extLst>
          </p:cNvPr>
          <p:cNvPicPr>
            <a:picLocks noRot="1" noChangeAspect="1"/>
          </p:cNvPicPr>
          <p:nvPr>
            <a:videoFile r:link="rId1"/>
          </p:nvPr>
        </p:nvPicPr>
        <p:blipFill>
          <a:blip r:embed="rId4"/>
          <a:stretch>
            <a:fillRect/>
          </a:stretch>
        </p:blipFill>
        <p:spPr>
          <a:xfrm>
            <a:off x="274802" y="650305"/>
            <a:ext cx="8653948" cy="4867844"/>
          </a:xfrm>
          <a:prstGeom prst="rect">
            <a:avLst/>
          </a:prstGeom>
          <a:ln>
            <a:noFill/>
          </a:ln>
        </p:spPr>
      </p:pic>
      <p:sp>
        <p:nvSpPr>
          <p:cNvPr id="14" name="Rectangle 13">
            <a:extLst>
              <a:ext uri="{FF2B5EF4-FFF2-40B4-BE49-F238E27FC236}">
                <a16:creationId xmlns:a16="http://schemas.microsoft.com/office/drawing/2014/main" id="{11ABB755-0534-B447-AD30-8A22E9D99693}"/>
              </a:ext>
            </a:extLst>
          </p:cNvPr>
          <p:cNvSpPr/>
          <p:nvPr/>
        </p:nvSpPr>
        <p:spPr>
          <a:xfrm>
            <a:off x="179512" y="7887"/>
            <a:ext cx="2132315" cy="707886"/>
          </a:xfrm>
          <a:prstGeom prst="rect">
            <a:avLst/>
          </a:prstGeom>
        </p:spPr>
        <p:txBody>
          <a:bodyPr wrap="none">
            <a:spAutoFit/>
          </a:bodyPr>
          <a:lstStyle/>
          <a:p>
            <a:r>
              <a:rPr lang="en-GB" sz="4000" b="1" dirty="0">
                <a:latin typeface=".SFNS"/>
              </a:rPr>
              <a:t>Bed Bugs</a:t>
            </a:r>
            <a:endParaRPr lang="en-GB" sz="4000" dirty="0"/>
          </a:p>
        </p:txBody>
      </p:sp>
    </p:spTree>
    <p:extLst>
      <p:ext uri="{BB962C8B-B14F-4D97-AF65-F5344CB8AC3E}">
        <p14:creationId xmlns:p14="http://schemas.microsoft.com/office/powerpoint/2010/main" val="1687840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251520" y="188640"/>
            <a:ext cx="1869166" cy="461665"/>
          </a:xfrm>
          <a:prstGeom prst="rect">
            <a:avLst/>
          </a:prstGeom>
        </p:spPr>
        <p:txBody>
          <a:bodyPr wrap="none">
            <a:spAutoFit/>
          </a:bodyPr>
          <a:lstStyle/>
          <a:p>
            <a:r>
              <a:rPr lang="en-GB" sz="2400" b="1" dirty="0">
                <a:latin typeface=".SFNS"/>
              </a:rPr>
              <a:t>Maintenance</a:t>
            </a:r>
            <a:endParaRPr lang="en-GB" sz="2400" dirty="0"/>
          </a:p>
        </p:txBody>
      </p:sp>
      <p:sp>
        <p:nvSpPr>
          <p:cNvPr id="2" name="Rectangle 1">
            <a:extLst>
              <a:ext uri="{FF2B5EF4-FFF2-40B4-BE49-F238E27FC236}">
                <a16:creationId xmlns:a16="http://schemas.microsoft.com/office/drawing/2014/main" id="{DA720BD8-A5E6-D148-8F5B-1C468167473E}"/>
              </a:ext>
            </a:extLst>
          </p:cNvPr>
          <p:cNvSpPr/>
          <p:nvPr/>
        </p:nvSpPr>
        <p:spPr>
          <a:xfrm>
            <a:off x="232668" y="890771"/>
            <a:ext cx="8424081" cy="923330"/>
          </a:xfrm>
          <a:prstGeom prst="rect">
            <a:avLst/>
          </a:prstGeom>
        </p:spPr>
        <p:txBody>
          <a:bodyPr wrap="square">
            <a:spAutoFit/>
          </a:bodyPr>
          <a:lstStyle/>
          <a:p>
            <a:pPr algn="just"/>
            <a:r>
              <a:rPr lang="en-GB" sz="1350" dirty="0"/>
              <a:t>A back-of-house team that is often never directly experienced by guests is that of the Maintenance Department. The Maintenance Manager holds a vitally important position for the successful operating of a hospitality property. He or she is responsible for keeping the lights on, the toilets flushing, the building standing firm and numerous other functions in order to keep guests comfortable and happy!</a:t>
            </a:r>
            <a:endParaRPr lang="en-GB" sz="1350" dirty="0">
              <a:solidFill>
                <a:srgbClr val="222222"/>
              </a:solidFill>
              <a:latin typeface="Roboto"/>
            </a:endParaRPr>
          </a:p>
        </p:txBody>
      </p:sp>
      <p:sp>
        <p:nvSpPr>
          <p:cNvPr id="3" name="Rectangle 2">
            <a:extLst>
              <a:ext uri="{FF2B5EF4-FFF2-40B4-BE49-F238E27FC236}">
                <a16:creationId xmlns:a16="http://schemas.microsoft.com/office/drawing/2014/main" id="{C1649393-608F-F54C-A1E7-319B819FFDCA}"/>
              </a:ext>
            </a:extLst>
          </p:cNvPr>
          <p:cNvSpPr/>
          <p:nvPr/>
        </p:nvSpPr>
        <p:spPr>
          <a:xfrm>
            <a:off x="259506" y="2276872"/>
            <a:ext cx="8424081" cy="3000821"/>
          </a:xfrm>
          <a:prstGeom prst="rect">
            <a:avLst/>
          </a:prstGeom>
        </p:spPr>
        <p:txBody>
          <a:bodyPr wrap="square">
            <a:spAutoFit/>
          </a:bodyPr>
          <a:lstStyle/>
          <a:p>
            <a:pPr algn="just" fontAlgn="base"/>
            <a:r>
              <a:rPr lang="en-GB" sz="1350" dirty="0">
                <a:latin typeface="Open sans"/>
              </a:rPr>
              <a:t>They are often responsible for the management of services and processes that support the core business. They ensure the safety of all the staff and guests within the boundaries of the establishment, and they are also responsible for improving energy efficiencies and reducing operating costs. They protect the integrity of the building through maintenance of building structures (including walls, ceilings and floors); aircons, heating and cooling plants; water and sewage facilities; furniture, fixtures and equipment; electricity; alarms; space management; procurement and so much more. It’s a huge responsibility for any hotel and having the right team in place ensures that things run smoothly.</a:t>
            </a:r>
          </a:p>
          <a:p>
            <a:pPr algn="just" fontAlgn="base"/>
            <a:endParaRPr lang="en-GB" sz="1350" dirty="0">
              <a:latin typeface="Open sans"/>
            </a:endParaRPr>
          </a:p>
          <a:p>
            <a:pPr algn="just" fontAlgn="base"/>
            <a:r>
              <a:rPr lang="en-GB" sz="1350" dirty="0">
                <a:latin typeface="Open sans"/>
              </a:rPr>
              <a:t>In some cases, maintenance departments will outsource certain functions to third-party specialists or experts, however, it is still the role of the Maintenance Manager to oversee the operations of third-party suppliers. Hotels are becoming more eco-friendly and this is being driven by maintenance departments who are seeking more energy efficient procedures and equipment, as well as best practises. Because many of the energy saving resources need to be altered or installed by maintenance teams, they are coming up with new and innovative ways to reduce costs and improve efficiencies every year.</a:t>
            </a:r>
          </a:p>
        </p:txBody>
      </p:sp>
    </p:spTree>
    <p:extLst>
      <p:ext uri="{BB962C8B-B14F-4D97-AF65-F5344CB8AC3E}">
        <p14:creationId xmlns:p14="http://schemas.microsoft.com/office/powerpoint/2010/main" val="848336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1" presetClass="entr" presetSubtype="0" fill="hold" grpId="0" nodeType="clickEffect">
                                  <p:stCondLst>
                                    <p:cond delay="0"/>
                                  </p:stCondLst>
                                  <p:iterate type="lt">
                                    <p:tmPct val="10000"/>
                                  </p:iterate>
                                  <p:childTnLst>
                                    <p:set>
                                      <p:cBhvr>
                                        <p:cTn id="15" dur="1" fill="hold">
                                          <p:stCondLst>
                                            <p:cond delay="0"/>
                                          </p:stCondLst>
                                        </p:cTn>
                                        <p:tgtEl>
                                          <p:spTgt spid="3"/>
                                        </p:tgtEl>
                                        <p:attrNameLst>
                                          <p:attrName>style.visibility</p:attrName>
                                        </p:attrNameLst>
                                      </p:cBhvr>
                                      <p:to>
                                        <p:strVal val="visible"/>
                                      </p:to>
                                    </p:set>
                                    <p:anim calcmode="lin" valueType="num">
                                      <p:cBhvr>
                                        <p:cTn id="16"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3"/>
                                        </p:tgtEl>
                                        <p:attrNameLst>
                                          <p:attrName>ppt_y</p:attrName>
                                        </p:attrNameLst>
                                      </p:cBhvr>
                                      <p:tavLst>
                                        <p:tav tm="0">
                                          <p:val>
                                            <p:strVal val="#ppt_y"/>
                                          </p:val>
                                        </p:tav>
                                        <p:tav tm="100000">
                                          <p:val>
                                            <p:strVal val="#ppt_y"/>
                                          </p:val>
                                        </p:tav>
                                      </p:tavLst>
                                    </p:anim>
                                    <p:anim calcmode="lin" valueType="num">
                                      <p:cBhvr>
                                        <p:cTn id="18"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234700" y="312008"/>
            <a:ext cx="6948697" cy="830997"/>
          </a:xfrm>
          <a:prstGeom prst="rect">
            <a:avLst/>
          </a:prstGeom>
        </p:spPr>
        <p:txBody>
          <a:bodyPr wrap="none">
            <a:spAutoFit/>
          </a:bodyPr>
          <a:lstStyle/>
          <a:p>
            <a:r>
              <a:rPr lang="en-GB" sz="2400" b="1" dirty="0">
                <a:latin typeface=".SFNS"/>
              </a:rPr>
              <a:t>Maintenance - </a:t>
            </a:r>
            <a:r>
              <a:rPr lang="en-GB" sz="2400" dirty="0">
                <a:solidFill>
                  <a:srgbClr val="2E2E2E"/>
                </a:solidFill>
                <a:latin typeface="geomanist"/>
              </a:rPr>
              <a:t>Preventive vs Breakdown Maintenance</a:t>
            </a:r>
          </a:p>
          <a:p>
            <a:endParaRPr lang="en-GB" sz="2400" dirty="0"/>
          </a:p>
        </p:txBody>
      </p:sp>
      <p:sp>
        <p:nvSpPr>
          <p:cNvPr id="5" name="Rectangle 4">
            <a:extLst>
              <a:ext uri="{FF2B5EF4-FFF2-40B4-BE49-F238E27FC236}">
                <a16:creationId xmlns:a16="http://schemas.microsoft.com/office/drawing/2014/main" id="{D0A64954-3056-EC41-B254-B8A65D4E479C}"/>
              </a:ext>
            </a:extLst>
          </p:cNvPr>
          <p:cNvSpPr/>
          <p:nvPr/>
        </p:nvSpPr>
        <p:spPr>
          <a:xfrm>
            <a:off x="234700" y="1090037"/>
            <a:ext cx="8539994" cy="507831"/>
          </a:xfrm>
          <a:prstGeom prst="rect">
            <a:avLst/>
          </a:prstGeom>
        </p:spPr>
        <p:txBody>
          <a:bodyPr wrap="square">
            <a:spAutoFit/>
          </a:bodyPr>
          <a:lstStyle/>
          <a:p>
            <a:pPr fontAlgn="base"/>
            <a:r>
              <a:rPr lang="en-GB" sz="1350" dirty="0">
                <a:latin typeface="inherit"/>
              </a:rPr>
              <a:t>Preventive maintenance and breakdown maintenance both seek to maintain and repair equipment, but they have very different ways of doing this.</a:t>
            </a:r>
          </a:p>
        </p:txBody>
      </p:sp>
      <p:sp>
        <p:nvSpPr>
          <p:cNvPr id="6" name="Rectangle 5">
            <a:extLst>
              <a:ext uri="{FF2B5EF4-FFF2-40B4-BE49-F238E27FC236}">
                <a16:creationId xmlns:a16="http://schemas.microsoft.com/office/drawing/2014/main" id="{644DEB0C-38DA-BF42-9F88-0411603F1CE8}"/>
              </a:ext>
            </a:extLst>
          </p:cNvPr>
          <p:cNvSpPr/>
          <p:nvPr/>
        </p:nvSpPr>
        <p:spPr>
          <a:xfrm>
            <a:off x="230236" y="1802080"/>
            <a:ext cx="8544458" cy="1962076"/>
          </a:xfrm>
          <a:prstGeom prst="rect">
            <a:avLst/>
          </a:prstGeom>
        </p:spPr>
        <p:txBody>
          <a:bodyPr wrap="square">
            <a:spAutoFit/>
          </a:bodyPr>
          <a:lstStyle/>
          <a:p>
            <a:pPr algn="just" fontAlgn="base"/>
            <a:r>
              <a:rPr lang="en-GB" sz="1350" b="1" dirty="0">
                <a:latin typeface="canada-type-gibson"/>
              </a:rPr>
              <a:t>What’s the main difference between preventive and breakdown maintenance?</a:t>
            </a:r>
          </a:p>
          <a:p>
            <a:pPr algn="just" fontAlgn="base"/>
            <a:r>
              <a:rPr lang="en-GB" sz="1350" dirty="0">
                <a:latin typeface="canada-type-gibson"/>
              </a:rPr>
              <a:t>Preventive maintenance identifies any issues before equipment failure or downtime, through routinely scheduled maintenance. Breakdown maintenance works by running equipment until it breaks down, in which case repairs and maintenance are performed.</a:t>
            </a:r>
          </a:p>
          <a:p>
            <a:pPr algn="just" fontAlgn="base"/>
            <a:endParaRPr lang="en-GB" sz="1350" dirty="0">
              <a:latin typeface="canada-type-gibson"/>
            </a:endParaRPr>
          </a:p>
          <a:p>
            <a:pPr algn="just" fontAlgn="base"/>
            <a:r>
              <a:rPr lang="en-GB" sz="1350" dirty="0">
                <a:latin typeface="canada-type-gibson"/>
              </a:rPr>
              <a:t>Preventive maintenance operates based on a schedule, where maintenance tasks are completed at specific intervals prior to downtime events. This is because the goal of preventive maintenance is to maximize the lifespan and runtime of equipment.</a:t>
            </a:r>
          </a:p>
          <a:p>
            <a:pPr algn="just" fontAlgn="base"/>
            <a:endParaRPr lang="en-GB" sz="1350" dirty="0">
              <a:latin typeface="canada-type-gibson"/>
            </a:endParaRPr>
          </a:p>
        </p:txBody>
      </p:sp>
      <p:pic>
        <p:nvPicPr>
          <p:cNvPr id="7" name="Picture 6">
            <a:extLst>
              <a:ext uri="{FF2B5EF4-FFF2-40B4-BE49-F238E27FC236}">
                <a16:creationId xmlns:a16="http://schemas.microsoft.com/office/drawing/2014/main" id="{A5396643-9BC3-E843-8A8A-D3D2939AFE85}"/>
              </a:ext>
            </a:extLst>
          </p:cNvPr>
          <p:cNvPicPr>
            <a:picLocks noChangeAspect="1"/>
          </p:cNvPicPr>
          <p:nvPr/>
        </p:nvPicPr>
        <p:blipFill>
          <a:blip r:embed="rId3"/>
          <a:stretch>
            <a:fillRect/>
          </a:stretch>
        </p:blipFill>
        <p:spPr>
          <a:xfrm>
            <a:off x="6012160" y="3665167"/>
            <a:ext cx="2762534" cy="1839891"/>
          </a:xfrm>
          <a:prstGeom prst="rect">
            <a:avLst/>
          </a:prstGeom>
        </p:spPr>
      </p:pic>
      <p:pic>
        <p:nvPicPr>
          <p:cNvPr id="8" name="Picture 7">
            <a:extLst>
              <a:ext uri="{FF2B5EF4-FFF2-40B4-BE49-F238E27FC236}">
                <a16:creationId xmlns:a16="http://schemas.microsoft.com/office/drawing/2014/main" id="{60E560D5-EA7B-C448-8EDB-02027DB8F1F6}"/>
              </a:ext>
            </a:extLst>
          </p:cNvPr>
          <p:cNvPicPr>
            <a:picLocks noChangeAspect="1"/>
          </p:cNvPicPr>
          <p:nvPr/>
        </p:nvPicPr>
        <p:blipFill>
          <a:blip r:embed="rId4"/>
          <a:stretch>
            <a:fillRect/>
          </a:stretch>
        </p:blipFill>
        <p:spPr>
          <a:xfrm>
            <a:off x="230236" y="3951203"/>
            <a:ext cx="2330782" cy="1553855"/>
          </a:xfrm>
          <a:prstGeom prst="rect">
            <a:avLst/>
          </a:prstGeom>
        </p:spPr>
      </p:pic>
    </p:spTree>
    <p:extLst>
      <p:ext uri="{BB962C8B-B14F-4D97-AF65-F5344CB8AC3E}">
        <p14:creationId xmlns:p14="http://schemas.microsoft.com/office/powerpoint/2010/main" val="16588550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251520" y="332656"/>
            <a:ext cx="4445063" cy="830997"/>
          </a:xfrm>
          <a:prstGeom prst="rect">
            <a:avLst/>
          </a:prstGeom>
        </p:spPr>
        <p:txBody>
          <a:bodyPr wrap="none">
            <a:spAutoFit/>
          </a:bodyPr>
          <a:lstStyle/>
          <a:p>
            <a:r>
              <a:rPr lang="en-GB" sz="2400" b="1" dirty="0">
                <a:latin typeface=".SFNS"/>
              </a:rPr>
              <a:t>Maintenance - </a:t>
            </a:r>
            <a:r>
              <a:rPr lang="en-GB" sz="2400" dirty="0">
                <a:solidFill>
                  <a:srgbClr val="2E2E2E"/>
                </a:solidFill>
                <a:latin typeface="geomanist"/>
              </a:rPr>
              <a:t>Preventive Process</a:t>
            </a:r>
          </a:p>
          <a:p>
            <a:endParaRPr lang="en-GB" sz="2400" dirty="0"/>
          </a:p>
        </p:txBody>
      </p:sp>
      <p:pic>
        <p:nvPicPr>
          <p:cNvPr id="3" name="Picture 2" descr="A close up of a logo&#10;&#10;Description automatically generated">
            <a:extLst>
              <a:ext uri="{FF2B5EF4-FFF2-40B4-BE49-F238E27FC236}">
                <a16:creationId xmlns:a16="http://schemas.microsoft.com/office/drawing/2014/main" id="{CDFED4CE-12A7-9649-B581-1B1786E0EC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908720"/>
            <a:ext cx="7211845" cy="4339815"/>
          </a:xfrm>
          <a:prstGeom prst="rect">
            <a:avLst/>
          </a:prstGeom>
        </p:spPr>
      </p:pic>
    </p:spTree>
    <p:extLst>
      <p:ext uri="{BB962C8B-B14F-4D97-AF65-F5344CB8AC3E}">
        <p14:creationId xmlns:p14="http://schemas.microsoft.com/office/powerpoint/2010/main" val="34407247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323528" y="260648"/>
            <a:ext cx="4524380" cy="830997"/>
          </a:xfrm>
          <a:prstGeom prst="rect">
            <a:avLst/>
          </a:prstGeom>
        </p:spPr>
        <p:txBody>
          <a:bodyPr wrap="none">
            <a:spAutoFit/>
          </a:bodyPr>
          <a:lstStyle/>
          <a:p>
            <a:r>
              <a:rPr lang="en-GB" sz="2400" b="1" dirty="0">
                <a:latin typeface=".SFNS"/>
              </a:rPr>
              <a:t>Maintenance - </a:t>
            </a:r>
            <a:r>
              <a:rPr lang="en-GB" sz="2400" dirty="0">
                <a:solidFill>
                  <a:srgbClr val="2E2E2E"/>
                </a:solidFill>
                <a:latin typeface="geomanist"/>
              </a:rPr>
              <a:t>Breakdown Process</a:t>
            </a:r>
          </a:p>
          <a:p>
            <a:endParaRPr lang="en-GB" sz="2400" dirty="0"/>
          </a:p>
        </p:txBody>
      </p:sp>
      <p:pic>
        <p:nvPicPr>
          <p:cNvPr id="5" name="Picture 4">
            <a:extLst>
              <a:ext uri="{FF2B5EF4-FFF2-40B4-BE49-F238E27FC236}">
                <a16:creationId xmlns:a16="http://schemas.microsoft.com/office/drawing/2014/main" id="{797E9AE6-F643-A848-929C-6C7D028702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08720"/>
            <a:ext cx="9144000" cy="4537158"/>
          </a:xfrm>
          <a:prstGeom prst="rect">
            <a:avLst/>
          </a:prstGeom>
        </p:spPr>
      </p:pic>
    </p:spTree>
    <p:extLst>
      <p:ext uri="{BB962C8B-B14F-4D97-AF65-F5344CB8AC3E}">
        <p14:creationId xmlns:p14="http://schemas.microsoft.com/office/powerpoint/2010/main" val="7656386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57947" y="172443"/>
            <a:ext cx="2991716" cy="707886"/>
          </a:xfrm>
          <a:prstGeom prst="rect">
            <a:avLst/>
          </a:prstGeom>
        </p:spPr>
        <p:txBody>
          <a:bodyPr wrap="none">
            <a:spAutoFit/>
          </a:bodyPr>
          <a:lstStyle/>
          <a:p>
            <a:r>
              <a:rPr lang="en-GB" sz="4000" b="1" dirty="0">
                <a:latin typeface=".SFNS"/>
              </a:rPr>
              <a:t>Maintenance</a:t>
            </a:r>
            <a:endParaRPr lang="en-GB" sz="4000" dirty="0"/>
          </a:p>
        </p:txBody>
      </p:sp>
      <p:pic>
        <p:nvPicPr>
          <p:cNvPr id="3" name="Picture 2" descr="A screenshot of a cell phone&#10;&#10;Description automatically generated">
            <a:extLst>
              <a:ext uri="{FF2B5EF4-FFF2-40B4-BE49-F238E27FC236}">
                <a16:creationId xmlns:a16="http://schemas.microsoft.com/office/drawing/2014/main" id="{312720DF-D6C6-DB48-8C65-8FA90F1ACA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780" y="1773521"/>
            <a:ext cx="4409538" cy="3439719"/>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3AB98FFC-EB94-D645-B215-227E5A1B82C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88024" y="980728"/>
            <a:ext cx="4004070" cy="4232512"/>
          </a:xfrm>
          <a:prstGeom prst="rect">
            <a:avLst/>
          </a:prstGeom>
        </p:spPr>
      </p:pic>
      <p:pic>
        <p:nvPicPr>
          <p:cNvPr id="9" name="Picture 8">
            <a:extLst>
              <a:ext uri="{FF2B5EF4-FFF2-40B4-BE49-F238E27FC236}">
                <a16:creationId xmlns:a16="http://schemas.microsoft.com/office/drawing/2014/main" id="{74A067C3-D0A6-3141-90DA-3DA68175EB2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88024" y="732268"/>
            <a:ext cx="4004069" cy="277766"/>
          </a:xfrm>
          <a:prstGeom prst="rect">
            <a:avLst/>
          </a:prstGeom>
        </p:spPr>
      </p:pic>
    </p:spTree>
    <p:extLst>
      <p:ext uri="{BB962C8B-B14F-4D97-AF65-F5344CB8AC3E}">
        <p14:creationId xmlns:p14="http://schemas.microsoft.com/office/powerpoint/2010/main" val="8127910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006E3F-6F9C-9C45-AEDB-7364EDAAB8FC}"/>
              </a:ext>
            </a:extLst>
          </p:cNvPr>
          <p:cNvPicPr>
            <a:picLocks noChangeAspect="1"/>
          </p:cNvPicPr>
          <p:nvPr/>
        </p:nvPicPr>
        <p:blipFill>
          <a:blip r:embed="rId3"/>
          <a:stretch>
            <a:fillRect/>
          </a:stretch>
        </p:blipFill>
        <p:spPr>
          <a:xfrm>
            <a:off x="234700" y="1116046"/>
            <a:ext cx="1399154" cy="466385"/>
          </a:xfrm>
          <a:prstGeom prst="rect">
            <a:avLst/>
          </a:prstGeom>
        </p:spPr>
      </p:pic>
      <p:sp>
        <p:nvSpPr>
          <p:cNvPr id="17" name="Rectangle 16">
            <a:extLst>
              <a:ext uri="{FF2B5EF4-FFF2-40B4-BE49-F238E27FC236}">
                <a16:creationId xmlns:a16="http://schemas.microsoft.com/office/drawing/2014/main" id="{2DF04EF4-3037-5245-AB00-7F5AB8808537}"/>
              </a:ext>
            </a:extLst>
          </p:cNvPr>
          <p:cNvSpPr/>
          <p:nvPr/>
        </p:nvSpPr>
        <p:spPr>
          <a:xfrm>
            <a:off x="1704655" y="1100257"/>
            <a:ext cx="1869166" cy="461665"/>
          </a:xfrm>
          <a:prstGeom prst="rect">
            <a:avLst/>
          </a:prstGeom>
        </p:spPr>
        <p:txBody>
          <a:bodyPr wrap="none">
            <a:spAutoFit/>
          </a:bodyPr>
          <a:lstStyle/>
          <a:p>
            <a:r>
              <a:rPr lang="en-GB" sz="2400" b="1" dirty="0">
                <a:latin typeface=".SFNS"/>
              </a:rPr>
              <a:t>Maintenance</a:t>
            </a:r>
            <a:endParaRPr lang="en-GB" sz="2400" dirty="0"/>
          </a:p>
        </p:txBody>
      </p:sp>
      <p:pic>
        <p:nvPicPr>
          <p:cNvPr id="10" name="Picture 9">
            <a:extLst>
              <a:ext uri="{FF2B5EF4-FFF2-40B4-BE49-F238E27FC236}">
                <a16:creationId xmlns:a16="http://schemas.microsoft.com/office/drawing/2014/main" id="{4CDCE2CF-FF45-9144-A9E3-04F458716F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0230"/>
            <a:ext cx="9144000" cy="6091518"/>
          </a:xfrm>
          <a:prstGeom prst="rect">
            <a:avLst/>
          </a:prstGeom>
        </p:spPr>
      </p:pic>
    </p:spTree>
    <p:extLst>
      <p:ext uri="{BB962C8B-B14F-4D97-AF65-F5344CB8AC3E}">
        <p14:creationId xmlns:p14="http://schemas.microsoft.com/office/powerpoint/2010/main" val="25768352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006E3F-6F9C-9C45-AEDB-7364EDAAB8FC}"/>
              </a:ext>
            </a:extLst>
          </p:cNvPr>
          <p:cNvPicPr>
            <a:picLocks noChangeAspect="1"/>
          </p:cNvPicPr>
          <p:nvPr/>
        </p:nvPicPr>
        <p:blipFill>
          <a:blip r:embed="rId3"/>
          <a:stretch>
            <a:fillRect/>
          </a:stretch>
        </p:blipFill>
        <p:spPr>
          <a:xfrm>
            <a:off x="234700" y="1116046"/>
            <a:ext cx="1399154" cy="466385"/>
          </a:xfrm>
          <a:prstGeom prst="rect">
            <a:avLst/>
          </a:prstGeom>
        </p:spPr>
      </p:pic>
      <p:sp>
        <p:nvSpPr>
          <p:cNvPr id="17" name="Rectangle 16">
            <a:extLst>
              <a:ext uri="{FF2B5EF4-FFF2-40B4-BE49-F238E27FC236}">
                <a16:creationId xmlns:a16="http://schemas.microsoft.com/office/drawing/2014/main" id="{2DF04EF4-3037-5245-AB00-7F5AB8808537}"/>
              </a:ext>
            </a:extLst>
          </p:cNvPr>
          <p:cNvSpPr/>
          <p:nvPr/>
        </p:nvSpPr>
        <p:spPr>
          <a:xfrm>
            <a:off x="1704655" y="1100257"/>
            <a:ext cx="1869166" cy="461665"/>
          </a:xfrm>
          <a:prstGeom prst="rect">
            <a:avLst/>
          </a:prstGeom>
        </p:spPr>
        <p:txBody>
          <a:bodyPr wrap="none">
            <a:spAutoFit/>
          </a:bodyPr>
          <a:lstStyle/>
          <a:p>
            <a:r>
              <a:rPr lang="en-GB" sz="2400" b="1" dirty="0">
                <a:latin typeface=".SFNS"/>
              </a:rPr>
              <a:t>Maintenance</a:t>
            </a:r>
            <a:endParaRPr lang="en-GB" sz="2400" dirty="0"/>
          </a:p>
        </p:txBody>
      </p:sp>
      <p:pic>
        <p:nvPicPr>
          <p:cNvPr id="3" name="Picture 2">
            <a:extLst>
              <a:ext uri="{FF2B5EF4-FFF2-40B4-BE49-F238E27FC236}">
                <a16:creationId xmlns:a16="http://schemas.microsoft.com/office/drawing/2014/main" id="{F1EE6870-08E9-684B-878D-FF40D5B2C56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0230"/>
            <a:ext cx="9144000" cy="6091518"/>
          </a:xfrm>
          <a:prstGeom prst="rect">
            <a:avLst/>
          </a:prstGeom>
        </p:spPr>
      </p:pic>
    </p:spTree>
    <p:extLst>
      <p:ext uri="{BB962C8B-B14F-4D97-AF65-F5344CB8AC3E}">
        <p14:creationId xmlns:p14="http://schemas.microsoft.com/office/powerpoint/2010/main" val="29559771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704655" y="1100257"/>
            <a:ext cx="1869166" cy="461665"/>
          </a:xfrm>
          <a:prstGeom prst="rect">
            <a:avLst/>
          </a:prstGeom>
        </p:spPr>
        <p:txBody>
          <a:bodyPr wrap="none">
            <a:spAutoFit/>
          </a:bodyPr>
          <a:lstStyle/>
          <a:p>
            <a:r>
              <a:rPr lang="en-GB" sz="2400" b="1" dirty="0">
                <a:latin typeface=".SFNS"/>
              </a:rPr>
              <a:t>Maintenance</a:t>
            </a:r>
            <a:endParaRPr lang="en-GB" sz="2400" dirty="0"/>
          </a:p>
        </p:txBody>
      </p:sp>
      <p:pic>
        <p:nvPicPr>
          <p:cNvPr id="5" name="Picture 4">
            <a:extLst>
              <a:ext uri="{FF2B5EF4-FFF2-40B4-BE49-F238E27FC236}">
                <a16:creationId xmlns:a16="http://schemas.microsoft.com/office/drawing/2014/main" id="{56192DA0-5E24-664B-A281-B360B8DA2A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258346"/>
            <a:ext cx="8326500" cy="5546918"/>
          </a:xfrm>
          <a:prstGeom prst="rect">
            <a:avLst/>
          </a:prstGeom>
        </p:spPr>
      </p:pic>
    </p:spTree>
    <p:extLst>
      <p:ext uri="{BB962C8B-B14F-4D97-AF65-F5344CB8AC3E}">
        <p14:creationId xmlns:p14="http://schemas.microsoft.com/office/powerpoint/2010/main" val="28853271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006E3F-6F9C-9C45-AEDB-7364EDAAB8FC}"/>
              </a:ext>
            </a:extLst>
          </p:cNvPr>
          <p:cNvPicPr>
            <a:picLocks noChangeAspect="1"/>
          </p:cNvPicPr>
          <p:nvPr/>
        </p:nvPicPr>
        <p:blipFill>
          <a:blip r:embed="rId3"/>
          <a:stretch>
            <a:fillRect/>
          </a:stretch>
        </p:blipFill>
        <p:spPr>
          <a:xfrm>
            <a:off x="234700" y="1116046"/>
            <a:ext cx="1399154" cy="466385"/>
          </a:xfrm>
          <a:prstGeom prst="rect">
            <a:avLst/>
          </a:prstGeom>
        </p:spPr>
      </p:pic>
      <p:sp>
        <p:nvSpPr>
          <p:cNvPr id="17" name="Rectangle 16">
            <a:extLst>
              <a:ext uri="{FF2B5EF4-FFF2-40B4-BE49-F238E27FC236}">
                <a16:creationId xmlns:a16="http://schemas.microsoft.com/office/drawing/2014/main" id="{2DF04EF4-3037-5245-AB00-7F5AB8808537}"/>
              </a:ext>
            </a:extLst>
          </p:cNvPr>
          <p:cNvSpPr/>
          <p:nvPr/>
        </p:nvSpPr>
        <p:spPr>
          <a:xfrm>
            <a:off x="1704655" y="1100257"/>
            <a:ext cx="1869166" cy="461665"/>
          </a:xfrm>
          <a:prstGeom prst="rect">
            <a:avLst/>
          </a:prstGeom>
        </p:spPr>
        <p:txBody>
          <a:bodyPr wrap="none">
            <a:spAutoFit/>
          </a:bodyPr>
          <a:lstStyle/>
          <a:p>
            <a:r>
              <a:rPr lang="en-GB" sz="2400" b="1" dirty="0">
                <a:latin typeface=".SFNS"/>
              </a:rPr>
              <a:t>Maintenance</a:t>
            </a:r>
            <a:endParaRPr lang="en-GB" sz="2400" dirty="0"/>
          </a:p>
        </p:txBody>
      </p:sp>
      <p:pic>
        <p:nvPicPr>
          <p:cNvPr id="8" name="Picture 7">
            <a:extLst>
              <a:ext uri="{FF2B5EF4-FFF2-40B4-BE49-F238E27FC236}">
                <a16:creationId xmlns:a16="http://schemas.microsoft.com/office/drawing/2014/main" id="{67E70B3E-501E-B74D-8AA1-E5E690ABF5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0230"/>
            <a:ext cx="9144000" cy="6091518"/>
          </a:xfrm>
          <a:prstGeom prst="rect">
            <a:avLst/>
          </a:prstGeom>
        </p:spPr>
      </p:pic>
    </p:spTree>
    <p:extLst>
      <p:ext uri="{BB962C8B-B14F-4D97-AF65-F5344CB8AC3E}">
        <p14:creationId xmlns:p14="http://schemas.microsoft.com/office/powerpoint/2010/main" val="27863740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793D2-4DC6-3E42-9251-DB99F504D04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5DE7BA9-BB74-D446-A86B-146430D413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70231"/>
            <a:ext cx="9144000" cy="6091519"/>
          </a:xfrm>
        </p:spPr>
      </p:pic>
    </p:spTree>
    <p:extLst>
      <p:ext uri="{BB962C8B-B14F-4D97-AF65-F5344CB8AC3E}">
        <p14:creationId xmlns:p14="http://schemas.microsoft.com/office/powerpoint/2010/main" val="14912208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451C-FF55-7B46-84B9-982B330F8757}"/>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105DAF45-F15E-8C4B-BCD5-6604B1CD26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2" y="-70231"/>
            <a:ext cx="9144000" cy="6091519"/>
          </a:xfrm>
        </p:spPr>
      </p:pic>
    </p:spTree>
    <p:extLst>
      <p:ext uri="{BB962C8B-B14F-4D97-AF65-F5344CB8AC3E}">
        <p14:creationId xmlns:p14="http://schemas.microsoft.com/office/powerpoint/2010/main" val="11131306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A390-AD54-0642-B235-6EDDB39A271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92DF606E-1329-D54E-82DA-A365D7C330A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287" y="-70231"/>
            <a:ext cx="9144000" cy="6091519"/>
          </a:xfrm>
        </p:spPr>
      </p:pic>
    </p:spTree>
    <p:extLst>
      <p:ext uri="{BB962C8B-B14F-4D97-AF65-F5344CB8AC3E}">
        <p14:creationId xmlns:p14="http://schemas.microsoft.com/office/powerpoint/2010/main" val="14026031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A15E5-DF2D-3C46-8423-348E7DD0389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7D2DD27-E857-D54D-A51B-D5AE420CE75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70231"/>
            <a:ext cx="9144000" cy="6091519"/>
          </a:xfrm>
        </p:spPr>
      </p:pic>
    </p:spTree>
    <p:extLst>
      <p:ext uri="{BB962C8B-B14F-4D97-AF65-F5344CB8AC3E}">
        <p14:creationId xmlns:p14="http://schemas.microsoft.com/office/powerpoint/2010/main" val="4286708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A119563-9B5A-BA4D-8912-F2E46A327FFF}"/>
              </a:ext>
            </a:extLst>
          </p:cNvPr>
          <p:cNvPicPr>
            <a:picLocks noChangeAspect="1"/>
          </p:cNvPicPr>
          <p:nvPr/>
        </p:nvPicPr>
        <p:blipFill rotWithShape="1">
          <a:blip r:embed="rId3"/>
          <a:srcRect b="15911"/>
          <a:stretch/>
        </p:blipFill>
        <p:spPr>
          <a:xfrm>
            <a:off x="2561369" y="4869160"/>
            <a:ext cx="1499609" cy="1784481"/>
          </a:xfrm>
          <a:prstGeom prst="rect">
            <a:avLst/>
          </a:prstGeom>
        </p:spPr>
      </p:pic>
      <p:pic>
        <p:nvPicPr>
          <p:cNvPr id="3" name="Picture 2">
            <a:extLst>
              <a:ext uri="{FF2B5EF4-FFF2-40B4-BE49-F238E27FC236}">
                <a16:creationId xmlns:a16="http://schemas.microsoft.com/office/drawing/2014/main" id="{55F2528D-F619-EE4A-8049-A793D2E85946}"/>
              </a:ext>
            </a:extLst>
          </p:cNvPr>
          <p:cNvPicPr>
            <a:picLocks noChangeAspect="1"/>
          </p:cNvPicPr>
          <p:nvPr/>
        </p:nvPicPr>
        <p:blipFill rotWithShape="1">
          <a:blip r:embed="rId4"/>
          <a:srcRect b="12534"/>
          <a:stretch/>
        </p:blipFill>
        <p:spPr>
          <a:xfrm>
            <a:off x="3728299" y="-157939"/>
            <a:ext cx="5668237" cy="7015939"/>
          </a:xfrm>
          <a:prstGeom prst="rect">
            <a:avLst/>
          </a:prstGeom>
        </p:spPr>
      </p:pic>
      <p:sp>
        <p:nvSpPr>
          <p:cNvPr id="4" name="TextBox 3">
            <a:extLst>
              <a:ext uri="{FF2B5EF4-FFF2-40B4-BE49-F238E27FC236}">
                <a16:creationId xmlns:a16="http://schemas.microsoft.com/office/drawing/2014/main" id="{5B191F27-5BC7-0B43-A111-CC7BAA8D7581}"/>
              </a:ext>
            </a:extLst>
          </p:cNvPr>
          <p:cNvSpPr txBox="1"/>
          <p:nvPr/>
        </p:nvSpPr>
        <p:spPr>
          <a:xfrm>
            <a:off x="2195901" y="5344353"/>
            <a:ext cx="2230546" cy="954107"/>
          </a:xfrm>
          <a:prstGeom prst="rect">
            <a:avLst/>
          </a:prstGeom>
          <a:noFill/>
        </p:spPr>
        <p:txBody>
          <a:bodyPr wrap="none" rtlCol="0">
            <a:spAutoFit/>
          </a:bodyPr>
          <a:lstStyle/>
          <a:p>
            <a:pPr algn="ctr"/>
            <a:r>
              <a:rPr lang="en-GB" sz="2800" b="1" dirty="0"/>
              <a:t>5</a:t>
            </a:r>
            <a:r>
              <a:rPr lang="en-GB" sz="2800" b="1" baseline="30000" dirty="0"/>
              <a:t>th</a:t>
            </a:r>
            <a:r>
              <a:rPr lang="en-GB" sz="2800" b="1" dirty="0"/>
              <a:t> November</a:t>
            </a:r>
          </a:p>
          <a:p>
            <a:pPr algn="ctr"/>
            <a:r>
              <a:rPr lang="en-GB" sz="2800" b="1" dirty="0"/>
              <a:t>4pm</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728696" y="4432303"/>
            <a:ext cx="1164953" cy="436857"/>
          </a:xfrm>
          <a:prstGeom prst="rect">
            <a:avLst/>
          </a:prstGeom>
        </p:spPr>
      </p:pic>
    </p:spTree>
    <p:extLst>
      <p:ext uri="{BB962C8B-B14F-4D97-AF65-F5344CB8AC3E}">
        <p14:creationId xmlns:p14="http://schemas.microsoft.com/office/powerpoint/2010/main" val="13705575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A picture containing seat, furniture, white&#10;&#10;Description automatically generated">
            <a:extLst>
              <a:ext uri="{FF2B5EF4-FFF2-40B4-BE49-F238E27FC236}">
                <a16:creationId xmlns:a16="http://schemas.microsoft.com/office/drawing/2014/main" id="{68756DC1-42F3-D842-ABC8-0F2CC4B945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835" y="769608"/>
            <a:ext cx="4535091"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Table 21">
            <a:extLst>
              <a:ext uri="{FF2B5EF4-FFF2-40B4-BE49-F238E27FC236}">
                <a16:creationId xmlns:a16="http://schemas.microsoft.com/office/drawing/2014/main" id="{F5397929-A02E-DA43-A0DE-1FB0670B7B19}"/>
              </a:ext>
            </a:extLst>
          </p:cNvPr>
          <p:cNvGraphicFramePr>
            <a:graphicFrameLocks noGrp="1"/>
          </p:cNvGraphicFramePr>
          <p:nvPr>
            <p:extLst>
              <p:ext uri="{D42A27DB-BD31-4B8C-83A1-F6EECF244321}">
                <p14:modId xmlns:p14="http://schemas.microsoft.com/office/powerpoint/2010/main" val="2472524346"/>
              </p:ext>
            </p:extLst>
          </p:nvPr>
        </p:nvGraphicFramePr>
        <p:xfrm>
          <a:off x="5153943" y="960116"/>
          <a:ext cx="3619500" cy="4762484"/>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20000"/>
                    </a:ext>
                  </a:extLst>
                </a:gridCol>
              </a:tblGrid>
              <a:tr h="4031457">
                <a:tc>
                  <a:txBody>
                    <a:bodyPr/>
                    <a:lstStyle/>
                    <a:p>
                      <a:r>
                        <a:rPr lang="en-GB" sz="1400" dirty="0">
                          <a:solidFill>
                            <a:schemeClr val="tx1"/>
                          </a:solidFill>
                        </a:rPr>
                        <a:t>Design details:</a:t>
                      </a:r>
                    </a:p>
                    <a:p>
                      <a:endParaRPr lang="en-GB" sz="1400" dirty="0"/>
                    </a:p>
                    <a:p>
                      <a:r>
                        <a:rPr lang="en-GB" sz="1400" b="0" dirty="0">
                          <a:solidFill>
                            <a:schemeClr val="tx1"/>
                          </a:solidFill>
                        </a:rPr>
                        <a:t>Your design proposal can be written here. What event have you chosen? Talk us through your design choices. Why have you chosen these items? Describe the bedroom environment.</a:t>
                      </a:r>
                    </a:p>
                    <a:p>
                      <a:endParaRPr lang="en-GB" sz="1400" b="0" dirty="0">
                        <a:solidFill>
                          <a:schemeClr val="tx1"/>
                        </a:solidFill>
                      </a:endParaRPr>
                    </a:p>
                    <a:p>
                      <a:r>
                        <a:rPr lang="en-GB" sz="1400" b="0" dirty="0">
                          <a:solidFill>
                            <a:schemeClr val="tx1"/>
                          </a:solidFill>
                        </a:rPr>
                        <a:t>Why is this a suitable setup for your chosen event?</a:t>
                      </a:r>
                    </a:p>
                    <a:p>
                      <a:endParaRPr lang="en-GB" sz="1400" b="0" dirty="0">
                        <a:solidFill>
                          <a:schemeClr val="tx1"/>
                        </a:solidFill>
                      </a:endParaRPr>
                    </a:p>
                    <a:p>
                      <a:r>
                        <a:rPr lang="en-GB" sz="1400" b="0" dirty="0">
                          <a:solidFill>
                            <a:schemeClr val="tx1"/>
                          </a:solidFill>
                        </a:rPr>
                        <a:t>Include specific details such as the content of a hand-written note/letter/card.</a:t>
                      </a:r>
                    </a:p>
                    <a:p>
                      <a:endParaRPr lang="en-GB" sz="1400" b="0" dirty="0">
                        <a:solidFill>
                          <a:schemeClr val="tx1"/>
                        </a:solidFill>
                      </a:endParaRPr>
                    </a:p>
                    <a:p>
                      <a:r>
                        <a:rPr lang="en-GB" sz="1400" b="0" dirty="0">
                          <a:solidFill>
                            <a:schemeClr val="tx1"/>
                          </a:solidFill>
                        </a:rPr>
                        <a:t>State what your towel origami is – remember, this is the focus point of your design. The towel origami featured in your bed design template will be the same towel origami design that you demonstrate in your practical Flipgrid video.</a:t>
                      </a:r>
                    </a:p>
                    <a:p>
                      <a:endParaRPr lang="en-GB" sz="1400" b="0" dirty="0">
                        <a:solidFill>
                          <a:schemeClr val="tx1"/>
                        </a:solidFill>
                      </a:endParaRPr>
                    </a:p>
                    <a:p>
                      <a:endParaRPr lang="en-GB" sz="1400" b="0" dirty="0">
                        <a:solidFill>
                          <a:schemeClr val="tx1"/>
                        </a:solidFill>
                      </a:endParaRPr>
                    </a:p>
                    <a:p>
                      <a:endParaRPr lang="en-GB" sz="1400" b="0" dirty="0">
                        <a:solidFill>
                          <a:schemeClr val="tx1"/>
                        </a:solidFill>
                      </a:endParaRPr>
                    </a:p>
                    <a:p>
                      <a:endParaRPr lang="en-GB" sz="1400" b="0" dirty="0">
                        <a:solidFill>
                          <a:schemeClr val="tx1"/>
                        </a:solidFill>
                      </a:endParaRPr>
                    </a:p>
                  </a:txBody>
                  <a:tcPr marL="68583" marR="68583" marT="34282" marB="34282">
                    <a:solidFill>
                      <a:schemeClr val="bg2"/>
                    </a:solidFill>
                  </a:tcPr>
                </a:tc>
                <a:extLst>
                  <a:ext uri="{0D108BD9-81ED-4DB2-BD59-A6C34878D82A}">
                    <a16:rowId xmlns:a16="http://schemas.microsoft.com/office/drawing/2014/main" val="10000"/>
                  </a:ext>
                </a:extLst>
              </a:tr>
            </a:tbl>
          </a:graphicData>
        </a:graphic>
      </p:graphicFrame>
      <p:sp>
        <p:nvSpPr>
          <p:cNvPr id="5" name="Rectangle 21">
            <a:extLst>
              <a:ext uri="{FF2B5EF4-FFF2-40B4-BE49-F238E27FC236}">
                <a16:creationId xmlns:a16="http://schemas.microsoft.com/office/drawing/2014/main" id="{22F57195-C786-5044-8F13-4E18D7D24FEC}"/>
              </a:ext>
            </a:extLst>
          </p:cNvPr>
          <p:cNvSpPr>
            <a:spLocks noChangeArrowheads="1"/>
          </p:cNvSpPr>
          <p:nvPr/>
        </p:nvSpPr>
        <p:spPr bwMode="auto">
          <a:xfrm>
            <a:off x="6769620" y="474341"/>
            <a:ext cx="2048959"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1350"/>
              <a:t>Student Number: #######</a:t>
            </a:r>
          </a:p>
        </p:txBody>
      </p:sp>
    </p:spTree>
    <p:extLst>
      <p:ext uri="{BB962C8B-B14F-4D97-AF65-F5344CB8AC3E}">
        <p14:creationId xmlns:p14="http://schemas.microsoft.com/office/powerpoint/2010/main" val="42697961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seat, furniture, white&#10;&#10;Description automatically generated">
            <a:extLst>
              <a:ext uri="{FF2B5EF4-FFF2-40B4-BE49-F238E27FC236}">
                <a16:creationId xmlns:a16="http://schemas.microsoft.com/office/drawing/2014/main" id="{4942297F-1D65-A843-B22A-01320B4CCB15}"/>
              </a:ext>
            </a:extLst>
          </p:cNvPr>
          <p:cNvPicPr>
            <a:picLocks noChangeAspect="1"/>
          </p:cNvPicPr>
          <p:nvPr/>
        </p:nvPicPr>
        <p:blipFill>
          <a:blip r:embed="rId3"/>
          <a:stretch>
            <a:fillRect/>
          </a:stretch>
        </p:blipFill>
        <p:spPr>
          <a:xfrm>
            <a:off x="179512" y="332656"/>
            <a:ext cx="4535402" cy="5143500"/>
          </a:xfrm>
          <a:prstGeom prst="rect">
            <a:avLst/>
          </a:prstGeom>
        </p:spPr>
      </p:pic>
      <p:pic>
        <p:nvPicPr>
          <p:cNvPr id="7" name="Picture 6" descr="Logo&#10;&#10;Description automatically generated">
            <a:extLst>
              <a:ext uri="{FF2B5EF4-FFF2-40B4-BE49-F238E27FC236}">
                <a16:creationId xmlns:a16="http://schemas.microsoft.com/office/drawing/2014/main" id="{80672859-820E-9644-B3EA-C61040713BE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81878" y="2256370"/>
            <a:ext cx="163607" cy="163607"/>
          </a:xfrm>
          <a:prstGeom prst="rect">
            <a:avLst/>
          </a:prstGeom>
        </p:spPr>
      </p:pic>
      <p:pic>
        <p:nvPicPr>
          <p:cNvPr id="8" name="Picture 7" descr="Logo&#10;&#10;Description automatically generated">
            <a:extLst>
              <a:ext uri="{FF2B5EF4-FFF2-40B4-BE49-F238E27FC236}">
                <a16:creationId xmlns:a16="http://schemas.microsoft.com/office/drawing/2014/main" id="{961A336B-83CC-8C4C-8F53-1ACB453027D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445263" y="2256146"/>
            <a:ext cx="163607" cy="163607"/>
          </a:xfrm>
          <a:prstGeom prst="rect">
            <a:avLst/>
          </a:prstGeom>
        </p:spPr>
      </p:pic>
      <p:pic>
        <p:nvPicPr>
          <p:cNvPr id="9" name="Picture 8" descr="Logo&#10;&#10;Description automatically generated">
            <a:extLst>
              <a:ext uri="{FF2B5EF4-FFF2-40B4-BE49-F238E27FC236}">
                <a16:creationId xmlns:a16="http://schemas.microsoft.com/office/drawing/2014/main" id="{0088B81F-6B9F-7641-9BD5-16BC292C00A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34926" y="2256146"/>
            <a:ext cx="163607" cy="163607"/>
          </a:xfrm>
          <a:prstGeom prst="rect">
            <a:avLst/>
          </a:prstGeom>
        </p:spPr>
      </p:pic>
      <p:pic>
        <p:nvPicPr>
          <p:cNvPr id="10" name="Picture 9" descr="A red rose with green leaves&#10;&#10;Description automatically generated with medium confidence">
            <a:extLst>
              <a:ext uri="{FF2B5EF4-FFF2-40B4-BE49-F238E27FC236}">
                <a16:creationId xmlns:a16="http://schemas.microsoft.com/office/drawing/2014/main" id="{137BCB52-6191-1B40-AFB5-B91BA86ADEE4}"/>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9313" b="99063" l="6338" r="91813">
                        <a14:foregroundMark x1="38908" y1="9625" x2="49120" y2="9625"/>
                        <a14:foregroundMark x1="49120" y1="9625" x2="55106" y2="9313"/>
                        <a14:foregroundMark x1="48151" y1="73250" x2="55810" y2="70375"/>
                        <a14:foregroundMark x1="32923" y1="99063" x2="35563" y2="89938"/>
                        <a14:foregroundMark x1="91901" y1="60563" x2="89789" y2="62813"/>
                        <a14:foregroundMark x1="6338" y1="61438" x2="8979" y2="62438"/>
                      </a14:backgroundRemoval>
                    </a14:imgEffect>
                  </a14:imgLayer>
                </a14:imgProps>
              </a:ext>
              <a:ext uri="{837473B0-CC2E-450A-ABE3-18F120FF3D39}">
                <a1611:picAttrSrcUrl xmlns:a1611="http://schemas.microsoft.com/office/drawing/2016/11/main" r:id="rId8"/>
              </a:ext>
            </a:extLst>
          </a:blip>
          <a:stretch>
            <a:fillRect/>
          </a:stretch>
        </p:blipFill>
        <p:spPr>
          <a:xfrm rot="2497482">
            <a:off x="3119977" y="1041240"/>
            <a:ext cx="529020" cy="745098"/>
          </a:xfrm>
          <a:prstGeom prst="rect">
            <a:avLst/>
          </a:prstGeom>
        </p:spPr>
      </p:pic>
      <p:pic>
        <p:nvPicPr>
          <p:cNvPr id="11" name="Picture 10" descr="A red rose with green leaves&#10;&#10;Description automatically generated with medium confidence">
            <a:extLst>
              <a:ext uri="{FF2B5EF4-FFF2-40B4-BE49-F238E27FC236}">
                <a16:creationId xmlns:a16="http://schemas.microsoft.com/office/drawing/2014/main" id="{5EBBDF96-4DEA-9847-991E-88DF19218044}"/>
              </a:ext>
            </a:extLst>
          </p:cNvPr>
          <p:cNvPicPr>
            <a:picLocks noChangeAspect="1"/>
          </p:cNvPicPr>
          <p:nvPr/>
        </p:nvPicPr>
        <p:blipFill>
          <a:blip r:embed="rId6">
            <a:extLst>
              <a:ext uri="{BEBA8EAE-BF5A-486C-A8C5-ECC9F3942E4B}">
                <a14:imgProps xmlns:a14="http://schemas.microsoft.com/office/drawing/2010/main">
                  <a14:imgLayer r:embed="rId9">
                    <a14:imgEffect>
                      <a14:backgroundRemoval t="9313" b="99063" l="6338" r="91813">
                        <a14:foregroundMark x1="38908" y1="9625" x2="49120" y2="9625"/>
                        <a14:foregroundMark x1="49120" y1="9625" x2="55106" y2="9313"/>
                        <a14:foregroundMark x1="48151" y1="73250" x2="55810" y2="70375"/>
                        <a14:foregroundMark x1="32923" y1="99063" x2="35563" y2="89938"/>
                        <a14:foregroundMark x1="91901" y1="60563" x2="89789" y2="62813"/>
                        <a14:foregroundMark x1="6338" y1="61438" x2="8979" y2="62438"/>
                      </a14:backgroundRemoval>
                    </a14:imgEffect>
                  </a14:imgLayer>
                </a14:imgProps>
              </a:ext>
              <a:ext uri="{837473B0-CC2E-450A-ABE3-18F120FF3D39}">
                <a1611:picAttrSrcUrl xmlns:a1611="http://schemas.microsoft.com/office/drawing/2016/11/main" r:id="rId8"/>
              </a:ext>
            </a:extLst>
          </a:blip>
          <a:stretch>
            <a:fillRect/>
          </a:stretch>
        </p:blipFill>
        <p:spPr>
          <a:xfrm rot="2497482">
            <a:off x="1344361" y="1008512"/>
            <a:ext cx="529020" cy="745098"/>
          </a:xfrm>
          <a:prstGeom prst="rect">
            <a:avLst/>
          </a:prstGeom>
        </p:spPr>
      </p:pic>
      <p:pic>
        <p:nvPicPr>
          <p:cNvPr id="12" name="Picture 11" descr="Logo&#10;&#10;Description automatically generated">
            <a:extLst>
              <a:ext uri="{FF2B5EF4-FFF2-40B4-BE49-F238E27FC236}">
                <a16:creationId xmlns:a16="http://schemas.microsoft.com/office/drawing/2014/main" id="{3CC4382B-451E-3948-9459-C03981BED0F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148957" y="2256146"/>
            <a:ext cx="163607" cy="163607"/>
          </a:xfrm>
          <a:prstGeom prst="rect">
            <a:avLst/>
          </a:prstGeom>
        </p:spPr>
      </p:pic>
      <p:pic>
        <p:nvPicPr>
          <p:cNvPr id="13" name="Picture 12" descr="Logo&#10;&#10;Description automatically generated">
            <a:extLst>
              <a:ext uri="{FF2B5EF4-FFF2-40B4-BE49-F238E27FC236}">
                <a16:creationId xmlns:a16="http://schemas.microsoft.com/office/drawing/2014/main" id="{06E117B6-7560-3748-A9EA-13887D60AA0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512342" y="2255922"/>
            <a:ext cx="163607" cy="163607"/>
          </a:xfrm>
          <a:prstGeom prst="rect">
            <a:avLst/>
          </a:prstGeom>
        </p:spPr>
      </p:pic>
      <p:pic>
        <p:nvPicPr>
          <p:cNvPr id="14" name="Picture 13" descr="Logo&#10;&#10;Description automatically generated">
            <a:extLst>
              <a:ext uri="{FF2B5EF4-FFF2-40B4-BE49-F238E27FC236}">
                <a16:creationId xmlns:a16="http://schemas.microsoft.com/office/drawing/2014/main" id="{B3E038E0-9223-8A44-BD78-5826A666951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802005" y="2255922"/>
            <a:ext cx="163607" cy="163607"/>
          </a:xfrm>
          <a:prstGeom prst="rect">
            <a:avLst/>
          </a:prstGeom>
        </p:spPr>
      </p:pic>
      <p:pic>
        <p:nvPicPr>
          <p:cNvPr id="15" name="Picture 14" descr="Logo&#10;&#10;Description automatically generated">
            <a:extLst>
              <a:ext uri="{FF2B5EF4-FFF2-40B4-BE49-F238E27FC236}">
                <a16:creationId xmlns:a16="http://schemas.microsoft.com/office/drawing/2014/main" id="{704015E1-6565-2B4C-8593-CAC9B50321E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210321" y="2255922"/>
            <a:ext cx="163607" cy="163607"/>
          </a:xfrm>
          <a:prstGeom prst="rect">
            <a:avLst/>
          </a:prstGeom>
        </p:spPr>
      </p:pic>
      <p:pic>
        <p:nvPicPr>
          <p:cNvPr id="16" name="Picture 15" descr="Logo&#10;&#10;Description automatically generated">
            <a:extLst>
              <a:ext uri="{FF2B5EF4-FFF2-40B4-BE49-F238E27FC236}">
                <a16:creationId xmlns:a16="http://schemas.microsoft.com/office/drawing/2014/main" id="{D69C592B-DC92-434D-8AC6-4EB05B9A06D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573706" y="2255698"/>
            <a:ext cx="163607" cy="163607"/>
          </a:xfrm>
          <a:prstGeom prst="rect">
            <a:avLst/>
          </a:prstGeom>
        </p:spPr>
      </p:pic>
      <p:pic>
        <p:nvPicPr>
          <p:cNvPr id="17" name="Picture 16" descr="Logo&#10;&#10;Description automatically generated">
            <a:extLst>
              <a:ext uri="{FF2B5EF4-FFF2-40B4-BE49-F238E27FC236}">
                <a16:creationId xmlns:a16="http://schemas.microsoft.com/office/drawing/2014/main" id="{4A00BE2F-7BCE-B346-B39B-E41FC1E91A3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863369" y="2255698"/>
            <a:ext cx="163607" cy="163607"/>
          </a:xfrm>
          <a:prstGeom prst="rect">
            <a:avLst/>
          </a:prstGeom>
        </p:spPr>
      </p:pic>
      <p:pic>
        <p:nvPicPr>
          <p:cNvPr id="18" name="Picture 17" descr="Logo&#10;&#10;Description automatically generated">
            <a:extLst>
              <a:ext uri="{FF2B5EF4-FFF2-40B4-BE49-F238E27FC236}">
                <a16:creationId xmlns:a16="http://schemas.microsoft.com/office/drawing/2014/main" id="{256E3C11-9801-594B-BEAD-AD90B8DE90C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929341" y="2255698"/>
            <a:ext cx="163607" cy="163607"/>
          </a:xfrm>
          <a:prstGeom prst="rect">
            <a:avLst/>
          </a:prstGeom>
        </p:spPr>
      </p:pic>
      <p:pic>
        <p:nvPicPr>
          <p:cNvPr id="19" name="Picture 18" descr="A picture containing text&#10;&#10;Description automatically generated">
            <a:extLst>
              <a:ext uri="{FF2B5EF4-FFF2-40B4-BE49-F238E27FC236}">
                <a16:creationId xmlns:a16="http://schemas.microsoft.com/office/drawing/2014/main" id="{40E423F2-1B2A-5142-880C-974AC58D3F0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566232" y="513631"/>
            <a:ext cx="2326593" cy="4781550"/>
          </a:xfrm>
          <a:prstGeom prst="rect">
            <a:avLst/>
          </a:prstGeom>
        </p:spPr>
      </p:pic>
      <p:pic>
        <p:nvPicPr>
          <p:cNvPr id="20" name="Picture 19" descr="A bunch of balloons&#10;&#10;Description automatically generated with medium confidence">
            <a:extLst>
              <a:ext uri="{FF2B5EF4-FFF2-40B4-BE49-F238E27FC236}">
                <a16:creationId xmlns:a16="http://schemas.microsoft.com/office/drawing/2014/main" id="{DD1BF89E-3D5C-0E49-A309-05331DDFB122}"/>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1550175" y="1552700"/>
            <a:ext cx="1555111" cy="2238375"/>
          </a:xfrm>
          <a:prstGeom prst="rect">
            <a:avLst/>
          </a:prstGeom>
        </p:spPr>
      </p:pic>
      <p:pic>
        <p:nvPicPr>
          <p:cNvPr id="21" name="Picture 20" descr="A picture containing linedrawing&#10;&#10;Description automatically generated">
            <a:extLst>
              <a:ext uri="{FF2B5EF4-FFF2-40B4-BE49-F238E27FC236}">
                <a16:creationId xmlns:a16="http://schemas.microsoft.com/office/drawing/2014/main" id="{1B9CA68F-1B5A-8744-82D6-DA65AE44619F}"/>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9971" b="89443" l="6602" r="94369">
                        <a14:foregroundMark x1="6796" y1="55718" x2="19417" y2="70088"/>
                        <a14:foregroundMark x1="19417" y1="70088" x2="29903" y2="54252"/>
                        <a14:foregroundMark x1="29903" y1="54252" x2="41165" y2="68622"/>
                        <a14:foregroundMark x1="41165" y1="68622" x2="35922" y2="43695"/>
                        <a14:foregroundMark x1="35922" y1="43695" x2="39417" y2="21994"/>
                        <a14:foregroundMark x1="39417" y1="21994" x2="46990" y2="26686"/>
                        <a14:foregroundMark x1="22136" y1="77126" x2="35534" y2="62757"/>
                        <a14:foregroundMark x1="7573" y1="55718" x2="28155" y2="51906"/>
                        <a14:foregroundMark x1="33010" y1="71848" x2="40194" y2="51906"/>
                        <a14:foregroundMark x1="40194" y1="51906" x2="39806" y2="51906"/>
                        <a14:foregroundMark x1="17476" y1="79765" x2="17476" y2="79765"/>
                        <a14:foregroundMark x1="27767" y1="36950" x2="27767" y2="36950"/>
                        <a14:foregroundMark x1="32427" y1="45161" x2="30874" y2="27273"/>
                        <a14:foregroundMark x1="33786" y1="50440" x2="30291" y2="29032"/>
                        <a14:foregroundMark x1="30291" y1="29032" x2="31650" y2="26393"/>
                        <a14:foregroundMark x1="56893" y1="53666" x2="65631" y2="72727"/>
                        <a14:foregroundMark x1="65631" y1="72727" x2="79612" y2="64223"/>
                        <a14:foregroundMark x1="79612" y1="64223" x2="86990" y2="65982"/>
                        <a14:foregroundMark x1="73592" y1="78299" x2="82330" y2="69208"/>
                        <a14:foregroundMark x1="89903" y1="64223" x2="78447" y2="57478"/>
                        <a14:foregroundMark x1="86602" y1="58358" x2="78447" y2="55718"/>
                        <a14:foregroundMark x1="91650" y1="64809" x2="91262" y2="69795"/>
                        <a14:foregroundMark x1="94369" y1="65396" x2="94369" y2="65396"/>
                        <a14:foregroundMark x1="83107" y1="80352" x2="83107" y2="80352"/>
                        <a14:foregroundMark x1="59612" y1="71261" x2="60583" y2="26686"/>
                        <a14:foregroundMark x1="60583" y1="26686" x2="53398" y2="26686"/>
                        <a14:foregroundMark x1="55728" y1="19941" x2="64660" y2="28446"/>
                        <a14:foregroundMark x1="50485" y1="53079" x2="59029" y2="66569"/>
                        <a14:foregroundMark x1="69320" y1="82111" x2="69320" y2="82111"/>
                        <a14:foregroundMark x1="67184" y1="80938" x2="72816" y2="77713"/>
                        <a14:foregroundMark x1="79612" y1="76246" x2="84854" y2="76540"/>
                      </a14:backgroundRemoval>
                    </a14:imgEffect>
                  </a14:imgLayer>
                </a14:imgProps>
              </a:ext>
            </a:extLst>
          </a:blip>
          <a:stretch>
            <a:fillRect/>
          </a:stretch>
        </p:blipFill>
        <p:spPr>
          <a:xfrm>
            <a:off x="1415751" y="3223666"/>
            <a:ext cx="2062925" cy="1364580"/>
          </a:xfrm>
          <a:prstGeom prst="rect">
            <a:avLst/>
          </a:prstGeom>
        </p:spPr>
      </p:pic>
      <p:pic>
        <p:nvPicPr>
          <p:cNvPr id="22" name="Picture 21" descr="Icon&#10;&#10;Description automatically generated">
            <a:extLst>
              <a:ext uri="{FF2B5EF4-FFF2-40B4-BE49-F238E27FC236}">
                <a16:creationId xmlns:a16="http://schemas.microsoft.com/office/drawing/2014/main" id="{9EED0FF7-51CF-DD44-9B87-124FF5C5B6BD}"/>
              </a:ext>
            </a:extLst>
          </p:cNvPr>
          <p:cNvPicPr>
            <a:picLocks noChangeAspect="1"/>
          </p:cNvPicPr>
          <p:nvPr/>
        </p:nvPicPr>
        <p:blipFill>
          <a:blip r:embed="rId15">
            <a:extLst>
              <a:ext uri="{BEBA8EAE-BF5A-486C-A8C5-ECC9F3942E4B}">
                <a14:imgProps xmlns:a14="http://schemas.microsoft.com/office/drawing/2010/main">
                  <a14:imgLayer r:embed="rId16">
                    <a14:imgEffect>
                      <a14:backgroundRemoval t="3383" b="95772" l="2500" r="97667">
                        <a14:foregroundMark x1="7333" y1="28541" x2="3333" y2="36152"/>
                        <a14:foregroundMark x1="3333" y1="36152" x2="8333" y2="52008"/>
                        <a14:foregroundMark x1="8333" y1="52008" x2="6833" y2="27484"/>
                        <a14:foregroundMark x1="37333" y1="8034" x2="45000" y2="5920"/>
                        <a14:foregroundMark x1="45000" y1="5920" x2="51167" y2="8668"/>
                        <a14:foregroundMark x1="51167" y1="8668" x2="42000" y2="8668"/>
                        <a14:foregroundMark x1="45500" y1="2537" x2="39000" y2="3594"/>
                        <a14:foregroundMark x1="39000" y1="3594" x2="45500" y2="3383"/>
                        <a14:foregroundMark x1="45500" y1="3383" x2="48500" y2="3594"/>
                        <a14:foregroundMark x1="1167" y1="32981" x2="1333" y2="42283"/>
                        <a14:foregroundMark x1="1333" y1="42283" x2="3000" y2="34249"/>
                        <a14:foregroundMark x1="3000" y1="34249" x2="2500" y2="34038"/>
                        <a14:foregroundMark x1="86333" y1="32347" x2="91500" y2="41226"/>
                        <a14:foregroundMark x1="91500" y1="41226" x2="92333" y2="51163"/>
                        <a14:foregroundMark x1="92333" y1="51163" x2="87667" y2="66808"/>
                        <a14:foregroundMark x1="87667" y1="66808" x2="93500" y2="61945"/>
                        <a14:foregroundMark x1="93500" y1="61945" x2="92333" y2="35095"/>
                        <a14:foregroundMark x1="92333" y1="35095" x2="87167" y2="30233"/>
                        <a14:foregroundMark x1="87167" y1="30233" x2="87167" y2="30233"/>
                        <a14:foregroundMark x1="92833" y1="33404" x2="95833" y2="41015"/>
                        <a14:foregroundMark x1="95833" y1="41015" x2="96667" y2="50951"/>
                        <a14:foregroundMark x1="96667" y1="50951" x2="94667" y2="58774"/>
                        <a14:foregroundMark x1="94667" y1="58774" x2="97167" y2="41438"/>
                        <a14:foregroundMark x1="97167" y1="41438" x2="94167" y2="34038"/>
                        <a14:foregroundMark x1="94167" y1="34038" x2="93667" y2="34038"/>
                        <a14:foregroundMark x1="59333" y1="89852" x2="73000" y2="93869"/>
                        <a14:foregroundMark x1="73000" y1="93869" x2="67333" y2="89852"/>
                        <a14:foregroundMark x1="67333" y1="89852" x2="67167" y2="92600"/>
                        <a14:foregroundMark x1="40667" y1="51163" x2="39500" y2="60254"/>
                        <a14:foregroundMark x1="39500" y1="60254" x2="43500" y2="68288"/>
                        <a14:foregroundMark x1="43500" y1="68288" x2="46000" y2="59408"/>
                        <a14:foregroundMark x1="46000" y1="59408" x2="47667" y2="58774"/>
                        <a14:foregroundMark x1="89000" y1="42283" x2="87500" y2="50740"/>
                        <a14:foregroundMark x1="87500" y1="50740" x2="87167" y2="47357"/>
                        <a14:foregroundMark x1="95500" y1="37421" x2="97833" y2="44820"/>
                        <a14:foregroundMark x1="97833" y1="44820" x2="97500" y2="53066"/>
                        <a14:foregroundMark x1="97500" y1="53066" x2="97667" y2="44397"/>
                        <a14:foregroundMark x1="97667" y1="44397" x2="96333" y2="40169"/>
                        <a14:foregroundMark x1="67667" y1="98097" x2="73667" y2="95772"/>
                        <a14:foregroundMark x1="73667" y1="95772" x2="73667" y2="94080"/>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3638127" y="4438696"/>
            <a:ext cx="521838" cy="410513"/>
          </a:xfrm>
          <a:prstGeom prst="rect">
            <a:avLst/>
          </a:prstGeom>
        </p:spPr>
      </p:pic>
      <p:sp>
        <p:nvSpPr>
          <p:cNvPr id="2" name="TextBox 1">
            <a:extLst>
              <a:ext uri="{FF2B5EF4-FFF2-40B4-BE49-F238E27FC236}">
                <a16:creationId xmlns:a16="http://schemas.microsoft.com/office/drawing/2014/main" id="{CD15E41A-23D7-384A-9EA6-F5E7C2F1BF9D}"/>
              </a:ext>
            </a:extLst>
          </p:cNvPr>
          <p:cNvSpPr txBox="1"/>
          <p:nvPr/>
        </p:nvSpPr>
        <p:spPr>
          <a:xfrm>
            <a:off x="4919176" y="439504"/>
            <a:ext cx="1597040" cy="1477328"/>
          </a:xfrm>
          <a:prstGeom prst="rect">
            <a:avLst/>
          </a:prstGeom>
          <a:noFill/>
        </p:spPr>
        <p:txBody>
          <a:bodyPr wrap="none" rtlCol="0">
            <a:spAutoFit/>
          </a:bodyPr>
          <a:lstStyle/>
          <a:p>
            <a:r>
              <a:rPr lang="en-GB" dirty="0"/>
              <a:t>Use words like:</a:t>
            </a:r>
          </a:p>
          <a:p>
            <a:pPr marL="285750" indent="-285750">
              <a:buFont typeface="Arial" panose="020B0604020202020204" pitchFamily="34" charset="0"/>
              <a:buChar char="•"/>
            </a:pPr>
            <a:r>
              <a:rPr lang="en-GB" dirty="0"/>
              <a:t>Transparent</a:t>
            </a:r>
          </a:p>
          <a:p>
            <a:pPr marL="285750" indent="-285750">
              <a:buFont typeface="Arial" panose="020B0604020202020204" pitchFamily="34" charset="0"/>
              <a:buChar char="•"/>
            </a:pPr>
            <a:r>
              <a:rPr lang="en-GB" dirty="0"/>
              <a:t>Clipart</a:t>
            </a:r>
          </a:p>
          <a:p>
            <a:pPr marL="285750" indent="-285750">
              <a:buFont typeface="Arial" panose="020B0604020202020204" pitchFamily="34" charset="0"/>
              <a:buChar char="•"/>
            </a:pPr>
            <a:r>
              <a:rPr lang="en-GB" dirty="0"/>
              <a:t>Animated</a:t>
            </a:r>
          </a:p>
          <a:p>
            <a:pPr marL="285750" indent="-285750">
              <a:buFont typeface="Arial" panose="020B0604020202020204" pitchFamily="34" charset="0"/>
              <a:buChar char="•"/>
            </a:pPr>
            <a:r>
              <a:rPr lang="en-GB" dirty="0"/>
              <a:t>Cartoon</a:t>
            </a:r>
          </a:p>
        </p:txBody>
      </p:sp>
      <p:sp>
        <p:nvSpPr>
          <p:cNvPr id="3" name="TextBox 2">
            <a:extLst>
              <a:ext uri="{FF2B5EF4-FFF2-40B4-BE49-F238E27FC236}">
                <a16:creationId xmlns:a16="http://schemas.microsoft.com/office/drawing/2014/main" id="{620E97CC-A0F1-D944-867D-235BE4C8D863}"/>
              </a:ext>
            </a:extLst>
          </p:cNvPr>
          <p:cNvSpPr txBox="1"/>
          <p:nvPr/>
        </p:nvSpPr>
        <p:spPr>
          <a:xfrm>
            <a:off x="539552" y="5485351"/>
            <a:ext cx="7765139" cy="369332"/>
          </a:xfrm>
          <a:prstGeom prst="rect">
            <a:avLst/>
          </a:prstGeom>
          <a:noFill/>
        </p:spPr>
        <p:txBody>
          <a:bodyPr wrap="none" rtlCol="0">
            <a:spAutoFit/>
          </a:bodyPr>
          <a:lstStyle/>
          <a:p>
            <a:r>
              <a:rPr lang="en-GB" dirty="0"/>
              <a:t>Try and be realistic with your scaling. We don’t want chocolates the size of a bed! </a:t>
            </a:r>
          </a:p>
        </p:txBody>
      </p:sp>
    </p:spTree>
    <p:extLst>
      <p:ext uri="{BB962C8B-B14F-4D97-AF65-F5344CB8AC3E}">
        <p14:creationId xmlns:p14="http://schemas.microsoft.com/office/powerpoint/2010/main" val="18045938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413018-B7E5-7B46-91B3-DFD6F2AFDFCE}"/>
              </a:ext>
            </a:extLst>
          </p:cNvPr>
          <p:cNvSpPr txBox="1"/>
          <p:nvPr/>
        </p:nvSpPr>
        <p:spPr>
          <a:xfrm>
            <a:off x="927423" y="5409548"/>
            <a:ext cx="6172200" cy="430887"/>
          </a:xfrm>
          <a:prstGeom prst="rect">
            <a:avLst/>
          </a:prstGeom>
          <a:noFill/>
        </p:spPr>
        <p:txBody>
          <a:bodyPr wrap="square" rtlCol="0">
            <a:spAutoFit/>
          </a:bodyPr>
          <a:lstStyle/>
          <a:p>
            <a:r>
              <a:rPr lang="en-GB" sz="2200" dirty="0"/>
              <a:t>Ryan’s Groups: </a:t>
            </a:r>
            <a:r>
              <a:rPr lang="en-GB" sz="2200" b="1" dirty="0" err="1"/>
              <a:t>Flipgrid.com</a:t>
            </a:r>
            <a:r>
              <a:rPr lang="en-GB" sz="2200" b="1" dirty="0"/>
              <a:t>/6df33521</a:t>
            </a:r>
          </a:p>
        </p:txBody>
      </p:sp>
      <p:pic>
        <p:nvPicPr>
          <p:cNvPr id="5" name="Picture 4" descr="A picture containing icon&#10;&#10;Description automatically generated">
            <a:extLst>
              <a:ext uri="{FF2B5EF4-FFF2-40B4-BE49-F238E27FC236}">
                <a16:creationId xmlns:a16="http://schemas.microsoft.com/office/drawing/2014/main" id="{E4CBC610-141F-3B42-876E-792EE5D2F09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85296" y="268106"/>
            <a:ext cx="3251200" cy="1809750"/>
          </a:xfrm>
          <a:prstGeom prst="rect">
            <a:avLst/>
          </a:prstGeom>
        </p:spPr>
      </p:pic>
      <p:pic>
        <p:nvPicPr>
          <p:cNvPr id="10" name="Picture 9" descr="Qr code&#10;&#10;Description automatically generated">
            <a:extLst>
              <a:ext uri="{FF2B5EF4-FFF2-40B4-BE49-F238E27FC236}">
                <a16:creationId xmlns:a16="http://schemas.microsoft.com/office/drawing/2014/main" id="{66BDB015-D6FB-FE47-A2ED-3306380025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219811"/>
            <a:ext cx="4200105" cy="4200105"/>
          </a:xfrm>
          <a:prstGeom prst="rect">
            <a:avLst/>
          </a:prstGeom>
        </p:spPr>
      </p:pic>
      <p:sp>
        <p:nvSpPr>
          <p:cNvPr id="11" name="TextBox 10">
            <a:extLst>
              <a:ext uri="{FF2B5EF4-FFF2-40B4-BE49-F238E27FC236}">
                <a16:creationId xmlns:a16="http://schemas.microsoft.com/office/drawing/2014/main" id="{1407819C-1FF1-6B4F-BF76-6C0996E316EC}"/>
              </a:ext>
            </a:extLst>
          </p:cNvPr>
          <p:cNvSpPr txBox="1"/>
          <p:nvPr/>
        </p:nvSpPr>
        <p:spPr>
          <a:xfrm>
            <a:off x="254000" y="238075"/>
            <a:ext cx="4204164" cy="1323439"/>
          </a:xfrm>
          <a:prstGeom prst="rect">
            <a:avLst/>
          </a:prstGeom>
          <a:noFill/>
        </p:spPr>
        <p:txBody>
          <a:bodyPr wrap="none" rtlCol="0">
            <a:spAutoFit/>
          </a:bodyPr>
          <a:lstStyle/>
          <a:p>
            <a:r>
              <a:rPr lang="en-GB" sz="4000" b="1" dirty="0"/>
              <a:t>Deadline</a:t>
            </a:r>
            <a:r>
              <a:rPr lang="en-GB" sz="4000" dirty="0"/>
              <a:t>:</a:t>
            </a:r>
          </a:p>
          <a:p>
            <a:r>
              <a:rPr lang="en-GB" sz="4000" dirty="0"/>
              <a:t>5</a:t>
            </a:r>
            <a:r>
              <a:rPr lang="en-GB" sz="4000" baseline="30000" dirty="0"/>
              <a:t>th</a:t>
            </a:r>
            <a:r>
              <a:rPr lang="en-GB" sz="4000" dirty="0"/>
              <a:t> November 2021</a:t>
            </a:r>
          </a:p>
        </p:txBody>
      </p:sp>
      <p:sp>
        <p:nvSpPr>
          <p:cNvPr id="6" name="TextBox 5">
            <a:extLst>
              <a:ext uri="{FF2B5EF4-FFF2-40B4-BE49-F238E27FC236}">
                <a16:creationId xmlns:a16="http://schemas.microsoft.com/office/drawing/2014/main" id="{C1DEC90C-2DC2-D143-AE02-FBF1D5A45F18}"/>
              </a:ext>
            </a:extLst>
          </p:cNvPr>
          <p:cNvSpPr txBox="1"/>
          <p:nvPr/>
        </p:nvSpPr>
        <p:spPr>
          <a:xfrm>
            <a:off x="7673796" y="5223713"/>
            <a:ext cx="1317348" cy="646331"/>
          </a:xfrm>
          <a:prstGeom prst="rect">
            <a:avLst/>
          </a:prstGeom>
          <a:noFill/>
        </p:spPr>
        <p:txBody>
          <a:bodyPr wrap="none" rtlCol="0">
            <a:spAutoFit/>
          </a:bodyPr>
          <a:lstStyle/>
          <a:p>
            <a:pPr algn="ctr"/>
            <a:r>
              <a:rPr lang="en-GB" dirty="0"/>
              <a:t>MAXIMUM:</a:t>
            </a:r>
          </a:p>
          <a:p>
            <a:pPr algn="ctr"/>
            <a:r>
              <a:rPr lang="en-GB" b="1" dirty="0"/>
              <a:t>10MINUTES</a:t>
            </a:r>
          </a:p>
        </p:txBody>
      </p:sp>
      <p:pic>
        <p:nvPicPr>
          <p:cNvPr id="9" name="Picture 8">
            <a:extLst>
              <a:ext uri="{FF2B5EF4-FFF2-40B4-BE49-F238E27FC236}">
                <a16:creationId xmlns:a16="http://schemas.microsoft.com/office/drawing/2014/main" id="{C5B1F2B3-06C5-A446-A437-FD156B6800D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402815" y="2286156"/>
            <a:ext cx="4314104" cy="2409117"/>
          </a:xfrm>
          <a:prstGeom prst="rect">
            <a:avLst/>
          </a:prstGeom>
        </p:spPr>
      </p:pic>
      <p:pic>
        <p:nvPicPr>
          <p:cNvPr id="14" name="Picture 13" descr="Icon&#10;&#10;Description automatically generated with medium confidence">
            <a:extLst>
              <a:ext uri="{FF2B5EF4-FFF2-40B4-BE49-F238E27FC236}">
                <a16:creationId xmlns:a16="http://schemas.microsoft.com/office/drawing/2014/main" id="{EB80F780-B69D-C944-8FD8-D8449D3E65DA}"/>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721012" y="5115792"/>
            <a:ext cx="856737" cy="856737"/>
          </a:xfrm>
          <a:prstGeom prst="rect">
            <a:avLst/>
          </a:prstGeom>
        </p:spPr>
      </p:pic>
      <p:pic>
        <p:nvPicPr>
          <p:cNvPr id="16" name="Picture 15" descr="A picture containing text, clapperboard&#10;&#10;Description automatically generated">
            <a:extLst>
              <a:ext uri="{FF2B5EF4-FFF2-40B4-BE49-F238E27FC236}">
                <a16:creationId xmlns:a16="http://schemas.microsoft.com/office/drawing/2014/main" id="{77A0B932-3816-7E47-8181-ACC488105618}"/>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rot="20703221">
            <a:off x="261389" y="5271527"/>
            <a:ext cx="579421" cy="618966"/>
          </a:xfrm>
          <a:prstGeom prst="rect">
            <a:avLst/>
          </a:prstGeom>
        </p:spPr>
      </p:pic>
      <p:pic>
        <p:nvPicPr>
          <p:cNvPr id="17" name="Picture 16" descr="Icon&#10;&#10;Description automatically generated">
            <a:extLst>
              <a:ext uri="{FF2B5EF4-FFF2-40B4-BE49-F238E27FC236}">
                <a16:creationId xmlns:a16="http://schemas.microsoft.com/office/drawing/2014/main" id="{C63869B6-3A8B-5440-9A11-FF49F9694057}"/>
              </a:ext>
            </a:extLst>
          </p:cNvPr>
          <p:cNvPicPr>
            <a:picLocks noChangeAspect="1"/>
          </p:cNvPicPr>
          <p:nvPr/>
        </p:nvPicPr>
        <p:blipFill>
          <a:blip r:embed="rId11" cstate="print">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4712164" y="513677"/>
            <a:ext cx="889000" cy="889000"/>
          </a:xfrm>
          <a:prstGeom prst="rect">
            <a:avLst/>
          </a:prstGeom>
        </p:spPr>
      </p:pic>
    </p:spTree>
    <p:extLst>
      <p:ext uri="{BB962C8B-B14F-4D97-AF65-F5344CB8AC3E}">
        <p14:creationId xmlns:p14="http://schemas.microsoft.com/office/powerpoint/2010/main" val="10869039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413018-B7E5-7B46-91B3-DFD6F2AFDFCE}"/>
              </a:ext>
            </a:extLst>
          </p:cNvPr>
          <p:cNvSpPr txBox="1"/>
          <p:nvPr/>
        </p:nvSpPr>
        <p:spPr>
          <a:xfrm>
            <a:off x="927423" y="5419916"/>
            <a:ext cx="6172200" cy="430887"/>
          </a:xfrm>
          <a:prstGeom prst="rect">
            <a:avLst/>
          </a:prstGeom>
          <a:noFill/>
        </p:spPr>
        <p:txBody>
          <a:bodyPr wrap="square" rtlCol="0">
            <a:spAutoFit/>
          </a:bodyPr>
          <a:lstStyle/>
          <a:p>
            <a:r>
              <a:rPr lang="en-GB" sz="2200" dirty="0"/>
              <a:t>Kathryn’s Groups: </a:t>
            </a:r>
            <a:r>
              <a:rPr lang="en-GB" sz="2200" b="1" dirty="0" err="1"/>
              <a:t>Flipgrid.com</a:t>
            </a:r>
            <a:r>
              <a:rPr lang="en-GB" sz="2200" b="1" dirty="0"/>
              <a:t>/0e42dda2</a:t>
            </a:r>
          </a:p>
        </p:txBody>
      </p:sp>
      <p:pic>
        <p:nvPicPr>
          <p:cNvPr id="5" name="Picture 4" descr="A picture containing icon&#10;&#10;Description automatically generated">
            <a:extLst>
              <a:ext uri="{FF2B5EF4-FFF2-40B4-BE49-F238E27FC236}">
                <a16:creationId xmlns:a16="http://schemas.microsoft.com/office/drawing/2014/main" id="{E4CBC610-141F-3B42-876E-792EE5D2F09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85296" y="268106"/>
            <a:ext cx="3251200" cy="1809750"/>
          </a:xfrm>
          <a:prstGeom prst="rect">
            <a:avLst/>
          </a:prstGeom>
        </p:spPr>
      </p:pic>
      <p:sp>
        <p:nvSpPr>
          <p:cNvPr id="11" name="TextBox 10">
            <a:extLst>
              <a:ext uri="{FF2B5EF4-FFF2-40B4-BE49-F238E27FC236}">
                <a16:creationId xmlns:a16="http://schemas.microsoft.com/office/drawing/2014/main" id="{1407819C-1FF1-6B4F-BF76-6C0996E316EC}"/>
              </a:ext>
            </a:extLst>
          </p:cNvPr>
          <p:cNvSpPr txBox="1"/>
          <p:nvPr/>
        </p:nvSpPr>
        <p:spPr>
          <a:xfrm>
            <a:off x="254000" y="238075"/>
            <a:ext cx="4204164" cy="1323439"/>
          </a:xfrm>
          <a:prstGeom prst="rect">
            <a:avLst/>
          </a:prstGeom>
          <a:noFill/>
        </p:spPr>
        <p:txBody>
          <a:bodyPr wrap="none" rtlCol="0">
            <a:spAutoFit/>
          </a:bodyPr>
          <a:lstStyle/>
          <a:p>
            <a:r>
              <a:rPr lang="en-GB" sz="4000" b="1" dirty="0"/>
              <a:t>Deadline</a:t>
            </a:r>
            <a:r>
              <a:rPr lang="en-GB" sz="4000" dirty="0"/>
              <a:t>:</a:t>
            </a:r>
          </a:p>
          <a:p>
            <a:r>
              <a:rPr lang="en-GB" sz="4000" dirty="0"/>
              <a:t>5</a:t>
            </a:r>
            <a:r>
              <a:rPr lang="en-GB" sz="4000" baseline="30000" dirty="0"/>
              <a:t>th</a:t>
            </a:r>
            <a:r>
              <a:rPr lang="en-GB" sz="4000" dirty="0"/>
              <a:t> November 2021</a:t>
            </a:r>
          </a:p>
        </p:txBody>
      </p:sp>
      <p:pic>
        <p:nvPicPr>
          <p:cNvPr id="13" name="Picture 12" descr="Icon&#10;&#10;Description automatically generated">
            <a:extLst>
              <a:ext uri="{FF2B5EF4-FFF2-40B4-BE49-F238E27FC236}">
                <a16:creationId xmlns:a16="http://schemas.microsoft.com/office/drawing/2014/main" id="{7E0B99C3-9FE7-D54E-B1FB-8D14B5F96AFB}"/>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712164" y="513677"/>
            <a:ext cx="889000" cy="889000"/>
          </a:xfrm>
          <a:prstGeom prst="rect">
            <a:avLst/>
          </a:prstGeom>
        </p:spPr>
      </p:pic>
      <p:sp>
        <p:nvSpPr>
          <p:cNvPr id="9" name="TextBox 8">
            <a:extLst>
              <a:ext uri="{FF2B5EF4-FFF2-40B4-BE49-F238E27FC236}">
                <a16:creationId xmlns:a16="http://schemas.microsoft.com/office/drawing/2014/main" id="{089A5A22-1A10-CC4A-B2A0-3B552CED0420}"/>
              </a:ext>
            </a:extLst>
          </p:cNvPr>
          <p:cNvSpPr txBox="1"/>
          <p:nvPr/>
        </p:nvSpPr>
        <p:spPr>
          <a:xfrm>
            <a:off x="7673796" y="5223713"/>
            <a:ext cx="1317348" cy="646331"/>
          </a:xfrm>
          <a:prstGeom prst="rect">
            <a:avLst/>
          </a:prstGeom>
          <a:noFill/>
        </p:spPr>
        <p:txBody>
          <a:bodyPr wrap="none" rtlCol="0">
            <a:spAutoFit/>
          </a:bodyPr>
          <a:lstStyle/>
          <a:p>
            <a:pPr algn="ctr"/>
            <a:r>
              <a:rPr lang="en-GB" dirty="0"/>
              <a:t>MAXIMUM:</a:t>
            </a:r>
          </a:p>
          <a:p>
            <a:pPr algn="ctr"/>
            <a:r>
              <a:rPr lang="en-GB" b="1" dirty="0"/>
              <a:t>10MINUTES</a:t>
            </a:r>
          </a:p>
        </p:txBody>
      </p:sp>
      <p:pic>
        <p:nvPicPr>
          <p:cNvPr id="6" name="Picture 5" descr="Graphical user interface, application&#10;&#10;Description automatically generated">
            <a:extLst>
              <a:ext uri="{FF2B5EF4-FFF2-40B4-BE49-F238E27FC236}">
                <a16:creationId xmlns:a16="http://schemas.microsoft.com/office/drawing/2014/main" id="{B366E605-7F46-144C-AEA4-76F8263BBA7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494212" y="2256271"/>
            <a:ext cx="4200105" cy="2345457"/>
          </a:xfrm>
          <a:prstGeom prst="rect">
            <a:avLst/>
          </a:prstGeom>
        </p:spPr>
      </p:pic>
      <p:pic>
        <p:nvPicPr>
          <p:cNvPr id="12" name="Picture 11" descr="Icon&#10;&#10;Description automatically generated with medium confidence">
            <a:extLst>
              <a:ext uri="{FF2B5EF4-FFF2-40B4-BE49-F238E27FC236}">
                <a16:creationId xmlns:a16="http://schemas.microsoft.com/office/drawing/2014/main" id="{1014957E-7E3C-A34F-9A65-F21F6478A597}"/>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721012" y="5115792"/>
            <a:ext cx="856737" cy="856737"/>
          </a:xfrm>
          <a:prstGeom prst="rect">
            <a:avLst/>
          </a:prstGeom>
        </p:spPr>
      </p:pic>
      <p:pic>
        <p:nvPicPr>
          <p:cNvPr id="14" name="Picture 13" descr="A picture containing text, clapperboard&#10;&#10;Description automatically generated">
            <a:extLst>
              <a:ext uri="{FF2B5EF4-FFF2-40B4-BE49-F238E27FC236}">
                <a16:creationId xmlns:a16="http://schemas.microsoft.com/office/drawing/2014/main" id="{3E0B9B4A-A877-034B-BFE0-BAC71BFA5F85}"/>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rot="20703221">
            <a:off x="261389" y="5271527"/>
            <a:ext cx="579421" cy="618966"/>
          </a:xfrm>
          <a:prstGeom prst="rect">
            <a:avLst/>
          </a:prstGeom>
        </p:spPr>
      </p:pic>
      <p:pic>
        <p:nvPicPr>
          <p:cNvPr id="2" name="Picture 1">
            <a:extLst>
              <a:ext uri="{FF2B5EF4-FFF2-40B4-BE49-F238E27FC236}">
                <a16:creationId xmlns:a16="http://schemas.microsoft.com/office/drawing/2014/main" id="{36A23F9C-AC05-4944-87E0-A13B03BFCD28}"/>
              </a:ext>
            </a:extLst>
          </p:cNvPr>
          <p:cNvPicPr>
            <a:picLocks noChangeAspect="1"/>
          </p:cNvPicPr>
          <p:nvPr/>
        </p:nvPicPr>
        <p:blipFill>
          <a:blip r:embed="rId12"/>
          <a:stretch>
            <a:fillRect/>
          </a:stretch>
        </p:blipFill>
        <p:spPr>
          <a:xfrm>
            <a:off x="351910" y="1658714"/>
            <a:ext cx="3251200" cy="3251200"/>
          </a:xfrm>
          <a:prstGeom prst="rect">
            <a:avLst/>
          </a:prstGeom>
        </p:spPr>
      </p:pic>
    </p:spTree>
    <p:extLst>
      <p:ext uri="{BB962C8B-B14F-4D97-AF65-F5344CB8AC3E}">
        <p14:creationId xmlns:p14="http://schemas.microsoft.com/office/powerpoint/2010/main" val="29931892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413018-B7E5-7B46-91B3-DFD6F2AFDFCE}"/>
              </a:ext>
            </a:extLst>
          </p:cNvPr>
          <p:cNvSpPr txBox="1"/>
          <p:nvPr/>
        </p:nvSpPr>
        <p:spPr>
          <a:xfrm>
            <a:off x="902867" y="5439157"/>
            <a:ext cx="6172200" cy="430887"/>
          </a:xfrm>
          <a:prstGeom prst="rect">
            <a:avLst/>
          </a:prstGeom>
          <a:noFill/>
        </p:spPr>
        <p:txBody>
          <a:bodyPr wrap="square" rtlCol="0">
            <a:spAutoFit/>
          </a:bodyPr>
          <a:lstStyle/>
          <a:p>
            <a:r>
              <a:rPr lang="en-GB" sz="2200" dirty="0"/>
              <a:t>Mary’s Group: </a:t>
            </a:r>
            <a:r>
              <a:rPr lang="en-GB" sz="2200" b="1" dirty="0" err="1"/>
              <a:t>Flipgrid.com</a:t>
            </a:r>
            <a:r>
              <a:rPr lang="en-GB" sz="2200" b="1" dirty="0"/>
              <a:t>/072544eb</a:t>
            </a:r>
          </a:p>
        </p:txBody>
      </p:sp>
      <p:pic>
        <p:nvPicPr>
          <p:cNvPr id="5" name="Picture 4" descr="A picture containing icon&#10;&#10;Description automatically generated">
            <a:extLst>
              <a:ext uri="{FF2B5EF4-FFF2-40B4-BE49-F238E27FC236}">
                <a16:creationId xmlns:a16="http://schemas.microsoft.com/office/drawing/2014/main" id="{E4CBC610-141F-3B42-876E-792EE5D2F09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85296" y="268106"/>
            <a:ext cx="3251200" cy="1809750"/>
          </a:xfrm>
          <a:prstGeom prst="rect">
            <a:avLst/>
          </a:prstGeom>
        </p:spPr>
      </p:pic>
      <p:pic>
        <p:nvPicPr>
          <p:cNvPr id="8" name="Picture 7" descr="Icon&#10;&#10;Description automatically generated with medium confidence">
            <a:extLst>
              <a:ext uri="{FF2B5EF4-FFF2-40B4-BE49-F238E27FC236}">
                <a16:creationId xmlns:a16="http://schemas.microsoft.com/office/drawing/2014/main" id="{E1CBF229-6048-F448-9D62-1C26B2B3C98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721012" y="5115792"/>
            <a:ext cx="856737" cy="856737"/>
          </a:xfrm>
          <a:prstGeom prst="rect">
            <a:avLst/>
          </a:prstGeom>
        </p:spPr>
      </p:pic>
      <p:sp>
        <p:nvSpPr>
          <p:cNvPr id="11" name="TextBox 10">
            <a:extLst>
              <a:ext uri="{FF2B5EF4-FFF2-40B4-BE49-F238E27FC236}">
                <a16:creationId xmlns:a16="http://schemas.microsoft.com/office/drawing/2014/main" id="{1407819C-1FF1-6B4F-BF76-6C0996E316EC}"/>
              </a:ext>
            </a:extLst>
          </p:cNvPr>
          <p:cNvSpPr txBox="1"/>
          <p:nvPr/>
        </p:nvSpPr>
        <p:spPr>
          <a:xfrm>
            <a:off x="254000" y="238075"/>
            <a:ext cx="4204164" cy="1323439"/>
          </a:xfrm>
          <a:prstGeom prst="rect">
            <a:avLst/>
          </a:prstGeom>
          <a:noFill/>
        </p:spPr>
        <p:txBody>
          <a:bodyPr wrap="none" rtlCol="0">
            <a:spAutoFit/>
          </a:bodyPr>
          <a:lstStyle/>
          <a:p>
            <a:r>
              <a:rPr lang="en-GB" sz="4000" b="1" dirty="0"/>
              <a:t>Deadline</a:t>
            </a:r>
            <a:r>
              <a:rPr lang="en-GB" sz="4000" dirty="0"/>
              <a:t>:</a:t>
            </a:r>
          </a:p>
          <a:p>
            <a:r>
              <a:rPr lang="en-GB" sz="4000" dirty="0"/>
              <a:t>5</a:t>
            </a:r>
            <a:r>
              <a:rPr lang="en-GB" sz="4000" baseline="30000" dirty="0"/>
              <a:t>th</a:t>
            </a:r>
            <a:r>
              <a:rPr lang="en-GB" sz="4000" dirty="0"/>
              <a:t> November 2021</a:t>
            </a:r>
          </a:p>
        </p:txBody>
      </p:sp>
      <p:pic>
        <p:nvPicPr>
          <p:cNvPr id="4" name="Picture 3" descr="A picture containing text, clapperboard&#10;&#10;Description automatically generated">
            <a:extLst>
              <a:ext uri="{FF2B5EF4-FFF2-40B4-BE49-F238E27FC236}">
                <a16:creationId xmlns:a16="http://schemas.microsoft.com/office/drawing/2014/main" id="{39791E1E-B53A-F548-B62F-7202254370E3}"/>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703221">
            <a:off x="261389" y="5271527"/>
            <a:ext cx="579421" cy="618966"/>
          </a:xfrm>
          <a:prstGeom prst="rect">
            <a:avLst/>
          </a:prstGeom>
        </p:spPr>
      </p:pic>
      <p:sp>
        <p:nvSpPr>
          <p:cNvPr id="9" name="TextBox 8">
            <a:extLst>
              <a:ext uri="{FF2B5EF4-FFF2-40B4-BE49-F238E27FC236}">
                <a16:creationId xmlns:a16="http://schemas.microsoft.com/office/drawing/2014/main" id="{E49F68E2-721B-9A4D-A1EB-EF489D5445D0}"/>
              </a:ext>
            </a:extLst>
          </p:cNvPr>
          <p:cNvSpPr txBox="1"/>
          <p:nvPr/>
        </p:nvSpPr>
        <p:spPr>
          <a:xfrm>
            <a:off x="7673796" y="5223713"/>
            <a:ext cx="1317348" cy="646331"/>
          </a:xfrm>
          <a:prstGeom prst="rect">
            <a:avLst/>
          </a:prstGeom>
          <a:noFill/>
        </p:spPr>
        <p:txBody>
          <a:bodyPr wrap="none" rtlCol="0">
            <a:spAutoFit/>
          </a:bodyPr>
          <a:lstStyle/>
          <a:p>
            <a:pPr algn="ctr"/>
            <a:r>
              <a:rPr lang="en-GB" dirty="0"/>
              <a:t>MAXIMUM:</a:t>
            </a:r>
          </a:p>
          <a:p>
            <a:pPr algn="ctr"/>
            <a:r>
              <a:rPr lang="en-GB" b="1" dirty="0"/>
              <a:t>10MINUTES</a:t>
            </a:r>
          </a:p>
        </p:txBody>
      </p:sp>
      <p:pic>
        <p:nvPicPr>
          <p:cNvPr id="6" name="Picture 5" descr="Graphical user interface, application&#10;&#10;Description automatically generated">
            <a:extLst>
              <a:ext uri="{FF2B5EF4-FFF2-40B4-BE49-F238E27FC236}">
                <a16:creationId xmlns:a16="http://schemas.microsoft.com/office/drawing/2014/main" id="{44A44E6F-8CFA-1A48-85C1-8080073D86B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314255" y="2240855"/>
            <a:ext cx="4379254" cy="2445499"/>
          </a:xfrm>
          <a:prstGeom prst="rect">
            <a:avLst/>
          </a:prstGeom>
        </p:spPr>
      </p:pic>
      <p:pic>
        <p:nvPicPr>
          <p:cNvPr id="12" name="Picture 11" descr="Icon&#10;&#10;Description automatically generated">
            <a:extLst>
              <a:ext uri="{FF2B5EF4-FFF2-40B4-BE49-F238E27FC236}">
                <a16:creationId xmlns:a16="http://schemas.microsoft.com/office/drawing/2014/main" id="{8D5E964E-75BA-4746-B505-4E880C82F810}"/>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712164" y="513677"/>
            <a:ext cx="889000" cy="889000"/>
          </a:xfrm>
          <a:prstGeom prst="rect">
            <a:avLst/>
          </a:prstGeom>
        </p:spPr>
      </p:pic>
      <p:pic>
        <p:nvPicPr>
          <p:cNvPr id="7" name="Picture 6" descr="Qr code&#10;&#10;Description automatically generated">
            <a:extLst>
              <a:ext uri="{FF2B5EF4-FFF2-40B4-BE49-F238E27FC236}">
                <a16:creationId xmlns:a16="http://schemas.microsoft.com/office/drawing/2014/main" id="{F306DC59-04C3-2841-8641-C9E82F780CA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54000" y="1555399"/>
            <a:ext cx="3607273" cy="3607273"/>
          </a:xfrm>
          <a:prstGeom prst="rect">
            <a:avLst/>
          </a:prstGeom>
        </p:spPr>
      </p:pic>
    </p:spTree>
    <p:extLst>
      <p:ext uri="{BB962C8B-B14F-4D97-AF65-F5344CB8AC3E}">
        <p14:creationId xmlns:p14="http://schemas.microsoft.com/office/powerpoint/2010/main" val="4184325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A88B054A-AB97-A248-8AFA-A37612CB32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2518668" cy="30771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8D0C4B2A-73CF-5E4E-A17B-28E1EB9CC4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4" y="194940"/>
            <a:ext cx="2658522" cy="30708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4EF49406-2050-004B-B58E-89353927D0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3356992"/>
            <a:ext cx="4032448" cy="251355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e the source image">
            <a:extLst>
              <a:ext uri="{FF2B5EF4-FFF2-40B4-BE49-F238E27FC236}">
                <a16:creationId xmlns:a16="http://schemas.microsoft.com/office/drawing/2014/main" id="{9BB64819-721F-F145-B4BC-3E514B229A6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7984" y="3356991"/>
            <a:ext cx="3573781" cy="251355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91705FB7-3AB7-8D46-A9EC-2E3732FC76E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6136" y="194940"/>
            <a:ext cx="3256291" cy="307080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2C830AA-04CF-8B47-9E74-FCA5ADFF7D8A}"/>
              </a:ext>
            </a:extLst>
          </p:cNvPr>
          <p:cNvSpPr txBox="1"/>
          <p:nvPr/>
        </p:nvSpPr>
        <p:spPr>
          <a:xfrm>
            <a:off x="8413271" y="3356992"/>
            <a:ext cx="328937" cy="2554545"/>
          </a:xfrm>
          <a:prstGeom prst="rect">
            <a:avLst/>
          </a:prstGeom>
          <a:noFill/>
        </p:spPr>
        <p:txBody>
          <a:bodyPr wrap="none" rtlCol="0">
            <a:spAutoFit/>
          </a:bodyPr>
          <a:lstStyle/>
          <a:p>
            <a:pPr algn="ctr"/>
            <a:r>
              <a:rPr lang="en-GB" sz="3200" b="1" dirty="0">
                <a:latin typeface="Brambles" panose="02000506000000020003" pitchFamily="2" charset="0"/>
              </a:rPr>
              <a:t>I</a:t>
            </a:r>
          </a:p>
          <a:p>
            <a:pPr algn="ctr"/>
            <a:r>
              <a:rPr lang="en-GB" sz="3200" b="1" dirty="0">
                <a:latin typeface="Brambles" panose="02000506000000020003" pitchFamily="2" charset="0"/>
              </a:rPr>
              <a:t>D</a:t>
            </a:r>
          </a:p>
          <a:p>
            <a:pPr algn="ctr"/>
            <a:r>
              <a:rPr lang="en-GB" sz="3200" b="1" dirty="0">
                <a:latin typeface="Brambles" panose="02000506000000020003" pitchFamily="2" charset="0"/>
              </a:rPr>
              <a:t>E</a:t>
            </a:r>
          </a:p>
          <a:p>
            <a:pPr algn="ctr"/>
            <a:r>
              <a:rPr lang="en-GB" sz="3200" b="1" dirty="0">
                <a:latin typeface="Brambles" panose="02000506000000020003" pitchFamily="2" charset="0"/>
              </a:rPr>
              <a:t>A</a:t>
            </a:r>
          </a:p>
          <a:p>
            <a:pPr algn="ctr"/>
            <a:r>
              <a:rPr lang="en-GB" sz="3200" b="1" dirty="0">
                <a:latin typeface="Brambles" panose="02000506000000020003" pitchFamily="2" charset="0"/>
              </a:rPr>
              <a:t>S</a:t>
            </a:r>
          </a:p>
        </p:txBody>
      </p:sp>
    </p:spTree>
    <p:extLst>
      <p:ext uri="{BB962C8B-B14F-4D97-AF65-F5344CB8AC3E}">
        <p14:creationId xmlns:p14="http://schemas.microsoft.com/office/powerpoint/2010/main" val="5445209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C830AA-04CF-8B47-9E74-FCA5ADFF7D8A}"/>
              </a:ext>
            </a:extLst>
          </p:cNvPr>
          <p:cNvSpPr txBox="1"/>
          <p:nvPr/>
        </p:nvSpPr>
        <p:spPr>
          <a:xfrm>
            <a:off x="8413271" y="3356992"/>
            <a:ext cx="328937" cy="2554545"/>
          </a:xfrm>
          <a:prstGeom prst="rect">
            <a:avLst/>
          </a:prstGeom>
          <a:noFill/>
        </p:spPr>
        <p:txBody>
          <a:bodyPr wrap="none" rtlCol="0">
            <a:spAutoFit/>
          </a:bodyPr>
          <a:lstStyle/>
          <a:p>
            <a:pPr algn="ctr"/>
            <a:r>
              <a:rPr lang="en-GB" sz="3200" b="1" dirty="0">
                <a:latin typeface="Brambles" panose="02000506000000020003" pitchFamily="2" charset="0"/>
              </a:rPr>
              <a:t>I</a:t>
            </a:r>
          </a:p>
          <a:p>
            <a:pPr algn="ctr"/>
            <a:r>
              <a:rPr lang="en-GB" sz="3200" b="1" dirty="0">
                <a:latin typeface="Brambles" panose="02000506000000020003" pitchFamily="2" charset="0"/>
              </a:rPr>
              <a:t>D</a:t>
            </a:r>
          </a:p>
          <a:p>
            <a:pPr algn="ctr"/>
            <a:r>
              <a:rPr lang="en-GB" sz="3200" b="1" dirty="0">
                <a:latin typeface="Brambles" panose="02000506000000020003" pitchFamily="2" charset="0"/>
              </a:rPr>
              <a:t>E</a:t>
            </a:r>
          </a:p>
          <a:p>
            <a:pPr algn="ctr"/>
            <a:r>
              <a:rPr lang="en-GB" sz="3200" b="1" dirty="0">
                <a:latin typeface="Brambles" panose="02000506000000020003" pitchFamily="2" charset="0"/>
              </a:rPr>
              <a:t>A</a:t>
            </a:r>
          </a:p>
          <a:p>
            <a:pPr algn="ctr"/>
            <a:r>
              <a:rPr lang="en-GB" sz="3200" b="1" dirty="0">
                <a:latin typeface="Brambles" panose="02000506000000020003" pitchFamily="2" charset="0"/>
              </a:rPr>
              <a:t>S</a:t>
            </a:r>
          </a:p>
        </p:txBody>
      </p:sp>
      <p:pic>
        <p:nvPicPr>
          <p:cNvPr id="3074" name="Picture 2" descr="See the source image">
            <a:extLst>
              <a:ext uri="{FF2B5EF4-FFF2-40B4-BE49-F238E27FC236}">
                <a16:creationId xmlns:a16="http://schemas.microsoft.com/office/drawing/2014/main" id="{1C6A5146-1D60-BC48-9E84-90AB82BF95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283" y="188640"/>
            <a:ext cx="4352442" cy="289180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ee the source image">
            <a:extLst>
              <a:ext uri="{FF2B5EF4-FFF2-40B4-BE49-F238E27FC236}">
                <a16:creationId xmlns:a16="http://schemas.microsoft.com/office/drawing/2014/main" id="{FDA27992-4109-024C-8572-4DC4FE4EDA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1703" y="188640"/>
            <a:ext cx="3217804" cy="572289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ee the source image">
            <a:extLst>
              <a:ext uri="{FF2B5EF4-FFF2-40B4-BE49-F238E27FC236}">
                <a16:creationId xmlns:a16="http://schemas.microsoft.com/office/drawing/2014/main" id="{F6630E55-E1C5-D545-B855-91CBB529F94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447"/>
          <a:stretch/>
        </p:blipFill>
        <p:spPr bwMode="auto">
          <a:xfrm>
            <a:off x="2335781" y="3212974"/>
            <a:ext cx="2213944" cy="269856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ee the source image">
            <a:extLst>
              <a:ext uri="{FF2B5EF4-FFF2-40B4-BE49-F238E27FC236}">
                <a16:creationId xmlns:a16="http://schemas.microsoft.com/office/drawing/2014/main" id="{610F5B95-C9B1-5844-A62B-2D44A383E24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2083" y="3212974"/>
            <a:ext cx="2045661" cy="2727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252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28164E02-9602-234C-B739-EA19C94351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3382"/>
            <a:ext cx="3323652" cy="587727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49875848-A92E-C948-91B4-E6BAB21479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13382"/>
            <a:ext cx="4392488" cy="5863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93024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FF15C361-501F-BD49-B93D-F6A96831EE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45" y="186841"/>
            <a:ext cx="4797087" cy="511436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D267680A-3A3F-F247-B23B-3A8DFC61FD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70"/>
          <a:stretch/>
        </p:blipFill>
        <p:spPr bwMode="auto">
          <a:xfrm>
            <a:off x="5004048" y="28550"/>
            <a:ext cx="4104339" cy="5805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43565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Duck Towel Folding | How To Make Towel Duck Origami |Swan Towel Design|#mrgariya #towelfolding❤">
            <a:hlinkClick r:id="" action="ppaction://media"/>
            <a:extLst>
              <a:ext uri="{FF2B5EF4-FFF2-40B4-BE49-F238E27FC236}">
                <a16:creationId xmlns:a16="http://schemas.microsoft.com/office/drawing/2014/main" id="{A1F3277F-70DD-4D40-AEC2-3688A618FF35}"/>
              </a:ext>
            </a:extLst>
          </p:cNvPr>
          <p:cNvPicPr>
            <a:picLocks noRot="1" noChangeAspect="1"/>
          </p:cNvPicPr>
          <p:nvPr>
            <a:videoFile r:link="rId1"/>
          </p:nvPr>
        </p:nvPicPr>
        <p:blipFill>
          <a:blip r:embed="rId3"/>
          <a:stretch>
            <a:fillRect/>
          </a:stretch>
        </p:blipFill>
        <p:spPr>
          <a:xfrm>
            <a:off x="179529" y="620688"/>
            <a:ext cx="8784942" cy="4963492"/>
          </a:xfrm>
          <a:prstGeom prst="rect">
            <a:avLst/>
          </a:prstGeom>
        </p:spPr>
      </p:pic>
    </p:spTree>
    <p:extLst>
      <p:ext uri="{BB962C8B-B14F-4D97-AF65-F5344CB8AC3E}">
        <p14:creationId xmlns:p14="http://schemas.microsoft.com/office/powerpoint/2010/main" val="291512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ow to decorate bedroom for romantic night | romantic bedroom decorating ideas diy | towel art">
            <a:hlinkClick r:id="" action="ppaction://media"/>
            <a:extLst>
              <a:ext uri="{FF2B5EF4-FFF2-40B4-BE49-F238E27FC236}">
                <a16:creationId xmlns:a16="http://schemas.microsoft.com/office/drawing/2014/main" id="{E67B32C2-2B0F-4644-BF60-E16D6F90B5BB}"/>
              </a:ext>
            </a:extLst>
          </p:cNvPr>
          <p:cNvPicPr>
            <a:picLocks noRot="1" noChangeAspect="1"/>
          </p:cNvPicPr>
          <p:nvPr>
            <a:videoFile r:link="rId1"/>
          </p:nvPr>
        </p:nvPicPr>
        <p:blipFill>
          <a:blip r:embed="rId3"/>
          <a:stretch>
            <a:fillRect/>
          </a:stretch>
        </p:blipFill>
        <p:spPr>
          <a:xfrm>
            <a:off x="238775" y="764704"/>
            <a:ext cx="8666450" cy="4896544"/>
          </a:xfrm>
          <a:prstGeom prst="rect">
            <a:avLst/>
          </a:prstGeom>
        </p:spPr>
      </p:pic>
    </p:spTree>
    <p:extLst>
      <p:ext uri="{BB962C8B-B14F-4D97-AF65-F5344CB8AC3E}">
        <p14:creationId xmlns:p14="http://schemas.microsoft.com/office/powerpoint/2010/main" val="3673287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309117-3134-E64E-B06F-7246A31BD06F}"/>
              </a:ext>
            </a:extLst>
          </p:cNvPr>
          <p:cNvSpPr txBox="1"/>
          <p:nvPr/>
        </p:nvSpPr>
        <p:spPr>
          <a:xfrm>
            <a:off x="477988" y="2708920"/>
            <a:ext cx="822918" cy="369332"/>
          </a:xfrm>
          <a:prstGeom prst="rect">
            <a:avLst/>
          </a:prstGeom>
          <a:noFill/>
        </p:spPr>
        <p:txBody>
          <a:bodyPr wrap="none" rtlCol="0">
            <a:spAutoFit/>
          </a:bodyPr>
          <a:lstStyle/>
          <a:p>
            <a:r>
              <a:rPr lang="en-GB" dirty="0">
                <a:hlinkClick r:id="rId2"/>
              </a:rPr>
              <a:t>Flower</a:t>
            </a:r>
            <a:endParaRPr lang="en-GB" dirty="0"/>
          </a:p>
        </p:txBody>
      </p:sp>
      <p:sp>
        <p:nvSpPr>
          <p:cNvPr id="3" name="TextBox 2">
            <a:extLst>
              <a:ext uri="{FF2B5EF4-FFF2-40B4-BE49-F238E27FC236}">
                <a16:creationId xmlns:a16="http://schemas.microsoft.com/office/drawing/2014/main" id="{EDCA0E22-E736-F041-973F-A8C5257D9060}"/>
              </a:ext>
            </a:extLst>
          </p:cNvPr>
          <p:cNvSpPr txBox="1"/>
          <p:nvPr/>
        </p:nvSpPr>
        <p:spPr>
          <a:xfrm>
            <a:off x="477988" y="3501008"/>
            <a:ext cx="2139047" cy="369332"/>
          </a:xfrm>
          <a:prstGeom prst="rect">
            <a:avLst/>
          </a:prstGeom>
          <a:noFill/>
        </p:spPr>
        <p:txBody>
          <a:bodyPr wrap="none" rtlCol="0">
            <a:spAutoFit/>
          </a:bodyPr>
          <a:lstStyle/>
          <a:p>
            <a:r>
              <a:rPr lang="en-GB" dirty="0">
                <a:hlinkClick r:id="rId3"/>
              </a:rPr>
              <a:t>Swans within a heart</a:t>
            </a:r>
            <a:endParaRPr lang="en-GB" dirty="0"/>
          </a:p>
        </p:txBody>
      </p:sp>
      <p:sp>
        <p:nvSpPr>
          <p:cNvPr id="4" name="TextBox 3">
            <a:extLst>
              <a:ext uri="{FF2B5EF4-FFF2-40B4-BE49-F238E27FC236}">
                <a16:creationId xmlns:a16="http://schemas.microsoft.com/office/drawing/2014/main" id="{DAE4BF1B-85B9-844E-B853-AC7B4251DFB8}"/>
              </a:ext>
            </a:extLst>
          </p:cNvPr>
          <p:cNvSpPr txBox="1"/>
          <p:nvPr/>
        </p:nvSpPr>
        <p:spPr>
          <a:xfrm>
            <a:off x="477988" y="4323953"/>
            <a:ext cx="1485920" cy="369332"/>
          </a:xfrm>
          <a:prstGeom prst="rect">
            <a:avLst/>
          </a:prstGeom>
          <a:noFill/>
        </p:spPr>
        <p:txBody>
          <a:bodyPr wrap="none" rtlCol="0">
            <a:spAutoFit/>
          </a:bodyPr>
          <a:lstStyle/>
          <a:p>
            <a:r>
              <a:rPr lang="en-GB" dirty="0">
                <a:hlinkClick r:id="rId4"/>
              </a:rPr>
              <a:t>Flower basket</a:t>
            </a:r>
            <a:endParaRPr lang="en-GB" dirty="0"/>
          </a:p>
        </p:txBody>
      </p:sp>
      <p:sp>
        <p:nvSpPr>
          <p:cNvPr id="5" name="TextBox 4">
            <a:extLst>
              <a:ext uri="{FF2B5EF4-FFF2-40B4-BE49-F238E27FC236}">
                <a16:creationId xmlns:a16="http://schemas.microsoft.com/office/drawing/2014/main" id="{5A27E6A2-E317-3843-8DBC-F94EF39E96E2}"/>
              </a:ext>
            </a:extLst>
          </p:cNvPr>
          <p:cNvSpPr txBox="1"/>
          <p:nvPr/>
        </p:nvSpPr>
        <p:spPr>
          <a:xfrm>
            <a:off x="477988" y="5157192"/>
            <a:ext cx="1016112" cy="369332"/>
          </a:xfrm>
          <a:prstGeom prst="rect">
            <a:avLst/>
          </a:prstGeom>
          <a:noFill/>
        </p:spPr>
        <p:txBody>
          <a:bodyPr wrap="none" rtlCol="0">
            <a:spAutoFit/>
          </a:bodyPr>
          <a:lstStyle/>
          <a:p>
            <a:r>
              <a:rPr lang="en-GB" dirty="0">
                <a:hlinkClick r:id="rId5"/>
              </a:rPr>
              <a:t>Elephant</a:t>
            </a:r>
            <a:endParaRPr lang="en-GB" dirty="0"/>
          </a:p>
        </p:txBody>
      </p:sp>
      <p:pic>
        <p:nvPicPr>
          <p:cNvPr id="7" name="Graphic 6" descr="Video camera with solid fill">
            <a:extLst>
              <a:ext uri="{FF2B5EF4-FFF2-40B4-BE49-F238E27FC236}">
                <a16:creationId xmlns:a16="http://schemas.microsoft.com/office/drawing/2014/main" id="{EB99823F-EB17-1C4B-A51A-588A9802182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1519" y="-138759"/>
            <a:ext cx="2155143" cy="2155143"/>
          </a:xfrm>
          <a:prstGeom prst="rect">
            <a:avLst/>
          </a:prstGeom>
        </p:spPr>
      </p:pic>
      <p:pic>
        <p:nvPicPr>
          <p:cNvPr id="9" name="Graphic 8" descr="Clapper board with solid fill">
            <a:extLst>
              <a:ext uri="{FF2B5EF4-FFF2-40B4-BE49-F238E27FC236}">
                <a16:creationId xmlns:a16="http://schemas.microsoft.com/office/drawing/2014/main" id="{AB786C10-B410-2348-8E42-6D6A09562A0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477943" y="4297203"/>
            <a:ext cx="914400" cy="914400"/>
          </a:xfrm>
          <a:prstGeom prst="rect">
            <a:avLst/>
          </a:prstGeom>
        </p:spPr>
      </p:pic>
      <p:sp>
        <p:nvSpPr>
          <p:cNvPr id="10" name="TextBox 9">
            <a:extLst>
              <a:ext uri="{FF2B5EF4-FFF2-40B4-BE49-F238E27FC236}">
                <a16:creationId xmlns:a16="http://schemas.microsoft.com/office/drawing/2014/main" id="{3C131B49-3EC6-DD4F-B989-622E8A465777}"/>
              </a:ext>
            </a:extLst>
          </p:cNvPr>
          <p:cNvSpPr txBox="1"/>
          <p:nvPr/>
        </p:nvSpPr>
        <p:spPr>
          <a:xfrm>
            <a:off x="4386042" y="4569737"/>
            <a:ext cx="4482124" cy="369332"/>
          </a:xfrm>
          <a:prstGeom prst="rect">
            <a:avLst/>
          </a:prstGeom>
          <a:noFill/>
        </p:spPr>
        <p:txBody>
          <a:bodyPr wrap="none" rtlCol="0">
            <a:spAutoFit/>
          </a:bodyPr>
          <a:lstStyle/>
          <a:p>
            <a:r>
              <a:rPr lang="en-GB" dirty="0"/>
              <a:t>Click the links to access further tutorial videos</a:t>
            </a:r>
          </a:p>
        </p:txBody>
      </p:sp>
      <p:sp>
        <p:nvSpPr>
          <p:cNvPr id="11" name="TextBox 10">
            <a:extLst>
              <a:ext uri="{FF2B5EF4-FFF2-40B4-BE49-F238E27FC236}">
                <a16:creationId xmlns:a16="http://schemas.microsoft.com/office/drawing/2014/main" id="{31A10A75-52C0-2D4C-9180-E13A1180DDC1}"/>
              </a:ext>
            </a:extLst>
          </p:cNvPr>
          <p:cNvSpPr txBox="1"/>
          <p:nvPr/>
        </p:nvSpPr>
        <p:spPr>
          <a:xfrm>
            <a:off x="454343" y="2016384"/>
            <a:ext cx="1069075" cy="369332"/>
          </a:xfrm>
          <a:prstGeom prst="rect">
            <a:avLst/>
          </a:prstGeom>
          <a:noFill/>
        </p:spPr>
        <p:txBody>
          <a:bodyPr wrap="none" rtlCol="0">
            <a:spAutoFit/>
          </a:bodyPr>
          <a:lstStyle/>
          <a:p>
            <a:r>
              <a:rPr lang="en-GB" dirty="0">
                <a:hlinkClick r:id="rId10"/>
              </a:rPr>
              <a:t>Romantic</a:t>
            </a:r>
            <a:endParaRPr lang="en-GB" dirty="0"/>
          </a:p>
        </p:txBody>
      </p:sp>
      <p:pic>
        <p:nvPicPr>
          <p:cNvPr id="13" name="Picture 12" descr="Candles and towels">
            <a:extLst>
              <a:ext uri="{FF2B5EF4-FFF2-40B4-BE49-F238E27FC236}">
                <a16:creationId xmlns:a16="http://schemas.microsoft.com/office/drawing/2014/main" id="{2EC66543-AEB2-9B4F-8FE0-7C437C9803E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477943" y="260648"/>
            <a:ext cx="5414538" cy="3609692"/>
          </a:xfrm>
          <a:prstGeom prst="rect">
            <a:avLst/>
          </a:prstGeom>
        </p:spPr>
      </p:pic>
    </p:spTree>
    <p:extLst>
      <p:ext uri="{BB962C8B-B14F-4D97-AF65-F5344CB8AC3E}">
        <p14:creationId xmlns:p14="http://schemas.microsoft.com/office/powerpoint/2010/main" val="27874265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Swan Towel - Towel Art">
            <a:hlinkClick r:id="" action="ppaction://media"/>
            <a:extLst>
              <a:ext uri="{FF2B5EF4-FFF2-40B4-BE49-F238E27FC236}">
                <a16:creationId xmlns:a16="http://schemas.microsoft.com/office/drawing/2014/main" id="{E0C94F7C-FA16-6148-BF80-4B806469CB77}"/>
              </a:ext>
            </a:extLst>
          </p:cNvPr>
          <p:cNvPicPr>
            <a:picLocks noRot="1" noChangeAspect="1"/>
          </p:cNvPicPr>
          <p:nvPr>
            <a:videoFile r:link="rId1"/>
          </p:nvPr>
        </p:nvPicPr>
        <p:blipFill>
          <a:blip r:embed="rId3"/>
          <a:stretch>
            <a:fillRect/>
          </a:stretch>
        </p:blipFill>
        <p:spPr>
          <a:xfrm>
            <a:off x="175052" y="476672"/>
            <a:ext cx="8793896" cy="4968552"/>
          </a:xfrm>
          <a:prstGeom prst="rect">
            <a:avLst/>
          </a:prstGeom>
        </p:spPr>
      </p:pic>
    </p:spTree>
    <p:extLst>
      <p:ext uri="{BB962C8B-B14F-4D97-AF65-F5344CB8AC3E}">
        <p14:creationId xmlns:p14="http://schemas.microsoft.com/office/powerpoint/2010/main" val="488175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OW TO MAKE TOWEL ANIMALS/TOWEL ART TUTORIAL - FOR BEGINNERS!">
            <a:hlinkClick r:id="" action="ppaction://media"/>
            <a:extLst>
              <a:ext uri="{FF2B5EF4-FFF2-40B4-BE49-F238E27FC236}">
                <a16:creationId xmlns:a16="http://schemas.microsoft.com/office/drawing/2014/main" id="{A0C0CB78-60DA-0E4A-BF76-B45BEF418478}"/>
              </a:ext>
            </a:extLst>
          </p:cNvPr>
          <p:cNvPicPr>
            <a:picLocks noRot="1" noChangeAspect="1"/>
          </p:cNvPicPr>
          <p:nvPr>
            <a:videoFile r:link="rId1"/>
          </p:nvPr>
        </p:nvPicPr>
        <p:blipFill>
          <a:blip r:embed="rId3"/>
          <a:stretch>
            <a:fillRect/>
          </a:stretch>
        </p:blipFill>
        <p:spPr>
          <a:xfrm>
            <a:off x="238775" y="476672"/>
            <a:ext cx="8666449" cy="4896544"/>
          </a:xfrm>
          <a:prstGeom prst="rect">
            <a:avLst/>
          </a:prstGeom>
        </p:spPr>
      </p:pic>
    </p:spTree>
    <p:extLst>
      <p:ext uri="{BB962C8B-B14F-4D97-AF65-F5344CB8AC3E}">
        <p14:creationId xmlns:p14="http://schemas.microsoft.com/office/powerpoint/2010/main" val="2720775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A119563-9B5A-BA4D-8912-F2E46A327FFF}"/>
              </a:ext>
            </a:extLst>
          </p:cNvPr>
          <p:cNvPicPr>
            <a:picLocks noChangeAspect="1"/>
          </p:cNvPicPr>
          <p:nvPr/>
        </p:nvPicPr>
        <p:blipFill rotWithShape="1">
          <a:blip r:embed="rId3"/>
          <a:srcRect b="15911"/>
          <a:stretch/>
        </p:blipFill>
        <p:spPr>
          <a:xfrm>
            <a:off x="2561369" y="4869160"/>
            <a:ext cx="1499609" cy="1784481"/>
          </a:xfrm>
          <a:prstGeom prst="rect">
            <a:avLst/>
          </a:prstGeom>
        </p:spPr>
      </p:pic>
      <p:pic>
        <p:nvPicPr>
          <p:cNvPr id="3" name="Picture 2">
            <a:extLst>
              <a:ext uri="{FF2B5EF4-FFF2-40B4-BE49-F238E27FC236}">
                <a16:creationId xmlns:a16="http://schemas.microsoft.com/office/drawing/2014/main" id="{55F2528D-F619-EE4A-8049-A793D2E85946}"/>
              </a:ext>
            </a:extLst>
          </p:cNvPr>
          <p:cNvPicPr>
            <a:picLocks noChangeAspect="1"/>
          </p:cNvPicPr>
          <p:nvPr/>
        </p:nvPicPr>
        <p:blipFill rotWithShape="1">
          <a:blip r:embed="rId4"/>
          <a:srcRect b="12534"/>
          <a:stretch/>
        </p:blipFill>
        <p:spPr>
          <a:xfrm>
            <a:off x="3728299" y="-157939"/>
            <a:ext cx="5668237" cy="7015939"/>
          </a:xfrm>
          <a:prstGeom prst="rect">
            <a:avLst/>
          </a:prstGeom>
        </p:spPr>
      </p:pic>
      <p:sp>
        <p:nvSpPr>
          <p:cNvPr id="4" name="TextBox 3">
            <a:extLst>
              <a:ext uri="{FF2B5EF4-FFF2-40B4-BE49-F238E27FC236}">
                <a16:creationId xmlns:a16="http://schemas.microsoft.com/office/drawing/2014/main" id="{5B191F27-5BC7-0B43-A111-CC7BAA8D7581}"/>
              </a:ext>
            </a:extLst>
          </p:cNvPr>
          <p:cNvSpPr txBox="1"/>
          <p:nvPr/>
        </p:nvSpPr>
        <p:spPr>
          <a:xfrm>
            <a:off x="2195901" y="5344353"/>
            <a:ext cx="2230546" cy="954107"/>
          </a:xfrm>
          <a:prstGeom prst="rect">
            <a:avLst/>
          </a:prstGeom>
          <a:noFill/>
        </p:spPr>
        <p:txBody>
          <a:bodyPr wrap="none" rtlCol="0">
            <a:spAutoFit/>
          </a:bodyPr>
          <a:lstStyle/>
          <a:p>
            <a:pPr algn="ctr"/>
            <a:r>
              <a:rPr lang="en-GB" sz="2800" b="1" dirty="0"/>
              <a:t>5</a:t>
            </a:r>
            <a:r>
              <a:rPr lang="en-GB" sz="2800" b="1" baseline="30000" dirty="0"/>
              <a:t>th</a:t>
            </a:r>
            <a:r>
              <a:rPr lang="en-GB" sz="2800" b="1" dirty="0"/>
              <a:t> November</a:t>
            </a:r>
          </a:p>
          <a:p>
            <a:pPr algn="ctr"/>
            <a:r>
              <a:rPr lang="en-GB" sz="2800" b="1" dirty="0"/>
              <a:t>4pm</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728696" y="4432303"/>
            <a:ext cx="1164953" cy="436857"/>
          </a:xfrm>
          <a:prstGeom prst="rect">
            <a:avLst/>
          </a:prstGeom>
        </p:spPr>
      </p:pic>
    </p:spTree>
    <p:extLst>
      <p:ext uri="{BB962C8B-B14F-4D97-AF65-F5344CB8AC3E}">
        <p14:creationId xmlns:p14="http://schemas.microsoft.com/office/powerpoint/2010/main" val="24197685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C9942E5-4698-3F40-805E-42526F6DDE39}"/>
              </a:ext>
            </a:extLst>
          </p:cNvPr>
          <p:cNvPicPr>
            <a:picLocks noChangeAspect="1"/>
          </p:cNvPicPr>
          <p:nvPr/>
        </p:nvPicPr>
        <p:blipFill rotWithShape="1">
          <a:blip r:embed="rId2"/>
          <a:srcRect t="7769" b="5296"/>
          <a:stretch/>
        </p:blipFill>
        <p:spPr>
          <a:xfrm>
            <a:off x="0" y="175996"/>
            <a:ext cx="4716016" cy="5801721"/>
          </a:xfrm>
          <a:prstGeom prst="rect">
            <a:avLst/>
          </a:prstGeom>
        </p:spPr>
      </p:pic>
      <p:pic>
        <p:nvPicPr>
          <p:cNvPr id="3" name="Picture 2">
            <a:extLst>
              <a:ext uri="{FF2B5EF4-FFF2-40B4-BE49-F238E27FC236}">
                <a16:creationId xmlns:a16="http://schemas.microsoft.com/office/drawing/2014/main" id="{ECAB37E8-7487-6647-967A-863580AFF4C2}"/>
              </a:ext>
            </a:extLst>
          </p:cNvPr>
          <p:cNvPicPr>
            <a:picLocks noChangeAspect="1"/>
          </p:cNvPicPr>
          <p:nvPr/>
        </p:nvPicPr>
        <p:blipFill rotWithShape="1">
          <a:blip r:embed="rId3"/>
          <a:srcRect b="17334"/>
          <a:stretch/>
        </p:blipFill>
        <p:spPr>
          <a:xfrm>
            <a:off x="4575967" y="-99392"/>
            <a:ext cx="4486721" cy="5248735"/>
          </a:xfrm>
          <a:prstGeom prst="rect">
            <a:avLst/>
          </a:prstGeom>
        </p:spPr>
      </p:pic>
      <p:sp>
        <p:nvSpPr>
          <p:cNvPr id="4" name="TextBox 3">
            <a:extLst>
              <a:ext uri="{FF2B5EF4-FFF2-40B4-BE49-F238E27FC236}">
                <a16:creationId xmlns:a16="http://schemas.microsoft.com/office/drawing/2014/main" id="{7558CCD9-CD9E-B84D-93DA-E27E0DC8B5F3}"/>
              </a:ext>
            </a:extLst>
          </p:cNvPr>
          <p:cNvSpPr txBox="1"/>
          <p:nvPr/>
        </p:nvSpPr>
        <p:spPr>
          <a:xfrm>
            <a:off x="6025895" y="5423719"/>
            <a:ext cx="3036793" cy="553998"/>
          </a:xfrm>
          <a:prstGeom prst="rect">
            <a:avLst/>
          </a:prstGeom>
          <a:noFill/>
        </p:spPr>
        <p:txBody>
          <a:bodyPr wrap="none" rtlCol="0">
            <a:spAutoFit/>
          </a:bodyPr>
          <a:lstStyle/>
          <a:p>
            <a:r>
              <a:rPr lang="en-GB" sz="3000" b="1" dirty="0"/>
              <a:t>The Teaching Plan</a:t>
            </a:r>
          </a:p>
        </p:txBody>
      </p:sp>
      <p:pic>
        <p:nvPicPr>
          <p:cNvPr id="6" name="Graphic 5" descr="Checkbox Ticked with solid fill">
            <a:extLst>
              <a:ext uri="{FF2B5EF4-FFF2-40B4-BE49-F238E27FC236}">
                <a16:creationId xmlns:a16="http://schemas.microsoft.com/office/drawing/2014/main" id="{5F54118C-F342-E34C-B9F0-84B88E973F2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5696" y="1650504"/>
            <a:ext cx="410344" cy="410344"/>
          </a:xfrm>
          <a:prstGeom prst="rect">
            <a:avLst/>
          </a:prstGeom>
        </p:spPr>
      </p:pic>
      <p:pic>
        <p:nvPicPr>
          <p:cNvPr id="7" name="Graphic 6" descr="Checkbox Ticked with solid fill">
            <a:extLst>
              <a:ext uri="{FF2B5EF4-FFF2-40B4-BE49-F238E27FC236}">
                <a16:creationId xmlns:a16="http://schemas.microsoft.com/office/drawing/2014/main" id="{64D4F1B6-A391-9F4C-9480-4AA9F1461A0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5696" y="2010544"/>
            <a:ext cx="410344" cy="410344"/>
          </a:xfrm>
          <a:prstGeom prst="rect">
            <a:avLst/>
          </a:prstGeom>
        </p:spPr>
      </p:pic>
      <p:pic>
        <p:nvPicPr>
          <p:cNvPr id="8" name="Graphic 7" descr="Checkbox Ticked with solid fill">
            <a:extLst>
              <a:ext uri="{FF2B5EF4-FFF2-40B4-BE49-F238E27FC236}">
                <a16:creationId xmlns:a16="http://schemas.microsoft.com/office/drawing/2014/main" id="{156D5B27-DC47-6044-8DBF-B8473014615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5696" y="2575756"/>
            <a:ext cx="410344" cy="410344"/>
          </a:xfrm>
          <a:prstGeom prst="rect">
            <a:avLst/>
          </a:prstGeom>
        </p:spPr>
      </p:pic>
      <p:pic>
        <p:nvPicPr>
          <p:cNvPr id="9" name="Graphic 8" descr="Checkbox Ticked with solid fill">
            <a:extLst>
              <a:ext uri="{FF2B5EF4-FFF2-40B4-BE49-F238E27FC236}">
                <a16:creationId xmlns:a16="http://schemas.microsoft.com/office/drawing/2014/main" id="{BA0D5C37-5196-244F-ABCB-30792986163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5696" y="3358355"/>
            <a:ext cx="410344" cy="410344"/>
          </a:xfrm>
          <a:prstGeom prst="rect">
            <a:avLst/>
          </a:prstGeom>
        </p:spPr>
      </p:pic>
      <p:pic>
        <p:nvPicPr>
          <p:cNvPr id="10" name="Picture 9" descr="Text&#10;&#10;Description automatically generated with medium confidence">
            <a:extLst>
              <a:ext uri="{FF2B5EF4-FFF2-40B4-BE49-F238E27FC236}">
                <a16:creationId xmlns:a16="http://schemas.microsoft.com/office/drawing/2014/main" id="{636111A8-5B1F-124A-A566-8DB280D2615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499992" y="4005064"/>
            <a:ext cx="876921" cy="328845"/>
          </a:xfrm>
          <a:prstGeom prst="rect">
            <a:avLst/>
          </a:prstGeom>
        </p:spPr>
      </p:pic>
      <p:pic>
        <p:nvPicPr>
          <p:cNvPr id="11" name="Picture 10" descr="Text&#10;&#10;Description automatically generated with medium confidence">
            <a:extLst>
              <a:ext uri="{FF2B5EF4-FFF2-40B4-BE49-F238E27FC236}">
                <a16:creationId xmlns:a16="http://schemas.microsoft.com/office/drawing/2014/main" id="{FB7F11FF-6717-A145-B79D-ABF4017C514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499992" y="4905164"/>
            <a:ext cx="876922" cy="328845"/>
          </a:xfrm>
          <a:prstGeom prst="rect">
            <a:avLst/>
          </a:prstGeom>
        </p:spPr>
      </p:pic>
      <p:pic>
        <p:nvPicPr>
          <p:cNvPr id="12" name="Picture 11" descr="Text&#10;&#10;Description automatically generated with medium confidence">
            <a:extLst>
              <a:ext uri="{FF2B5EF4-FFF2-40B4-BE49-F238E27FC236}">
                <a16:creationId xmlns:a16="http://schemas.microsoft.com/office/drawing/2014/main" id="{A4EE5420-C093-2B4A-BC39-E8DF2777038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80312" y="551438"/>
            <a:ext cx="876921" cy="328845"/>
          </a:xfrm>
          <a:prstGeom prst="rect">
            <a:avLst/>
          </a:prstGeom>
        </p:spPr>
      </p:pic>
    </p:spTree>
    <p:extLst>
      <p:ext uri="{BB962C8B-B14F-4D97-AF65-F5344CB8AC3E}">
        <p14:creationId xmlns:p14="http://schemas.microsoft.com/office/powerpoint/2010/main" val="360924680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620688"/>
            <a:ext cx="7992888" cy="1470025"/>
          </a:xfrm>
        </p:spPr>
        <p:txBody>
          <a:bodyPr>
            <a:normAutofit/>
          </a:bodyPr>
          <a:lstStyle/>
          <a:p>
            <a:pPr algn="ctr"/>
            <a:r>
              <a:rPr lang="en-GB" dirty="0">
                <a:solidFill>
                  <a:schemeClr val="bg1"/>
                </a:solidFill>
              </a:rPr>
              <a:t>Operating Hotel Facilities</a:t>
            </a:r>
            <a:br>
              <a:rPr lang="en-GB" i="1" dirty="0">
                <a:solidFill>
                  <a:schemeClr val="bg1"/>
                </a:solidFill>
              </a:rPr>
            </a:br>
            <a:r>
              <a:rPr lang="en-GB" i="1" dirty="0">
                <a:solidFill>
                  <a:schemeClr val="bg1"/>
                </a:solidFill>
              </a:rPr>
              <a:t>BMIH4006</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6228184" y="4007222"/>
            <a:ext cx="2780928" cy="2780928"/>
          </a:xfrm>
          <a:prstGeom prst="rect">
            <a:avLst/>
          </a:prstGeom>
        </p:spPr>
      </p:pic>
      <p:sp>
        <p:nvSpPr>
          <p:cNvPr id="5" name="TextBox 4">
            <a:extLst>
              <a:ext uri="{FF2B5EF4-FFF2-40B4-BE49-F238E27FC236}">
                <a16:creationId xmlns:a16="http://schemas.microsoft.com/office/drawing/2014/main" id="{E51037AD-F158-364E-82CE-06219CDEB5C8}"/>
              </a:ext>
            </a:extLst>
          </p:cNvPr>
          <p:cNvSpPr txBox="1"/>
          <p:nvPr/>
        </p:nvSpPr>
        <p:spPr>
          <a:xfrm>
            <a:off x="2286000" y="4896906"/>
            <a:ext cx="4572000" cy="646331"/>
          </a:xfrm>
          <a:prstGeom prst="rect">
            <a:avLst/>
          </a:prstGeom>
          <a:noFill/>
        </p:spPr>
        <p:txBody>
          <a:bodyPr wrap="square">
            <a:spAutoFit/>
          </a:bodyPr>
          <a:lstStyle/>
          <a:p>
            <a:pPr algn="ctr"/>
            <a:r>
              <a:rPr lang="en-GB" b="1" i="1" dirty="0">
                <a:solidFill>
                  <a:schemeClr val="bg1"/>
                </a:solidFill>
              </a:rPr>
              <a:t>Week 4</a:t>
            </a:r>
            <a:br>
              <a:rPr lang="en-GB" i="1" dirty="0">
                <a:solidFill>
                  <a:schemeClr val="bg1"/>
                </a:solidFill>
              </a:rPr>
            </a:br>
            <a:r>
              <a:rPr lang="en-GB" i="1" dirty="0">
                <a:solidFill>
                  <a:schemeClr val="bg1"/>
                </a:solidFill>
              </a:rPr>
              <a:t>Housekeeping</a:t>
            </a:r>
            <a:endParaRPr lang="en-GB" dirty="0"/>
          </a:p>
        </p:txBody>
      </p:sp>
      <p:sp>
        <p:nvSpPr>
          <p:cNvPr id="6" name="TextBox 5">
            <a:extLst>
              <a:ext uri="{FF2B5EF4-FFF2-40B4-BE49-F238E27FC236}">
                <a16:creationId xmlns:a16="http://schemas.microsoft.com/office/drawing/2014/main" id="{D9284523-2335-AB45-B353-CC51CC668D3C}"/>
              </a:ext>
            </a:extLst>
          </p:cNvPr>
          <p:cNvSpPr txBox="1"/>
          <p:nvPr/>
        </p:nvSpPr>
        <p:spPr>
          <a:xfrm>
            <a:off x="3141961" y="5562684"/>
            <a:ext cx="2860078" cy="1077218"/>
          </a:xfrm>
          <a:prstGeom prst="rect">
            <a:avLst/>
          </a:prstGeom>
          <a:noFill/>
        </p:spPr>
        <p:txBody>
          <a:bodyPr wrap="none" rtlCol="0">
            <a:spAutoFit/>
          </a:bodyPr>
          <a:lstStyle/>
          <a:p>
            <a:r>
              <a:rPr lang="en-GB" sz="3200" dirty="0">
                <a:solidFill>
                  <a:schemeClr val="bg1"/>
                </a:solidFill>
                <a:latin typeface="Freestyle Script" panose="030804020302050B0404" pitchFamily="66" charset="77"/>
              </a:rPr>
              <a:t>Ryan Anthony Peters</a:t>
            </a:r>
          </a:p>
          <a:p>
            <a:r>
              <a:rPr lang="en-GB" sz="3200" dirty="0">
                <a:solidFill>
                  <a:schemeClr val="bg1"/>
                </a:solidFill>
                <a:latin typeface="Freestyle Script" panose="030804020302050B0404" pitchFamily="66" charset="77"/>
              </a:rPr>
              <a:t>BA(Hons) PGDip MIH</a:t>
            </a:r>
          </a:p>
        </p:txBody>
      </p:sp>
    </p:spTree>
    <p:extLst>
      <p:ext uri="{BB962C8B-B14F-4D97-AF65-F5344CB8AC3E}">
        <p14:creationId xmlns:p14="http://schemas.microsoft.com/office/powerpoint/2010/main" val="172437016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211f9404-bca0-4bcf-9c1d-965ccb6f8d2d"/>
    <ds:schemaRef ds:uri="http://schemas.openxmlformats.org/package/2006/metadata/core-properties"/>
    <ds:schemaRef ds:uri="http://schemas.microsoft.com/office/infopath/2007/PartnerControls"/>
    <ds:schemaRef ds:uri="http://purl.org/dc/elements/1.1/"/>
    <ds:schemaRef ds:uri="http://purl.org/dc/terms/"/>
    <ds:schemaRef ds:uri="http://purl.org/dc/dcmitype/"/>
    <ds:schemaRef ds:uri="http://schemas.microsoft.com/office/2006/documentManagement/types"/>
    <ds:schemaRef ds:uri="http://schemas.microsoft.com/office/2006/metadata/properties"/>
    <ds:schemaRef ds:uri="http://www.w3.org/XML/1998/namespace"/>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0</TotalTime>
  <Words>5193</Words>
  <Application>Microsoft Macintosh PowerPoint</Application>
  <PresentationFormat>On-screen Show (4:3)</PresentationFormat>
  <Paragraphs>270</Paragraphs>
  <Slides>60</Slides>
  <Notes>34</Notes>
  <HiddenSlides>0</HiddenSlides>
  <MMClips>14</MMClips>
  <ScaleCrop>false</ScaleCrop>
  <HeadingPairs>
    <vt:vector size="6" baseType="variant">
      <vt:variant>
        <vt:lpstr>Fonts Used</vt:lpstr>
      </vt:variant>
      <vt:variant>
        <vt:i4>11</vt:i4>
      </vt:variant>
      <vt:variant>
        <vt:lpstr>Theme</vt:lpstr>
      </vt:variant>
      <vt:variant>
        <vt:i4>16</vt:i4>
      </vt:variant>
      <vt:variant>
        <vt:lpstr>Slide Titles</vt:lpstr>
      </vt:variant>
      <vt:variant>
        <vt:i4>60</vt:i4>
      </vt:variant>
    </vt:vector>
  </HeadingPairs>
  <TitlesOfParts>
    <vt:vector size="87" baseType="lpstr">
      <vt:lpstr>.SFNS</vt:lpstr>
      <vt:lpstr>Arial</vt:lpstr>
      <vt:lpstr>Brambles</vt:lpstr>
      <vt:lpstr>Calibri</vt:lpstr>
      <vt:lpstr>Calibri Light</vt:lpstr>
      <vt:lpstr>canada-type-gibson</vt:lpstr>
      <vt:lpstr>Freestyle Script</vt:lpstr>
      <vt:lpstr>geomanist</vt:lpstr>
      <vt:lpstr>inherit</vt:lpstr>
      <vt:lpstr>Open sans</vt:lpstr>
      <vt:lpstr>Roboto</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4: Housekeeping</vt:lpstr>
      <vt:lpstr>Learning Outcomes</vt:lpstr>
      <vt:lpstr>Content / Week 4</vt:lpstr>
      <vt:lpstr>PowerPoint Presentation</vt:lpstr>
      <vt:lpstr>PowerPoint Presentation</vt:lpstr>
      <vt:lpstr>PowerPoint Presentation</vt:lpstr>
      <vt:lpstr>PowerPoint Presentation</vt:lpstr>
      <vt:lpstr>Housekeeping constraints and challenges: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Operating Hotel Facilities BMIH4006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Ryan Peters</cp:lastModifiedBy>
  <cp:revision>5</cp:revision>
  <dcterms:created xsi:type="dcterms:W3CDTF">2015-04-14T15:21:28Z</dcterms:created>
  <dcterms:modified xsi:type="dcterms:W3CDTF">2021-10-11T12:27:51Z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