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1" r:id="rId6"/>
    <p:sldId id="262" r:id="rId7"/>
    <p:sldId id="264" r:id="rId8"/>
    <p:sldId id="286" r:id="rId9"/>
    <p:sldId id="263" r:id="rId10"/>
    <p:sldId id="265" r:id="rId11"/>
    <p:sldId id="266" r:id="rId12"/>
    <p:sldId id="267" r:id="rId13"/>
    <p:sldId id="268" r:id="rId14"/>
    <p:sldId id="269" r:id="rId15"/>
    <p:sldId id="270" r:id="rId16"/>
    <p:sldId id="271" r:id="rId17"/>
    <p:sldId id="273" r:id="rId18"/>
    <p:sldId id="272" r:id="rId19"/>
    <p:sldId id="275" r:id="rId20"/>
    <p:sldId id="276" r:id="rId21"/>
    <p:sldId id="277" r:id="rId22"/>
    <p:sldId id="278" r:id="rId23"/>
    <p:sldId id="280" r:id="rId24"/>
    <p:sldId id="279" r:id="rId25"/>
    <p:sldId id="282" r:id="rId26"/>
    <p:sldId id="283" r:id="rId27"/>
    <p:sldId id="281" r:id="rId28"/>
    <p:sldId id="284" r:id="rId29"/>
    <p:sldId id="287" r:id="rId30"/>
    <p:sldId id="288" r:id="rId31"/>
    <p:sldId id="289" r:id="rId32"/>
    <p:sldId id="290" r:id="rId33"/>
    <p:sldId id="292" r:id="rId34"/>
    <p:sldId id="293" r:id="rId35"/>
    <p:sldId id="294" r:id="rId36"/>
    <p:sldId id="285" r:id="rId37"/>
    <p:sldId id="258" r:id="rId38"/>
    <p:sldId id="27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7" d="100"/>
          <a:sy n="107" d="100"/>
        </p:scale>
        <p:origin x="108"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2FBB6D6-0413-4FF0-A180-A255E90F78E3}" type="datetimeFigureOut">
              <a:rPr lang="en-GB" smtClean="0"/>
              <a:t>13/02/2017</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1A116A5-E9F5-45A3-959F-0B55A373303C}"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8833402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BB6D6-0413-4FF0-A180-A255E90F78E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960098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2FBB6D6-0413-4FF0-A180-A255E90F78E3}" type="datetimeFigureOut">
              <a:rPr lang="en-GB" smtClean="0"/>
              <a:t>13/02/2017</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1A116A5-E9F5-45A3-959F-0B55A373303C}"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1533441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FBB6D6-0413-4FF0-A180-A255E90F78E3}" type="datetimeFigureOut">
              <a:rPr lang="en-GB" smtClean="0"/>
              <a:t>13/02/2017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2826739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FBB6D6-0413-4FF0-A180-A255E90F78E3}" type="datetimeFigureOut">
              <a:rPr lang="en-GB" smtClean="0"/>
              <a:t>13/02/2017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252037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2FBB6D6-0413-4FF0-A180-A255E90F78E3}" type="datetimeFigureOut">
              <a:rPr lang="en-GB" smtClean="0"/>
              <a:t>13/02/2017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3884633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FBB6D6-0413-4FF0-A180-A255E90F78E3}" type="datetimeFigureOut">
              <a:rPr lang="en-GB" smtClean="0"/>
              <a:t>13/02/2017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2016266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FBB6D6-0413-4FF0-A180-A255E90F78E3}" type="datetimeFigureOut">
              <a:rPr lang="en-GB" smtClean="0"/>
              <a:t>13/02/2017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1A116A5-E9F5-45A3-959F-0B55A373303C}"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3948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FBB6D6-0413-4FF0-A180-A255E90F78E3}" type="datetimeFigureOut">
              <a:rPr lang="en-GB" smtClean="0"/>
              <a:t>13/02/2017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1A116A5-E9F5-45A3-959F-0B55A373303C}"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89187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BB6D6-0413-4FF0-A180-A255E90F78E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85895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FBB6D6-0413-4FF0-A180-A255E90F78E3}" type="datetimeFigureOut">
              <a:rPr lang="en-GB" smtClean="0"/>
              <a:t>13/02/2017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A116A5-E9F5-45A3-959F-0B55A373303C}" type="slidenum">
              <a:rPr lang="en-GB" smtClean="0"/>
              <a:t>‹#›</a:t>
            </a:fld>
            <a:endParaRPr lang="en-GB"/>
          </a:p>
        </p:txBody>
      </p:sp>
    </p:spTree>
    <p:extLst>
      <p:ext uri="{BB962C8B-B14F-4D97-AF65-F5344CB8AC3E}">
        <p14:creationId xmlns:p14="http://schemas.microsoft.com/office/powerpoint/2010/main" val="4249073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2FBB6D6-0413-4FF0-A180-A255E90F78E3}" type="datetimeFigureOut">
              <a:rPr lang="en-GB" smtClean="0"/>
              <a:t>13/02/2017</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1A116A5-E9F5-45A3-959F-0B55A373303C}"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8519027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gov.wales/statistics-and-research/rural-wales-definitions/?lang=e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gov.wales/statistics-and-research/young-people-not-education-employment-training/?lang=e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intranet.parliament.uk/commons-library" TargetMode="External"/><Relationship Id="rId2" Type="http://schemas.openxmlformats.org/officeDocument/2006/relationships/hyperlink" Target="http://www.parliament.uk/commons-library" TargetMode="External"/><Relationship Id="rId1" Type="http://schemas.openxmlformats.org/officeDocument/2006/relationships/slideLayout" Target="../slideLayouts/slideLayout2.xml"/><Relationship Id="rId4" Type="http://schemas.openxmlformats.org/officeDocument/2006/relationships/hyperlink" Target="http://www.twitter.com/@commonslibrary"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gov.wales/statistics-and-research/homelessness/?lang=en"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nspcc.org.uk/preventing-abuse/child-protection-system/legal-definition-child-rights-law/legal-definition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359358/socinc.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readyunlimited.com/wp-content/uploads/2015/09/Bordieus-Social-Reproduction-Thesus-and-Role-of-Cultural-Capital-in-Education.pdf" TargetMode="External"/><Relationship Id="rId2" Type="http://schemas.openxmlformats.org/officeDocument/2006/relationships/hyperlink" Target="http://www.assembly.wales/laid%20documents/cr-ld10252/cr-ld10252-e.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hyperlink" Target="http://www.campusforcommunities.com/tools/facilitative-tools/item/including-everyone-definitions-and-types-of-hard-to-reach-commu-nities" TargetMode="External"/><Relationship Id="rId2" Type="http://schemas.openxmlformats.org/officeDocument/2006/relationships/hyperlink" Target="http://sc2218.wikifoundry.com/page/The+Process+of+'Othering" TargetMode="External"/><Relationship Id="rId1" Type="http://schemas.openxmlformats.org/officeDocument/2006/relationships/slideLayout" Target="../slideLayouts/slideLayout7.xml"/><Relationship Id="rId5" Type="http://schemas.openxmlformats.org/officeDocument/2006/relationships/hyperlink" Target="https://www.jrf.org.uk/sites/default/files/jrf/migrated/files/right-to-take-risks-faulkner.pdf" TargetMode="External"/><Relationship Id="rId4" Type="http://schemas.openxmlformats.org/officeDocument/2006/relationships/hyperlink" Target="https://www.gov.uk/government/uploads/system/uploads/attachment_data/file/441643/Children_Act_Guidance_2015.pdf"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drugabuse.gov/publications/teaching-packets/neurobiology-drug-addiction/section-iii-action-heroin-morphine/8-definition-dependence%20Accessed%20on%2029/12/16" TargetMode="External"/><Relationship Id="rId7" Type="http://schemas.openxmlformats.org/officeDocument/2006/relationships/hyperlink" Target="http://gov.wales/statistics-and-research/rural-wales-definitions/?lang=en" TargetMode="External"/><Relationship Id="rId2" Type="http://schemas.openxmlformats.org/officeDocument/2006/relationships/hyperlink" Target="http://www.hse.gov.uk/research/misc/hardtoreach.pdf" TargetMode="External"/><Relationship Id="rId1" Type="http://schemas.openxmlformats.org/officeDocument/2006/relationships/slideLayout" Target="../slideLayouts/slideLayout7.xml"/><Relationship Id="rId6" Type="http://schemas.openxmlformats.org/officeDocument/2006/relationships/hyperlink" Target="http://gov.wales/statistics-and-research/homelessness/?lang=en" TargetMode="External"/><Relationship Id="rId5" Type="http://schemas.openxmlformats.org/officeDocument/2006/relationships/hyperlink" Target="https://www.nspcc.org.uk/preventing-abuse/child-protection-system/legal-definition-child-rights-law/legal-definitions/" TargetMode="External"/><Relationship Id="rId4" Type="http://schemas.openxmlformats.org/officeDocument/2006/relationships/hyperlink" Target="http://www.5boroughspartnership.nhs.uk/base-page.aspx?ID=114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Hard to reach groups</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SJSS5002: </a:t>
            </a:r>
            <a:r>
              <a:rPr lang="en-GB" dirty="0" smtClean="0"/>
              <a:t>Session 1</a:t>
            </a:r>
          </a:p>
          <a:p>
            <a:r>
              <a:rPr lang="en-GB" dirty="0" smtClean="0"/>
              <a:t>Phillip Morgan</a:t>
            </a:r>
          </a:p>
          <a:p>
            <a:r>
              <a:rPr lang="en-GB" dirty="0" smtClean="0"/>
              <a:t>January 2017</a:t>
            </a:r>
            <a:endParaRPr lang="en-GB" dirty="0"/>
          </a:p>
        </p:txBody>
      </p:sp>
    </p:spTree>
    <p:extLst>
      <p:ext uri="{BB962C8B-B14F-4D97-AF65-F5344CB8AC3E}">
        <p14:creationId xmlns:p14="http://schemas.microsoft.com/office/powerpoint/2010/main" val="41885553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074761"/>
          </a:xfrm>
        </p:spPr>
        <p:txBody>
          <a:bodyPr/>
          <a:lstStyle/>
          <a:p>
            <a:pPr algn="ctr"/>
            <a:r>
              <a:rPr lang="en-GB" dirty="0" smtClean="0"/>
              <a:t>Social Conscience &amp; Social Policy</a:t>
            </a:r>
            <a:endParaRPr lang="en-GB" dirty="0"/>
          </a:p>
        </p:txBody>
      </p:sp>
      <p:sp>
        <p:nvSpPr>
          <p:cNvPr id="3" name="Content Placeholder 2"/>
          <p:cNvSpPr>
            <a:spLocks noGrp="1"/>
          </p:cNvSpPr>
          <p:nvPr>
            <p:ph idx="1"/>
          </p:nvPr>
        </p:nvSpPr>
        <p:spPr>
          <a:xfrm>
            <a:off x="1371600" y="1610436"/>
            <a:ext cx="9601200" cy="4681182"/>
          </a:xfrm>
        </p:spPr>
        <p:txBody>
          <a:bodyPr>
            <a:normAutofit/>
          </a:bodyPr>
          <a:lstStyle/>
          <a:p>
            <a:r>
              <a:rPr lang="en-GB" dirty="0" smtClean="0"/>
              <a:t>Is a ‘normative’ Social Theory based on Moral Values</a:t>
            </a:r>
          </a:p>
          <a:p>
            <a:r>
              <a:rPr lang="en-GB" dirty="0" smtClean="0"/>
              <a:t>Governments should convert these into positive action- A Realisation. </a:t>
            </a:r>
          </a:p>
          <a:p>
            <a:r>
              <a:rPr lang="en-GB" dirty="0" smtClean="0"/>
              <a:t>Translating Moral values into explicit social policies</a:t>
            </a:r>
          </a:p>
          <a:p>
            <a:r>
              <a:rPr lang="en-GB" dirty="0" smtClean="0"/>
              <a:t>Via a ‘consensual acceptance’ a ‘consensus’ of ‘What is Right’</a:t>
            </a:r>
          </a:p>
          <a:p>
            <a:r>
              <a:rPr lang="en-GB" dirty="0" smtClean="0"/>
              <a:t>Seeking ‘What is Right’ as a basis of social policy, defining ‘caring’ as its objective and insisting on ‘sharing’ as a means of achieving its purpose…</a:t>
            </a:r>
          </a:p>
          <a:p>
            <a:r>
              <a:rPr lang="en-GB" dirty="0" smtClean="0"/>
              <a:t>Social Policy is an act of government that has to be judged on moral values</a:t>
            </a:r>
          </a:p>
          <a:p>
            <a:r>
              <a:rPr lang="en-GB" dirty="0" smtClean="0"/>
              <a:t>Defining ‘policy’ in terms of expediency is a major cause of social criticism of our times </a:t>
            </a:r>
          </a:p>
          <a:p>
            <a:pPr marL="0" indent="0" algn="r">
              <a:buNone/>
            </a:pPr>
            <a:r>
              <a:rPr lang="en-GB" dirty="0" smtClean="0"/>
              <a:t>(Glautier, 2013)</a:t>
            </a:r>
          </a:p>
          <a:p>
            <a:endParaRPr lang="en-GB" dirty="0" smtClean="0"/>
          </a:p>
          <a:p>
            <a:endParaRPr lang="en-GB" dirty="0"/>
          </a:p>
        </p:txBody>
      </p:sp>
    </p:spTree>
    <p:extLst>
      <p:ext uri="{BB962C8B-B14F-4D97-AF65-F5344CB8AC3E}">
        <p14:creationId xmlns:p14="http://schemas.microsoft.com/office/powerpoint/2010/main" val="40991992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033818"/>
          </a:xfrm>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p:txBody>
          <a:bodyPr>
            <a:normAutofit lnSpcReduction="10000"/>
          </a:bodyPr>
          <a:lstStyle/>
          <a:p>
            <a:r>
              <a:rPr lang="en-GB" dirty="0" smtClean="0"/>
              <a:t>Keynes </a:t>
            </a:r>
            <a:r>
              <a:rPr lang="en-GB" i="1" dirty="0" smtClean="0"/>
              <a:t>cited in </a:t>
            </a:r>
            <a:r>
              <a:rPr lang="en-GB" dirty="0" smtClean="0"/>
              <a:t>Glautier, 2013 argues that:</a:t>
            </a:r>
          </a:p>
          <a:p>
            <a:r>
              <a:rPr lang="en-GB" dirty="0" smtClean="0"/>
              <a:t>‘to be real, policy objectives of government, requires caring and sharing’</a:t>
            </a:r>
          </a:p>
          <a:p>
            <a:r>
              <a:rPr lang="en-GB" dirty="0" smtClean="0"/>
              <a:t>And that:</a:t>
            </a:r>
          </a:p>
          <a:p>
            <a:r>
              <a:rPr lang="en-GB" dirty="0" smtClean="0"/>
              <a:t>‘this should be the spirit in which these objectives are secured’</a:t>
            </a:r>
          </a:p>
          <a:p>
            <a:r>
              <a:rPr lang="en-GB" dirty="0" smtClean="0"/>
              <a:t>Claiming that:</a:t>
            </a:r>
          </a:p>
          <a:p>
            <a:r>
              <a:rPr lang="en-GB" dirty="0" smtClean="0"/>
              <a:t>…‘it is not an argument for socialism, communism or other political credo that would replace freedom with bureaucracy, economic growth through exploitation and social justice with tyranny’...</a:t>
            </a:r>
          </a:p>
          <a:p>
            <a:r>
              <a:rPr lang="en-GB" dirty="0" smtClean="0"/>
              <a:t>…it is </a:t>
            </a:r>
            <a:endParaRPr lang="en-GB" dirty="0"/>
          </a:p>
        </p:txBody>
      </p:sp>
    </p:spTree>
    <p:extLst>
      <p:ext uri="{BB962C8B-B14F-4D97-AF65-F5344CB8AC3E}">
        <p14:creationId xmlns:p14="http://schemas.microsoft.com/office/powerpoint/2010/main" val="23926637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a:xfrm>
            <a:off x="1371600" y="2286000"/>
            <a:ext cx="9601200" cy="4346812"/>
          </a:xfrm>
        </p:spPr>
        <p:txBody>
          <a:bodyPr/>
          <a:lstStyle/>
          <a:p>
            <a:r>
              <a:rPr lang="en-GB" dirty="0" smtClean="0"/>
              <a:t>‘…an argument for creating the circumstances making possible changes in attitude towards ‘others’ and all things it must result in’…</a:t>
            </a:r>
          </a:p>
          <a:p>
            <a:r>
              <a:rPr lang="en-GB" dirty="0" smtClean="0"/>
              <a:t>The removal of inequalities</a:t>
            </a:r>
          </a:p>
          <a:p>
            <a:r>
              <a:rPr lang="en-GB" dirty="0" smtClean="0"/>
              <a:t>Distribution of wealth &amp; income</a:t>
            </a:r>
          </a:p>
          <a:p>
            <a:r>
              <a:rPr lang="en-GB" dirty="0" smtClean="0"/>
              <a:t> The optimisation of shareholder value in decision making</a:t>
            </a:r>
          </a:p>
          <a:p>
            <a:r>
              <a:rPr lang="en-GB" dirty="0" smtClean="0"/>
              <a:t>With the notion of ‘Shareholder’ including All who have participated in the creation of wealth</a:t>
            </a:r>
          </a:p>
          <a:p>
            <a:r>
              <a:rPr lang="en-GB" dirty="0" smtClean="0"/>
              <a:t>i.e. the important mechanisms of entrepreneurship, whilst sharing the result of human effort as a question of EQUITY</a:t>
            </a:r>
          </a:p>
          <a:p>
            <a:pPr marL="0" indent="0" algn="r">
              <a:buNone/>
            </a:pPr>
            <a:r>
              <a:rPr lang="en-GB" dirty="0"/>
              <a:t>(Glautier, </a:t>
            </a:r>
            <a:r>
              <a:rPr lang="en-GB" dirty="0" smtClean="0"/>
              <a:t>2013, p 94; Webb </a:t>
            </a:r>
            <a:r>
              <a:rPr lang="en-GB" i="1" dirty="0" smtClean="0"/>
              <a:t>et al</a:t>
            </a:r>
            <a:r>
              <a:rPr lang="en-GB" dirty="0" smtClean="0"/>
              <a:t>, 2015)</a:t>
            </a:r>
            <a:endParaRPr lang="en-GB" dirty="0"/>
          </a:p>
          <a:p>
            <a:endParaRPr lang="en-GB" dirty="0"/>
          </a:p>
        </p:txBody>
      </p:sp>
    </p:spTree>
    <p:extLst>
      <p:ext uri="{BB962C8B-B14F-4D97-AF65-F5344CB8AC3E}">
        <p14:creationId xmlns:p14="http://schemas.microsoft.com/office/powerpoint/2010/main" val="37279864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24636"/>
          </a:xfrm>
        </p:spPr>
        <p:txBody>
          <a:bodyPr/>
          <a:lstStyle/>
          <a:p>
            <a:pPr algn="ctr"/>
            <a:r>
              <a:rPr lang="en-GB" dirty="0">
                <a:solidFill>
                  <a:srgbClr val="191B0E"/>
                </a:solidFill>
              </a:rPr>
              <a:t>Social Conscience &amp; Social Policy</a:t>
            </a:r>
            <a:endParaRPr lang="en-GB" dirty="0"/>
          </a:p>
        </p:txBody>
      </p:sp>
      <p:sp>
        <p:nvSpPr>
          <p:cNvPr id="3" name="Content Placeholder 2"/>
          <p:cNvSpPr>
            <a:spLocks noGrp="1"/>
          </p:cNvSpPr>
          <p:nvPr>
            <p:ph idx="1"/>
          </p:nvPr>
        </p:nvSpPr>
        <p:spPr>
          <a:xfrm>
            <a:off x="1371600" y="1610436"/>
            <a:ext cx="9601200" cy="4256964"/>
          </a:xfrm>
        </p:spPr>
        <p:txBody>
          <a:bodyPr/>
          <a:lstStyle/>
          <a:p>
            <a:r>
              <a:rPr lang="en-GB" dirty="0" smtClean="0"/>
              <a:t>Being responsible to ourselves and others for our actions</a:t>
            </a:r>
          </a:p>
          <a:p>
            <a:r>
              <a:rPr lang="en-GB" dirty="0" smtClean="0"/>
              <a:t>A principle of both government and business</a:t>
            </a:r>
          </a:p>
          <a:p>
            <a:r>
              <a:rPr lang="en-GB" dirty="0" smtClean="0"/>
              <a:t>Freedom and market economy</a:t>
            </a:r>
          </a:p>
          <a:p>
            <a:r>
              <a:rPr lang="en-GB" dirty="0" smtClean="0"/>
              <a:t>Self-interest, corruption and wrong doing at all levels contradicts the claim that:</a:t>
            </a:r>
          </a:p>
          <a:p>
            <a:pPr marL="0" indent="0" algn="ctr">
              <a:buNone/>
            </a:pPr>
            <a:r>
              <a:rPr lang="en-GB" dirty="0" smtClean="0"/>
              <a:t>‘free trade works to the common good of all’</a:t>
            </a:r>
          </a:p>
          <a:p>
            <a:pPr marL="0" indent="0" algn="ctr">
              <a:buNone/>
            </a:pPr>
            <a:endParaRPr lang="en-GB" dirty="0"/>
          </a:p>
          <a:p>
            <a:pPr marL="0" indent="0" algn="ctr">
              <a:buNone/>
            </a:pPr>
            <a:r>
              <a:rPr lang="en-GB" dirty="0" smtClean="0"/>
              <a:t>(Smith </a:t>
            </a:r>
            <a:r>
              <a:rPr lang="en-GB" i="1" dirty="0" smtClean="0"/>
              <a:t>cited in </a:t>
            </a:r>
            <a:r>
              <a:rPr lang="en-GB" dirty="0" smtClean="0"/>
              <a:t>Glautier, 2013, p 94)</a:t>
            </a:r>
            <a:endParaRPr lang="en-GB" dirty="0"/>
          </a:p>
        </p:txBody>
      </p:sp>
    </p:spTree>
    <p:extLst>
      <p:ext uri="{BB962C8B-B14F-4D97-AF65-F5344CB8AC3E}">
        <p14:creationId xmlns:p14="http://schemas.microsoft.com/office/powerpoint/2010/main" val="35854175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Key </a:t>
            </a:r>
            <a:r>
              <a:rPr lang="en-GB" dirty="0"/>
              <a:t>T</a:t>
            </a:r>
            <a:r>
              <a:rPr lang="en-GB" dirty="0" smtClean="0"/>
              <a:t>erms &amp; Descriptors</a:t>
            </a:r>
            <a:endParaRPr lang="en-GB" dirty="0"/>
          </a:p>
        </p:txBody>
      </p:sp>
      <p:sp>
        <p:nvSpPr>
          <p:cNvPr id="3" name="Content Placeholder 2"/>
          <p:cNvSpPr>
            <a:spLocks noGrp="1"/>
          </p:cNvSpPr>
          <p:nvPr>
            <p:ph idx="1"/>
          </p:nvPr>
        </p:nvSpPr>
        <p:spPr>
          <a:xfrm>
            <a:off x="1371600" y="1624084"/>
            <a:ext cx="9601200" cy="4243316"/>
          </a:xfrm>
        </p:spPr>
        <p:txBody>
          <a:bodyPr>
            <a:normAutofit/>
          </a:bodyPr>
          <a:lstStyle/>
          <a:p>
            <a:r>
              <a:rPr lang="en-GB" dirty="0" smtClean="0"/>
              <a:t>Vulnerable Adult:</a:t>
            </a:r>
          </a:p>
          <a:p>
            <a:r>
              <a:rPr lang="en-GB" dirty="0" smtClean="0"/>
              <a:t>Rurality </a:t>
            </a:r>
          </a:p>
          <a:p>
            <a:r>
              <a:rPr lang="en-GB" dirty="0" smtClean="0"/>
              <a:t>NEET</a:t>
            </a:r>
          </a:p>
          <a:p>
            <a:r>
              <a:rPr lang="en-GB" dirty="0"/>
              <a:t>Disability </a:t>
            </a:r>
            <a:r>
              <a:rPr lang="en-GB" dirty="0" smtClean="0"/>
              <a:t>Offenders</a:t>
            </a:r>
          </a:p>
          <a:p>
            <a:r>
              <a:rPr lang="en-GB" dirty="0" smtClean="0"/>
              <a:t>Homeless</a:t>
            </a:r>
          </a:p>
          <a:p>
            <a:r>
              <a:rPr lang="en-GB" dirty="0" smtClean="0"/>
              <a:t>Looked-after-Child (LAC)</a:t>
            </a:r>
          </a:p>
          <a:p>
            <a:r>
              <a:rPr lang="en-GB" dirty="0" smtClean="0"/>
              <a:t>Substance Abuse</a:t>
            </a:r>
          </a:p>
          <a:p>
            <a:r>
              <a:rPr lang="en-GB" dirty="0" smtClean="0"/>
              <a:t>Risk</a:t>
            </a:r>
          </a:p>
          <a:p>
            <a:r>
              <a:rPr lang="en-GB" dirty="0" smtClean="0"/>
              <a:t>Resilience</a:t>
            </a:r>
            <a:endParaRPr lang="en-GB" dirty="0"/>
          </a:p>
        </p:txBody>
      </p:sp>
    </p:spTree>
    <p:extLst>
      <p:ext uri="{BB962C8B-B14F-4D97-AF65-F5344CB8AC3E}">
        <p14:creationId xmlns:p14="http://schemas.microsoft.com/office/powerpoint/2010/main" val="5874483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Vulnerable Adult</a:t>
            </a:r>
            <a:endParaRPr lang="en-GB" dirty="0"/>
          </a:p>
        </p:txBody>
      </p:sp>
      <p:sp>
        <p:nvSpPr>
          <p:cNvPr id="3" name="Content Placeholder 2"/>
          <p:cNvSpPr>
            <a:spLocks noGrp="1"/>
          </p:cNvSpPr>
          <p:nvPr>
            <p:ph idx="1"/>
          </p:nvPr>
        </p:nvSpPr>
        <p:spPr>
          <a:xfrm>
            <a:off x="1371600" y="1760561"/>
            <a:ext cx="9601200" cy="4490114"/>
          </a:xfrm>
        </p:spPr>
        <p:txBody>
          <a:bodyPr>
            <a:normAutofit/>
          </a:bodyPr>
          <a:lstStyle/>
          <a:p>
            <a:r>
              <a:rPr lang="en-GB" b="1" dirty="0"/>
              <a:t>The broad definition of “vulnerable adult” referred to in the 1997 Consultation “Who Decides?” issued by the Lord Chancellor’s Department, is a person: </a:t>
            </a:r>
            <a:br>
              <a:rPr lang="en-GB" b="1" dirty="0"/>
            </a:br>
            <a:r>
              <a:rPr lang="en-GB" b="1" dirty="0"/>
              <a:t/>
            </a:r>
            <a:br>
              <a:rPr lang="en-GB" b="1" dirty="0"/>
            </a:br>
            <a:r>
              <a:rPr lang="en-GB" b="1" dirty="0"/>
              <a:t>“Who is or may be in need of community care services by reason disability, age or illness; and is or may be unable to take care of unable to protect him or herself against significant harm or exploitation”. </a:t>
            </a:r>
            <a:br>
              <a:rPr lang="en-GB" b="1" dirty="0"/>
            </a:br>
            <a:r>
              <a:rPr lang="en-GB" b="1" dirty="0"/>
              <a:t/>
            </a:r>
            <a:br>
              <a:rPr lang="en-GB" b="1" dirty="0"/>
            </a:br>
            <a:r>
              <a:rPr lang="en-GB" b="1" dirty="0"/>
              <a:t>This definition of an Adult covers all people over 18 </a:t>
            </a:r>
            <a:r>
              <a:rPr lang="en-GB" b="1" dirty="0" smtClean="0"/>
              <a:t>years </a:t>
            </a:r>
            <a:r>
              <a:rPr lang="en-GB" b="1" dirty="0"/>
              <a:t>of age</a:t>
            </a:r>
            <a:r>
              <a:rPr lang="en-GB" b="1" dirty="0" smtClean="0"/>
              <a:t>.</a:t>
            </a:r>
          </a:p>
          <a:p>
            <a:pPr marL="0" indent="0" algn="r">
              <a:buNone/>
            </a:pPr>
            <a:endParaRPr lang="en-GB" b="1" dirty="0" smtClean="0"/>
          </a:p>
          <a:p>
            <a:pPr marL="0" indent="0" algn="r">
              <a:buNone/>
            </a:pPr>
            <a:r>
              <a:rPr lang="en-GB" b="1" dirty="0" smtClean="0"/>
              <a:t>(NHS, 2016)</a:t>
            </a:r>
          </a:p>
          <a:p>
            <a:pPr marL="0" indent="0">
              <a:buNone/>
            </a:pPr>
            <a:r>
              <a:rPr lang="en-GB" b="1" dirty="0">
                <a:solidFill>
                  <a:srgbClr val="FF0000"/>
                </a:solidFill>
              </a:rPr>
              <a:t>Useful link: http://www.5boroughspartnership.nhs.uk/base-page.aspx?ID=11450</a:t>
            </a:r>
            <a:endParaRPr lang="en-GB" dirty="0">
              <a:solidFill>
                <a:srgbClr val="FF0000"/>
              </a:solidFill>
            </a:endParaRPr>
          </a:p>
        </p:txBody>
      </p:sp>
    </p:spTree>
    <p:extLst>
      <p:ext uri="{BB962C8B-B14F-4D97-AF65-F5344CB8AC3E}">
        <p14:creationId xmlns:p14="http://schemas.microsoft.com/office/powerpoint/2010/main" val="10262440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Vulnerable Adult</a:t>
            </a:r>
            <a:endParaRPr lang="en-GB" dirty="0"/>
          </a:p>
        </p:txBody>
      </p:sp>
      <p:sp>
        <p:nvSpPr>
          <p:cNvPr id="3" name="Content Placeholder 2"/>
          <p:cNvSpPr>
            <a:spLocks noGrp="1"/>
          </p:cNvSpPr>
          <p:nvPr>
            <p:ph idx="1"/>
          </p:nvPr>
        </p:nvSpPr>
        <p:spPr>
          <a:xfrm>
            <a:off x="1371600" y="1760561"/>
            <a:ext cx="9601200" cy="4490114"/>
          </a:xfrm>
        </p:spPr>
        <p:txBody>
          <a:bodyPr>
            <a:normAutofit/>
          </a:bodyPr>
          <a:lstStyle/>
          <a:p>
            <a:r>
              <a:rPr lang="en-GB" b="1" dirty="0" smtClean="0"/>
              <a:t>Valid questions to consider are:</a:t>
            </a:r>
          </a:p>
          <a:p>
            <a:r>
              <a:rPr lang="en-GB" b="1" dirty="0" smtClean="0"/>
              <a:t>At what age is a person considered old enough to be legally accountable for their actions?</a:t>
            </a:r>
          </a:p>
          <a:p>
            <a:r>
              <a:rPr lang="en-GB" b="1" dirty="0" smtClean="0"/>
              <a:t>AT what age are you considered to be an adult?</a:t>
            </a:r>
          </a:p>
          <a:p>
            <a:r>
              <a:rPr lang="en-GB" b="1" dirty="0" smtClean="0"/>
              <a:t>At what age are you legally allowed to have sex?</a:t>
            </a:r>
          </a:p>
          <a:p>
            <a:r>
              <a:rPr lang="en-GB" b="1" dirty="0" smtClean="0"/>
              <a:t>Under what circumstances might these ages be challenged?</a:t>
            </a:r>
          </a:p>
          <a:p>
            <a:pPr marL="0" indent="0" algn="r">
              <a:buNone/>
            </a:pPr>
            <a:endParaRPr lang="en-GB" b="1" dirty="0" smtClean="0"/>
          </a:p>
          <a:p>
            <a:pPr marL="0" indent="0" algn="r">
              <a:buNone/>
            </a:pPr>
            <a:r>
              <a:rPr lang="en-GB" b="1" dirty="0" smtClean="0"/>
              <a:t>(NHS, 2016)</a:t>
            </a:r>
          </a:p>
          <a:p>
            <a:pPr marL="0" indent="0">
              <a:buNone/>
            </a:pPr>
            <a:r>
              <a:rPr lang="en-GB" b="1" dirty="0">
                <a:solidFill>
                  <a:srgbClr val="FF0000"/>
                </a:solidFill>
              </a:rPr>
              <a:t>Useful link: http://www.5boroughspartnership.nhs.uk/base-page.aspx?ID=11450</a:t>
            </a:r>
            <a:endParaRPr lang="en-GB" dirty="0">
              <a:solidFill>
                <a:srgbClr val="FF0000"/>
              </a:solidFill>
            </a:endParaRPr>
          </a:p>
        </p:txBody>
      </p:sp>
    </p:spTree>
    <p:extLst>
      <p:ext uri="{BB962C8B-B14F-4D97-AF65-F5344CB8AC3E}">
        <p14:creationId xmlns:p14="http://schemas.microsoft.com/office/powerpoint/2010/main" val="33124214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Vulnerable Adult Completed Referrals to 31</a:t>
            </a:r>
            <a:r>
              <a:rPr lang="en-GB" baseline="30000" dirty="0" smtClean="0"/>
              <a:t>st</a:t>
            </a:r>
            <a:r>
              <a:rPr lang="en-GB" dirty="0" smtClean="0"/>
              <a:t> March </a:t>
            </a:r>
            <a:endParaRPr lang="en-GB" dirty="0"/>
          </a:p>
        </p:txBody>
      </p:sp>
      <p:pic>
        <p:nvPicPr>
          <p:cNvPr id="73" name="Content Placeholder 72"/>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223609" y="2171700"/>
            <a:ext cx="7897182" cy="3225362"/>
          </a:xfrm>
          <a:prstGeom prst="rect">
            <a:avLst/>
          </a:prstGeom>
          <a:noFill/>
          <a:ln>
            <a:noFill/>
          </a:ln>
        </p:spPr>
      </p:pic>
      <p:sp>
        <p:nvSpPr>
          <p:cNvPr id="97" name="TextBox 96"/>
          <p:cNvSpPr txBox="1"/>
          <p:nvPr/>
        </p:nvSpPr>
        <p:spPr>
          <a:xfrm>
            <a:off x="7956645" y="5813946"/>
            <a:ext cx="3111689" cy="369332"/>
          </a:xfrm>
          <a:prstGeom prst="rect">
            <a:avLst/>
          </a:prstGeom>
          <a:noFill/>
        </p:spPr>
        <p:txBody>
          <a:bodyPr wrap="square" rtlCol="0">
            <a:spAutoFit/>
          </a:bodyPr>
          <a:lstStyle/>
          <a:p>
            <a:r>
              <a:rPr lang="en-GB" dirty="0" smtClean="0"/>
              <a:t>(Statistics for Wales, 2016)</a:t>
            </a:r>
            <a:endParaRPr lang="en-GB" dirty="0"/>
          </a:p>
        </p:txBody>
      </p:sp>
    </p:spTree>
    <p:extLst>
      <p:ext uri="{BB962C8B-B14F-4D97-AF65-F5344CB8AC3E}">
        <p14:creationId xmlns:p14="http://schemas.microsoft.com/office/powerpoint/2010/main" val="31229587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51931"/>
          </a:xfrm>
        </p:spPr>
        <p:txBody>
          <a:bodyPr/>
          <a:lstStyle/>
          <a:p>
            <a:pPr algn="ctr"/>
            <a:r>
              <a:rPr lang="en-GB" dirty="0" smtClean="0"/>
              <a:t>Rurality</a:t>
            </a:r>
            <a:endParaRPr lang="en-GB" dirty="0"/>
          </a:p>
        </p:txBody>
      </p:sp>
      <p:sp>
        <p:nvSpPr>
          <p:cNvPr id="3" name="Content Placeholder 2"/>
          <p:cNvSpPr>
            <a:spLocks noGrp="1"/>
          </p:cNvSpPr>
          <p:nvPr>
            <p:ph idx="1"/>
          </p:nvPr>
        </p:nvSpPr>
        <p:spPr>
          <a:xfrm>
            <a:off x="1371600" y="1774209"/>
            <a:ext cx="9601200" cy="4093191"/>
          </a:xfrm>
        </p:spPr>
        <p:txBody>
          <a:bodyPr>
            <a:normAutofit lnSpcReduction="10000"/>
          </a:bodyPr>
          <a:lstStyle/>
          <a:p>
            <a:r>
              <a:rPr lang="en-GB" dirty="0" smtClean="0"/>
              <a:t>There </a:t>
            </a:r>
            <a:r>
              <a:rPr lang="en-GB" dirty="0"/>
              <a:t>is no single definition of "Rural Wales" that applies for all purposes. </a:t>
            </a:r>
            <a:endParaRPr lang="en-GB" dirty="0" smtClean="0"/>
          </a:p>
          <a:p>
            <a:r>
              <a:rPr lang="en-GB" b="1" dirty="0"/>
              <a:t>Key points</a:t>
            </a:r>
          </a:p>
          <a:p>
            <a:r>
              <a:rPr lang="en-GB" dirty="0"/>
              <a:t>There is no single definition that applies for all purposes. There are many options, which may be more or less appropriate in different circumstances.</a:t>
            </a:r>
          </a:p>
          <a:p>
            <a:r>
              <a:rPr lang="en-GB" dirty="0"/>
              <a:t>Specifically, different definitions of rurality will be required when considering "rural people", "rural land" and "rural activities".</a:t>
            </a:r>
          </a:p>
          <a:p>
            <a:r>
              <a:rPr lang="en-GB" dirty="0"/>
              <a:t>Also there may be different definitions depending on whether, for example, we want descriptive statistics where we can accept a degree of fuzziness and funding mechanisms where we cannot.</a:t>
            </a:r>
          </a:p>
          <a:p>
            <a:pPr marL="0" indent="0" algn="r">
              <a:buNone/>
            </a:pPr>
            <a:r>
              <a:rPr lang="en-GB" dirty="0" smtClean="0"/>
              <a:t>(Welsh Government, 2016)</a:t>
            </a:r>
          </a:p>
          <a:p>
            <a:pPr marL="0" indent="0">
              <a:buNone/>
            </a:pPr>
            <a:r>
              <a:rPr lang="en-GB" dirty="0">
                <a:solidFill>
                  <a:srgbClr val="FF0000"/>
                </a:solidFill>
              </a:rPr>
              <a:t>Useful link: </a:t>
            </a:r>
            <a:r>
              <a:rPr lang="en-GB" dirty="0">
                <a:solidFill>
                  <a:srgbClr val="FF0000"/>
                </a:solidFill>
                <a:hlinkClick r:id="rId2"/>
              </a:rPr>
              <a:t>http://gov.wales/statistics-and-research/rural-wales-definitions/?</a:t>
            </a:r>
            <a:r>
              <a:rPr lang="en-GB" dirty="0" smtClean="0">
                <a:solidFill>
                  <a:srgbClr val="FF0000"/>
                </a:solidFill>
                <a:hlinkClick r:id="rId2"/>
              </a:rPr>
              <a:t>lang=en</a:t>
            </a:r>
            <a:r>
              <a:rPr lang="en-GB" dirty="0" smtClean="0">
                <a:solidFill>
                  <a:srgbClr val="FF0000"/>
                </a:solidFill>
              </a:rPr>
              <a:t> </a:t>
            </a:r>
            <a:endParaRPr lang="en-GB" dirty="0">
              <a:solidFill>
                <a:srgbClr val="FF0000"/>
              </a:solidFill>
            </a:endParaRPr>
          </a:p>
        </p:txBody>
      </p:sp>
    </p:spTree>
    <p:extLst>
      <p:ext uri="{BB962C8B-B14F-4D97-AF65-F5344CB8AC3E}">
        <p14:creationId xmlns:p14="http://schemas.microsoft.com/office/powerpoint/2010/main" val="1260972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252182"/>
          </a:xfrm>
        </p:spPr>
        <p:txBody>
          <a:bodyPr>
            <a:normAutofit fontScale="90000"/>
          </a:bodyPr>
          <a:lstStyle/>
          <a:p>
            <a:pPr algn="ctr"/>
            <a:r>
              <a:rPr lang="en-GB" dirty="0" smtClean="0"/>
              <a:t>Not in Employment, Education or Training: NEET</a:t>
            </a:r>
            <a:endParaRPr lang="en-GB" dirty="0"/>
          </a:p>
        </p:txBody>
      </p:sp>
      <p:sp>
        <p:nvSpPr>
          <p:cNvPr id="3" name="Content Placeholder 2"/>
          <p:cNvSpPr>
            <a:spLocks noGrp="1"/>
          </p:cNvSpPr>
          <p:nvPr>
            <p:ph idx="1"/>
          </p:nvPr>
        </p:nvSpPr>
        <p:spPr>
          <a:xfrm>
            <a:off x="1371600" y="1937982"/>
            <a:ext cx="9601200" cy="4599296"/>
          </a:xfrm>
        </p:spPr>
        <p:txBody>
          <a:bodyPr>
            <a:normAutofit fontScale="92500" lnSpcReduction="20000"/>
          </a:bodyPr>
          <a:lstStyle/>
          <a:p>
            <a:r>
              <a:rPr lang="en-GB" dirty="0"/>
              <a:t>C</a:t>
            </a:r>
            <a:r>
              <a:rPr lang="en-GB" dirty="0" smtClean="0"/>
              <a:t>haracteristics </a:t>
            </a:r>
            <a:r>
              <a:rPr lang="en-GB" dirty="0"/>
              <a:t>of young people who were NEET and aged 19 in 2010. </a:t>
            </a:r>
          </a:p>
          <a:p>
            <a:pPr lvl="0" fontAlgn="base"/>
            <a:r>
              <a:rPr lang="en-GB" dirty="0"/>
              <a:t>Young people who have achieved five or more GCSEs grade A-C are less likely to be NEET than those who have not. </a:t>
            </a:r>
          </a:p>
          <a:p>
            <a:pPr lvl="0" fontAlgn="base"/>
            <a:r>
              <a:rPr lang="en-GB" dirty="0"/>
              <a:t>Those eligible for free school meals are more likely to be NEET than those not eligible. </a:t>
            </a:r>
          </a:p>
          <a:p>
            <a:pPr lvl="0" fontAlgn="base"/>
            <a:r>
              <a:rPr lang="en-GB" dirty="0"/>
              <a:t>Those who have been excluded or suspended from school are more likely to be NEET than those who have not. </a:t>
            </a:r>
          </a:p>
          <a:p>
            <a:pPr lvl="0" fontAlgn="base"/>
            <a:r>
              <a:rPr lang="en-GB" dirty="0"/>
              <a:t>Those with their own child are more likely to be NEET than those without. </a:t>
            </a:r>
          </a:p>
          <a:p>
            <a:pPr lvl="0" fontAlgn="base"/>
            <a:r>
              <a:rPr lang="en-GB" dirty="0"/>
              <a:t>Those who have a disability are more likely to be NEET than those who do not. </a:t>
            </a:r>
          </a:p>
          <a:p>
            <a:r>
              <a:rPr lang="en-GB" dirty="0"/>
              <a:t>Note that the ages in this note are ‘academic ages’, the age at the beginning of the school year in which the survey interview took place – many of the people with academic age of 19 will be 20 by the time of the interview</a:t>
            </a:r>
            <a:r>
              <a:rPr lang="en-GB" dirty="0" smtClean="0"/>
              <a:t>.</a:t>
            </a:r>
          </a:p>
          <a:p>
            <a:pPr marL="0" indent="0" algn="r">
              <a:buNone/>
            </a:pPr>
            <a:r>
              <a:rPr lang="en-GB" dirty="0" smtClean="0"/>
              <a:t>(Welsh Government, 2016)   </a:t>
            </a:r>
            <a:endParaRPr lang="en-GB" dirty="0"/>
          </a:p>
          <a:p>
            <a:r>
              <a:rPr lang="en-GB" dirty="0">
                <a:solidFill>
                  <a:srgbClr val="C00000"/>
                </a:solidFill>
              </a:rPr>
              <a:t>Useful link: </a:t>
            </a:r>
            <a:r>
              <a:rPr lang="en-GB" dirty="0">
                <a:hlinkClick r:id="rId2"/>
              </a:rPr>
              <a:t>http://gov.wales/statistics-and-research/young-people-not-education-employment-training/?</a:t>
            </a:r>
            <a:r>
              <a:rPr lang="en-GB" dirty="0" smtClean="0">
                <a:hlinkClick r:id="rId2"/>
              </a:rPr>
              <a:t>lang=en</a:t>
            </a:r>
            <a:r>
              <a:rPr lang="en-GB" dirty="0" smtClean="0"/>
              <a:t> </a:t>
            </a:r>
            <a:endParaRPr lang="en-GB" dirty="0"/>
          </a:p>
        </p:txBody>
      </p:sp>
    </p:spTree>
    <p:extLst>
      <p:ext uri="{BB962C8B-B14F-4D97-AF65-F5344CB8AC3E}">
        <p14:creationId xmlns:p14="http://schemas.microsoft.com/office/powerpoint/2010/main" val="37098271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Disability</a:t>
            </a:r>
            <a:endParaRPr lang="en-GB" dirty="0"/>
          </a:p>
        </p:txBody>
      </p:sp>
      <p:sp>
        <p:nvSpPr>
          <p:cNvPr id="3" name="Content Placeholder 2"/>
          <p:cNvSpPr>
            <a:spLocks noGrp="1"/>
          </p:cNvSpPr>
          <p:nvPr>
            <p:ph idx="1"/>
          </p:nvPr>
        </p:nvSpPr>
        <p:spPr>
          <a:xfrm>
            <a:off x="1371600" y="2524836"/>
            <a:ext cx="9601200" cy="3342564"/>
          </a:xfrm>
        </p:spPr>
        <p:txBody>
          <a:bodyPr>
            <a:normAutofit lnSpcReduction="10000"/>
          </a:bodyPr>
          <a:lstStyle/>
          <a:p>
            <a:r>
              <a:rPr lang="en-GB" dirty="0"/>
              <a:t>This covers people reporting (current) physical or mental health conditions or illnesses lasting, or expected to last, 12 months or more, which reduce their ability to carry out day-to-day activities</a:t>
            </a:r>
          </a:p>
          <a:p>
            <a:pPr marL="0" indent="0" algn="r">
              <a:buNone/>
            </a:pPr>
            <a:endParaRPr lang="en-GB" dirty="0" smtClean="0"/>
          </a:p>
          <a:p>
            <a:pPr marL="0" indent="0" algn="r">
              <a:buNone/>
            </a:pPr>
            <a:endParaRPr lang="en-GB" dirty="0"/>
          </a:p>
          <a:p>
            <a:pPr marL="0" indent="0" algn="r">
              <a:buNone/>
            </a:pPr>
            <a:endParaRPr lang="en-GB" dirty="0" smtClean="0"/>
          </a:p>
          <a:p>
            <a:pPr marL="0" indent="0" algn="r">
              <a:buNone/>
            </a:pPr>
            <a:r>
              <a:rPr lang="en-GB" dirty="0" smtClean="0"/>
              <a:t>(Mirza-Davies &amp; Brown, 2016; House of Commons, 2016)</a:t>
            </a:r>
          </a:p>
          <a:p>
            <a:pPr marL="0" indent="0">
              <a:buNone/>
            </a:pPr>
            <a:r>
              <a:rPr lang="en-GB" dirty="0" smtClean="0">
                <a:solidFill>
                  <a:srgbClr val="FF0000"/>
                </a:solidFill>
              </a:rPr>
              <a:t>Useful link: </a:t>
            </a:r>
            <a:r>
              <a:rPr lang="en-GB" dirty="0">
                <a:hlinkClick r:id="rId2"/>
              </a:rPr>
              <a:t>www.parliament.uk/commons-library </a:t>
            </a:r>
            <a:r>
              <a:rPr lang="en-GB" dirty="0"/>
              <a:t>| </a:t>
            </a:r>
            <a:r>
              <a:rPr lang="en-GB" dirty="0">
                <a:hlinkClick r:id="rId3"/>
              </a:rPr>
              <a:t>intranet.parliament.uk/commons-library </a:t>
            </a:r>
            <a:r>
              <a:rPr lang="en-GB" dirty="0"/>
              <a:t>| papers@parliament.uk | </a:t>
            </a:r>
            <a:r>
              <a:rPr lang="en-GB" dirty="0">
                <a:hlinkClick r:id="rId4"/>
              </a:rPr>
              <a:t>@</a:t>
            </a:r>
            <a:r>
              <a:rPr lang="en-GB" dirty="0" err="1">
                <a:hlinkClick r:id="rId4"/>
              </a:rPr>
              <a:t>commonslibrary</a:t>
            </a:r>
            <a:r>
              <a:rPr lang="en-GB" dirty="0">
                <a:hlinkClick r:id="rId4"/>
              </a:rPr>
              <a:t> </a:t>
            </a:r>
            <a:r>
              <a:rPr lang="en-GB" dirty="0" smtClean="0"/>
              <a:t> </a:t>
            </a:r>
            <a:endParaRPr lang="en-GB" dirty="0">
              <a:solidFill>
                <a:srgbClr val="FF0000"/>
              </a:solidFill>
            </a:endParaRPr>
          </a:p>
        </p:txBody>
      </p:sp>
    </p:spTree>
    <p:extLst>
      <p:ext uri="{BB962C8B-B14F-4D97-AF65-F5344CB8AC3E}">
        <p14:creationId xmlns:p14="http://schemas.microsoft.com/office/powerpoint/2010/main" val="25698467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10988"/>
          </a:xfrm>
        </p:spPr>
        <p:txBody>
          <a:bodyPr/>
          <a:lstStyle/>
          <a:p>
            <a:pPr algn="ctr"/>
            <a:r>
              <a:rPr lang="en-GB" dirty="0" smtClean="0"/>
              <a:t>Homelessness</a:t>
            </a:r>
            <a:endParaRPr lang="en-GB" dirty="0"/>
          </a:p>
        </p:txBody>
      </p:sp>
      <p:sp>
        <p:nvSpPr>
          <p:cNvPr id="3" name="Content Placeholder 2"/>
          <p:cNvSpPr>
            <a:spLocks noGrp="1"/>
          </p:cNvSpPr>
          <p:nvPr>
            <p:ph idx="1"/>
          </p:nvPr>
        </p:nvSpPr>
        <p:spPr>
          <a:xfrm>
            <a:off x="1371600" y="1596787"/>
            <a:ext cx="9601200" cy="4967785"/>
          </a:xfrm>
        </p:spPr>
        <p:txBody>
          <a:bodyPr>
            <a:normAutofit/>
          </a:bodyPr>
          <a:lstStyle/>
          <a:p>
            <a:r>
              <a:rPr lang="en-GB" b="1" dirty="0"/>
              <a:t>Key points</a:t>
            </a:r>
          </a:p>
          <a:p>
            <a:r>
              <a:rPr lang="en-GB" dirty="0"/>
              <a:t>During July to September 2016, a total of 2,250 households were assessed as threatened with homelessness within 56 days and for 1,392 households (62 per cent) homelessness was successfully prevented for at least 6 months.</a:t>
            </a:r>
          </a:p>
          <a:p>
            <a:r>
              <a:rPr lang="en-GB" dirty="0"/>
              <a:t>A total of 2,655 households were assessed as being homeless and owed a duty to help secure accommodation during July to September 2016. Of these, 1,086 households (41 per cent) were helped to secure accommodation that was likely to last for 6 months, following intervention by the local authority.</a:t>
            </a:r>
          </a:p>
          <a:p>
            <a:r>
              <a:rPr lang="en-GB" dirty="0"/>
              <a:t>During July to September 2016, 504 households were assessed to be unintentionally homeless and in priority need and qualified for the duty to have accommodation secured for them.  Of these, 408 (81 per cent) households accepted an offer of permanent accommodation</a:t>
            </a:r>
            <a:r>
              <a:rPr lang="en-GB" dirty="0" smtClean="0"/>
              <a:t>.</a:t>
            </a:r>
          </a:p>
          <a:p>
            <a:pPr marL="0" indent="0">
              <a:buNone/>
            </a:pPr>
            <a:r>
              <a:rPr lang="en-GB" dirty="0" smtClean="0">
                <a:solidFill>
                  <a:srgbClr val="FF0000"/>
                </a:solidFill>
              </a:rPr>
              <a:t>Useful link</a:t>
            </a:r>
            <a:r>
              <a:rPr lang="en-GB" dirty="0"/>
              <a:t>: </a:t>
            </a:r>
            <a:r>
              <a:rPr lang="en-GB" dirty="0">
                <a:hlinkClick r:id="rId2"/>
              </a:rPr>
              <a:t>http://gov.wales/statistics-and-research/homelessness/?</a:t>
            </a:r>
            <a:r>
              <a:rPr lang="en-GB" dirty="0" smtClean="0">
                <a:hlinkClick r:id="rId2"/>
              </a:rPr>
              <a:t>lang=en</a:t>
            </a:r>
            <a:r>
              <a:rPr lang="en-GB" dirty="0" smtClean="0"/>
              <a:t> </a:t>
            </a:r>
          </a:p>
          <a:p>
            <a:pPr marL="0" indent="0" algn="r">
              <a:buNone/>
            </a:pPr>
            <a:r>
              <a:rPr lang="en-GB" dirty="0" smtClean="0"/>
              <a:t>(Welsh Government, 2016)</a:t>
            </a:r>
            <a:endParaRPr lang="en-GB" dirty="0"/>
          </a:p>
        </p:txBody>
      </p:sp>
    </p:spTree>
    <p:extLst>
      <p:ext uri="{BB962C8B-B14F-4D97-AF65-F5344CB8AC3E}">
        <p14:creationId xmlns:p14="http://schemas.microsoft.com/office/powerpoint/2010/main" val="24190358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Looked-After-Child</a:t>
            </a:r>
            <a:endParaRPr lang="en-GB" dirty="0"/>
          </a:p>
        </p:txBody>
      </p:sp>
      <p:sp>
        <p:nvSpPr>
          <p:cNvPr id="3" name="Content Placeholder 2"/>
          <p:cNvSpPr>
            <a:spLocks noGrp="1"/>
          </p:cNvSpPr>
          <p:nvPr>
            <p:ph idx="1"/>
          </p:nvPr>
        </p:nvSpPr>
        <p:spPr>
          <a:xfrm>
            <a:off x="1371600" y="1473958"/>
            <a:ext cx="9601200" cy="5131558"/>
          </a:xfrm>
        </p:spPr>
        <p:txBody>
          <a:bodyPr/>
          <a:lstStyle/>
          <a:p>
            <a:r>
              <a:rPr lang="en-GB" dirty="0" smtClean="0"/>
              <a:t>The </a:t>
            </a:r>
            <a:r>
              <a:rPr lang="en-GB" dirty="0"/>
              <a:t>Children Act 1989: key </a:t>
            </a:r>
            <a:r>
              <a:rPr lang="en-GB" dirty="0" smtClean="0"/>
              <a:t>principles</a:t>
            </a:r>
            <a:endParaRPr lang="en-GB" dirty="0"/>
          </a:p>
          <a:p>
            <a:r>
              <a:rPr lang="en-GB" dirty="0"/>
              <a:t>A key principle of the 1989 Act is that children are best looked after within their </a:t>
            </a:r>
          </a:p>
          <a:p>
            <a:r>
              <a:rPr lang="en-GB" dirty="0"/>
              <a:t>families, with their parents playing a full part in their lives, unless compulsory </a:t>
            </a:r>
          </a:p>
          <a:p>
            <a:r>
              <a:rPr lang="en-GB" dirty="0"/>
              <a:t>intervention in family life is necessary. </a:t>
            </a:r>
          </a:p>
          <a:p>
            <a:pPr marL="0" indent="0">
              <a:buNone/>
            </a:pPr>
            <a:r>
              <a:rPr lang="en-GB" dirty="0" smtClean="0">
                <a:solidFill>
                  <a:srgbClr val="FF0000"/>
                </a:solidFill>
              </a:rPr>
              <a:t>Useful </a:t>
            </a:r>
            <a:r>
              <a:rPr lang="en-GB" dirty="0">
                <a:solidFill>
                  <a:srgbClr val="FF0000"/>
                </a:solidFill>
              </a:rPr>
              <a:t>link: </a:t>
            </a:r>
            <a:r>
              <a:rPr lang="en-GB" dirty="0">
                <a:hlinkClick r:id="rId2"/>
              </a:rPr>
              <a:t>https://www.nspcc.org.uk/preventing-abuse/child-protection-system/legal-definition-child-rights-law/legal-definitions</a:t>
            </a:r>
            <a:r>
              <a:rPr lang="en-GB" dirty="0" smtClean="0">
                <a:hlinkClick r:id="rId2"/>
              </a:rPr>
              <a:t>/</a:t>
            </a:r>
            <a:r>
              <a:rPr lang="en-GB" dirty="0" smtClean="0"/>
              <a:t> </a:t>
            </a:r>
            <a:endParaRPr lang="en-GB" dirty="0"/>
          </a:p>
        </p:txBody>
      </p:sp>
    </p:spTree>
    <p:extLst>
      <p:ext uri="{BB962C8B-B14F-4D97-AF65-F5344CB8AC3E}">
        <p14:creationId xmlns:p14="http://schemas.microsoft.com/office/powerpoint/2010/main" val="24386270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719919"/>
          </a:xfrm>
        </p:spPr>
        <p:txBody>
          <a:bodyPr/>
          <a:lstStyle/>
          <a:p>
            <a:pPr algn="ctr"/>
            <a:r>
              <a:rPr lang="en-GB" dirty="0" smtClean="0"/>
              <a:t>Substance Abuse</a:t>
            </a:r>
            <a:endParaRPr lang="en-GB" dirty="0"/>
          </a:p>
        </p:txBody>
      </p:sp>
      <p:pic>
        <p:nvPicPr>
          <p:cNvPr id="4" name="Content Placeholder 3"/>
          <p:cNvPicPr>
            <a:picLocks noGrp="1" noChangeAspect="1"/>
          </p:cNvPicPr>
          <p:nvPr>
            <p:ph idx="1"/>
          </p:nvPr>
        </p:nvPicPr>
        <p:blipFill>
          <a:blip r:embed="rId2"/>
          <a:stretch>
            <a:fillRect/>
          </a:stretch>
        </p:blipFill>
        <p:spPr>
          <a:xfrm>
            <a:off x="2743200" y="1649413"/>
            <a:ext cx="6858000" cy="4629150"/>
          </a:xfrm>
          <a:prstGeom prst="rect">
            <a:avLst/>
          </a:prstGeom>
        </p:spPr>
      </p:pic>
    </p:spTree>
    <p:extLst>
      <p:ext uri="{BB962C8B-B14F-4D97-AF65-F5344CB8AC3E}">
        <p14:creationId xmlns:p14="http://schemas.microsoft.com/office/powerpoint/2010/main" val="11025334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Dependency</a:t>
            </a:r>
            <a:endParaRPr lang="en-GB" dirty="0"/>
          </a:p>
        </p:txBody>
      </p:sp>
      <p:sp>
        <p:nvSpPr>
          <p:cNvPr id="3" name="Content Placeholder 2"/>
          <p:cNvSpPr>
            <a:spLocks noGrp="1"/>
          </p:cNvSpPr>
          <p:nvPr>
            <p:ph idx="1"/>
          </p:nvPr>
        </p:nvSpPr>
        <p:spPr/>
        <p:txBody>
          <a:bodyPr/>
          <a:lstStyle/>
          <a:p>
            <a:r>
              <a:rPr lang="en-GB" dirty="0"/>
              <a:t>With repeated use of heroin, dependence also occurs. Dependence develops when the neurons adapt to the repeated drug exposure and only function normally in the presence of the drug. When the drug is withdrawn, several physiologic reactions occur. These can be mild (e.g., for caffeine) or even life threatening (e.g., for alcohol). This is known as the withdrawal syndrome. In the case of heroin, withdrawal can be very serious and the abuser will use the drug again to avoid the withdrawal syndrome</a:t>
            </a:r>
            <a:r>
              <a:rPr lang="en-GB" dirty="0" smtClean="0"/>
              <a:t>.</a:t>
            </a:r>
          </a:p>
          <a:p>
            <a:pPr marL="0" indent="0" algn="r">
              <a:buNone/>
            </a:pPr>
            <a:r>
              <a:rPr lang="en-GB" dirty="0" smtClean="0"/>
              <a:t>(National Institute on Drug Abuse, 2016)</a:t>
            </a:r>
            <a:endParaRPr lang="en-GB" dirty="0"/>
          </a:p>
        </p:txBody>
      </p:sp>
    </p:spTree>
    <p:extLst>
      <p:ext uri="{BB962C8B-B14F-4D97-AF65-F5344CB8AC3E}">
        <p14:creationId xmlns:p14="http://schemas.microsoft.com/office/powerpoint/2010/main" val="1790583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83693"/>
          </a:xfrm>
        </p:spPr>
        <p:txBody>
          <a:bodyPr/>
          <a:lstStyle/>
          <a:p>
            <a:pPr algn="ctr"/>
            <a:r>
              <a:rPr lang="en-GB" dirty="0" smtClean="0"/>
              <a:t>Risk</a:t>
            </a:r>
            <a:endParaRPr lang="en-GB" dirty="0"/>
          </a:p>
        </p:txBody>
      </p:sp>
      <p:sp>
        <p:nvSpPr>
          <p:cNvPr id="3" name="Content Placeholder 2"/>
          <p:cNvSpPr>
            <a:spLocks noGrp="1"/>
          </p:cNvSpPr>
          <p:nvPr>
            <p:ph idx="1"/>
          </p:nvPr>
        </p:nvSpPr>
        <p:spPr>
          <a:xfrm>
            <a:off x="1371600" y="1569493"/>
            <a:ext cx="9601200" cy="4297907"/>
          </a:xfrm>
        </p:spPr>
        <p:txBody>
          <a:bodyPr>
            <a:normAutofit/>
          </a:bodyPr>
          <a:lstStyle/>
          <a:p>
            <a:r>
              <a:rPr lang="en-GB" sz="3600" dirty="0"/>
              <a:t>In the social care environment, risk is usually used in association with potential </a:t>
            </a:r>
            <a:r>
              <a:rPr lang="en-GB" sz="3600" dirty="0" smtClean="0"/>
              <a:t>harm</a:t>
            </a:r>
            <a:r>
              <a:rPr lang="en-GB" sz="3600" dirty="0"/>
              <a:t>. Practitioners’ views of risk </a:t>
            </a:r>
            <a:r>
              <a:rPr lang="en-GB" sz="3600" dirty="0" smtClean="0"/>
              <a:t>often differ </a:t>
            </a:r>
            <a:r>
              <a:rPr lang="en-GB" sz="3600" dirty="0"/>
              <a:t>from the views of people using </a:t>
            </a:r>
            <a:r>
              <a:rPr lang="en-GB" sz="3600" dirty="0" smtClean="0"/>
              <a:t>services </a:t>
            </a:r>
            <a:r>
              <a:rPr lang="en-GB" sz="3600" dirty="0"/>
              <a:t>and the language used to </a:t>
            </a:r>
            <a:r>
              <a:rPr lang="en-GB" sz="3600" dirty="0" smtClean="0"/>
              <a:t>express risk </a:t>
            </a:r>
            <a:r>
              <a:rPr lang="en-GB" sz="3600" dirty="0"/>
              <a:t>also </a:t>
            </a:r>
            <a:r>
              <a:rPr lang="en-GB" sz="3600" dirty="0" smtClean="0"/>
              <a:t>differs.</a:t>
            </a:r>
          </a:p>
          <a:p>
            <a:pPr marL="0" indent="0" algn="r">
              <a:buNone/>
            </a:pPr>
            <a:r>
              <a:rPr lang="en-GB" sz="3600" dirty="0" smtClean="0"/>
              <a:t>(</a:t>
            </a:r>
            <a:r>
              <a:rPr lang="en-GB" sz="3600" dirty="0"/>
              <a:t>Carr, 2010).</a:t>
            </a:r>
          </a:p>
          <a:p>
            <a:endParaRPr lang="en-GB" sz="3600" dirty="0"/>
          </a:p>
        </p:txBody>
      </p:sp>
    </p:spTree>
    <p:extLst>
      <p:ext uri="{BB962C8B-B14F-4D97-AF65-F5344CB8AC3E}">
        <p14:creationId xmlns:p14="http://schemas.microsoft.com/office/powerpoint/2010/main" val="31644340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42749"/>
          </a:xfrm>
        </p:spPr>
        <p:txBody>
          <a:bodyPr/>
          <a:lstStyle/>
          <a:p>
            <a:pPr algn="ctr"/>
            <a:r>
              <a:rPr lang="en-GB" dirty="0" smtClean="0"/>
              <a:t>The Concept of Resilience</a:t>
            </a:r>
            <a:endParaRPr lang="en-GB" dirty="0"/>
          </a:p>
        </p:txBody>
      </p:sp>
      <p:sp>
        <p:nvSpPr>
          <p:cNvPr id="3" name="Content Placeholder 2"/>
          <p:cNvSpPr>
            <a:spLocks noGrp="1"/>
          </p:cNvSpPr>
          <p:nvPr>
            <p:ph idx="1"/>
          </p:nvPr>
        </p:nvSpPr>
        <p:spPr>
          <a:xfrm>
            <a:off x="1371600" y="1624084"/>
            <a:ext cx="9601200" cy="4243316"/>
          </a:xfrm>
        </p:spPr>
        <p:txBody>
          <a:bodyPr/>
          <a:lstStyle/>
          <a:p>
            <a:r>
              <a:rPr lang="en-GB" dirty="0" smtClean="0"/>
              <a:t>‘Triumph over Tragedy’ </a:t>
            </a:r>
          </a:p>
          <a:p>
            <a:r>
              <a:rPr lang="en-GB" dirty="0" smtClean="0"/>
              <a:t>‘Achievement in-spite of disability or disadvantage’ </a:t>
            </a:r>
          </a:p>
          <a:p>
            <a:r>
              <a:rPr lang="en-GB" dirty="0" smtClean="0"/>
              <a:t>‘It seems that in public discourse, to be a resilient disabled person you must…</a:t>
            </a:r>
          </a:p>
          <a:p>
            <a:r>
              <a:rPr lang="en-GB" dirty="0" smtClean="0"/>
              <a:t>‘overcome your disability and live the life of a non-disabled person’</a:t>
            </a:r>
          </a:p>
          <a:p>
            <a:r>
              <a:rPr lang="en-GB" dirty="0" smtClean="0"/>
              <a:t>‘bravely bide your time and wait for a cure’ </a:t>
            </a:r>
          </a:p>
          <a:p>
            <a:r>
              <a:rPr lang="en-GB" dirty="0" smtClean="0"/>
              <a:t>‘In other words you must be a ‘Super-Crip’’</a:t>
            </a:r>
          </a:p>
          <a:p>
            <a:pPr marL="0" indent="0" algn="r">
              <a:buNone/>
            </a:pPr>
            <a:endParaRPr lang="en-GB" dirty="0" smtClean="0"/>
          </a:p>
          <a:p>
            <a:pPr marL="0" indent="0" algn="r">
              <a:buNone/>
            </a:pPr>
            <a:r>
              <a:rPr lang="en-GB" dirty="0" smtClean="0"/>
              <a:t>(Goggin &amp; Newall, 2004 </a:t>
            </a:r>
            <a:r>
              <a:rPr lang="en-GB" i="1" dirty="0" smtClean="0"/>
              <a:t>cited in </a:t>
            </a:r>
            <a:r>
              <a:rPr lang="en-GB" dirty="0" smtClean="0"/>
              <a:t>Cameron, 2014, p126) </a:t>
            </a:r>
            <a:endParaRPr lang="en-GB" dirty="0"/>
          </a:p>
        </p:txBody>
      </p:sp>
    </p:spTree>
    <p:extLst>
      <p:ext uri="{BB962C8B-B14F-4D97-AF65-F5344CB8AC3E}">
        <p14:creationId xmlns:p14="http://schemas.microsoft.com/office/powerpoint/2010/main" val="37649669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10988"/>
          </a:xfrm>
        </p:spPr>
        <p:txBody>
          <a:bodyPr>
            <a:normAutofit/>
          </a:bodyPr>
          <a:lstStyle/>
          <a:p>
            <a:pPr algn="ctr"/>
            <a:r>
              <a:rPr lang="en-GB" dirty="0"/>
              <a:t>T</a:t>
            </a:r>
            <a:r>
              <a:rPr lang="en-GB" dirty="0" smtClean="0"/>
              <a:t>he ‘Notion’ </a:t>
            </a:r>
            <a:r>
              <a:rPr lang="en-GB" dirty="0"/>
              <a:t>of </a:t>
            </a:r>
            <a:r>
              <a:rPr lang="en-GB" dirty="0" smtClean="0"/>
              <a:t>‘Hard </a:t>
            </a:r>
            <a:r>
              <a:rPr lang="en-GB" dirty="0"/>
              <a:t>to </a:t>
            </a:r>
            <a:r>
              <a:rPr lang="en-GB" dirty="0" smtClean="0"/>
              <a:t>Reach’ Groups</a:t>
            </a:r>
            <a:endParaRPr lang="en-GB" dirty="0"/>
          </a:p>
        </p:txBody>
      </p:sp>
      <p:sp>
        <p:nvSpPr>
          <p:cNvPr id="3" name="Content Placeholder 2"/>
          <p:cNvSpPr>
            <a:spLocks noGrp="1"/>
          </p:cNvSpPr>
          <p:nvPr>
            <p:ph idx="1"/>
          </p:nvPr>
        </p:nvSpPr>
        <p:spPr>
          <a:xfrm>
            <a:off x="1371600" y="1815152"/>
            <a:ext cx="9601200" cy="4052248"/>
          </a:xfrm>
        </p:spPr>
        <p:txBody>
          <a:bodyPr>
            <a:normAutofit/>
          </a:bodyPr>
          <a:lstStyle/>
          <a:p>
            <a:r>
              <a:rPr lang="en-GB" dirty="0"/>
              <a:t>T</a:t>
            </a:r>
            <a:r>
              <a:rPr lang="en-GB" dirty="0" smtClean="0"/>
              <a:t>he </a:t>
            </a:r>
            <a:r>
              <a:rPr lang="en-GB" dirty="0"/>
              <a:t>term is often inconsistent and </a:t>
            </a:r>
            <a:r>
              <a:rPr lang="en-GB" dirty="0" smtClean="0"/>
              <a:t>misleading</a:t>
            </a:r>
          </a:p>
          <a:p>
            <a:r>
              <a:rPr lang="en-GB" dirty="0"/>
              <a:t>S</a:t>
            </a:r>
            <a:r>
              <a:rPr lang="en-GB" dirty="0" smtClean="0"/>
              <a:t>tigmatising affect</a:t>
            </a:r>
          </a:p>
          <a:p>
            <a:r>
              <a:rPr lang="en-GB" dirty="0" smtClean="0"/>
              <a:t>Groups </a:t>
            </a:r>
            <a:r>
              <a:rPr lang="en-GB" dirty="0"/>
              <a:t>should be identified more </a:t>
            </a:r>
            <a:r>
              <a:rPr lang="en-GB" dirty="0" smtClean="0"/>
              <a:t>precisely</a:t>
            </a:r>
          </a:p>
          <a:p>
            <a:r>
              <a:rPr lang="en-GB" dirty="0"/>
              <a:t>R</a:t>
            </a:r>
            <a:r>
              <a:rPr lang="en-GB" dirty="0" smtClean="0"/>
              <a:t>ather </a:t>
            </a:r>
            <a:r>
              <a:rPr lang="en-GB" dirty="0"/>
              <a:t>than relying </a:t>
            </a:r>
            <a:r>
              <a:rPr lang="en-GB" dirty="0" smtClean="0"/>
              <a:t>on a </a:t>
            </a:r>
            <a:r>
              <a:rPr lang="en-GB" dirty="0"/>
              <a:t>prescribed set of groups (e.g. minority ethnic, gay and lesbian communities</a:t>
            </a:r>
            <a:r>
              <a:rPr lang="en-GB" dirty="0" smtClean="0"/>
              <a:t>).</a:t>
            </a:r>
          </a:p>
          <a:p>
            <a:pPr marL="0" indent="0">
              <a:buNone/>
            </a:pPr>
            <a:endParaRPr lang="en-GB" dirty="0" smtClean="0"/>
          </a:p>
          <a:p>
            <a:pPr marL="0" indent="0">
              <a:buNone/>
            </a:pPr>
            <a:endParaRPr lang="en-GB" dirty="0"/>
          </a:p>
          <a:p>
            <a:pPr marL="0" indent="0" algn="r">
              <a:buNone/>
            </a:pPr>
            <a:r>
              <a:rPr lang="en-GB" dirty="0" smtClean="0"/>
              <a:t>(Willis, 2001)</a:t>
            </a:r>
            <a:endParaRPr lang="en-GB" dirty="0"/>
          </a:p>
          <a:p>
            <a:endParaRPr lang="en-GB" dirty="0" smtClean="0"/>
          </a:p>
          <a:p>
            <a:endParaRPr lang="en-GB" dirty="0"/>
          </a:p>
        </p:txBody>
      </p:sp>
    </p:spTree>
    <p:extLst>
      <p:ext uri="{BB962C8B-B14F-4D97-AF65-F5344CB8AC3E}">
        <p14:creationId xmlns:p14="http://schemas.microsoft.com/office/powerpoint/2010/main" val="39385802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42749"/>
          </a:xfrm>
        </p:spPr>
        <p:txBody>
          <a:bodyPr/>
          <a:lstStyle/>
          <a:p>
            <a:pPr algn="ctr"/>
            <a:r>
              <a:rPr lang="en-GB" dirty="0" smtClean="0"/>
              <a:t>Underpinning Theory</a:t>
            </a:r>
            <a:endParaRPr lang="en-GB" dirty="0"/>
          </a:p>
        </p:txBody>
      </p:sp>
      <p:sp>
        <p:nvSpPr>
          <p:cNvPr id="3" name="Content Placeholder 2"/>
          <p:cNvSpPr>
            <a:spLocks noGrp="1"/>
          </p:cNvSpPr>
          <p:nvPr>
            <p:ph sz="half" idx="1"/>
          </p:nvPr>
        </p:nvSpPr>
        <p:spPr>
          <a:xfrm>
            <a:off x="1371600" y="1651379"/>
            <a:ext cx="4447786" cy="3152633"/>
          </a:xfrm>
        </p:spPr>
        <p:txBody>
          <a:bodyPr/>
          <a:lstStyle/>
          <a:p>
            <a:r>
              <a:rPr lang="en-GB" dirty="0" smtClean="0"/>
              <a:t>Stereo-typing or Prejudice</a:t>
            </a:r>
          </a:p>
          <a:p>
            <a:r>
              <a:rPr lang="en-GB" dirty="0" smtClean="0"/>
              <a:t>Labelling </a:t>
            </a:r>
          </a:p>
          <a:p>
            <a:r>
              <a:rPr lang="en-GB" dirty="0" smtClean="0"/>
              <a:t>Othering</a:t>
            </a:r>
          </a:p>
          <a:p>
            <a:r>
              <a:rPr lang="en-GB" dirty="0" smtClean="0"/>
              <a:t>Traits</a:t>
            </a:r>
          </a:p>
          <a:p>
            <a:r>
              <a:rPr lang="en-GB" dirty="0" smtClean="0"/>
              <a:t>Characteristics</a:t>
            </a:r>
          </a:p>
          <a:p>
            <a:r>
              <a:rPr lang="en-GB" dirty="0" smtClean="0"/>
              <a:t>Personality</a:t>
            </a:r>
          </a:p>
          <a:p>
            <a:endParaRPr lang="en-GB" dirty="0"/>
          </a:p>
        </p:txBody>
      </p:sp>
      <p:sp>
        <p:nvSpPr>
          <p:cNvPr id="4" name="Content Placeholder 3"/>
          <p:cNvSpPr>
            <a:spLocks noGrp="1"/>
          </p:cNvSpPr>
          <p:nvPr>
            <p:ph sz="half" idx="2"/>
          </p:nvPr>
        </p:nvSpPr>
        <p:spPr>
          <a:xfrm>
            <a:off x="6525403" y="1651379"/>
            <a:ext cx="4447786" cy="3152633"/>
          </a:xfrm>
        </p:spPr>
        <p:txBody>
          <a:bodyPr/>
          <a:lstStyle/>
          <a:p>
            <a:r>
              <a:rPr lang="en-GB" dirty="0" smtClean="0"/>
              <a:t>Culture versus Sub-culture</a:t>
            </a:r>
          </a:p>
          <a:p>
            <a:r>
              <a:rPr lang="en-GB" dirty="0" smtClean="0"/>
              <a:t>Capital Theory</a:t>
            </a:r>
          </a:p>
          <a:p>
            <a:r>
              <a:rPr lang="en-GB" dirty="0" smtClean="0"/>
              <a:t>Social Inclusion</a:t>
            </a:r>
          </a:p>
          <a:p>
            <a:r>
              <a:rPr lang="en-GB" dirty="0" smtClean="0"/>
              <a:t>Social Exclusion</a:t>
            </a:r>
          </a:p>
          <a:p>
            <a:r>
              <a:rPr lang="en-GB" dirty="0" smtClean="0"/>
              <a:t>Social reproduction of inequalities</a:t>
            </a:r>
          </a:p>
          <a:p>
            <a:r>
              <a:rPr lang="en-GB" dirty="0" smtClean="0"/>
              <a:t>Models of Care</a:t>
            </a:r>
            <a:endParaRPr lang="en-GB" dirty="0"/>
          </a:p>
        </p:txBody>
      </p:sp>
      <p:sp>
        <p:nvSpPr>
          <p:cNvPr id="5" name="TextBox 4"/>
          <p:cNvSpPr txBox="1"/>
          <p:nvPr/>
        </p:nvSpPr>
        <p:spPr>
          <a:xfrm>
            <a:off x="1678675" y="5636525"/>
            <a:ext cx="9389659" cy="461665"/>
          </a:xfrm>
          <a:prstGeom prst="rect">
            <a:avLst/>
          </a:prstGeom>
          <a:noFill/>
        </p:spPr>
        <p:txBody>
          <a:bodyPr wrap="square" rtlCol="0">
            <a:spAutoFit/>
          </a:bodyPr>
          <a:lstStyle/>
          <a:p>
            <a:r>
              <a:rPr lang="en-GB" dirty="0" smtClean="0"/>
              <a:t>Please ensure that you </a:t>
            </a:r>
            <a:r>
              <a:rPr lang="en-GB" sz="2400" dirty="0" smtClean="0">
                <a:solidFill>
                  <a:srgbClr val="FF0000"/>
                </a:solidFill>
              </a:rPr>
              <a:t>READ WIDER </a:t>
            </a:r>
            <a:r>
              <a:rPr lang="en-GB" dirty="0" smtClean="0"/>
              <a:t>around these basic introductions to social theory</a:t>
            </a:r>
            <a:endParaRPr lang="en-GB" dirty="0"/>
          </a:p>
        </p:txBody>
      </p:sp>
    </p:spTree>
    <p:extLst>
      <p:ext uri="{BB962C8B-B14F-4D97-AF65-F5344CB8AC3E}">
        <p14:creationId xmlns:p14="http://schemas.microsoft.com/office/powerpoint/2010/main" val="17298568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033818"/>
          </a:xfrm>
        </p:spPr>
        <p:txBody>
          <a:bodyPr>
            <a:normAutofit fontScale="90000"/>
          </a:bodyPr>
          <a:lstStyle/>
          <a:p>
            <a:pPr algn="ctr"/>
            <a:r>
              <a:rPr lang="en-GB" dirty="0"/>
              <a:t>Stereo-typing or Prejudice</a:t>
            </a:r>
            <a:br>
              <a:rPr lang="en-GB" dirty="0"/>
            </a:br>
            <a:endParaRPr lang="en-GB" dirty="0"/>
          </a:p>
        </p:txBody>
      </p:sp>
      <p:sp>
        <p:nvSpPr>
          <p:cNvPr id="3" name="Content Placeholder 2"/>
          <p:cNvSpPr>
            <a:spLocks noGrp="1"/>
          </p:cNvSpPr>
          <p:nvPr>
            <p:ph idx="1"/>
          </p:nvPr>
        </p:nvSpPr>
        <p:spPr>
          <a:xfrm>
            <a:off x="1371600" y="1610436"/>
            <a:ext cx="9601200" cy="4256964"/>
          </a:xfrm>
        </p:spPr>
        <p:txBody>
          <a:bodyPr/>
          <a:lstStyle/>
          <a:p>
            <a:r>
              <a:rPr lang="en-GB" dirty="0"/>
              <a:t>What is the difference between a stereotype and prejudice?</a:t>
            </a:r>
          </a:p>
          <a:p>
            <a:pPr marL="0" indent="0">
              <a:buNone/>
            </a:pPr>
            <a:endParaRPr lang="en-GB" dirty="0"/>
          </a:p>
        </p:txBody>
      </p:sp>
    </p:spTree>
    <p:extLst>
      <p:ext uri="{BB962C8B-B14F-4D97-AF65-F5344CB8AC3E}">
        <p14:creationId xmlns:p14="http://schemas.microsoft.com/office/powerpoint/2010/main" val="759103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033818"/>
          </a:xfrm>
        </p:spPr>
        <p:txBody>
          <a:bodyPr>
            <a:normAutofit fontScale="90000"/>
          </a:bodyPr>
          <a:lstStyle/>
          <a:p>
            <a:pPr algn="ctr"/>
            <a:r>
              <a:rPr lang="en-GB" dirty="0"/>
              <a:t>Stereo-typing or Prejudice</a:t>
            </a:r>
            <a:br>
              <a:rPr lang="en-GB" dirty="0"/>
            </a:br>
            <a:endParaRPr lang="en-GB" dirty="0"/>
          </a:p>
        </p:txBody>
      </p:sp>
      <p:sp>
        <p:nvSpPr>
          <p:cNvPr id="3" name="Content Placeholder 2"/>
          <p:cNvSpPr>
            <a:spLocks noGrp="1"/>
          </p:cNvSpPr>
          <p:nvPr>
            <p:ph idx="1"/>
          </p:nvPr>
        </p:nvSpPr>
        <p:spPr>
          <a:xfrm>
            <a:off x="1371600" y="1610436"/>
            <a:ext cx="9601200" cy="4256964"/>
          </a:xfrm>
        </p:spPr>
        <p:txBody>
          <a:bodyPr>
            <a:normAutofit lnSpcReduction="10000"/>
          </a:bodyPr>
          <a:lstStyle/>
          <a:p>
            <a:r>
              <a:rPr lang="en-GB" dirty="0"/>
              <a:t>What is the difference between a stereotype and prejudice?</a:t>
            </a:r>
          </a:p>
          <a:p>
            <a:r>
              <a:rPr lang="en-GB" dirty="0"/>
              <a:t>A </a:t>
            </a:r>
            <a:r>
              <a:rPr lang="en-GB" b="1" dirty="0"/>
              <a:t>stereotype</a:t>
            </a:r>
            <a:r>
              <a:rPr lang="en-GB" dirty="0"/>
              <a:t> is a belief about a certain group of people. </a:t>
            </a:r>
            <a:r>
              <a:rPr lang="en-GB" b="1" dirty="0"/>
              <a:t>Prejudice</a:t>
            </a:r>
            <a:r>
              <a:rPr lang="en-GB" dirty="0"/>
              <a:t> is a feeling about a person based on their membership in a group. Both </a:t>
            </a:r>
            <a:r>
              <a:rPr lang="en-GB" b="1" dirty="0"/>
              <a:t>stereotypes and prejudice</a:t>
            </a:r>
            <a:r>
              <a:rPr lang="en-GB" dirty="0"/>
              <a:t> can be either positive or negative. </a:t>
            </a:r>
            <a:r>
              <a:rPr lang="en-GB" b="1" dirty="0"/>
              <a:t>Discrimination</a:t>
            </a:r>
            <a:r>
              <a:rPr lang="en-GB" dirty="0"/>
              <a:t> is an action that denies the rights of a person due to their membership in a group</a:t>
            </a:r>
            <a:r>
              <a:rPr lang="en-GB" dirty="0" smtClean="0"/>
              <a:t>.</a:t>
            </a:r>
          </a:p>
          <a:p>
            <a:r>
              <a:rPr lang="en-GB" dirty="0" smtClean="0"/>
              <a:t>Pertinent questions to ask yourself:</a:t>
            </a:r>
          </a:p>
          <a:p>
            <a:r>
              <a:rPr lang="en-GB" dirty="0" smtClean="0"/>
              <a:t>Where do we get our beliefs from?</a:t>
            </a:r>
          </a:p>
          <a:p>
            <a:r>
              <a:rPr lang="en-GB" dirty="0" smtClean="0"/>
              <a:t>When do our beliefs become prejudice?</a:t>
            </a:r>
          </a:p>
          <a:p>
            <a:r>
              <a:rPr lang="en-GB" dirty="0" smtClean="0"/>
              <a:t>Why do we develop groups? (groups that we both belong to and groups into which we place ‘others’)</a:t>
            </a:r>
          </a:p>
          <a:p>
            <a:endParaRPr lang="en-GB" dirty="0"/>
          </a:p>
          <a:p>
            <a:pPr marL="0" indent="0" algn="r">
              <a:buNone/>
            </a:pPr>
            <a:r>
              <a:rPr lang="en-GB" dirty="0" smtClean="0"/>
              <a:t>(Stangor, 2000) </a:t>
            </a:r>
            <a:endParaRPr lang="en-GB" dirty="0"/>
          </a:p>
          <a:p>
            <a:endParaRPr lang="en-GB" dirty="0"/>
          </a:p>
        </p:txBody>
      </p:sp>
    </p:spTree>
    <p:extLst>
      <p:ext uri="{BB962C8B-B14F-4D97-AF65-F5344CB8AC3E}">
        <p14:creationId xmlns:p14="http://schemas.microsoft.com/office/powerpoint/2010/main" val="8133708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Stereotype Psychology</a:t>
            </a:r>
            <a:endParaRPr lang="en-GB" dirty="0"/>
          </a:p>
        </p:txBody>
      </p:sp>
      <p:sp>
        <p:nvSpPr>
          <p:cNvPr id="3" name="Content Placeholder 2"/>
          <p:cNvSpPr>
            <a:spLocks noGrp="1"/>
          </p:cNvSpPr>
          <p:nvPr>
            <p:ph idx="1"/>
          </p:nvPr>
        </p:nvSpPr>
        <p:spPr/>
        <p:txBody>
          <a:bodyPr/>
          <a:lstStyle/>
          <a:p>
            <a:r>
              <a:rPr lang="en-GB" dirty="0"/>
              <a:t>What is a stereotype psychology?</a:t>
            </a:r>
          </a:p>
          <a:p>
            <a:pPr marL="0" indent="0">
              <a:buNone/>
            </a:pPr>
            <a:endParaRPr lang="en-GB" dirty="0"/>
          </a:p>
        </p:txBody>
      </p:sp>
    </p:spTree>
    <p:extLst>
      <p:ext uri="{BB962C8B-B14F-4D97-AF65-F5344CB8AC3E}">
        <p14:creationId xmlns:p14="http://schemas.microsoft.com/office/powerpoint/2010/main" val="16700380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Stereotype Psychology</a:t>
            </a:r>
            <a:endParaRPr lang="en-GB" dirty="0"/>
          </a:p>
        </p:txBody>
      </p:sp>
      <p:sp>
        <p:nvSpPr>
          <p:cNvPr id="3" name="Content Placeholder 2"/>
          <p:cNvSpPr>
            <a:spLocks noGrp="1"/>
          </p:cNvSpPr>
          <p:nvPr>
            <p:ph idx="1"/>
          </p:nvPr>
        </p:nvSpPr>
        <p:spPr/>
        <p:txBody>
          <a:bodyPr/>
          <a:lstStyle/>
          <a:p>
            <a:r>
              <a:rPr lang="en-GB" dirty="0"/>
              <a:t>What is a stereotype psychology?</a:t>
            </a:r>
          </a:p>
          <a:p>
            <a:r>
              <a:rPr lang="en-GB" dirty="0"/>
              <a:t>In social </a:t>
            </a:r>
            <a:r>
              <a:rPr lang="en-GB" b="1" dirty="0"/>
              <a:t>psychology</a:t>
            </a:r>
            <a:r>
              <a:rPr lang="en-GB" dirty="0"/>
              <a:t>, a </a:t>
            </a:r>
            <a:r>
              <a:rPr lang="en-GB" b="1" dirty="0"/>
              <a:t>stereotype</a:t>
            </a:r>
            <a:r>
              <a:rPr lang="en-GB" dirty="0"/>
              <a:t> is a thought that can be adopted about specific types of individuals or certain ways of doing things. These thoughts or beliefs may or may not accurately reflect reality. However, this is only a fundamental </a:t>
            </a:r>
            <a:r>
              <a:rPr lang="en-GB" b="1" dirty="0"/>
              <a:t>psychological</a:t>
            </a:r>
            <a:r>
              <a:rPr lang="en-GB" dirty="0"/>
              <a:t> definition of a </a:t>
            </a:r>
            <a:r>
              <a:rPr lang="en-GB" b="1" dirty="0"/>
              <a:t>stereotype</a:t>
            </a:r>
            <a:r>
              <a:rPr lang="en-GB" dirty="0" smtClean="0"/>
              <a:t>.</a:t>
            </a:r>
          </a:p>
          <a:p>
            <a:endParaRPr lang="en-GB" dirty="0"/>
          </a:p>
          <a:p>
            <a:pPr marL="0" indent="0">
              <a:buNone/>
            </a:pPr>
            <a:endParaRPr lang="en-GB" dirty="0" smtClean="0"/>
          </a:p>
          <a:p>
            <a:pPr marL="0" indent="0" algn="r">
              <a:buNone/>
            </a:pPr>
            <a:r>
              <a:rPr lang="en-GB" dirty="0" smtClean="0"/>
              <a:t>(Stangor, 2000)</a:t>
            </a:r>
            <a:endParaRPr lang="en-GB" dirty="0"/>
          </a:p>
          <a:p>
            <a:endParaRPr lang="en-GB" dirty="0"/>
          </a:p>
        </p:txBody>
      </p:sp>
    </p:spTree>
    <p:extLst>
      <p:ext uri="{BB962C8B-B14F-4D97-AF65-F5344CB8AC3E}">
        <p14:creationId xmlns:p14="http://schemas.microsoft.com/office/powerpoint/2010/main" val="39230855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79227"/>
          </a:xfrm>
        </p:spPr>
        <p:txBody>
          <a:bodyPr/>
          <a:lstStyle/>
          <a:p>
            <a:pPr algn="ctr"/>
            <a:r>
              <a:rPr lang="en-GB" dirty="0" smtClean="0"/>
              <a:t>Labelling</a:t>
            </a:r>
            <a:endParaRPr lang="en-GB" dirty="0"/>
          </a:p>
        </p:txBody>
      </p:sp>
      <p:sp>
        <p:nvSpPr>
          <p:cNvPr id="3" name="Content Placeholder 2"/>
          <p:cNvSpPr>
            <a:spLocks noGrp="1"/>
          </p:cNvSpPr>
          <p:nvPr>
            <p:ph idx="1"/>
          </p:nvPr>
        </p:nvSpPr>
        <p:spPr>
          <a:xfrm>
            <a:off x="1371600" y="1665027"/>
            <a:ext cx="9601200" cy="4599295"/>
          </a:xfrm>
        </p:spPr>
        <p:txBody>
          <a:bodyPr>
            <a:normAutofit lnSpcReduction="10000"/>
          </a:bodyPr>
          <a:lstStyle/>
          <a:p>
            <a:r>
              <a:rPr lang="en-GB" dirty="0" smtClean="0"/>
              <a:t>Labelling </a:t>
            </a:r>
            <a:r>
              <a:rPr lang="en-GB" dirty="0"/>
              <a:t>theory </a:t>
            </a:r>
            <a:r>
              <a:rPr lang="en-GB" dirty="0" smtClean="0"/>
              <a:t>judges that </a:t>
            </a:r>
            <a:r>
              <a:rPr lang="en-GB" dirty="0"/>
              <a:t>people become </a:t>
            </a:r>
            <a:r>
              <a:rPr lang="en-GB" dirty="0" smtClean="0"/>
              <a:t>‘other’ when labelled </a:t>
            </a:r>
            <a:r>
              <a:rPr lang="en-GB" dirty="0"/>
              <a:t>as such and when they accept the label as a personal identity</a:t>
            </a:r>
            <a:r>
              <a:rPr lang="en-GB" dirty="0" smtClean="0"/>
              <a:t>.</a:t>
            </a:r>
          </a:p>
          <a:p>
            <a:r>
              <a:rPr lang="en-GB" dirty="0" smtClean="0"/>
              <a:t>‘Other’ than a normalised social opinion finds acceptable</a:t>
            </a:r>
          </a:p>
          <a:p>
            <a:r>
              <a:rPr lang="en-GB" dirty="0" smtClean="0"/>
              <a:t>Linked to Deviance </a:t>
            </a:r>
          </a:p>
          <a:p>
            <a:r>
              <a:rPr lang="en-GB" dirty="0" smtClean="0"/>
              <a:t>Two basic forms of deviance 1. Primary Deviance	2. Secondary Deviance</a:t>
            </a:r>
          </a:p>
          <a:p>
            <a:r>
              <a:rPr lang="en-GB" dirty="0" smtClean="0"/>
              <a:t>1. An Act not socially ‘normalised’ </a:t>
            </a:r>
          </a:p>
          <a:p>
            <a:r>
              <a:rPr lang="en-GB" dirty="0" smtClean="0"/>
              <a:t>2. When it is commented on and something more is made of it </a:t>
            </a:r>
          </a:p>
          <a:p>
            <a:r>
              <a:rPr lang="en-GB" dirty="0" smtClean="0"/>
              <a:t>Labelled with an associated and usually negative social label</a:t>
            </a:r>
          </a:p>
          <a:p>
            <a:r>
              <a:rPr lang="en-GB" dirty="0" smtClean="0"/>
              <a:t>Resulting in a ‘Social stigma’</a:t>
            </a:r>
          </a:p>
          <a:p>
            <a:endParaRPr lang="en-GB" dirty="0"/>
          </a:p>
          <a:p>
            <a:pPr marL="0" indent="0" algn="r">
              <a:buNone/>
            </a:pPr>
            <a:r>
              <a:rPr lang="en-GB" dirty="0" smtClean="0"/>
              <a:t>(Becker, 1963)</a:t>
            </a:r>
          </a:p>
          <a:p>
            <a:endParaRPr lang="en-GB" dirty="0"/>
          </a:p>
        </p:txBody>
      </p:sp>
    </p:spTree>
    <p:extLst>
      <p:ext uri="{BB962C8B-B14F-4D97-AF65-F5344CB8AC3E}">
        <p14:creationId xmlns:p14="http://schemas.microsoft.com/office/powerpoint/2010/main" val="365687835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38284"/>
          </a:xfrm>
        </p:spPr>
        <p:txBody>
          <a:bodyPr/>
          <a:lstStyle/>
          <a:p>
            <a:pPr algn="ctr"/>
            <a:r>
              <a:rPr lang="en-GB" dirty="0" smtClean="0"/>
              <a:t>‘Othering’</a:t>
            </a:r>
            <a:endParaRPr lang="en-GB" dirty="0"/>
          </a:p>
        </p:txBody>
      </p:sp>
      <p:sp>
        <p:nvSpPr>
          <p:cNvPr id="3" name="Content Placeholder 2"/>
          <p:cNvSpPr>
            <a:spLocks noGrp="1"/>
          </p:cNvSpPr>
          <p:nvPr>
            <p:ph idx="1"/>
          </p:nvPr>
        </p:nvSpPr>
        <p:spPr>
          <a:xfrm>
            <a:off x="1371600" y="1624084"/>
            <a:ext cx="9601200" cy="4243316"/>
          </a:xfrm>
        </p:spPr>
        <p:txBody>
          <a:bodyPr>
            <a:normAutofit/>
          </a:bodyPr>
          <a:lstStyle/>
          <a:p>
            <a:r>
              <a:rPr lang="en-GB" dirty="0" smtClean="0"/>
              <a:t>Humans share a tendency to bond and build social relationships in order to survive</a:t>
            </a:r>
          </a:p>
          <a:p>
            <a:r>
              <a:rPr lang="en-GB" dirty="0" smtClean="0"/>
              <a:t>Networks to ‘get by’ and to ‘get ahead’ </a:t>
            </a:r>
          </a:p>
          <a:p>
            <a:r>
              <a:rPr lang="en-GB" dirty="0" smtClean="0"/>
              <a:t>Forms include ‘Bridging-Bonding-Linking’ (see later slides)</a:t>
            </a:r>
          </a:p>
          <a:p>
            <a:r>
              <a:rPr lang="en-GB" dirty="0" smtClean="0"/>
              <a:t>There is a tendency to believe that ‘your’ group knows the right way to be</a:t>
            </a:r>
          </a:p>
          <a:p>
            <a:r>
              <a:rPr lang="en-GB" dirty="0" smtClean="0"/>
              <a:t>To be human for example (religion, race, culture, ethnicity, sexual behaviour)</a:t>
            </a:r>
          </a:p>
          <a:p>
            <a:r>
              <a:rPr lang="en-GB" dirty="0" smtClean="0"/>
              <a:t>We guard membership of our group often excluding undesirable members</a:t>
            </a:r>
          </a:p>
          <a:p>
            <a:r>
              <a:rPr lang="en-GB" dirty="0" smtClean="0"/>
              <a:t>In an attempt to retain relative social position and status</a:t>
            </a:r>
          </a:p>
          <a:p>
            <a:r>
              <a:rPr lang="en-GB" dirty="0" smtClean="0"/>
              <a:t>Anyone else therefore becomes negatively labelled as ‘OTHER’ and therefore lesser</a:t>
            </a:r>
          </a:p>
          <a:p>
            <a:pPr marL="0" indent="0" algn="r">
              <a:buNone/>
            </a:pPr>
            <a:r>
              <a:rPr lang="en-GB" dirty="0" smtClean="0"/>
              <a:t>(Husserl </a:t>
            </a:r>
            <a:r>
              <a:rPr lang="en-GB" i="1" dirty="0" smtClean="0"/>
              <a:t>cited in </a:t>
            </a:r>
            <a:r>
              <a:rPr lang="en-GB" dirty="0" smtClean="0"/>
              <a:t>Ball, 2013) ) </a:t>
            </a:r>
            <a:endParaRPr lang="en-GB" dirty="0"/>
          </a:p>
        </p:txBody>
      </p:sp>
    </p:spTree>
    <p:extLst>
      <p:ext uri="{BB962C8B-B14F-4D97-AF65-F5344CB8AC3E}">
        <p14:creationId xmlns:p14="http://schemas.microsoft.com/office/powerpoint/2010/main" val="268320825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92875"/>
          </a:xfrm>
        </p:spPr>
        <p:txBody>
          <a:bodyPr/>
          <a:lstStyle/>
          <a:p>
            <a:pPr algn="ctr"/>
            <a:r>
              <a:rPr lang="en-GB" dirty="0" smtClean="0"/>
              <a:t>‘Othering’ </a:t>
            </a:r>
            <a:endParaRPr lang="en-GB" dirty="0"/>
          </a:p>
        </p:txBody>
      </p:sp>
      <p:pic>
        <p:nvPicPr>
          <p:cNvPr id="1026" name="Picture 2" descr="The Process of 'Othering' - Anthropology &amp; the Human Condi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03931" y="1678675"/>
            <a:ext cx="8736538" cy="271174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72200" y="5198630"/>
            <a:ext cx="5472752" cy="369332"/>
          </a:xfrm>
          <a:prstGeom prst="rect">
            <a:avLst/>
          </a:prstGeom>
          <a:noFill/>
        </p:spPr>
        <p:txBody>
          <a:bodyPr wrap="square" rtlCol="0">
            <a:spAutoFit/>
          </a:bodyPr>
          <a:lstStyle/>
          <a:p>
            <a:r>
              <a:rPr lang="en-GB" b="1" dirty="0" smtClean="0"/>
              <a:t>(Anthropology &amp; The Human Condition, 2016)</a:t>
            </a:r>
            <a:endParaRPr lang="en-GB" b="1" dirty="0"/>
          </a:p>
        </p:txBody>
      </p:sp>
    </p:spTree>
    <p:extLst>
      <p:ext uri="{BB962C8B-B14F-4D97-AF65-F5344CB8AC3E}">
        <p14:creationId xmlns:p14="http://schemas.microsoft.com/office/powerpoint/2010/main" val="38635462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102057"/>
          </a:xfrm>
        </p:spPr>
        <p:txBody>
          <a:bodyPr/>
          <a:lstStyle/>
          <a:p>
            <a:pPr algn="ctr"/>
            <a:r>
              <a:rPr lang="en-GB" dirty="0" smtClean="0"/>
              <a:t>Bridging-Bonding-Linking</a:t>
            </a:r>
            <a:endParaRPr lang="en-GB" dirty="0"/>
          </a:p>
        </p:txBody>
      </p:sp>
      <p:sp>
        <p:nvSpPr>
          <p:cNvPr id="3" name="Content Placeholder 2"/>
          <p:cNvSpPr>
            <a:spLocks noGrp="1"/>
          </p:cNvSpPr>
          <p:nvPr>
            <p:ph idx="1"/>
          </p:nvPr>
        </p:nvSpPr>
        <p:spPr>
          <a:xfrm>
            <a:off x="1371600" y="1787857"/>
            <a:ext cx="9601200" cy="4079543"/>
          </a:xfrm>
        </p:spPr>
        <p:txBody>
          <a:bodyPr/>
          <a:lstStyle/>
          <a:p>
            <a:r>
              <a:rPr lang="en-GB" b="1" dirty="0" smtClean="0"/>
              <a:t>Bridging</a:t>
            </a:r>
            <a:r>
              <a:rPr lang="en-GB" dirty="0" smtClean="0"/>
              <a:t>-building new more permanent links between your social group and others of similar beliefs in order to grow </a:t>
            </a:r>
          </a:p>
          <a:p>
            <a:endParaRPr lang="en-GB" dirty="0" smtClean="0"/>
          </a:p>
          <a:p>
            <a:r>
              <a:rPr lang="en-GB" b="1" dirty="0" smtClean="0"/>
              <a:t>Bonding</a:t>
            </a:r>
            <a:r>
              <a:rPr lang="en-GB" dirty="0" smtClean="0"/>
              <a:t>-making allegiances with other groups in order to strengthen your own relative position</a:t>
            </a:r>
          </a:p>
          <a:p>
            <a:endParaRPr lang="en-GB" dirty="0" smtClean="0"/>
          </a:p>
          <a:p>
            <a:r>
              <a:rPr lang="en-GB" b="1" dirty="0" smtClean="0"/>
              <a:t>Linking</a:t>
            </a:r>
            <a:r>
              <a:rPr lang="en-GB" dirty="0" smtClean="0"/>
              <a:t>-establishing less permanent bonds-often temporary in order to achieve a task or desired shared outcome</a:t>
            </a:r>
          </a:p>
          <a:p>
            <a:endParaRPr lang="en-GB" dirty="0"/>
          </a:p>
          <a:p>
            <a:pPr marL="0" indent="0" algn="r">
              <a:buNone/>
            </a:pPr>
            <a:r>
              <a:rPr lang="en-GB" dirty="0" smtClean="0"/>
              <a:t>(Larsen </a:t>
            </a:r>
            <a:r>
              <a:rPr lang="en-GB" i="1" dirty="0" smtClean="0"/>
              <a:t>et al</a:t>
            </a:r>
            <a:r>
              <a:rPr lang="en-GB" dirty="0" smtClean="0"/>
              <a:t>, 2004; Bourdieu,1972)</a:t>
            </a:r>
            <a:endParaRPr lang="en-GB" dirty="0"/>
          </a:p>
        </p:txBody>
      </p:sp>
    </p:spTree>
    <p:extLst>
      <p:ext uri="{BB962C8B-B14F-4D97-AF65-F5344CB8AC3E}">
        <p14:creationId xmlns:p14="http://schemas.microsoft.com/office/powerpoint/2010/main" val="26725976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951931"/>
          </a:xfrm>
        </p:spPr>
        <p:txBody>
          <a:bodyPr/>
          <a:lstStyle/>
          <a:p>
            <a:pPr algn="ctr"/>
            <a:r>
              <a:rPr lang="en-GB" dirty="0" smtClean="0"/>
              <a:t>Capital Theory-Basics</a:t>
            </a:r>
            <a:endParaRPr lang="en-GB" dirty="0"/>
          </a:p>
        </p:txBody>
      </p:sp>
      <p:sp>
        <p:nvSpPr>
          <p:cNvPr id="3" name="Content Placeholder 2"/>
          <p:cNvSpPr>
            <a:spLocks noGrp="1"/>
          </p:cNvSpPr>
          <p:nvPr>
            <p:ph idx="1"/>
          </p:nvPr>
        </p:nvSpPr>
        <p:spPr>
          <a:xfrm>
            <a:off x="1371600" y="1637731"/>
            <a:ext cx="9601200" cy="4229669"/>
          </a:xfrm>
        </p:spPr>
        <p:txBody>
          <a:bodyPr/>
          <a:lstStyle/>
          <a:p>
            <a:r>
              <a:rPr lang="en-GB" dirty="0" smtClean="0"/>
              <a:t>Capital Theory refers to the possession of positive attributes</a:t>
            </a:r>
          </a:p>
          <a:p>
            <a:r>
              <a:rPr lang="en-GB" dirty="0" smtClean="0"/>
              <a:t>Held by a person or group</a:t>
            </a:r>
          </a:p>
          <a:p>
            <a:r>
              <a:rPr lang="en-GB" dirty="0" smtClean="0"/>
              <a:t>With relative value</a:t>
            </a:r>
          </a:p>
          <a:p>
            <a:r>
              <a:rPr lang="en-GB" dirty="0" smtClean="0"/>
              <a:t>Examples:</a:t>
            </a:r>
          </a:p>
          <a:p>
            <a:r>
              <a:rPr lang="en-GB" dirty="0" smtClean="0"/>
              <a:t>Social Capital, Cultural Capital, Economic Capital etc.…</a:t>
            </a:r>
          </a:p>
          <a:p>
            <a:endParaRPr lang="en-GB" dirty="0"/>
          </a:p>
          <a:p>
            <a:endParaRPr lang="en-GB" dirty="0" smtClean="0"/>
          </a:p>
          <a:p>
            <a:endParaRPr lang="en-GB" dirty="0"/>
          </a:p>
          <a:p>
            <a:pPr marL="0" indent="0" algn="r">
              <a:buNone/>
            </a:pPr>
            <a:r>
              <a:rPr lang="en-GB" dirty="0"/>
              <a:t>(Forum For The Future, 2016; Bourdieu &amp; Passeron, 2017)</a:t>
            </a:r>
          </a:p>
          <a:p>
            <a:endParaRPr lang="en-GB" dirty="0" smtClean="0"/>
          </a:p>
          <a:p>
            <a:endParaRPr lang="en-GB" dirty="0"/>
          </a:p>
        </p:txBody>
      </p:sp>
    </p:spTree>
    <p:extLst>
      <p:ext uri="{BB962C8B-B14F-4D97-AF65-F5344CB8AC3E}">
        <p14:creationId xmlns:p14="http://schemas.microsoft.com/office/powerpoint/2010/main" val="328770246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forumforthefuture.org/sites/default/files/images/5capitals-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8458" y="524065"/>
            <a:ext cx="5740257" cy="57402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718412" y="6264322"/>
            <a:ext cx="6277970" cy="369332"/>
          </a:xfrm>
          <a:prstGeom prst="rect">
            <a:avLst/>
          </a:prstGeom>
          <a:noFill/>
        </p:spPr>
        <p:txBody>
          <a:bodyPr wrap="square" rtlCol="0">
            <a:spAutoFit/>
          </a:bodyPr>
          <a:lstStyle/>
          <a:p>
            <a:r>
              <a:rPr lang="en-GB" dirty="0" smtClean="0"/>
              <a:t>(Forum For The Future, 2016; Bourdieu &amp; Passeron, 2017)</a:t>
            </a:r>
            <a:endParaRPr lang="en-GB" dirty="0"/>
          </a:p>
        </p:txBody>
      </p:sp>
    </p:spTree>
    <p:extLst>
      <p:ext uri="{BB962C8B-B14F-4D97-AF65-F5344CB8AC3E}">
        <p14:creationId xmlns:p14="http://schemas.microsoft.com/office/powerpoint/2010/main" val="30780336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29101"/>
          </a:xfrm>
        </p:spPr>
        <p:txBody>
          <a:bodyPr/>
          <a:lstStyle/>
          <a:p>
            <a:pPr algn="ctr"/>
            <a:r>
              <a:rPr lang="en-GB" dirty="0" smtClean="0"/>
              <a:t>Social Involvement</a:t>
            </a:r>
            <a:endParaRPr lang="en-GB" dirty="0"/>
          </a:p>
        </p:txBody>
      </p:sp>
      <p:sp>
        <p:nvSpPr>
          <p:cNvPr id="3" name="Text Placeholder 2"/>
          <p:cNvSpPr>
            <a:spLocks noGrp="1"/>
          </p:cNvSpPr>
          <p:nvPr>
            <p:ph type="body" idx="1"/>
          </p:nvPr>
        </p:nvSpPr>
        <p:spPr>
          <a:xfrm>
            <a:off x="1371600" y="1586142"/>
            <a:ext cx="4443984" cy="823912"/>
          </a:xfrm>
        </p:spPr>
        <p:txBody>
          <a:bodyPr/>
          <a:lstStyle/>
          <a:p>
            <a:r>
              <a:rPr lang="en-GB" dirty="0" smtClean="0"/>
              <a:t>Social Inclusion:</a:t>
            </a:r>
            <a:endParaRPr lang="en-GB" dirty="0"/>
          </a:p>
        </p:txBody>
      </p:sp>
      <p:sp>
        <p:nvSpPr>
          <p:cNvPr id="4" name="Content Placeholder 3"/>
          <p:cNvSpPr>
            <a:spLocks noGrp="1"/>
          </p:cNvSpPr>
          <p:nvPr>
            <p:ph sz="half" idx="2"/>
          </p:nvPr>
        </p:nvSpPr>
        <p:spPr>
          <a:xfrm>
            <a:off x="1371600" y="2702257"/>
            <a:ext cx="4443984" cy="3165143"/>
          </a:xfrm>
        </p:spPr>
        <p:txBody>
          <a:bodyPr>
            <a:normAutofit fontScale="92500" lnSpcReduction="20000"/>
          </a:bodyPr>
          <a:lstStyle/>
          <a:p>
            <a:r>
              <a:rPr lang="en-GB" dirty="0" smtClean="0"/>
              <a:t>is </a:t>
            </a:r>
            <a:r>
              <a:rPr lang="en-GB" dirty="0"/>
              <a:t>often used to describe the opposite effect to ‘social exclusion’. It usually results </a:t>
            </a:r>
          </a:p>
          <a:p>
            <a:r>
              <a:rPr lang="en-GB" dirty="0"/>
              <a:t>from positive action taken to change the circumstances and habits that lead, or have led, to social </a:t>
            </a:r>
          </a:p>
          <a:p>
            <a:r>
              <a:rPr lang="en-GB" dirty="0"/>
              <a:t>exclusion. It is about enabling people or communities to fully participate in </a:t>
            </a:r>
            <a:r>
              <a:rPr lang="en-GB" dirty="0" smtClean="0"/>
              <a:t>society</a:t>
            </a:r>
          </a:p>
          <a:p>
            <a:pPr marL="0" indent="0">
              <a:buNone/>
            </a:pPr>
            <a:endParaRPr lang="en-GB" dirty="0" smtClean="0"/>
          </a:p>
          <a:p>
            <a:pPr marL="0" indent="0">
              <a:buNone/>
            </a:pPr>
            <a:r>
              <a:rPr lang="en-GB" dirty="0" smtClean="0"/>
              <a:t>(UK Gov, 2016)</a:t>
            </a:r>
            <a:endParaRPr lang="en-GB" dirty="0"/>
          </a:p>
          <a:p>
            <a:endParaRPr lang="en-GB" dirty="0"/>
          </a:p>
        </p:txBody>
      </p:sp>
      <p:sp>
        <p:nvSpPr>
          <p:cNvPr id="5" name="Text Placeholder 4"/>
          <p:cNvSpPr>
            <a:spLocks noGrp="1"/>
          </p:cNvSpPr>
          <p:nvPr>
            <p:ph type="body" sz="quarter" idx="3"/>
          </p:nvPr>
        </p:nvSpPr>
        <p:spPr>
          <a:xfrm>
            <a:off x="6525014" y="1591188"/>
            <a:ext cx="4443984" cy="823912"/>
          </a:xfrm>
        </p:spPr>
        <p:txBody>
          <a:bodyPr/>
          <a:lstStyle/>
          <a:p>
            <a:r>
              <a:rPr lang="en-GB" dirty="0" smtClean="0"/>
              <a:t>Social Exclusion:</a:t>
            </a:r>
            <a:endParaRPr lang="en-GB" dirty="0"/>
          </a:p>
        </p:txBody>
      </p:sp>
      <p:sp>
        <p:nvSpPr>
          <p:cNvPr id="6" name="Content Placeholder 5"/>
          <p:cNvSpPr>
            <a:spLocks noGrp="1"/>
          </p:cNvSpPr>
          <p:nvPr>
            <p:ph sz="quarter" idx="4"/>
          </p:nvPr>
        </p:nvSpPr>
        <p:spPr>
          <a:xfrm>
            <a:off x="6525014" y="2702257"/>
            <a:ext cx="4443984" cy="3165143"/>
          </a:xfrm>
        </p:spPr>
        <p:txBody>
          <a:bodyPr>
            <a:normAutofit fontScale="77500" lnSpcReduction="20000"/>
          </a:bodyPr>
          <a:lstStyle/>
          <a:p>
            <a:r>
              <a:rPr lang="en-GB" dirty="0" smtClean="0"/>
              <a:t>generally </a:t>
            </a:r>
            <a:r>
              <a:rPr lang="en-GB" dirty="0"/>
              <a:t>describes </a:t>
            </a:r>
            <a:r>
              <a:rPr lang="en-GB" dirty="0" smtClean="0"/>
              <a:t>as </a:t>
            </a:r>
            <a:r>
              <a:rPr lang="en-GB" dirty="0"/>
              <a:t>people have no recognition </a:t>
            </a:r>
          </a:p>
          <a:p>
            <a:r>
              <a:rPr lang="en-GB" dirty="0"/>
              <a:t>by, or voice or stake in, the society in which they live. The causes </a:t>
            </a:r>
            <a:r>
              <a:rPr lang="en-GB" dirty="0" smtClean="0"/>
              <a:t>are </a:t>
            </a:r>
            <a:r>
              <a:rPr lang="en-GB" dirty="0"/>
              <a:t>multiple and </a:t>
            </a:r>
          </a:p>
          <a:p>
            <a:r>
              <a:rPr lang="en-GB" dirty="0" smtClean="0"/>
              <a:t>connected </a:t>
            </a:r>
            <a:r>
              <a:rPr lang="en-GB" dirty="0"/>
              <a:t>with factors affecting a person’s or community’s social or economic </a:t>
            </a:r>
            <a:r>
              <a:rPr lang="en-GB" dirty="0" smtClean="0"/>
              <a:t>circumstances</a:t>
            </a:r>
            <a:endParaRPr lang="en-GB" dirty="0"/>
          </a:p>
          <a:p>
            <a:r>
              <a:rPr lang="en-GB" dirty="0" smtClean="0"/>
              <a:t>the </a:t>
            </a:r>
            <a:r>
              <a:rPr lang="en-GB" dirty="0"/>
              <a:t>effect prevents people from participating fully in society. Communities might </a:t>
            </a:r>
          </a:p>
          <a:p>
            <a:r>
              <a:rPr lang="en-GB" dirty="0"/>
              <a:t>also self-exclude by removing themselves from the wider community.</a:t>
            </a:r>
          </a:p>
          <a:p>
            <a:endParaRPr lang="en-GB" dirty="0"/>
          </a:p>
        </p:txBody>
      </p:sp>
    </p:spTree>
    <p:extLst>
      <p:ext uri="{BB962C8B-B14F-4D97-AF65-F5344CB8AC3E}">
        <p14:creationId xmlns:p14="http://schemas.microsoft.com/office/powerpoint/2010/main" val="176066678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Social Cohesion</a:t>
            </a:r>
            <a:endParaRPr lang="en-GB" dirty="0"/>
          </a:p>
        </p:txBody>
      </p:sp>
      <p:sp>
        <p:nvSpPr>
          <p:cNvPr id="3" name="Content Placeholder 2"/>
          <p:cNvSpPr>
            <a:spLocks noGrp="1"/>
          </p:cNvSpPr>
          <p:nvPr>
            <p:ph idx="1"/>
          </p:nvPr>
        </p:nvSpPr>
        <p:spPr>
          <a:xfrm>
            <a:off x="1371600" y="1774209"/>
            <a:ext cx="9601200" cy="4093191"/>
          </a:xfrm>
        </p:spPr>
        <p:txBody>
          <a:bodyPr>
            <a:normAutofit lnSpcReduction="10000"/>
          </a:bodyPr>
          <a:lstStyle/>
          <a:p>
            <a:r>
              <a:rPr lang="en-GB" dirty="0" smtClean="0"/>
              <a:t>is </a:t>
            </a:r>
            <a:r>
              <a:rPr lang="en-GB" dirty="0"/>
              <a:t>a term commonly used in </a:t>
            </a:r>
            <a:endParaRPr lang="en-GB" dirty="0" smtClean="0"/>
          </a:p>
          <a:p>
            <a:r>
              <a:rPr lang="en-GB" dirty="0" smtClean="0"/>
              <a:t>social </a:t>
            </a:r>
            <a:r>
              <a:rPr lang="en-GB" dirty="0"/>
              <a:t>policy, sociology and political science </a:t>
            </a:r>
            <a:endParaRPr lang="en-GB" dirty="0" smtClean="0"/>
          </a:p>
          <a:p>
            <a:r>
              <a:rPr lang="en-GB" dirty="0" smtClean="0"/>
              <a:t>to </a:t>
            </a:r>
            <a:r>
              <a:rPr lang="en-GB" dirty="0"/>
              <a:t>describe </a:t>
            </a:r>
          </a:p>
          <a:p>
            <a:r>
              <a:rPr lang="en-GB" dirty="0"/>
              <a:t>the bonds that bring people </a:t>
            </a:r>
            <a:r>
              <a:rPr lang="en-GB" dirty="0" smtClean="0"/>
              <a:t>together </a:t>
            </a:r>
          </a:p>
          <a:p>
            <a:r>
              <a:rPr lang="en-GB" dirty="0" smtClean="0"/>
              <a:t>in </a:t>
            </a:r>
            <a:r>
              <a:rPr lang="en-GB" dirty="0"/>
              <a:t>the context of cultural diversity</a:t>
            </a:r>
            <a:r>
              <a:rPr lang="en-GB" dirty="0" smtClean="0"/>
              <a:t>.</a:t>
            </a:r>
          </a:p>
          <a:p>
            <a:endParaRPr lang="en-GB" dirty="0"/>
          </a:p>
          <a:p>
            <a:r>
              <a:rPr lang="en-GB" dirty="0" smtClean="0"/>
              <a:t>Useful link: </a:t>
            </a:r>
          </a:p>
          <a:p>
            <a:r>
              <a:rPr lang="en-GB" dirty="0">
                <a:hlinkClick r:id="rId2"/>
              </a:rPr>
              <a:t>https://</a:t>
            </a:r>
            <a:r>
              <a:rPr lang="en-GB" dirty="0" smtClean="0">
                <a:hlinkClick r:id="rId2"/>
              </a:rPr>
              <a:t>www.gov.uk/government/uploads/system/uploads/attachment_data/file/359358/socinc.pdf</a:t>
            </a:r>
            <a:r>
              <a:rPr lang="en-GB" dirty="0" smtClean="0"/>
              <a:t> </a:t>
            </a:r>
          </a:p>
          <a:p>
            <a:pPr marL="0" indent="0" algn="r">
              <a:buNone/>
            </a:pPr>
            <a:r>
              <a:rPr lang="en-GB" dirty="0" smtClean="0"/>
              <a:t>(UK Gov, 2016)</a:t>
            </a:r>
            <a:endParaRPr lang="en-GB" dirty="0"/>
          </a:p>
          <a:p>
            <a:endParaRPr lang="en-GB" dirty="0"/>
          </a:p>
        </p:txBody>
      </p:sp>
    </p:spTree>
    <p:extLst>
      <p:ext uri="{BB962C8B-B14F-4D97-AF65-F5344CB8AC3E}">
        <p14:creationId xmlns:p14="http://schemas.microsoft.com/office/powerpoint/2010/main" val="11948514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97340"/>
          </a:xfrm>
        </p:spPr>
        <p:txBody>
          <a:bodyPr>
            <a:normAutofit fontScale="90000"/>
          </a:bodyPr>
          <a:lstStyle/>
          <a:p>
            <a:pPr algn="ctr"/>
            <a:r>
              <a:rPr lang="en-GB" dirty="0" smtClean="0"/>
              <a:t>One </a:t>
            </a:r>
            <a:r>
              <a:rPr lang="en-GB" dirty="0"/>
              <a:t>definition of ‘social exclusion</a:t>
            </a:r>
            <a:r>
              <a:rPr lang="en-GB" dirty="0" smtClean="0"/>
              <a:t>’</a:t>
            </a:r>
            <a:r>
              <a:rPr lang="en-GB" dirty="0"/>
              <a:t/>
            </a:r>
            <a:br>
              <a:rPr lang="en-GB" dirty="0"/>
            </a:br>
            <a:endParaRPr lang="en-GB" dirty="0"/>
          </a:p>
        </p:txBody>
      </p:sp>
      <p:sp>
        <p:nvSpPr>
          <p:cNvPr id="3" name="Content Placeholder 2"/>
          <p:cNvSpPr>
            <a:spLocks noGrp="1"/>
          </p:cNvSpPr>
          <p:nvPr>
            <p:ph sz="half" idx="1"/>
          </p:nvPr>
        </p:nvSpPr>
        <p:spPr>
          <a:xfrm>
            <a:off x="1371600" y="1583141"/>
            <a:ext cx="4447786" cy="4735772"/>
          </a:xfrm>
        </p:spPr>
        <p:txBody>
          <a:bodyPr>
            <a:normAutofit/>
          </a:bodyPr>
          <a:lstStyle/>
          <a:p>
            <a:r>
              <a:rPr lang="en-GB" dirty="0" smtClean="0"/>
              <a:t>‘</a:t>
            </a:r>
            <a:r>
              <a:rPr lang="en-GB" dirty="0"/>
              <a:t>being excluded from society, or parts of society, as a result of one or more of the </a:t>
            </a:r>
          </a:p>
          <a:p>
            <a:r>
              <a:rPr lang="en-GB" dirty="0"/>
              <a:t>following factors:</a:t>
            </a:r>
          </a:p>
          <a:p>
            <a:r>
              <a:rPr lang="en-GB" dirty="0"/>
              <a:t>unemployment</a:t>
            </a:r>
            <a:r>
              <a:rPr lang="en-GB" dirty="0" smtClean="0"/>
              <a:t>; </a:t>
            </a:r>
            <a:endParaRPr lang="en-GB" dirty="0"/>
          </a:p>
          <a:p>
            <a:r>
              <a:rPr lang="en-GB" dirty="0"/>
              <a:t>financial hardship</a:t>
            </a:r>
            <a:r>
              <a:rPr lang="en-GB" dirty="0" smtClean="0"/>
              <a:t>;</a:t>
            </a:r>
            <a:endParaRPr lang="en-GB" dirty="0"/>
          </a:p>
          <a:p>
            <a:r>
              <a:rPr lang="en-GB" dirty="0"/>
              <a:t>youth, or old age;</a:t>
            </a:r>
          </a:p>
          <a:p>
            <a:r>
              <a:rPr lang="en-GB" dirty="0" smtClean="0"/>
              <a:t>ill </a:t>
            </a:r>
            <a:r>
              <a:rPr lang="en-GB" dirty="0"/>
              <a:t>health (physical or mental);</a:t>
            </a:r>
          </a:p>
          <a:p>
            <a:r>
              <a:rPr lang="en-GB" dirty="0" smtClean="0"/>
              <a:t>substance </a:t>
            </a:r>
            <a:r>
              <a:rPr lang="en-GB" dirty="0"/>
              <a:t>abuse or dependency, including alcohol and </a:t>
            </a:r>
            <a:r>
              <a:rPr lang="en-GB" dirty="0" smtClean="0"/>
              <a:t>drugs </a:t>
            </a:r>
            <a:endParaRPr lang="en-GB" dirty="0"/>
          </a:p>
          <a:p>
            <a:pPr marL="0" indent="0">
              <a:buNone/>
            </a:pPr>
            <a:endParaRPr lang="en-GB" dirty="0"/>
          </a:p>
        </p:txBody>
      </p:sp>
      <p:sp>
        <p:nvSpPr>
          <p:cNvPr id="4" name="Content Placeholder 3"/>
          <p:cNvSpPr>
            <a:spLocks noGrp="1"/>
          </p:cNvSpPr>
          <p:nvPr>
            <p:ph sz="half" idx="2"/>
          </p:nvPr>
        </p:nvSpPr>
        <p:spPr>
          <a:xfrm>
            <a:off x="6525403" y="1583141"/>
            <a:ext cx="4447786" cy="4735772"/>
          </a:xfrm>
        </p:spPr>
        <p:txBody>
          <a:bodyPr>
            <a:normAutofit/>
          </a:bodyPr>
          <a:lstStyle/>
          <a:p>
            <a:r>
              <a:rPr lang="en-GB" dirty="0" smtClean="0"/>
              <a:t>discrimination </a:t>
            </a:r>
            <a:r>
              <a:rPr lang="en-GB" dirty="0"/>
              <a:t>on the grounds of sex, race, ethnic origin, religion, creed or sexuality</a:t>
            </a:r>
          </a:p>
          <a:p>
            <a:r>
              <a:rPr lang="en-GB" dirty="0" smtClean="0"/>
              <a:t>poor </a:t>
            </a:r>
            <a:r>
              <a:rPr lang="en-GB" dirty="0"/>
              <a:t>educational or skills </a:t>
            </a:r>
            <a:r>
              <a:rPr lang="en-GB" dirty="0" smtClean="0"/>
              <a:t>attainment</a:t>
            </a:r>
            <a:endParaRPr lang="en-GB" dirty="0"/>
          </a:p>
          <a:p>
            <a:r>
              <a:rPr lang="en-GB" dirty="0" smtClean="0"/>
              <a:t>relationship </a:t>
            </a:r>
            <a:r>
              <a:rPr lang="en-GB" dirty="0"/>
              <a:t>and family </a:t>
            </a:r>
            <a:r>
              <a:rPr lang="en-GB" dirty="0" smtClean="0"/>
              <a:t>breakdown</a:t>
            </a:r>
            <a:endParaRPr lang="en-GB" dirty="0"/>
          </a:p>
          <a:p>
            <a:r>
              <a:rPr lang="en-GB" dirty="0" smtClean="0"/>
              <a:t>poor </a:t>
            </a:r>
            <a:r>
              <a:rPr lang="en-GB" dirty="0"/>
              <a:t>housing (that is housing that does not meet basic habitable standards</a:t>
            </a:r>
            <a:r>
              <a:rPr lang="en-GB" dirty="0" smtClean="0"/>
              <a:t>)</a:t>
            </a:r>
            <a:endParaRPr lang="en-GB" dirty="0"/>
          </a:p>
          <a:p>
            <a:r>
              <a:rPr lang="en-GB" dirty="0"/>
              <a:t>crime (either as a victim of crime or as an offender rehabilitating into society</a:t>
            </a:r>
          </a:p>
        </p:txBody>
      </p:sp>
      <p:sp>
        <p:nvSpPr>
          <p:cNvPr id="5" name="TextBox 4"/>
          <p:cNvSpPr txBox="1"/>
          <p:nvPr/>
        </p:nvSpPr>
        <p:spPr>
          <a:xfrm>
            <a:off x="8106770" y="6318913"/>
            <a:ext cx="2866030" cy="369332"/>
          </a:xfrm>
          <a:prstGeom prst="rect">
            <a:avLst/>
          </a:prstGeom>
          <a:noFill/>
        </p:spPr>
        <p:txBody>
          <a:bodyPr wrap="square" rtlCol="0">
            <a:spAutoFit/>
          </a:bodyPr>
          <a:lstStyle/>
          <a:p>
            <a:r>
              <a:rPr lang="en-GB" dirty="0" smtClean="0"/>
              <a:t>(UK Gov, 2016)</a:t>
            </a:r>
            <a:endParaRPr lang="en-GB" dirty="0"/>
          </a:p>
        </p:txBody>
      </p:sp>
    </p:spTree>
    <p:extLst>
      <p:ext uri="{BB962C8B-B14F-4D97-AF65-F5344CB8AC3E}">
        <p14:creationId xmlns:p14="http://schemas.microsoft.com/office/powerpoint/2010/main" val="141539080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774510"/>
          </a:xfrm>
        </p:spPr>
        <p:txBody>
          <a:bodyPr>
            <a:normAutofit fontScale="90000"/>
          </a:bodyPr>
          <a:lstStyle/>
          <a:p>
            <a:pPr algn="ctr"/>
            <a:r>
              <a:rPr lang="en-GB" dirty="0"/>
              <a:t>F</a:t>
            </a:r>
            <a:r>
              <a:rPr lang="en-GB" dirty="0" smtClean="0"/>
              <a:t>actors in Poverty</a:t>
            </a:r>
            <a:r>
              <a:rPr lang="en-GB" dirty="0"/>
              <a:t/>
            </a:r>
            <a:br>
              <a:rPr lang="en-GB" dirty="0"/>
            </a:br>
            <a:endParaRPr lang="en-GB" dirty="0"/>
          </a:p>
        </p:txBody>
      </p:sp>
      <p:sp>
        <p:nvSpPr>
          <p:cNvPr id="3" name="Content Placeholder 2"/>
          <p:cNvSpPr>
            <a:spLocks noGrp="1"/>
          </p:cNvSpPr>
          <p:nvPr>
            <p:ph idx="1"/>
          </p:nvPr>
        </p:nvSpPr>
        <p:spPr>
          <a:xfrm>
            <a:off x="1371600" y="2115403"/>
            <a:ext cx="9601200" cy="4407090"/>
          </a:xfrm>
        </p:spPr>
        <p:txBody>
          <a:bodyPr>
            <a:normAutofit/>
          </a:bodyPr>
          <a:lstStyle/>
          <a:p>
            <a:r>
              <a:rPr lang="en-GB" dirty="0" smtClean="0"/>
              <a:t>socially </a:t>
            </a:r>
            <a:r>
              <a:rPr lang="en-GB" dirty="0"/>
              <a:t>excluded might include their:</a:t>
            </a:r>
          </a:p>
          <a:p>
            <a:r>
              <a:rPr lang="en-GB" dirty="0"/>
              <a:t>social </a:t>
            </a:r>
            <a:r>
              <a:rPr lang="en-GB" dirty="0" smtClean="0"/>
              <a:t>background</a:t>
            </a:r>
            <a:endParaRPr lang="en-GB" dirty="0"/>
          </a:p>
          <a:p>
            <a:r>
              <a:rPr lang="en-GB" dirty="0" smtClean="0"/>
              <a:t>inability </a:t>
            </a:r>
            <a:r>
              <a:rPr lang="en-GB" dirty="0"/>
              <a:t>to drive a </a:t>
            </a:r>
            <a:r>
              <a:rPr lang="en-GB" dirty="0" smtClean="0"/>
              <a:t>car</a:t>
            </a:r>
            <a:endParaRPr lang="en-GB" dirty="0"/>
          </a:p>
          <a:p>
            <a:r>
              <a:rPr lang="en-GB" dirty="0" smtClean="0"/>
              <a:t>inability </a:t>
            </a:r>
            <a:r>
              <a:rPr lang="en-GB" dirty="0"/>
              <a:t>to qualify to join a particular group or association</a:t>
            </a:r>
            <a:r>
              <a:rPr lang="en-GB" dirty="0" smtClean="0"/>
              <a:t>; </a:t>
            </a:r>
            <a:endParaRPr lang="en-GB" dirty="0"/>
          </a:p>
          <a:p>
            <a:r>
              <a:rPr lang="en-GB" dirty="0"/>
              <a:t>locality or district lacking, or having restricted, access to adequate facilities and </a:t>
            </a:r>
            <a:r>
              <a:rPr lang="en-GB" dirty="0" smtClean="0"/>
              <a:t>amenities</a:t>
            </a:r>
            <a:endParaRPr lang="en-GB" dirty="0"/>
          </a:p>
          <a:p>
            <a:r>
              <a:rPr lang="en-GB" dirty="0"/>
              <a:t>reduced or limited opportunities for social engagement or career prospects</a:t>
            </a:r>
            <a:r>
              <a:rPr lang="en-GB" dirty="0" smtClean="0"/>
              <a:t>.</a:t>
            </a:r>
          </a:p>
          <a:p>
            <a:endParaRPr lang="en-GB" dirty="0"/>
          </a:p>
          <a:p>
            <a:pPr marL="0" indent="0" algn="r">
              <a:buNone/>
            </a:pPr>
            <a:r>
              <a:rPr lang="en-GB" dirty="0" smtClean="0"/>
              <a:t>(Wales, Gov, 2016) </a:t>
            </a:r>
            <a:endParaRPr lang="en-GB" dirty="0"/>
          </a:p>
          <a:p>
            <a:endParaRPr lang="en-GB" dirty="0"/>
          </a:p>
        </p:txBody>
      </p:sp>
    </p:spTree>
    <p:extLst>
      <p:ext uri="{BB962C8B-B14F-4D97-AF65-F5344CB8AC3E}">
        <p14:creationId xmlns:p14="http://schemas.microsoft.com/office/powerpoint/2010/main" val="63893087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870045"/>
          </a:xfrm>
        </p:spPr>
        <p:txBody>
          <a:bodyPr/>
          <a:lstStyle/>
          <a:p>
            <a:r>
              <a:rPr lang="en-GB" dirty="0" smtClean="0"/>
              <a:t>Social Reproduction of Inequalities</a:t>
            </a:r>
            <a:endParaRPr lang="en-GB" dirty="0"/>
          </a:p>
        </p:txBody>
      </p:sp>
      <p:sp>
        <p:nvSpPr>
          <p:cNvPr id="3" name="Content Placeholder 2"/>
          <p:cNvSpPr>
            <a:spLocks noGrp="1"/>
          </p:cNvSpPr>
          <p:nvPr>
            <p:ph idx="1"/>
          </p:nvPr>
        </p:nvSpPr>
        <p:spPr>
          <a:xfrm>
            <a:off x="1371600" y="1678675"/>
            <a:ext cx="9601200" cy="4188725"/>
          </a:xfrm>
        </p:spPr>
        <p:txBody>
          <a:bodyPr/>
          <a:lstStyle/>
          <a:p>
            <a:r>
              <a:rPr lang="en-GB" dirty="0">
                <a:solidFill>
                  <a:srgbClr val="FF0000"/>
                </a:solidFill>
              </a:rPr>
              <a:t>Useful link: </a:t>
            </a:r>
            <a:r>
              <a:rPr lang="en-GB" dirty="0">
                <a:hlinkClick r:id="rId2"/>
              </a:rPr>
              <a:t>http://</a:t>
            </a:r>
            <a:r>
              <a:rPr lang="en-GB" dirty="0" smtClean="0">
                <a:hlinkClick r:id="rId2"/>
              </a:rPr>
              <a:t>www.assembly.wales/laid%20documents/cr-ld10252/cr-ld10252-e.pdf</a:t>
            </a:r>
            <a:r>
              <a:rPr lang="en-GB" dirty="0" smtClean="0"/>
              <a:t> </a:t>
            </a:r>
          </a:p>
          <a:p>
            <a:r>
              <a:rPr lang="en-GB" dirty="0">
                <a:solidFill>
                  <a:srgbClr val="FF0000"/>
                </a:solidFill>
              </a:rPr>
              <a:t>Useful link: </a:t>
            </a:r>
            <a:r>
              <a:rPr lang="en-GB" dirty="0">
                <a:hlinkClick r:id="rId3"/>
              </a:rPr>
              <a:t>http://</a:t>
            </a:r>
            <a:r>
              <a:rPr lang="en-GB" dirty="0" smtClean="0">
                <a:hlinkClick r:id="rId3"/>
              </a:rPr>
              <a:t>www.readyunlimited.com/wp-content/uploads/2015/09/Bordieus-Social-Reproduction-Thesus-and-Role-of-Cultural-Capital-in-Education.pdf</a:t>
            </a:r>
            <a:r>
              <a:rPr lang="en-GB" dirty="0" smtClean="0"/>
              <a:t> </a:t>
            </a:r>
          </a:p>
          <a:p>
            <a:r>
              <a:rPr lang="en-GB" dirty="0" smtClean="0">
                <a:solidFill>
                  <a:srgbClr val="FF0000"/>
                </a:solidFill>
              </a:rPr>
              <a:t>Wider reading:</a:t>
            </a:r>
          </a:p>
          <a:p>
            <a:r>
              <a:rPr lang="en-GB" dirty="0" smtClean="0"/>
              <a:t>Bourdieu, P &amp; Passeron, J.C. (2013) Social Reproduction of Inequality in Education, Society 7 Culture. UK: Sage. </a:t>
            </a:r>
          </a:p>
          <a:p>
            <a:r>
              <a:rPr lang="en-GB" dirty="0" smtClean="0"/>
              <a:t>Class Discussion</a:t>
            </a:r>
          </a:p>
          <a:p>
            <a:r>
              <a:rPr lang="en-GB" dirty="0" smtClean="0"/>
              <a:t>Nature versus nature debate; predetermined/predictable life-course trajectories</a:t>
            </a:r>
            <a:endParaRPr lang="en-GB" dirty="0"/>
          </a:p>
        </p:txBody>
      </p:sp>
    </p:spTree>
    <p:extLst>
      <p:ext uri="{BB962C8B-B14F-4D97-AF65-F5344CB8AC3E}">
        <p14:creationId xmlns:p14="http://schemas.microsoft.com/office/powerpoint/2010/main" val="132437713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Culture versus Sub-culture</a:t>
            </a:r>
            <a:endParaRPr lang="en-GB" dirty="0"/>
          </a:p>
        </p:txBody>
      </p:sp>
      <p:sp>
        <p:nvSpPr>
          <p:cNvPr id="3" name="Text Placeholder 2"/>
          <p:cNvSpPr>
            <a:spLocks noGrp="1"/>
          </p:cNvSpPr>
          <p:nvPr>
            <p:ph type="body" idx="1"/>
          </p:nvPr>
        </p:nvSpPr>
        <p:spPr>
          <a:xfrm>
            <a:off x="1371600" y="1631181"/>
            <a:ext cx="4443984" cy="823912"/>
          </a:xfrm>
        </p:spPr>
        <p:txBody>
          <a:bodyPr/>
          <a:lstStyle/>
          <a:p>
            <a:pPr algn="ctr"/>
            <a:r>
              <a:rPr lang="en-GB" dirty="0" smtClean="0"/>
              <a:t>Culture</a:t>
            </a:r>
            <a:endParaRPr lang="en-GB" dirty="0"/>
          </a:p>
        </p:txBody>
      </p:sp>
      <p:sp>
        <p:nvSpPr>
          <p:cNvPr id="4" name="Content Placeholder 3"/>
          <p:cNvSpPr>
            <a:spLocks noGrp="1"/>
          </p:cNvSpPr>
          <p:nvPr>
            <p:ph sz="half" idx="2"/>
          </p:nvPr>
        </p:nvSpPr>
        <p:spPr>
          <a:xfrm>
            <a:off x="1371600" y="2743201"/>
            <a:ext cx="4443984" cy="3124200"/>
          </a:xfrm>
        </p:spPr>
        <p:txBody>
          <a:bodyPr>
            <a:normAutofit/>
          </a:bodyPr>
          <a:lstStyle/>
          <a:p>
            <a:r>
              <a:rPr lang="en-GB" dirty="0" smtClean="0"/>
              <a:t>Is this something we ‘have’?</a:t>
            </a:r>
          </a:p>
          <a:p>
            <a:r>
              <a:rPr lang="en-GB" dirty="0" smtClean="0"/>
              <a:t>Is it something that we are a part of?</a:t>
            </a:r>
          </a:p>
          <a:p>
            <a:r>
              <a:rPr lang="en-GB" dirty="0" smtClean="0"/>
              <a:t>Is it something that we learn?</a:t>
            </a:r>
          </a:p>
          <a:p>
            <a:r>
              <a:rPr lang="en-GB" dirty="0" smtClean="0"/>
              <a:t>Is it something that we adapt to in order to ‘fit’</a:t>
            </a:r>
            <a:endParaRPr lang="en-GB" dirty="0"/>
          </a:p>
        </p:txBody>
      </p:sp>
      <p:sp>
        <p:nvSpPr>
          <p:cNvPr id="5" name="Text Placeholder 4"/>
          <p:cNvSpPr>
            <a:spLocks noGrp="1"/>
          </p:cNvSpPr>
          <p:nvPr>
            <p:ph type="body" sz="quarter" idx="3"/>
          </p:nvPr>
        </p:nvSpPr>
        <p:spPr>
          <a:xfrm>
            <a:off x="6429480" y="1631181"/>
            <a:ext cx="4443984" cy="823912"/>
          </a:xfrm>
        </p:spPr>
        <p:txBody>
          <a:bodyPr/>
          <a:lstStyle/>
          <a:p>
            <a:pPr algn="ctr"/>
            <a:r>
              <a:rPr lang="en-GB" dirty="0" smtClean="0"/>
              <a:t>Sub-culture</a:t>
            </a:r>
            <a:endParaRPr lang="en-GB" dirty="0"/>
          </a:p>
        </p:txBody>
      </p:sp>
      <p:sp>
        <p:nvSpPr>
          <p:cNvPr id="6" name="Content Placeholder 5"/>
          <p:cNvSpPr>
            <a:spLocks noGrp="1"/>
          </p:cNvSpPr>
          <p:nvPr>
            <p:ph sz="quarter" idx="4"/>
          </p:nvPr>
        </p:nvSpPr>
        <p:spPr>
          <a:xfrm>
            <a:off x="6525014" y="2743201"/>
            <a:ext cx="4443984" cy="2770495"/>
          </a:xfrm>
        </p:spPr>
        <p:txBody>
          <a:bodyPr>
            <a:normAutofit fontScale="92500" lnSpcReduction="10000"/>
          </a:bodyPr>
          <a:lstStyle/>
          <a:p>
            <a:r>
              <a:rPr lang="en-GB" dirty="0" smtClean="0"/>
              <a:t>If we choose not to ‘join’ a culture then we can be ‘negatively labelled’ as ‘other’ and as a result we are ‘placed’ into a group of those ‘lesser’ people and therefore ‘separate’ belonging to a ‘Sub-culture’ </a:t>
            </a:r>
          </a:p>
          <a:p>
            <a:r>
              <a:rPr lang="en-GB" dirty="0" smtClean="0"/>
              <a:t>Lesser </a:t>
            </a:r>
          </a:p>
          <a:p>
            <a:endParaRPr lang="en-GB" dirty="0"/>
          </a:p>
          <a:p>
            <a:pPr marL="0" indent="0" algn="r">
              <a:buNone/>
            </a:pPr>
            <a:r>
              <a:rPr lang="en-GB" dirty="0" smtClean="0"/>
              <a:t>(Morgan, 2014)</a:t>
            </a:r>
            <a:endParaRPr lang="en-GB" dirty="0"/>
          </a:p>
        </p:txBody>
      </p:sp>
    </p:spTree>
    <p:extLst>
      <p:ext uri="{BB962C8B-B14F-4D97-AF65-F5344CB8AC3E}">
        <p14:creationId xmlns:p14="http://schemas.microsoft.com/office/powerpoint/2010/main" val="288173689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8925" y="968991"/>
            <a:ext cx="9362365" cy="5632311"/>
          </a:xfrm>
          <a:prstGeom prst="rect">
            <a:avLst/>
          </a:prstGeom>
          <a:noFill/>
        </p:spPr>
        <p:txBody>
          <a:bodyPr wrap="square" rtlCol="0">
            <a:spAutoFit/>
          </a:bodyPr>
          <a:lstStyle/>
          <a:p>
            <a:r>
              <a:rPr lang="en-GB" b="1" dirty="0"/>
              <a:t>References</a:t>
            </a:r>
            <a:r>
              <a:rPr lang="en-GB" b="1" dirty="0" smtClean="0"/>
              <a:t>:</a:t>
            </a:r>
          </a:p>
          <a:p>
            <a:r>
              <a:rPr lang="en-GB" b="1" dirty="0"/>
              <a:t>(Anthropology &amp; The Human Condition, 2016) Available at </a:t>
            </a:r>
            <a:r>
              <a:rPr lang="en-GB" b="1" dirty="0">
                <a:hlinkClick r:id="rId2"/>
              </a:rPr>
              <a:t>http://sc2218.wikifoundry.com/page/</a:t>
            </a:r>
            <a:r>
              <a:rPr lang="en-GB" b="1" dirty="0" err="1">
                <a:hlinkClick r:id="rId2"/>
              </a:rPr>
              <a:t>The+Process+of</a:t>
            </a:r>
            <a:r>
              <a:rPr lang="en-GB" b="1" dirty="0">
                <a:hlinkClick r:id="rId2"/>
              </a:rPr>
              <a:t>+</a:t>
            </a:r>
            <a:r>
              <a:rPr lang="en-GB" b="1" dirty="0" smtClean="0">
                <a:hlinkClick r:id="rId2"/>
              </a:rPr>
              <a:t>'Othering</a:t>
            </a:r>
            <a:r>
              <a:rPr lang="en-GB" b="1" dirty="0" smtClean="0"/>
              <a:t>‘ Accessed 02/01/17</a:t>
            </a:r>
          </a:p>
          <a:p>
            <a:r>
              <a:rPr lang="en-GB" dirty="0" smtClean="0"/>
              <a:t>Ball, S.J. (2013) </a:t>
            </a:r>
            <a:r>
              <a:rPr lang="en-GB" dirty="0"/>
              <a:t>Foucault, Power, and </a:t>
            </a:r>
            <a:r>
              <a:rPr lang="en-GB" dirty="0" smtClean="0"/>
              <a:t>Education. UK: </a:t>
            </a:r>
            <a:r>
              <a:rPr lang="en-GB" dirty="0" err="1" smtClean="0"/>
              <a:t>Routeledge</a:t>
            </a:r>
            <a:endParaRPr lang="en-GB" dirty="0" smtClean="0"/>
          </a:p>
          <a:p>
            <a:r>
              <a:rPr lang="en-GB" dirty="0" smtClean="0"/>
              <a:t>Bourdieu, P (1970; 1990) </a:t>
            </a:r>
            <a:r>
              <a:rPr lang="en-GB" dirty="0"/>
              <a:t>Reproduction in education, society and </a:t>
            </a:r>
            <a:r>
              <a:rPr lang="en-GB" dirty="0" smtClean="0"/>
              <a:t>culture.</a:t>
            </a:r>
          </a:p>
          <a:p>
            <a:r>
              <a:rPr lang="en-GB" dirty="0" smtClean="0"/>
              <a:t>Brackertz</a:t>
            </a:r>
            <a:r>
              <a:rPr lang="en-GB" dirty="0"/>
              <a:t>, N., Zwart, I. Meredyth, D. and Ralston, L. (2004) </a:t>
            </a:r>
            <a:r>
              <a:rPr lang="en-GB" i="1" dirty="0"/>
              <a:t>Community Consultation and the 'Hard to Reach': Concepts and Practice in Victorian Local</a:t>
            </a:r>
            <a:r>
              <a:rPr lang="en-GB" dirty="0"/>
              <a:t>. Institute for Social Research, Swinburne University of Technology: Victoria Australia. Available at </a:t>
            </a:r>
            <a:r>
              <a:rPr lang="en-GB" u="sng" dirty="0">
                <a:hlinkClick r:id="rId3"/>
              </a:rPr>
              <a:t>http://www.campusforcommunities.com/tools/facilitative-tools/item/including-everyone-definitions-and-types-of-hard-to-reach-commu-nities</a:t>
            </a:r>
            <a:r>
              <a:rPr lang="en-GB" dirty="0"/>
              <a:t> Accessed 29/12/16 </a:t>
            </a:r>
          </a:p>
          <a:p>
            <a:r>
              <a:rPr lang="en-GB" dirty="0"/>
              <a:t>Cameron, C. (2013) Disability Studies, a Students Guide. London, UK: Sage.</a:t>
            </a:r>
          </a:p>
          <a:p>
            <a:r>
              <a:rPr lang="en-GB" dirty="0"/>
              <a:t>Department for Education (2016) The Children Act 1989 guidance and regulations Volume 2: care planning, placement and case review. Available at </a:t>
            </a:r>
            <a:r>
              <a:rPr lang="en-GB" u="sng" dirty="0">
                <a:hlinkClick r:id="rId4"/>
              </a:rPr>
              <a:t>https://www.gov.uk/government/uploads/system/uploads/attachment_data/file/441643/Children_Act_Guidance_2015.pdf</a:t>
            </a:r>
            <a:r>
              <a:rPr lang="en-GB" dirty="0"/>
              <a:t> Accessed on 29/12/16</a:t>
            </a:r>
          </a:p>
          <a:p>
            <a:r>
              <a:rPr lang="en-GB" dirty="0"/>
              <a:t>Faulkner, A. (2012) JRF Programme Paper Risk, trust and relationships in an ageing society. </a:t>
            </a:r>
            <a:r>
              <a:rPr lang="en-GB" i="1" dirty="0"/>
              <a:t>The right to take risks: service users’ views of risk in adult social care. Available at </a:t>
            </a:r>
            <a:r>
              <a:rPr lang="en-GB" i="1" u="sng" dirty="0">
                <a:hlinkClick r:id="rId5"/>
              </a:rPr>
              <a:t>https://www.jrf.org.uk/sites/default/files/jrf/migrated/files/right-to-take-risks-faulkner.pdf</a:t>
            </a:r>
            <a:r>
              <a:rPr lang="en-GB" i="1" dirty="0"/>
              <a:t> Accessed on 29/12/16</a:t>
            </a:r>
            <a:endParaRPr lang="en-GB" dirty="0"/>
          </a:p>
          <a:p>
            <a:r>
              <a:rPr lang="en-GB" dirty="0"/>
              <a:t>Glautier, M. (2013) The Caring Society. USA: Glautier.</a:t>
            </a:r>
          </a:p>
        </p:txBody>
      </p:sp>
    </p:spTree>
    <p:extLst>
      <p:ext uri="{BB962C8B-B14F-4D97-AF65-F5344CB8AC3E}">
        <p14:creationId xmlns:p14="http://schemas.microsoft.com/office/powerpoint/2010/main" val="348754210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19618" y="846161"/>
            <a:ext cx="9799092" cy="6186309"/>
          </a:xfrm>
          <a:prstGeom prst="rect">
            <a:avLst/>
          </a:prstGeom>
          <a:noFill/>
        </p:spPr>
        <p:txBody>
          <a:bodyPr wrap="square" rtlCol="0">
            <a:spAutoFit/>
          </a:bodyPr>
          <a:lstStyle/>
          <a:p>
            <a:r>
              <a:rPr lang="en-GB" dirty="0" smtClean="0"/>
              <a:t>References:</a:t>
            </a:r>
          </a:p>
          <a:p>
            <a:r>
              <a:rPr lang="en-GB" dirty="0"/>
              <a:t>House of Commons (2015) SUCCESSFUL INTERVENTIONS WITH HARD TO REACH GROUPS. Available at </a:t>
            </a:r>
            <a:r>
              <a:rPr lang="en-GB" u="sng" dirty="0">
                <a:hlinkClick r:id="rId2"/>
              </a:rPr>
              <a:t>http://www.hse.gov.uk/research/misc/hardtoreach.pdf</a:t>
            </a:r>
            <a:r>
              <a:rPr lang="en-GB" dirty="0"/>
              <a:t> Accessed on </a:t>
            </a:r>
            <a:r>
              <a:rPr lang="en-GB" dirty="0" smtClean="0"/>
              <a:t>29/12/16</a:t>
            </a:r>
          </a:p>
          <a:p>
            <a:r>
              <a:rPr lang="en-GB" dirty="0" smtClean="0"/>
              <a:t>Morgan, P (2014) UWTSD: Student Researcher. Wales, UK: UWTSD </a:t>
            </a:r>
            <a:endParaRPr lang="en-GB" dirty="0"/>
          </a:p>
          <a:p>
            <a:r>
              <a:rPr lang="en-GB" dirty="0"/>
              <a:t>National Institute on Drug Abuse (2016) </a:t>
            </a:r>
            <a:r>
              <a:rPr lang="en-GB" b="1" dirty="0"/>
              <a:t>The Neurobiology of Drug Addiction. Available at </a:t>
            </a:r>
            <a:r>
              <a:rPr lang="en-GB" b="1" u="sng" dirty="0">
                <a:hlinkClick r:id="rId3"/>
              </a:rPr>
              <a:t>https://www.drugabuse.gov/publications/teaching-packets/neurobiology-drug-addiction/section-iii-action-heroin-morphine/8-definition-dependence Accessed on 29/12/16</a:t>
            </a:r>
            <a:endParaRPr lang="en-GB" dirty="0"/>
          </a:p>
          <a:p>
            <a:r>
              <a:rPr lang="en-GB" b="1" dirty="0"/>
              <a:t>NHS (2016) </a:t>
            </a:r>
            <a:r>
              <a:rPr lang="en-GB" dirty="0"/>
              <a:t>Definition of ‘Vulnerable Adult’. Available at </a:t>
            </a:r>
            <a:r>
              <a:rPr lang="en-GB" b="1" u="sng" dirty="0">
                <a:hlinkClick r:id="rId4"/>
              </a:rPr>
              <a:t>http://www.5boroughspartnership.nhs.uk/base-page.aspx?ID=11450</a:t>
            </a:r>
            <a:r>
              <a:rPr lang="en-GB" b="1" dirty="0"/>
              <a:t> Accessed on 29/12/16 </a:t>
            </a:r>
          </a:p>
          <a:p>
            <a:r>
              <a:rPr lang="en-GB" dirty="0"/>
              <a:t>NSPCC (2016) Preventing Child Abuse. Available at </a:t>
            </a:r>
            <a:r>
              <a:rPr lang="en-GB" u="sng" dirty="0">
                <a:hlinkClick r:id="rId5"/>
              </a:rPr>
              <a:t>https://www.nspcc.org.uk/preventing-abuse/child-protection-system/legal-definition-child-rights-law/legal-definitions/</a:t>
            </a:r>
            <a:r>
              <a:rPr lang="en-GB" dirty="0"/>
              <a:t> Accessed on </a:t>
            </a:r>
            <a:r>
              <a:rPr lang="en-GB" dirty="0" smtClean="0"/>
              <a:t>29/12/16</a:t>
            </a:r>
          </a:p>
          <a:p>
            <a:r>
              <a:rPr lang="en-GB" dirty="0" smtClean="0"/>
              <a:t>Stangor, C (2000) Stereotypes and Prejudice: Essential Readings. UK: Psychology Press </a:t>
            </a:r>
            <a:endParaRPr lang="en-GB" dirty="0"/>
          </a:p>
          <a:p>
            <a:r>
              <a:rPr lang="en-GB" dirty="0"/>
              <a:t>Webb, R. Westerngaard, H. Trobe, K. &amp; Townsend, A. (2015) AQA A level Sociology, Book 1. UK: Napier Press. </a:t>
            </a:r>
          </a:p>
          <a:p>
            <a:r>
              <a:rPr lang="en-GB" dirty="0"/>
              <a:t>Welsh Government (2016) Homelessness-Statutory definitions. Available at </a:t>
            </a:r>
            <a:r>
              <a:rPr lang="en-GB" u="sng" dirty="0">
                <a:hlinkClick r:id="rId6"/>
              </a:rPr>
              <a:t>http://gov.wales/statistics-and-research/homelessness/?lang=en</a:t>
            </a:r>
            <a:r>
              <a:rPr lang="en-GB" dirty="0"/>
              <a:t> Accessed on 29/12/16</a:t>
            </a:r>
          </a:p>
          <a:p>
            <a:r>
              <a:rPr lang="en-GB" dirty="0"/>
              <a:t>Welsh Government (2016) Rural Definitions. Available at </a:t>
            </a:r>
            <a:r>
              <a:rPr lang="en-GB" u="sng" dirty="0">
                <a:hlinkClick r:id="rId7"/>
              </a:rPr>
              <a:t>http://gov.wales/statistics-and-research/rural-wales-definitions/?lang=en</a:t>
            </a:r>
            <a:r>
              <a:rPr lang="en-GB" dirty="0"/>
              <a:t> Accessed on 29/12/16</a:t>
            </a:r>
          </a:p>
          <a:p>
            <a:endParaRPr lang="en-GB" dirty="0"/>
          </a:p>
        </p:txBody>
      </p:sp>
    </p:spTree>
    <p:extLst>
      <p:ext uri="{BB962C8B-B14F-4D97-AF65-F5344CB8AC3E}">
        <p14:creationId xmlns:p14="http://schemas.microsoft.com/office/powerpoint/2010/main" val="1713102848"/>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479</TotalTime>
  <Words>2760</Words>
  <Application>Microsoft Office PowerPoint</Application>
  <PresentationFormat>Widescreen</PresentationFormat>
  <Paragraphs>283</Paragraphs>
  <Slides>38</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38</vt:i4>
      </vt:variant>
    </vt:vector>
  </HeadingPairs>
  <TitlesOfParts>
    <vt:vector size="40" baseType="lpstr">
      <vt:lpstr>Franklin Gothic Book</vt:lpstr>
      <vt:lpstr>Crop</vt:lpstr>
      <vt:lpstr>Hard to reach groups</vt:lpstr>
      <vt:lpstr>Social Conscience &amp; Social Policy</vt:lpstr>
      <vt:lpstr>Social Conscience &amp; Social Policy</vt:lpstr>
      <vt:lpstr>Social Conscience &amp; Social Policy</vt:lpstr>
      <vt:lpstr>Social Conscience &amp; Social Policy</vt:lpstr>
      <vt:lpstr>Key Terms &amp; Descriptors</vt:lpstr>
      <vt:lpstr>Vulnerable Adult</vt:lpstr>
      <vt:lpstr>Vulnerable Adult</vt:lpstr>
      <vt:lpstr>Vulnerable Adult Completed Referrals to 31st March </vt:lpstr>
      <vt:lpstr>Rurality</vt:lpstr>
      <vt:lpstr>Not in Employment, Education or Training: NEET</vt:lpstr>
      <vt:lpstr>Disability</vt:lpstr>
      <vt:lpstr>Homelessness</vt:lpstr>
      <vt:lpstr>Looked-After-Child</vt:lpstr>
      <vt:lpstr>Substance Abuse</vt:lpstr>
      <vt:lpstr>Dependency</vt:lpstr>
      <vt:lpstr>Risk</vt:lpstr>
      <vt:lpstr>The Concept of Resilience</vt:lpstr>
      <vt:lpstr>The ‘Notion’ of ‘Hard to Reach’ Groups</vt:lpstr>
      <vt:lpstr>Underpinning Theory</vt:lpstr>
      <vt:lpstr>Stereo-typing or Prejudice </vt:lpstr>
      <vt:lpstr>Stereo-typing or Prejudice </vt:lpstr>
      <vt:lpstr>Stereotype Psychology</vt:lpstr>
      <vt:lpstr>Stereotype Psychology</vt:lpstr>
      <vt:lpstr>Labelling</vt:lpstr>
      <vt:lpstr>‘Othering’</vt:lpstr>
      <vt:lpstr>‘Othering’ </vt:lpstr>
      <vt:lpstr>Bridging-Bonding-Linking</vt:lpstr>
      <vt:lpstr>Capital Theory-Basics</vt:lpstr>
      <vt:lpstr>PowerPoint Presentation</vt:lpstr>
      <vt:lpstr>Social Involvement</vt:lpstr>
      <vt:lpstr>Social Cohesion</vt:lpstr>
      <vt:lpstr>One definition of ‘social exclusion’ </vt:lpstr>
      <vt:lpstr>Factors in Poverty </vt:lpstr>
      <vt:lpstr>Social Reproduction of Inequalities</vt:lpstr>
      <vt:lpstr>Culture versus Sub-culture</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Hard to reach groups</dc:title>
  <dc:creator>Phill Morgan</dc:creator>
  <cp:lastModifiedBy>Philip Morgan</cp:lastModifiedBy>
  <cp:revision>63</cp:revision>
  <dcterms:created xsi:type="dcterms:W3CDTF">2016-12-29T12:29:24Z</dcterms:created>
  <dcterms:modified xsi:type="dcterms:W3CDTF">2017-02-13T17:35:55Z</dcterms:modified>
</cp:coreProperties>
</file>