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342" r:id="rId5"/>
    <p:sldId id="726" r:id="rId6"/>
    <p:sldId id="341" r:id="rId7"/>
    <p:sldId id="350" r:id="rId8"/>
    <p:sldId id="389" r:id="rId9"/>
    <p:sldId id="734" r:id="rId10"/>
    <p:sldId id="412" r:id="rId11"/>
    <p:sldId id="698" r:id="rId12"/>
    <p:sldId id="302" r:id="rId13"/>
    <p:sldId id="377" r:id="rId14"/>
    <p:sldId id="403" r:id="rId15"/>
    <p:sldId id="699" r:id="rId16"/>
    <p:sldId id="408" r:id="rId17"/>
    <p:sldId id="413" r:id="rId18"/>
    <p:sldId id="697" r:id="rId19"/>
    <p:sldId id="700" r:id="rId20"/>
    <p:sldId id="423" r:id="rId21"/>
    <p:sldId id="409" r:id="rId22"/>
    <p:sldId id="417" r:id="rId23"/>
    <p:sldId id="685" r:id="rId24"/>
    <p:sldId id="357" r:id="rId25"/>
    <p:sldId id="737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66A7B-AE9F-4FF1-9DC9-8EBEAEFCBC9D}" v="4" dt="2025-11-25T17:38:25.8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624" autoAdjust="0"/>
  </p:normalViewPr>
  <p:slideViewPr>
    <p:cSldViewPr>
      <p:cViewPr varScale="1">
        <p:scale>
          <a:sx n="101" d="100"/>
          <a:sy n="101" d="100"/>
        </p:scale>
        <p:origin x="94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2C673A-6D7D-430B-8EA3-0AA456FE1676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B0DE9-56FE-41C4-9AF8-4E07271B7C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503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544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careers" TargetMode="External"/><Relationship Id="rId2" Type="http://schemas.openxmlformats.org/officeDocument/2006/relationships/hyperlink" Target="http://www.uwtsd.ac.uk/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careercentre.me/Member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argetjobs.co.uk/careers-advice/career-planning/273051-the-top-10-skills-thatll-get-you-a-job-when-you-graduate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-profiles/browse-sector/healthcare" TargetMode="External"/><Relationship Id="rId2" Type="http://schemas.openxmlformats.org/officeDocument/2006/relationships/hyperlink" Target="https://nationalcareers.service.gov.uk/job-categories/healthcare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healthjobsuk.com/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s-and-work-experience/work-experience-and-internships/virtual-work-experience" TargetMode="External"/><Relationship Id="rId2" Type="http://schemas.openxmlformats.org/officeDocument/2006/relationships/hyperlink" Target="https://www.prospects.ac.uk/jobs-and-work-experience/work-experience-and-internships/internship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graduate-jobs" TargetMode="External"/><Relationship Id="rId2" Type="http://schemas.openxmlformats.org/officeDocument/2006/relationships/hyperlink" Target="https://www.prospects.ac.uk/careers-advice/getting-a-job/graduate-schem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job-profiles/civil-service-fast-streamer" TargetMode="External"/><Relationship Id="rId4" Type="http://schemas.openxmlformats.org/officeDocument/2006/relationships/hyperlink" Target="https://nationalcareers.service.gov.uk/careers-advice/how-to-find-graduate-scheme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oyalvoluntaryservice.org.uk/" TargetMode="External"/><Relationship Id="rId2" Type="http://schemas.openxmlformats.org/officeDocument/2006/relationships/hyperlink" Target="https://www.england.nhs.uk/get-involved/get-involved/volunteering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doit.life/volunteer" TargetMode="External"/><Relationship Id="rId5" Type="http://schemas.openxmlformats.org/officeDocument/2006/relationships/hyperlink" Target="https://www.becomeavolunteer.org.uk/opportunities" TargetMode="External"/><Relationship Id="rId4" Type="http://schemas.openxmlformats.org/officeDocument/2006/relationships/hyperlink" Target="https://nhscarevolunteerresponders.org/i-want-to-volunteer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ers.circlehealthgroup.co.uk/healthcare-jobs/nursing" TargetMode="External"/><Relationship Id="rId3" Type="http://schemas.openxmlformats.org/officeDocument/2006/relationships/hyperlink" Target="http://www.prospects.ac.uk/" TargetMode="External"/><Relationship Id="rId7" Type="http://schemas.openxmlformats.org/officeDocument/2006/relationships/hyperlink" Target="https://careers.bupa.co.uk/" TargetMode="External"/><Relationship Id="rId2" Type="http://schemas.openxmlformats.org/officeDocument/2006/relationships/hyperlink" Target="http://www.uwtsd.ac.uk/careers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eventbrite.co.uk/d/united-kingdom--london/careers-fair/" TargetMode="External"/><Relationship Id="rId11" Type="http://schemas.openxmlformats.org/officeDocument/2006/relationships/hyperlink" Target="https://www.adultsocialcare.co.uk/social-care-job-roles.aspx" TargetMode="External"/><Relationship Id="rId5" Type="http://schemas.openxmlformats.org/officeDocument/2006/relationships/hyperlink" Target="http://jobs.guardian.co.uk/" TargetMode="External"/><Relationship Id="rId10" Type="http://schemas.openxmlformats.org/officeDocument/2006/relationships/hyperlink" Target="https://www.nuffieldhealthcareers.com/" TargetMode="External"/><Relationship Id="rId4" Type="http://schemas.openxmlformats.org/officeDocument/2006/relationships/hyperlink" Target="http://www.targetjobs.co.uk/" TargetMode="External"/><Relationship Id="rId9" Type="http://schemas.openxmlformats.org/officeDocument/2006/relationships/hyperlink" Target="http://www.healthjobsuk.com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s-and-work-experience/work-experience-and-internships/volunteering" TargetMode="External"/><Relationship Id="rId2" Type="http://schemas.openxmlformats.org/officeDocument/2006/relationships/hyperlink" Target="https://www.prospects.ac.uk/jobs-and-work-experience/work-experience-and-internships/virtual-work-experien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forage.com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mailto:inspire@uwtsd.ac.uk" TargetMode="External"/><Relationship Id="rId2" Type="http://schemas.openxmlformats.org/officeDocument/2006/relationships/hyperlink" Target="https://www.bl.uk/bipc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gradfestivals.com/" TargetMode="External"/><Relationship Id="rId5" Type="http://schemas.openxmlformats.org/officeDocument/2006/relationships/hyperlink" Target="https://www.greatbritishbusinessshow.co.uk/" TargetMode="External"/><Relationship Id="rId4" Type="http://schemas.openxmlformats.org/officeDocument/2006/relationships/hyperlink" Target="https://www.apprenticeships.gov.uk/apprentices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bursaries/" TargetMode="External"/><Relationship Id="rId2" Type="http://schemas.openxmlformats.org/officeDocument/2006/relationships/hyperlink" Target="http://www.linkedin.com/learn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igitalskills.uwtsd.ac.uk/" TargetMode="External"/><Relationship Id="rId4" Type="http://schemas.openxmlformats.org/officeDocument/2006/relationships/hyperlink" Target="https://eur01.safelinks.protection.outlook.com/?url=https%3A%2F%2Fforms.office.com%2Fr%2FpJR8sEXN06&amp;data=05%7C01%7Cd.lewis%40uwtsd.ac.uk%7C8571873d9e4549bdb8fe08da8903f244%7C4e0f11f9046e45059cb8db2152311e21%7C0%7C0%7C637972947278667898%7CUnknown%7CTWFpbGZsb3d8eyJWIjoiMC4wLjAwMDAiLCJQIjoiV2luMzIiLCJBTiI6Ik1haWwiLCJXVCI6Mn0%3D%7C3000%7C%7C%7C&amp;sdata=VOVolZfrKW84KA%2BCisSCOr7wFdY4Xtmi3ec2YOLY9uI%3D&amp;reserved=0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careers@uwtsd.ac.uk" TargetMode="External"/><Relationship Id="rId2" Type="http://schemas.openxmlformats.org/officeDocument/2006/relationships/hyperlink" Target="https://forms.uwtsd.ac.uk/view.php?id=203215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5676" y="1700809"/>
            <a:ext cx="5829300" cy="108012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Careers Service at the London Campus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88273"/>
            <a:ext cx="7194340" cy="2091888"/>
          </a:xfrm>
        </p:spPr>
        <p:txBody>
          <a:bodyPr>
            <a:normAutofit fontScale="70000" lnSpcReduction="20000"/>
          </a:bodyPr>
          <a:lstStyle/>
          <a:p>
            <a:r>
              <a:rPr lang="en-GB" sz="5250" dirty="0">
                <a:solidFill>
                  <a:schemeClr val="bg1"/>
                </a:solidFill>
                <a:latin typeface="+mj-lt"/>
                <a:cs typeface="Miriam" panose="020B0604020202020204" pitchFamily="34" charset="-79"/>
              </a:rPr>
              <a:t>                                 </a:t>
            </a:r>
            <a:endParaRPr lang="en-GB" sz="5250" dirty="0">
              <a:solidFill>
                <a:schemeClr val="bg1"/>
              </a:solidFill>
              <a:cs typeface="Miriam" panose="020B0604020202020204" pitchFamily="34" charset="-79"/>
            </a:endParaRPr>
          </a:p>
          <a:p>
            <a:r>
              <a:rPr lang="en-GB" sz="5250" dirty="0">
                <a:solidFill>
                  <a:schemeClr val="bg1"/>
                </a:solidFill>
                <a:cs typeface="Miriam" panose="020B0604020202020204" pitchFamily="34" charset="-79"/>
              </a:rPr>
              <a:t>                         </a:t>
            </a:r>
          </a:p>
          <a:p>
            <a:r>
              <a:rPr lang="en-GB" sz="5250" dirty="0">
                <a:solidFill>
                  <a:schemeClr val="bg1"/>
                </a:solidFill>
                <a:cs typeface="Miriam" panose="020B0604020202020204" pitchFamily="34" charset="-79"/>
              </a:rPr>
              <a:t>                                 </a:t>
            </a:r>
            <a:endParaRPr lang="en-GB" dirty="0">
              <a:solidFill>
                <a:schemeClr val="bg1"/>
              </a:solidFill>
              <a:latin typeface="+mj-lt"/>
              <a:cs typeface="Miriam" panose="020B0604020202020204" pitchFamily="34" charset="-79"/>
            </a:endParaRPr>
          </a:p>
          <a:p>
            <a:r>
              <a:rPr lang="en-GB" dirty="0">
                <a:solidFill>
                  <a:srgbClr val="0000FF"/>
                </a:solidFill>
                <a:latin typeface="+mj-lt"/>
                <a:cs typeface="Miriam" panose="020B0604020202020204" pitchFamily="34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                                  </a:t>
            </a:r>
            <a:endParaRPr lang="en-GB" dirty="0">
              <a:solidFill>
                <a:schemeClr val="tx1"/>
              </a:solidFill>
              <a:latin typeface="Montserrat Classic" panose="020B0604020202020204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A78F4F-B57A-2E7D-E49F-03AD569EF580}"/>
              </a:ext>
            </a:extLst>
          </p:cNvPr>
          <p:cNvSpPr txBox="1"/>
          <p:nvPr/>
        </p:nvSpPr>
        <p:spPr>
          <a:xfrm>
            <a:off x="4404360" y="3290501"/>
            <a:ext cx="3370272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 dirty="0">
                <a:solidFill>
                  <a:schemeClr val="bg1"/>
                </a:solidFill>
                <a:latin typeface="+mj-lt"/>
              </a:rPr>
              <a:t>                                                                         </a:t>
            </a:r>
            <a:r>
              <a:rPr lang="en-GB" sz="2100" dirty="0">
                <a:solidFill>
                  <a:schemeClr val="bg1"/>
                </a:solidFill>
                <a:latin typeface="+mj-lt"/>
                <a:hlinkClick r:id="rId3"/>
              </a:rPr>
              <a:t>www.uwtsd.ac.uk/careers</a:t>
            </a:r>
            <a:endParaRPr lang="en-GB" sz="2100" dirty="0">
              <a:solidFill>
                <a:schemeClr val="bg1"/>
              </a:solidFill>
              <a:latin typeface="+mj-lt"/>
            </a:endParaRPr>
          </a:p>
          <a:p>
            <a:r>
              <a:rPr lang="en-GB" sz="2100" dirty="0">
                <a:solidFill>
                  <a:schemeClr val="bg1"/>
                </a:solidFill>
                <a:latin typeface="+mj-lt"/>
              </a:rPr>
              <a:t>Careers Advisers: </a:t>
            </a:r>
          </a:p>
          <a:p>
            <a:r>
              <a:rPr lang="en-GB" sz="2100" dirty="0">
                <a:solidFill>
                  <a:schemeClr val="bg1"/>
                </a:solidFill>
                <a:latin typeface="+mj-lt"/>
              </a:rPr>
              <a:t>Maristela Parfitt</a:t>
            </a:r>
          </a:p>
          <a:p>
            <a:r>
              <a:rPr lang="en-GB" sz="2100" dirty="0">
                <a:solidFill>
                  <a:schemeClr val="bg1"/>
                </a:solidFill>
                <a:latin typeface="+mj-lt"/>
              </a:rPr>
              <a:t>Sholto Pridgeon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2541304-E9B4-6961-1669-FBCF6EED2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82" y="3290501"/>
            <a:ext cx="2572838" cy="209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026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6A49DC-0B6E-C310-F714-631E826A8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Today I will discuss the following topics:</a:t>
            </a:r>
            <a:endParaRPr lang="en-GB" sz="32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EE4C7A5-D7DC-BB58-5F1E-5014D1DBC2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available from the Careers Service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University Careers Platform, Mycareer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Careers drop-in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sessions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E42D2F-D066-11AA-04D4-FC5CA0BEF5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Career opportunities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to book an appointment with the career service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300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hotoEditor-14905655263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60649"/>
            <a:ext cx="8760835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520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1032650"/>
            <a:ext cx="6172200" cy="857250"/>
          </a:xfrm>
        </p:spPr>
        <p:txBody>
          <a:bodyPr>
            <a:normAutofit/>
          </a:bodyPr>
          <a:lstStyle/>
          <a:p>
            <a:r>
              <a:rPr lang="en-GB" dirty="0"/>
              <a:t>      </a:t>
            </a:r>
            <a:r>
              <a:rPr lang="en-GB" sz="4000" b="1" dirty="0"/>
              <a:t>We can help you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800" dirty="0">
                <a:latin typeface="+mj-lt"/>
              </a:rPr>
              <a:t>                                                   </a:t>
            </a:r>
          </a:p>
          <a:p>
            <a:endParaRPr lang="en-GB" sz="1800" dirty="0">
              <a:latin typeface="+mj-lt"/>
            </a:endParaRPr>
          </a:p>
          <a:p>
            <a:endParaRPr lang="en-GB" sz="1800" dirty="0">
              <a:latin typeface="+mj-lt"/>
            </a:endParaRPr>
          </a:p>
          <a:p>
            <a:r>
              <a:rPr lang="en-GB" sz="1900" dirty="0"/>
              <a:t>Plan your career and set new goals. (Create an action plan)</a:t>
            </a:r>
          </a:p>
          <a:p>
            <a:r>
              <a:rPr lang="en-GB" sz="1900" dirty="0"/>
              <a:t>Explore opportunities in employment and further study.</a:t>
            </a:r>
          </a:p>
          <a:p>
            <a:r>
              <a:rPr lang="en-GB" sz="1900" dirty="0"/>
              <a:t>Create and adapt your CV and cover letter to different roles and help with personal statements.</a:t>
            </a:r>
          </a:p>
          <a:p>
            <a:r>
              <a:rPr lang="en-GB" sz="1900" dirty="0"/>
              <a:t>Search for jobs, internships, volunteering roles and graduate schemes. </a:t>
            </a:r>
          </a:p>
          <a:p>
            <a:r>
              <a:rPr lang="en-GB" sz="1900" dirty="0"/>
              <a:t>Prepare for job interviews or any other assessment</a:t>
            </a:r>
          </a:p>
          <a:p>
            <a:r>
              <a:rPr lang="en-GB" sz="1900" dirty="0"/>
              <a:t>Help with your LinkedIn profile </a:t>
            </a:r>
          </a:p>
          <a:p>
            <a:r>
              <a:rPr lang="en-GB" sz="1900" dirty="0"/>
              <a:t>Understand how to use the Careers platform</a:t>
            </a:r>
          </a:p>
          <a:p>
            <a:r>
              <a:rPr lang="en-GB" sz="1900" dirty="0"/>
              <a:t>Organise Career and entrepreneurship events </a:t>
            </a:r>
          </a:p>
          <a:p>
            <a:endParaRPr lang="en-GB" sz="1800" dirty="0">
              <a:latin typeface="+mj-lt"/>
            </a:endParaRP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950" dirty="0"/>
          </a:p>
          <a:p>
            <a:pPr>
              <a:buNone/>
            </a:pPr>
            <a:endParaRPr lang="en-GB" sz="8400" dirty="0"/>
          </a:p>
          <a:p>
            <a:endParaRPr lang="en-GB" sz="2475" dirty="0"/>
          </a:p>
          <a:p>
            <a:endParaRPr lang="en-GB" sz="5025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Careers advice: How do we tackle the postcode lottery? | Tes">
            <a:extLst>
              <a:ext uri="{FF2B5EF4-FFF2-40B4-BE49-F238E27FC236}">
                <a16:creationId xmlns:a16="http://schemas.microsoft.com/office/drawing/2014/main" id="{0757CB39-888F-1D8D-7BEE-05C98EE29A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85" y="553835"/>
            <a:ext cx="2241230" cy="181487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78624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University Career Platform, MYCAREER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000" dirty="0"/>
              <a:t>Here you can access career resources, job opportunities, CV360 checker, courses, and so much more:</a:t>
            </a:r>
          </a:p>
          <a:p>
            <a:r>
              <a:rPr lang="en-GB" sz="3000" dirty="0"/>
              <a:t>You can log in using your university email and password. If you are a graduate, we will need to update your email address.</a:t>
            </a:r>
          </a:p>
          <a:p>
            <a:r>
              <a:rPr lang="en-GB" sz="3000" b="1" u="sng" dirty="0">
                <a:hlinkClick r:id="rId2" tooltip="Original URL: https://uwtsd.careercentre.me/Members. Click or tap if you trust this link."/>
              </a:rPr>
              <a:t>https://uwtsd.careercentre.me/Members</a:t>
            </a:r>
            <a:r>
              <a:rPr lang="en-GB" sz="3000" dirty="0"/>
              <a:t> </a:t>
            </a:r>
          </a:p>
          <a:p>
            <a:r>
              <a:rPr lang="en-GB" sz="3000" dirty="0"/>
              <a:t>You can download the App on your phone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91382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9349A-8370-FAAB-6269-65E7737E7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Careers drop-in sessions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9EA81-BC39-6E76-41EC-C48D524BE6A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Tuesdays from 1 pm to 2 pm </a:t>
            </a:r>
          </a:p>
          <a:p>
            <a:r>
              <a:rPr lang="en-GB" dirty="0"/>
              <a:t>Thursdays from 12 pm to 2 pm</a:t>
            </a:r>
          </a:p>
          <a:p>
            <a:r>
              <a:rPr lang="en-GB" dirty="0"/>
              <a:t>Saturdays from 12 pm to 2 pm</a:t>
            </a:r>
          </a:p>
          <a:p>
            <a:endParaRPr lang="en-GB" dirty="0"/>
          </a:p>
          <a:p>
            <a:r>
              <a:rPr lang="en-GB" dirty="0"/>
              <a:t>The sessions are in the library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292C9F-FA88-55A9-F122-C7624F6622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You can bring along your CV or cover letter for a check-up or ask us about anything careers-related.</a:t>
            </a:r>
          </a:p>
        </p:txBody>
      </p:sp>
    </p:spTree>
    <p:extLst>
      <p:ext uri="{BB962C8B-B14F-4D97-AF65-F5344CB8AC3E}">
        <p14:creationId xmlns:p14="http://schemas.microsoft.com/office/powerpoint/2010/main" val="736484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784977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76085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E4A3817-18E2-0930-8820-3C98D651E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3229"/>
            <a:ext cx="8229600" cy="857250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prstClr val="black"/>
                </a:solidFill>
                <a:latin typeface="Myriad Pro"/>
              </a:rPr>
              <a:t>The top ten skills graduate recruiters are looking for:</a:t>
            </a:r>
            <a:endParaRPr lang="en-US" sz="2400" dirty="0"/>
          </a:p>
        </p:txBody>
      </p:sp>
      <p:pic>
        <p:nvPicPr>
          <p:cNvPr id="5" name="Picture 2" descr="Image result for Business person">
            <a:extLst>
              <a:ext uri="{FF2B5EF4-FFF2-40B4-BE49-F238E27FC236}">
                <a16:creationId xmlns:a16="http://schemas.microsoft.com/office/drawing/2014/main" id="{D85AA126-31B7-4879-8DF0-84900689B00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39" r="5736" b="2"/>
          <a:stretch/>
        </p:blipFill>
        <p:spPr bwMode="auto">
          <a:xfrm>
            <a:off x="457200" y="2463831"/>
            <a:ext cx="3489960" cy="25853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7445A07F-30A9-0AD9-16AD-CB77F9A194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057401"/>
            <a:ext cx="4038600" cy="2991780"/>
          </a:xfrm>
        </p:spPr>
        <p:txBody>
          <a:bodyPr>
            <a:normAutofit fontScale="55000" lnSpcReduction="20000"/>
          </a:bodyPr>
          <a:lstStyle/>
          <a:p>
            <a:r>
              <a:rPr lang="en-GB" sz="2100" dirty="0"/>
              <a:t>1. Commercial awareness- about knowing how a business or industry works </a:t>
            </a:r>
          </a:p>
          <a:p>
            <a:r>
              <a:rPr lang="en-GB" sz="2100" dirty="0"/>
              <a:t>2. Communication</a:t>
            </a:r>
          </a:p>
          <a:p>
            <a:r>
              <a:rPr lang="en-GB" sz="2100" dirty="0"/>
              <a:t>3. Teamwork</a:t>
            </a:r>
          </a:p>
          <a:p>
            <a:r>
              <a:rPr lang="en-GB" sz="2100" dirty="0"/>
              <a:t>4. Negotiation </a:t>
            </a:r>
          </a:p>
          <a:p>
            <a:r>
              <a:rPr lang="en-GB" sz="2100" dirty="0"/>
              <a:t>5. Problem solving</a:t>
            </a:r>
          </a:p>
          <a:p>
            <a:r>
              <a:rPr lang="en-GB" sz="2100" dirty="0"/>
              <a:t>6. Leadership</a:t>
            </a:r>
          </a:p>
          <a:p>
            <a:r>
              <a:rPr lang="en-GB" sz="2100" dirty="0"/>
              <a:t>7. Organisation</a:t>
            </a:r>
          </a:p>
          <a:p>
            <a:r>
              <a:rPr lang="en-GB" sz="2100" dirty="0"/>
              <a:t>8. Perseverance and motivation</a:t>
            </a:r>
          </a:p>
          <a:p>
            <a:r>
              <a:rPr lang="en-GB" sz="2100" dirty="0"/>
              <a:t>9. Ability to work under pressure</a:t>
            </a:r>
          </a:p>
          <a:p>
            <a:r>
              <a:rPr lang="en-GB" sz="2100" dirty="0"/>
              <a:t>10-Resilience </a:t>
            </a:r>
          </a:p>
          <a:p>
            <a:r>
              <a:rPr lang="en-GB" sz="2700" dirty="0">
                <a:hlinkClick r:id="rId3"/>
              </a:rPr>
              <a:t>https://targetjobs.co.uk/careers-advice/career-planning/273051-the-top-10-skills-thatll-get-you-a-job-when-you-graduate</a:t>
            </a:r>
            <a:r>
              <a:rPr lang="en-GB" sz="2700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665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b="1" dirty="0"/>
              <a:t>Skills: What are employers looking for? 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altLang="en-US" dirty="0"/>
              <a:t>Self Management</a:t>
            </a:r>
          </a:p>
          <a:p>
            <a:r>
              <a:rPr lang="en-GB" altLang="en-US" dirty="0"/>
              <a:t>Teamwork/</a:t>
            </a:r>
          </a:p>
          <a:p>
            <a:r>
              <a:rPr lang="en-GB" altLang="en-US" dirty="0"/>
              <a:t>Problem solving</a:t>
            </a:r>
          </a:p>
          <a:p>
            <a:r>
              <a:rPr lang="en-GB" altLang="en-US" dirty="0"/>
              <a:t>Communication </a:t>
            </a:r>
          </a:p>
          <a:p>
            <a:r>
              <a:rPr lang="en-GB" altLang="en-US" dirty="0"/>
              <a:t>Communication-written</a:t>
            </a:r>
          </a:p>
          <a:p>
            <a:r>
              <a:rPr lang="en-GB" altLang="en-US" dirty="0"/>
              <a:t>Information Technology skills</a:t>
            </a:r>
          </a:p>
          <a:p>
            <a:r>
              <a:rPr lang="en-GB" altLang="en-US" dirty="0"/>
              <a:t>Positive – can do approach</a:t>
            </a:r>
          </a:p>
          <a:p>
            <a:r>
              <a:rPr lang="en-GB" altLang="en-US" dirty="0"/>
              <a:t>Adaptability/flexibility                   </a:t>
            </a:r>
          </a:p>
          <a:p>
            <a:r>
              <a:rPr lang="en-GB" altLang="en-US" dirty="0"/>
              <a:t>Research skills, Project management skills</a:t>
            </a:r>
          </a:p>
          <a:p>
            <a:r>
              <a:rPr lang="en-GB" altLang="en-US" dirty="0"/>
              <a:t>Leadership skills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altLang="en-US" dirty="0"/>
              <a:t>Providing direction</a:t>
            </a:r>
          </a:p>
          <a:p>
            <a:r>
              <a:rPr lang="en-GB" altLang="en-US" dirty="0"/>
              <a:t>Facilitating change</a:t>
            </a:r>
          </a:p>
          <a:p>
            <a:r>
              <a:rPr lang="en-GB" altLang="en-US" dirty="0"/>
              <a:t>Working with people</a:t>
            </a:r>
          </a:p>
          <a:p>
            <a:r>
              <a:rPr lang="en-GB" altLang="en-US" dirty="0"/>
              <a:t>Using Resources</a:t>
            </a:r>
          </a:p>
          <a:p>
            <a:r>
              <a:rPr lang="en-GB" altLang="en-US" dirty="0"/>
              <a:t>Achieving Results</a:t>
            </a:r>
          </a:p>
          <a:p>
            <a:r>
              <a:rPr lang="en-GB" altLang="en-US" dirty="0"/>
              <a:t>Creativity and innovation</a:t>
            </a:r>
          </a:p>
          <a:p>
            <a:r>
              <a:rPr lang="en-GB" altLang="en-US" dirty="0"/>
              <a:t>Decisiveness</a:t>
            </a:r>
          </a:p>
          <a:p>
            <a:r>
              <a:rPr lang="en-GB" altLang="en-US" dirty="0"/>
              <a:t>Delegation</a:t>
            </a:r>
          </a:p>
          <a:p>
            <a:r>
              <a:rPr lang="en-GB" altLang="en-US" dirty="0"/>
              <a:t>Language skills</a:t>
            </a:r>
          </a:p>
          <a:p>
            <a:r>
              <a:rPr lang="en-GB" altLang="en-US" dirty="0"/>
              <a:t>Organisation/planning</a:t>
            </a:r>
          </a:p>
          <a:p>
            <a:r>
              <a:rPr lang="en-GB" altLang="en-US" dirty="0"/>
              <a:t>Training and mentoring others</a:t>
            </a:r>
          </a:p>
          <a:p>
            <a:r>
              <a:rPr lang="en-GB" altLang="en-US" dirty="0"/>
              <a:t>Networking</a:t>
            </a:r>
          </a:p>
          <a:p>
            <a:pPr>
              <a:buNone/>
            </a:pPr>
            <a:endParaRPr lang="en-GB" altLang="en-US" dirty="0"/>
          </a:p>
          <a:p>
            <a:pPr>
              <a:buNone/>
            </a:pPr>
            <a:r>
              <a:rPr lang="en-GB" altLang="en-US" dirty="0"/>
              <a:t>Source: </a:t>
            </a:r>
            <a:r>
              <a:rPr lang="en-GB" altLang="en-US" dirty="0">
                <a:hlinkClick r:id="rId2"/>
              </a:rPr>
              <a:t>https://www.prospects.ac.uk/</a:t>
            </a:r>
            <a:r>
              <a:rPr lang="en-GB" altLang="en-US" dirty="0"/>
              <a:t>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4865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Write down your four strongest personal skills and give an example of when you have demonstrated each of them.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Good communication skills – how, why and when? E.g. Presentation delivered at university </a:t>
            </a:r>
          </a:p>
          <a:p>
            <a:pPr>
              <a:buNone/>
            </a:pPr>
            <a:endParaRPr lang="en-GB" dirty="0">
              <a:latin typeface="+mj-lt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Skill 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-----------------------------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Evidence -----------------------------------------</a:t>
            </a:r>
          </a:p>
          <a:p>
            <a:pPr>
              <a:buNone/>
            </a:pPr>
            <a:endParaRPr lang="en-GB" sz="2200" dirty="0">
              <a:latin typeface="+mj-lt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Skill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------------------------------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Evidence---</a:t>
            </a:r>
            <a:r>
              <a:rPr lang="en-GB" dirty="0">
                <a:latin typeface="+mj-lt"/>
                <a:cs typeface="Arial" pitchFamily="34" charset="0"/>
              </a:rPr>
              <a:t>---------------------------------------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b="1" dirty="0">
                <a:cs typeface="Arial" pitchFamily="34" charset="0"/>
              </a:rPr>
              <a:t>Exercise: Evidence Your skill set</a:t>
            </a:r>
            <a:endParaRPr lang="en-GB" sz="3600" b="1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814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75EB9-65C6-346B-CB41-800D7523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Careers opportunities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7A66DD-DBE9-AD4B-959D-B2DC25FD3C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920480"/>
            <a:ext cx="3028950" cy="3128702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000" b="1" dirty="0">
                <a:latin typeface="+mj-lt"/>
              </a:rPr>
              <a:t>      </a:t>
            </a:r>
            <a:r>
              <a:rPr lang="en-GB" sz="3750" b="1" dirty="0"/>
              <a:t>Potential employers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25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community education organisations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housing associations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local authorities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NHS trusts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organisations set up with a specific aim, e.g. to help asylum seekers or to advise about drugs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rural community councils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social services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voluntary sector organisations.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children's charities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churches and other faith groups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community associations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health and mental health organisations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homeless projects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shelters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250" dirty="0"/>
              <a:t>women's groups and much more.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250" dirty="0"/>
          </a:p>
          <a:p>
            <a:r>
              <a:rPr lang="en-GB" sz="2250" dirty="0">
                <a:hlinkClick r:id="rId2"/>
              </a:rPr>
              <a:t>Healthcare | Explore careers </a:t>
            </a:r>
            <a:r>
              <a:rPr lang="en-GB" dirty="0">
                <a:hlinkClick r:id="rId2"/>
              </a:rPr>
              <a:t>(nationalcareers.service.gov.uk)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BDA461-BD5A-C23B-174E-113936DC7A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750" b="1" dirty="0">
                <a:solidFill>
                  <a:srgbClr val="444444"/>
                </a:solidFill>
              </a:rPr>
              <a:t>           </a:t>
            </a:r>
            <a:r>
              <a:rPr lang="en-GB" sz="3750" b="1" dirty="0"/>
              <a:t>Potential roles </a:t>
            </a:r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endParaRPr lang="en-GB" sz="3000" b="1" dirty="0"/>
          </a:p>
          <a:p>
            <a:endParaRPr lang="en-GB" sz="3000" b="1" dirty="0">
              <a:solidFill>
                <a:srgbClr val="444444"/>
              </a:solidFill>
            </a:endParaRPr>
          </a:p>
          <a:p>
            <a:r>
              <a:rPr lang="en-GB" sz="3375" dirty="0"/>
              <a:t>care worker manager, supervisor, recruiter, trainer, community development worker; counsellor; youth worker, advice worker, trainee careers adviser, job coach, life coach, volunteer coordinator, nurse assistant, social worker assistant, teacher assistant, learning mentor and much more. </a:t>
            </a:r>
          </a:p>
          <a:p>
            <a:endParaRPr lang="en-GB" sz="3000" dirty="0"/>
          </a:p>
          <a:p>
            <a:pPr marL="0" indent="0">
              <a:buNone/>
            </a:pPr>
            <a:endParaRPr lang="en-GB" sz="3000" dirty="0"/>
          </a:p>
          <a:p>
            <a:pPr algn="l"/>
            <a:r>
              <a:rPr lang="en-GB" sz="3375" dirty="0">
                <a:hlinkClick r:id="rId3"/>
              </a:rPr>
              <a:t>Healthcare job profiles | Prospects.ac.uk</a:t>
            </a:r>
            <a:endParaRPr lang="en-GB" sz="3375" dirty="0"/>
          </a:p>
          <a:p>
            <a:pPr algn="l"/>
            <a:endParaRPr lang="en-GB" sz="3375" dirty="0"/>
          </a:p>
          <a:p>
            <a:pPr algn="l"/>
            <a:endParaRPr lang="en-GB" sz="3375" dirty="0"/>
          </a:p>
          <a:p>
            <a:endParaRPr lang="en-GB" dirty="0"/>
          </a:p>
        </p:txBody>
      </p:sp>
      <p:pic>
        <p:nvPicPr>
          <p:cNvPr id="3" name="Picture 2" descr="Career Ladders">
            <a:extLst>
              <a:ext uri="{FF2B5EF4-FFF2-40B4-BE49-F238E27FC236}">
                <a16:creationId xmlns:a16="http://schemas.microsoft.com/office/drawing/2014/main" id="{44AF2122-E1AE-A2D4-6796-E604FB59A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330641"/>
            <a:ext cx="1382972" cy="92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9104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2660C-5182-A705-292A-510E121DA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dirty="0"/>
              <a:t>MSc Public Health and Social </a:t>
            </a:r>
            <a:br>
              <a:rPr lang="en-GB" sz="33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18F9B-6690-4128-B886-91FFB24FC1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ts val="1238"/>
              </a:lnSpc>
            </a:pPr>
            <a:endParaRPr lang="en-GB" sz="2100" dirty="0">
              <a:solidFill>
                <a:srgbClr val="666666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4C9CB7-044D-A81E-284E-D830588DC7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l"/>
            <a:r>
              <a:rPr lang="en-GB" sz="1875" b="1" dirty="0">
                <a:solidFill>
                  <a:srgbClr val="212529"/>
                </a:solidFill>
              </a:rPr>
              <a:t>Job opportunities on offer. Those directly related to Public Health include:</a:t>
            </a:r>
          </a:p>
          <a:p>
            <a:pPr algn="l"/>
            <a:endParaRPr lang="en-GB" sz="1875" dirty="0">
              <a:solidFill>
                <a:srgbClr val="212529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b="1" dirty="0">
                <a:solidFill>
                  <a:srgbClr val="212529"/>
                </a:solidFill>
              </a:rPr>
              <a:t>Community Health education</a:t>
            </a:r>
            <a:r>
              <a:rPr lang="en-GB" sz="1875" dirty="0">
                <a:solidFill>
                  <a:srgbClr val="212529"/>
                </a:solidFill>
              </a:rPr>
              <a:t>, teaching people how to take care of their health to avoid disease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b="1" dirty="0">
                <a:solidFill>
                  <a:srgbClr val="212529"/>
                </a:solidFill>
              </a:rPr>
              <a:t>Epidemiology</a:t>
            </a:r>
            <a:r>
              <a:rPr lang="en-GB" sz="1875" dirty="0">
                <a:solidFill>
                  <a:srgbClr val="212529"/>
                </a:solidFill>
              </a:rPr>
              <a:t>, studying the patterns of disease spread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b="1" dirty="0">
                <a:solidFill>
                  <a:srgbClr val="212529"/>
                </a:solidFill>
              </a:rPr>
              <a:t>Academia and teaching</a:t>
            </a:r>
            <a:r>
              <a:rPr lang="en-GB" sz="1875" dirty="0">
                <a:solidFill>
                  <a:srgbClr val="212529"/>
                </a:solidFill>
              </a:rPr>
              <a:t>, researching, or working as a lecturer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b="1" dirty="0">
                <a:solidFill>
                  <a:srgbClr val="212529"/>
                </a:solidFill>
              </a:rPr>
              <a:t>Health scientist</a:t>
            </a:r>
            <a:r>
              <a:rPr lang="en-GB" sz="1875" dirty="0">
                <a:solidFill>
                  <a:srgbClr val="212529"/>
                </a:solidFill>
              </a:rPr>
              <a:t>, prevention, diagnosis, and treatment of medical conditions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b="1" dirty="0">
                <a:solidFill>
                  <a:srgbClr val="212529"/>
                </a:solidFill>
              </a:rPr>
              <a:t>Healthcare analysts</a:t>
            </a:r>
            <a:r>
              <a:rPr lang="en-GB" sz="1875" dirty="0">
                <a:solidFill>
                  <a:srgbClr val="212529"/>
                </a:solidFill>
              </a:rPr>
              <a:t>, gather and analyse healthcare data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875" dirty="0">
              <a:solidFill>
                <a:srgbClr val="212529"/>
              </a:solidFill>
            </a:endParaRPr>
          </a:p>
          <a:p>
            <a:pPr algn="l"/>
            <a:r>
              <a:rPr lang="en-GB" sz="1875" b="1" dirty="0">
                <a:solidFill>
                  <a:srgbClr val="212529"/>
                </a:solidFill>
              </a:rPr>
              <a:t>There are also many careers not directly involving Public Health, in which the skills developed from a Masters in Public Health would be beneficial, including: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dirty="0">
                <a:solidFill>
                  <a:srgbClr val="212529"/>
                </a:solidFill>
              </a:rPr>
              <a:t>Policy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dirty="0">
                <a:solidFill>
                  <a:srgbClr val="212529"/>
                </a:solidFill>
              </a:rPr>
              <a:t>Administration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dirty="0">
                <a:solidFill>
                  <a:srgbClr val="212529"/>
                </a:solidFill>
              </a:rPr>
              <a:t>Publishing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dirty="0">
                <a:solidFill>
                  <a:srgbClr val="212529"/>
                </a:solidFill>
              </a:rPr>
              <a:t>Management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dirty="0">
                <a:solidFill>
                  <a:srgbClr val="212529"/>
                </a:solidFill>
              </a:rPr>
              <a:t>Public Health Programme manager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75" dirty="0">
                <a:solidFill>
                  <a:srgbClr val="212529"/>
                </a:solidFill>
              </a:rPr>
              <a:t>Healthcare consultant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875" dirty="0">
              <a:solidFill>
                <a:srgbClr val="212529"/>
              </a:solidFill>
            </a:endParaRPr>
          </a:p>
          <a:p>
            <a:r>
              <a:rPr lang="en-GB" sz="1875" u="sng" dirty="0">
                <a:solidFill>
                  <a:srgbClr val="0000FF"/>
                </a:solidFill>
                <a:ea typeface="DengXian" panose="02010600030101010101" pitchFamily="2" charset="-122"/>
                <a:cs typeface="Aptos" panose="020B0004020202020204" pitchFamily="34" charset="0"/>
                <a:hlinkClick r:id="rId2"/>
              </a:rPr>
              <a:t>HealthJobsUK | trac.jobs</a:t>
            </a:r>
            <a:endParaRPr lang="en-GB" sz="1875" dirty="0">
              <a:ea typeface="DengXian" panose="02010600030101010101" pitchFamily="2" charset="-122"/>
              <a:cs typeface="Aptos" panose="020B0004020202020204" pitchFamily="34" charset="0"/>
            </a:endParaRPr>
          </a:p>
          <a:p>
            <a:endParaRPr lang="en-GB" dirty="0"/>
          </a:p>
        </p:txBody>
      </p:sp>
      <p:pic>
        <p:nvPicPr>
          <p:cNvPr id="5" name="Content Placeholder 8" descr="Image result for Career Guidance">
            <a:extLst>
              <a:ext uri="{FF2B5EF4-FFF2-40B4-BE49-F238E27FC236}">
                <a16:creationId xmlns:a16="http://schemas.microsoft.com/office/drawing/2014/main" id="{E13E2849-687E-D0B0-9F19-E6B9ED3DC9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1" y="2057401"/>
            <a:ext cx="3314699" cy="249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8049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861A3-3FA8-8622-7245-F9EF39EA5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Internships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DD139-10E2-32A2-8951-6904771E0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053041"/>
                </a:solidFill>
                <a:effectLst/>
              </a:rPr>
              <a:t>An internship is a period of work experience, offered by an organisation, lasting for a fixed period of time anywhere between a week and 12 months. They are typically undertaken by students looking to gain relevant skills.</a:t>
            </a:r>
          </a:p>
          <a:p>
            <a:r>
              <a:rPr lang="en-GB" sz="2400" dirty="0">
                <a:hlinkClick r:id="rId2"/>
              </a:rPr>
              <a:t>Internships | Prospects.ac.uk</a:t>
            </a:r>
            <a:endParaRPr lang="en-GB" sz="2400" dirty="0"/>
          </a:p>
          <a:p>
            <a:r>
              <a:rPr lang="en-GB" sz="2400" dirty="0">
                <a:hlinkClick r:id="rId3"/>
              </a:rPr>
              <a:t>Virtual work experience | Prospects.ac.uk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98895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F85F4-7960-B267-8810-31A5C7437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Graduate Scheme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F6716-76C3-91E2-ECC2-91A4EF9B8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100" dirty="0">
                <a:latin typeface="+mj-lt"/>
              </a:rPr>
              <a:t>A graduate scheme is a structured training programme run by an employer to develop future leaders of their organisation. They usually last between one and two years (although they can be longer).</a:t>
            </a:r>
          </a:p>
          <a:p>
            <a:r>
              <a:rPr lang="en-GB" sz="2100" dirty="0">
                <a:latin typeface="+mj-lt"/>
                <a:hlinkClick r:id="rId2"/>
              </a:rPr>
              <a:t>Graduate schemes 2025 | Prospects.ac.uk</a:t>
            </a:r>
            <a:endParaRPr lang="en-GB" sz="2100" dirty="0">
              <a:latin typeface="+mj-lt"/>
            </a:endParaRPr>
          </a:p>
          <a:p>
            <a:r>
              <a:rPr lang="en-GB" sz="2100" dirty="0">
                <a:hlinkClick r:id="rId3"/>
              </a:rPr>
              <a:t>Search graduate jobs | Prospects.ac.uk</a:t>
            </a:r>
            <a:endParaRPr lang="en-GB" sz="2100" dirty="0"/>
          </a:p>
          <a:p>
            <a:r>
              <a:rPr lang="en-GB" sz="2100" dirty="0">
                <a:hlinkClick r:id="rId4"/>
              </a:rPr>
              <a:t>Graduate schemes: getting a place | National Careers Service</a:t>
            </a:r>
            <a:endParaRPr lang="en-GB" sz="2100" dirty="0"/>
          </a:p>
          <a:p>
            <a:r>
              <a:rPr lang="en-GB" sz="2400" dirty="0">
                <a:solidFill>
                  <a:srgbClr val="E10098"/>
                </a:solidFill>
                <a:hlinkClick r:id="rId5"/>
              </a:rPr>
              <a:t>Civil Service Fast Streamer</a:t>
            </a:r>
            <a:endParaRPr lang="en-GB" sz="2400" dirty="0">
              <a:solidFill>
                <a:srgbClr val="E10098"/>
              </a:solidFill>
            </a:endParaRPr>
          </a:p>
          <a:p>
            <a:r>
              <a:rPr lang="en-GB" sz="2400" dirty="0"/>
              <a:t>UWTSD career platform</a:t>
            </a:r>
          </a:p>
          <a:p>
            <a:endParaRPr lang="en-GB" sz="2400" dirty="0">
              <a:solidFill>
                <a:srgbClr val="485D65"/>
              </a:solidFill>
            </a:endParaRPr>
          </a:p>
          <a:p>
            <a:endParaRPr lang="en-GB" sz="2100" dirty="0"/>
          </a:p>
          <a:p>
            <a:endParaRPr lang="en-GB" dirty="0"/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07318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8F569-B7B6-93E3-4EF6-8A8B1A24E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</a:br>
            <a:r>
              <a:rPr lang="en-GB" sz="2700" b="1" dirty="0">
                <a:solidFill>
                  <a:srgbClr val="333333"/>
                </a:solidFill>
              </a:rPr>
              <a:t>Where to look for jobs and volunteering opportunities in the UK? </a:t>
            </a:r>
            <a:br>
              <a:rPr lang="en-GB" sz="3000" b="1" dirty="0">
                <a:solidFill>
                  <a:srgbClr val="333333"/>
                </a:solidFill>
              </a:rPr>
            </a:br>
            <a:endParaRPr lang="en-GB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1B0A5-0D5F-F055-B3EB-B29B86B526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500" dirty="0">
                <a:solidFill>
                  <a:srgbClr val="333333"/>
                </a:solidFill>
              </a:rPr>
              <a:t>Jobs boards such as Indeed or Monster</a:t>
            </a:r>
          </a:p>
          <a:p>
            <a:r>
              <a:rPr lang="en-GB" sz="1500" dirty="0">
                <a:solidFill>
                  <a:srgbClr val="333333"/>
                </a:solidFill>
              </a:rPr>
              <a:t>Social media - Linked In</a:t>
            </a:r>
          </a:p>
          <a:p>
            <a:r>
              <a:rPr lang="en-GB" sz="1500" dirty="0">
                <a:solidFill>
                  <a:srgbClr val="333333"/>
                </a:solidFill>
              </a:rPr>
              <a:t>Online and in person events </a:t>
            </a:r>
          </a:p>
          <a:p>
            <a:r>
              <a:rPr lang="en-GB" sz="1500" dirty="0">
                <a:solidFill>
                  <a:srgbClr val="333333"/>
                </a:solidFill>
              </a:rPr>
              <a:t>Industry-specific job websites</a:t>
            </a:r>
          </a:p>
          <a:p>
            <a:r>
              <a:rPr lang="en-GB" sz="1500" dirty="0">
                <a:solidFill>
                  <a:srgbClr val="333333"/>
                </a:solidFill>
              </a:rPr>
              <a:t>Companies’ career pages</a:t>
            </a:r>
          </a:p>
          <a:p>
            <a:r>
              <a:rPr lang="en-GB" sz="1500" dirty="0">
                <a:solidFill>
                  <a:srgbClr val="333333"/>
                </a:solidFill>
              </a:rPr>
              <a:t>Recruitment agencies </a:t>
            </a:r>
          </a:p>
          <a:p>
            <a:r>
              <a:rPr lang="en-GB" sz="1500" dirty="0">
                <a:solidFill>
                  <a:srgbClr val="333333"/>
                </a:solidFill>
              </a:rPr>
              <a:t>The university’s careers platform, MY CAREER</a:t>
            </a:r>
            <a:endParaRPr lang="en-GB" sz="15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55985D-7BDD-7B1C-EB18-0C92DBCD5C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hlinkClick r:id="rId2"/>
              </a:rPr>
              <a:t>NHS England » Volunteering</a:t>
            </a:r>
            <a:endParaRPr lang="en-GB" sz="1800" dirty="0"/>
          </a:p>
          <a:p>
            <a:r>
              <a:rPr lang="en-GB" sz="1800" dirty="0">
                <a:hlinkClick r:id="rId3"/>
              </a:rPr>
              <a:t>The UK National Volunteer Charity | Royal Voluntary Service</a:t>
            </a:r>
            <a:endParaRPr lang="en-GB" sz="1800" dirty="0"/>
          </a:p>
          <a:p>
            <a:r>
              <a:rPr lang="en-GB" sz="1800" dirty="0">
                <a:hlinkClick r:id="rId4"/>
              </a:rPr>
              <a:t>NHS and Care Volunteer Responders | Supporting healthcare systems</a:t>
            </a:r>
            <a:endParaRPr lang="en-GB" sz="1800" dirty="0"/>
          </a:p>
          <a:p>
            <a:r>
              <a:rPr lang="en-GB" sz="1800" dirty="0">
                <a:hlinkClick r:id="rId5"/>
              </a:rPr>
              <a:t>BecomeaVolunteer.org.uk</a:t>
            </a:r>
            <a:endParaRPr lang="en-GB" sz="1800" dirty="0"/>
          </a:p>
          <a:p>
            <a:r>
              <a:rPr lang="en-GB" sz="1800" dirty="0">
                <a:hlinkClick r:id="rId6"/>
              </a:rPr>
              <a:t>The UK's biggest volunteering database - Doit Life!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90194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88785-D7CE-93B7-3DE1-662A0EE97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Useful websites for job 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83F33-C4DA-F11E-8783-7A270BC0E63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sz="2100" dirty="0">
              <a:hlinkClick r:id="rId2"/>
            </a:endParaRPr>
          </a:p>
          <a:p>
            <a:r>
              <a:rPr lang="en-GB" sz="2100" dirty="0">
                <a:hlinkClick r:id="rId2"/>
              </a:rPr>
              <a:t>www.uwtsd.ac.uk/careers</a:t>
            </a:r>
            <a:r>
              <a:rPr lang="en-GB" sz="2100" dirty="0"/>
              <a:t> - The university careers platform (MYCAREERS)</a:t>
            </a:r>
          </a:p>
          <a:p>
            <a:r>
              <a:rPr lang="en-GB" sz="2100" dirty="0">
                <a:hlinkClick r:id="rId3"/>
              </a:rPr>
              <a:t>www.prospects.ac.uk</a:t>
            </a:r>
            <a:r>
              <a:rPr lang="en-GB" sz="2100" dirty="0"/>
              <a:t> – jobs, graduate schemes, careers profiles and lots more</a:t>
            </a:r>
          </a:p>
          <a:p>
            <a:r>
              <a:rPr lang="en-GB" sz="2100" dirty="0">
                <a:hlinkClick r:id="rId4"/>
              </a:rPr>
              <a:t>www.targetjobs.co.uk</a:t>
            </a:r>
            <a:r>
              <a:rPr lang="en-GB" sz="2100" dirty="0"/>
              <a:t> – internships, graduate jobs, careers advice &amp; useful publication</a:t>
            </a:r>
          </a:p>
          <a:p>
            <a:r>
              <a:rPr lang="en-GB" sz="2100" dirty="0">
                <a:hlinkClick r:id="rId5"/>
              </a:rPr>
              <a:t>www.jobs.guardian.co.uk </a:t>
            </a:r>
            <a:r>
              <a:rPr lang="en-GB" sz="2100" dirty="0"/>
              <a:t>- 1000’s of nationwide jobs.</a:t>
            </a:r>
          </a:p>
          <a:p>
            <a:r>
              <a:rPr lang="en-GB" sz="2100" dirty="0">
                <a:hlinkClick r:id="" action="ppaction://noaction"/>
              </a:rPr>
              <a:t>www.charityjob.co.uk</a:t>
            </a:r>
          </a:p>
          <a:p>
            <a:r>
              <a:rPr lang="en-GB" sz="2100" dirty="0">
                <a:hlinkClick r:id="" action="ppaction://noaction"/>
              </a:rPr>
              <a:t>www.cypnowjobs.co.uk </a:t>
            </a:r>
          </a:p>
          <a:p>
            <a:r>
              <a:rPr lang="en-GB" sz="2100" dirty="0">
                <a:hlinkClick r:id="" action="ppaction://noaction"/>
              </a:rPr>
              <a:t>www.lgjobs.com</a:t>
            </a:r>
          </a:p>
          <a:p>
            <a:r>
              <a:rPr lang="en-GB" sz="2100" dirty="0">
                <a:hlinkClick r:id="" action="ppaction://noaction"/>
              </a:rPr>
              <a:t>www.totaljobs.com</a:t>
            </a:r>
          </a:p>
          <a:p>
            <a:r>
              <a:rPr lang="en-GB" sz="2100" dirty="0">
                <a:hlinkClick r:id="" action="ppaction://noaction"/>
              </a:rPr>
              <a:t>http://www.healthjobsuk.com</a:t>
            </a:r>
          </a:p>
          <a:p>
            <a:r>
              <a:rPr lang="en-GB" sz="2100" dirty="0">
                <a:hlinkClick r:id="" action="ppaction://noaction"/>
              </a:rPr>
              <a:t>rateMyPlacement.co.uk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AF753C-4F7C-634C-776A-7119B74694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600"/>
              </a:spcAft>
            </a:pPr>
            <a:endParaRPr lang="en-GB" sz="2100" dirty="0">
              <a:hlinkClick r:id="rId6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2100" dirty="0">
                <a:hlinkClick r:id="rId6"/>
              </a:rPr>
              <a:t>Discover Careers Fair Events &amp; Activities in London, United Kingdom | Eventbrite</a:t>
            </a:r>
            <a:endParaRPr lang="en-GB" sz="2100" dirty="0"/>
          </a:p>
          <a:p>
            <a:pPr>
              <a:spcAft>
                <a:spcPts val="1350"/>
              </a:spcAft>
            </a:pPr>
            <a:r>
              <a:rPr lang="en-GB" sz="2100" dirty="0">
                <a:solidFill>
                  <a:srgbClr val="E10098"/>
                </a:solidFill>
                <a:hlinkClick r:id="rId7"/>
              </a:rPr>
              <a:t>BUPA UK Careers</a:t>
            </a:r>
            <a:endParaRPr lang="en-GB" sz="2100" dirty="0">
              <a:solidFill>
                <a:srgbClr val="485D65"/>
              </a:solidFill>
            </a:endParaRPr>
          </a:p>
          <a:p>
            <a:pPr>
              <a:spcAft>
                <a:spcPts val="1350"/>
              </a:spcAft>
            </a:pPr>
            <a:r>
              <a:rPr lang="en-GB" sz="2100" dirty="0">
                <a:solidFill>
                  <a:srgbClr val="E10098"/>
                </a:solidFill>
                <a:hlinkClick r:id="rId8"/>
              </a:rPr>
              <a:t>Circle Health Group</a:t>
            </a:r>
            <a:endParaRPr lang="en-GB" sz="2100" dirty="0">
              <a:solidFill>
                <a:srgbClr val="485D65"/>
              </a:solidFill>
            </a:endParaRPr>
          </a:p>
          <a:p>
            <a:pPr>
              <a:spcAft>
                <a:spcPts val="1350"/>
              </a:spcAft>
            </a:pPr>
            <a:r>
              <a:rPr lang="en-GB" sz="2100" dirty="0">
                <a:solidFill>
                  <a:srgbClr val="E10098"/>
                </a:solidFill>
                <a:hlinkClick r:id="rId9"/>
              </a:rPr>
              <a:t>Health Jobs UK</a:t>
            </a:r>
            <a:endParaRPr lang="en-GB" sz="2100" dirty="0">
              <a:solidFill>
                <a:srgbClr val="E10098"/>
              </a:solidFill>
            </a:endParaRPr>
          </a:p>
          <a:p>
            <a:pPr>
              <a:spcAft>
                <a:spcPts val="1350"/>
              </a:spcAft>
            </a:pPr>
            <a:r>
              <a:rPr lang="en-GB" sz="2100" dirty="0">
                <a:hlinkClick r:id="rId10"/>
              </a:rPr>
              <a:t>Home :: Nuffield Health Careers</a:t>
            </a:r>
            <a:endParaRPr lang="en-GB" sz="2100" dirty="0"/>
          </a:p>
          <a:p>
            <a:pPr>
              <a:spcAft>
                <a:spcPts val="1350"/>
              </a:spcAft>
            </a:pPr>
            <a:r>
              <a:rPr lang="en-GB" sz="2100" u="sng" dirty="0">
                <a:solidFill>
                  <a:srgbClr val="0000FF"/>
                </a:solidFill>
                <a:ea typeface="DengXian" panose="02010600030101010101" pitchFamily="2" charset="-122"/>
                <a:cs typeface="Arial" panose="020B0604020202020204" pitchFamily="34" charset="0"/>
                <a:hlinkClick r:id="rId11"/>
              </a:rPr>
              <a:t>Adult Social Care jobs: Explore roles and care settings</a:t>
            </a:r>
            <a:endParaRPr lang="en-GB" sz="2100" u="sng" dirty="0">
              <a:solidFill>
                <a:srgbClr val="0000FF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spcAft>
                <a:spcPts val="1350"/>
              </a:spcAft>
            </a:pPr>
            <a:r>
              <a:rPr lang="en-GB" sz="2100" dirty="0">
                <a:hlinkClick r:id="" action="ppaction://noaction"/>
              </a:rPr>
              <a:t>www.jobs.nhs.uk</a:t>
            </a:r>
          </a:p>
          <a:p>
            <a:pPr>
              <a:spcAft>
                <a:spcPts val="1350"/>
              </a:spcAft>
            </a:pPr>
            <a:endParaRPr lang="en-GB" sz="2100" u="sng" dirty="0">
              <a:solidFill>
                <a:srgbClr val="0000FF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spcAft>
                <a:spcPts val="1350"/>
              </a:spcAft>
            </a:pPr>
            <a:endParaRPr lang="en-GB" sz="2100" dirty="0"/>
          </a:p>
          <a:p>
            <a:pPr>
              <a:spcAft>
                <a:spcPts val="1350"/>
              </a:spcAft>
            </a:pPr>
            <a:endParaRPr lang="en-GB" sz="2100" dirty="0">
              <a:solidFill>
                <a:srgbClr val="485D65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6681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69674-487B-DB05-878B-7B28C15C6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 experience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08481-E245-7B5C-54BB-940C2DDD8C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Virtual work experience | Prospects.ac.uk</a:t>
            </a:r>
            <a:endParaRPr lang="en-GB" dirty="0"/>
          </a:p>
          <a:p>
            <a:r>
              <a:rPr lang="en-GB" dirty="0">
                <a:hlinkClick r:id="rId3"/>
              </a:rPr>
              <a:t>Volunteering | Prospects.ac.uk</a:t>
            </a:r>
            <a:endParaRPr lang="en-GB" dirty="0"/>
          </a:p>
          <a:p>
            <a:r>
              <a:rPr lang="en-GB" dirty="0">
                <a:hlinkClick r:id="rId4"/>
              </a:rPr>
              <a:t>Free Virtual Work Experience Programs from Top Companies - Forage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1080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7C3DA-D255-A69C-F67F-4BB233EA2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information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00DC6-CCA2-2C4E-FABE-21513E3CE9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650" b="1" dirty="0"/>
              <a:t>Inspire programme at UWTSD (open your own business)</a:t>
            </a:r>
          </a:p>
          <a:p>
            <a:pPr marL="0" indent="0">
              <a:buNone/>
            </a:pPr>
            <a:endParaRPr lang="en-GB" sz="4650" b="1" dirty="0"/>
          </a:p>
          <a:p>
            <a:r>
              <a:rPr lang="en-GB" sz="4650" dirty="0"/>
              <a:t>Recruitment agency</a:t>
            </a:r>
          </a:p>
          <a:p>
            <a:r>
              <a:rPr lang="en-GB" sz="4650" dirty="0"/>
              <a:t>Training agency </a:t>
            </a:r>
          </a:p>
          <a:p>
            <a:r>
              <a:rPr lang="en-GB" sz="4650" dirty="0"/>
              <a:t>Consulting </a:t>
            </a:r>
          </a:p>
          <a:p>
            <a:pPr marL="0" indent="0">
              <a:buNone/>
            </a:pPr>
            <a:endParaRPr lang="en-GB" sz="4650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sz="4650" dirty="0">
                <a:hlinkClick r:id="" action="ppaction://noaction"/>
              </a:rPr>
              <a:t>INSPIRE | University of Wales Trinity Saint David (uwtsd.ac.uk)</a:t>
            </a:r>
          </a:p>
          <a:p>
            <a:pPr marL="0" indent="0">
              <a:buNone/>
            </a:pPr>
            <a:endParaRPr lang="en-GB" sz="4650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sz="4950" b="1" cap="all" dirty="0">
                <a:solidFill>
                  <a:srgbClr val="FFFFFF"/>
                </a:solidFill>
                <a:latin typeface="Helvetica" panose="020B0604020202020204" pitchFamily="34" charset="0"/>
              </a:rPr>
              <a:t>C</a:t>
            </a:r>
            <a:r>
              <a:rPr lang="en-GB" sz="4950" dirty="0">
                <a:hlinkClick r:id="rId2"/>
              </a:rPr>
              <a:t>Business &amp; IP Centre (BIPC): Business Advice &amp; Resources - The British Library</a:t>
            </a:r>
            <a:endParaRPr lang="en-GB" sz="4650" dirty="0">
              <a:hlinkClick r:id="" action="ppaction://noaction"/>
            </a:endParaRPr>
          </a:p>
          <a:p>
            <a:pPr marL="0" indent="0">
              <a:buNone/>
            </a:pPr>
            <a:endParaRPr lang="en-GB" sz="4650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sz="4650" b="1" dirty="0">
                <a:solidFill>
                  <a:srgbClr val="222222"/>
                </a:solidFill>
                <a:hlinkClick r:id="rId3"/>
              </a:rPr>
              <a:t> </a:t>
            </a:r>
            <a:endParaRPr lang="en-GB" sz="4650" b="1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477C5-0A57-F71A-745A-C96E0CC920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sz="4650" dirty="0"/>
          </a:p>
          <a:p>
            <a:pPr marL="0" indent="0">
              <a:buNone/>
            </a:pPr>
            <a:r>
              <a:rPr lang="en-GB" sz="4900" b="1" dirty="0"/>
              <a:t>Apprenticeships:</a:t>
            </a:r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r>
              <a:rPr lang="en-GB" sz="4900" dirty="0"/>
              <a:t>Apprenticeships are real jobs that combine work with training and study. You'll earn a wage, gain skills and have the opportunity to put what you learn into practice.</a:t>
            </a:r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r>
              <a:rPr lang="en-GB" sz="4900" dirty="0">
                <a:hlinkClick r:id="rId4"/>
              </a:rPr>
              <a:t>Become an apprentice</a:t>
            </a:r>
            <a:endParaRPr lang="en-GB" sz="4900" dirty="0"/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r>
              <a:rPr lang="en-GB" sz="4900" b="1" dirty="0"/>
              <a:t>London events:</a:t>
            </a:r>
          </a:p>
          <a:p>
            <a:pPr marL="0" indent="0">
              <a:buNone/>
            </a:pPr>
            <a:r>
              <a:rPr lang="en-GB" sz="5400" dirty="0">
                <a:hlinkClick r:id="rId5"/>
              </a:rPr>
              <a:t>The Business Show London | 12th &amp; 13th November | Free Tickets</a:t>
            </a:r>
            <a:endParaRPr lang="en-GB" sz="5400" dirty="0"/>
          </a:p>
          <a:p>
            <a:pPr marL="0" indent="0">
              <a:buNone/>
            </a:pPr>
            <a:r>
              <a:rPr lang="en-GB" sz="5400" dirty="0" err="1">
                <a:hlinkClick r:id="rId6"/>
              </a:rPr>
              <a:t>Gradfest</a:t>
            </a:r>
            <a:r>
              <a:rPr lang="en-GB" sz="5400" dirty="0">
                <a:hlinkClick r:id="rId6"/>
              </a:rPr>
              <a:t> | The UK’s Largest Graduate Recruitment Event</a:t>
            </a:r>
            <a:endParaRPr lang="en-GB" sz="4900" dirty="0"/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430605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5D144-A720-6F98-C287-824F42D9F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Useful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BA86-FA18-B09A-EF4B-161EF4A391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hlinkClick r:id="rId2"/>
              </a:rPr>
              <a:t>www.linkedin.com/learning</a:t>
            </a:r>
            <a:endParaRPr lang="en-GB" sz="2400" dirty="0"/>
          </a:p>
          <a:p>
            <a:r>
              <a:rPr lang="en-GB" sz="2400" dirty="0"/>
              <a:t>Courses e.g. Excel, Coaching Skills for Leaders and Managers, Mentoring skills</a:t>
            </a:r>
          </a:p>
          <a:p>
            <a:r>
              <a:rPr lang="en-GB" sz="2400" dirty="0"/>
              <a:t>Careers bursary-</a:t>
            </a:r>
          </a:p>
          <a:p>
            <a:r>
              <a:rPr lang="en-GB" sz="2400" dirty="0">
                <a:hlinkClick r:id="rId3"/>
              </a:rPr>
              <a:t>Bursaries | University of Wales Trinity Saint David (uwtsd.ac.uk)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 : </a:t>
            </a:r>
          </a:p>
          <a:p>
            <a:r>
              <a:rPr lang="en-GB" sz="2400" b="1" i="0" u="none" strike="noStrike" dirty="0">
                <a:solidFill>
                  <a:srgbClr val="222222"/>
                </a:solidFill>
                <a:effectLst/>
                <a:hlinkClick r:id="rId4"/>
              </a:rPr>
              <a:t>Career Development Bursary application form</a:t>
            </a:r>
            <a:endParaRPr lang="en-GB" sz="2400" dirty="0"/>
          </a:p>
          <a:p>
            <a:r>
              <a:rPr lang="en-GB" sz="2400" dirty="0">
                <a:hlinkClick r:id="rId5"/>
              </a:rPr>
              <a:t>https://digitalskills.uwtsd.ac.uk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3835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3AE05-3F11-98F2-51F2-E0F03AA9F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3229"/>
            <a:ext cx="8229600" cy="745591"/>
          </a:xfrm>
        </p:spPr>
        <p:txBody>
          <a:bodyPr>
            <a:noAutofit/>
          </a:bodyPr>
          <a:lstStyle/>
          <a:p>
            <a:r>
              <a:rPr lang="en-GB" altLang="en-US" sz="2400" b="1" dirty="0"/>
              <a:t>How to book an appointment with the Careers Service?</a:t>
            </a:r>
            <a:br>
              <a:rPr lang="en-GB" altLang="en-US" sz="2400" b="1" dirty="0"/>
            </a:b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D70054-DE85-2F25-3583-C396E3CBC7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03092" y="1588770"/>
            <a:ext cx="3989388" cy="3460411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en-GB" sz="1650" dirty="0">
              <a:hlinkClick r:id="rId2"/>
            </a:endParaRPr>
          </a:p>
          <a:p>
            <a:pPr>
              <a:buNone/>
            </a:pPr>
            <a:endParaRPr lang="en-GB" sz="1650" dirty="0">
              <a:hlinkClick r:id="rId2"/>
            </a:endParaRPr>
          </a:p>
          <a:p>
            <a:pPr>
              <a:buNone/>
            </a:pPr>
            <a:endParaRPr lang="en-GB" sz="1650" dirty="0">
              <a:hlinkClick r:id="rId2"/>
            </a:endParaRPr>
          </a:p>
          <a:p>
            <a:pPr>
              <a:buNone/>
            </a:pPr>
            <a:r>
              <a:rPr lang="en-GB" sz="1650" dirty="0">
                <a:hlinkClick r:id="rId2"/>
              </a:rPr>
              <a:t>Careers and Employability Service – Booking Online (uwtsd.ac.uk)</a:t>
            </a:r>
            <a:r>
              <a:rPr lang="en-GB" sz="1650" dirty="0">
                <a:cs typeface="Arial" pitchFamily="34" charset="0"/>
              </a:rPr>
              <a:t>                                            </a:t>
            </a:r>
          </a:p>
          <a:p>
            <a:pPr>
              <a:buNone/>
            </a:pPr>
            <a:endParaRPr lang="en-GB" sz="165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r>
              <a:rPr lang="en-GB" sz="1650" dirty="0">
                <a:cs typeface="Arial" pitchFamily="34" charset="0"/>
              </a:rPr>
              <a:t>You can contact the Careers Service Team by E-mail:</a:t>
            </a:r>
          </a:p>
          <a:p>
            <a:pPr>
              <a:buNone/>
            </a:pPr>
            <a:r>
              <a:rPr lang="en-GB" sz="1650" dirty="0"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en-GB" sz="1650" dirty="0">
                <a:cs typeface="Arial" pitchFamily="34" charset="0"/>
                <a:hlinkClick r:id="rId3"/>
              </a:rPr>
              <a:t>careers@uwtsd.ac.uk</a:t>
            </a:r>
            <a:r>
              <a:rPr lang="en-GB" sz="1650" dirty="0">
                <a:cs typeface="Arial" pitchFamily="34" charset="0"/>
              </a:rPr>
              <a:t>  </a:t>
            </a:r>
          </a:p>
          <a:p>
            <a:pPr>
              <a:buNone/>
            </a:pPr>
            <a:r>
              <a:rPr lang="en-GB" sz="1650" dirty="0">
                <a:cs typeface="Arial" pitchFamily="34" charset="0"/>
              </a:rPr>
              <a:t> </a:t>
            </a:r>
          </a:p>
          <a:p>
            <a:endParaRPr lang="en-GB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DDA0838-3BA6-FDF4-5F8A-03D94BC3CDA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06" y="1600200"/>
            <a:ext cx="3989388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6356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Thanks</a:t>
            </a:r>
            <a:br>
              <a:rPr lang="en-GB" b="1" dirty="0"/>
            </a:br>
            <a:r>
              <a:rPr lang="en-GB" b="1" dirty="0"/>
              <a:t>Any questions?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366520" cy="2284239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tx1"/>
                </a:solidFill>
              </a:rPr>
              <a:t>www.uwtsd.ac.uk/careers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3282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blue and white card with a qr code&#10;&#10;AI-generated content may be incorrect.">
            <a:extLst>
              <a:ext uri="{FF2B5EF4-FFF2-40B4-BE49-F238E27FC236}">
                <a16:creationId xmlns:a16="http://schemas.microsoft.com/office/drawing/2014/main" id="{1D83AEF4-5B6C-BFCF-FDBD-175AB01A37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762453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dcmitype/"/>
    <ds:schemaRef ds:uri="http://www.w3.org/XML/1998/namespace"/>
    <ds:schemaRef ds:uri="http://purl.org/dc/elements/1.1/"/>
    <ds:schemaRef ds:uri="http://schemas.openxmlformats.org/package/2006/metadata/core-propertie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1330</Words>
  <Application>Microsoft Office PowerPoint</Application>
  <PresentationFormat>On-screen Show (4:3)</PresentationFormat>
  <Paragraphs>253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DengXian</vt:lpstr>
      <vt:lpstr>Montserrat Classic</vt:lpstr>
      <vt:lpstr>Myriad Pro</vt:lpstr>
      <vt:lpstr>Arial</vt:lpstr>
      <vt:lpstr>Calibri</vt:lpstr>
      <vt:lpstr>Helvetica</vt:lpstr>
      <vt:lpstr>Miriam</vt:lpstr>
      <vt:lpstr>20140311PresentationUWTSDTemplate</vt:lpstr>
      <vt:lpstr>Careers Service at the London Campus </vt:lpstr>
      <vt:lpstr>Today I will discuss the following topics:</vt:lpstr>
      <vt:lpstr>PowerPoint Presentation</vt:lpstr>
      <vt:lpstr>      We can help you </vt:lpstr>
      <vt:lpstr>University Career Platform, MYCAREER</vt:lpstr>
      <vt:lpstr>      Careers drop-in sessions </vt:lpstr>
      <vt:lpstr>PowerPoint Presentation</vt:lpstr>
      <vt:lpstr>The top ten skills graduate recruiters are looking for:</vt:lpstr>
      <vt:lpstr>Skills: What are employers looking for? </vt:lpstr>
      <vt:lpstr>Exercise: Evidence Your skill set</vt:lpstr>
      <vt:lpstr>Careers opportunities  </vt:lpstr>
      <vt:lpstr>MSc Public Health and Social  </vt:lpstr>
      <vt:lpstr>Internships </vt:lpstr>
      <vt:lpstr>Graduate Scheme</vt:lpstr>
      <vt:lpstr> Where to look for jobs and volunteering opportunities in the UK?  </vt:lpstr>
      <vt:lpstr>Useful websites for job search</vt:lpstr>
      <vt:lpstr>Work experience </vt:lpstr>
      <vt:lpstr>Further information </vt:lpstr>
      <vt:lpstr>Useful tools</vt:lpstr>
      <vt:lpstr>How to book an appointment with the Careers Service? </vt:lpstr>
      <vt:lpstr>Thanks Any questions?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Maristela Parfitt</cp:lastModifiedBy>
  <cp:revision>184</cp:revision>
  <dcterms:created xsi:type="dcterms:W3CDTF">2015-04-14T15:21:28Z</dcterms:created>
  <dcterms:modified xsi:type="dcterms:W3CDTF">2025-11-26T10:34:54Z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