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Lst>
  <p:sldSz cx="9144000" cy="5143500" type="screen16x9"/>
  <p:notesSz cx="6858000" cy="9144000"/>
  <p:embeddedFontLst>
    <p:embeddedFont>
      <p:font typeface="Amatic SC" panose="00000500000000000000" pitchFamily="2" charset="-79"/>
      <p:regular r:id="rId18"/>
      <p:bold r:id="rId19"/>
    </p:embeddedFont>
    <p:embeddedFont>
      <p:font typeface="Roboto" panose="02000000000000000000" pitchFamily="2" charset="0"/>
      <p:regular r:id="rId20"/>
      <p:bold r:id="rId21"/>
      <p:italic r:id="rId22"/>
      <p:boldItalic r:id="rId23"/>
    </p:embeddedFont>
    <p:embeddedFont>
      <p:font typeface="Source Code Pro" panose="020B0509030403020204" pitchFamily="49"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BA4386-4427-438C-B874-A7F5C2484AB4}" v="37" dt="2026-07-15T12:50:38.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4660"/>
  </p:normalViewPr>
  <p:slideViewPr>
    <p:cSldViewPr snapToGrid="0">
      <p:cViewPr varScale="1">
        <p:scale>
          <a:sx n="103" d="100"/>
          <a:sy n="103" d="100"/>
        </p:scale>
        <p:origin x="898" y="8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tisha W" userId="8bfa310e1ec163b0" providerId="LiveId" clId="{72518447-92F2-48C0-A3C0-B799D6CBCF20}"/>
    <pc:docChg chg="undo custSel addSld modSld">
      <pc:chgData name="Latisha W" userId="8bfa310e1ec163b0" providerId="LiveId" clId="{72518447-92F2-48C0-A3C0-B799D6CBCF20}" dt="2026-07-15T12:57:47.809" v="403" actId="20577"/>
      <pc:docMkLst>
        <pc:docMk/>
      </pc:docMkLst>
      <pc:sldChg chg="delSp modSp mod">
        <pc:chgData name="Latisha W" userId="8bfa310e1ec163b0" providerId="LiveId" clId="{72518447-92F2-48C0-A3C0-B799D6CBCF20}" dt="2026-07-13T18:11:17.492" v="27" actId="478"/>
        <pc:sldMkLst>
          <pc:docMk/>
          <pc:sldMk cId="0" sldId="256"/>
        </pc:sldMkLst>
        <pc:spChg chg="mod">
          <ac:chgData name="Latisha W" userId="8bfa310e1ec163b0" providerId="LiveId" clId="{72518447-92F2-48C0-A3C0-B799D6CBCF20}" dt="2026-07-13T18:11:09.787" v="26" actId="27636"/>
          <ac:spMkLst>
            <pc:docMk/>
            <pc:sldMk cId="0" sldId="256"/>
            <ac:spMk id="56" creationId="{00000000-0000-0000-0000-000000000000}"/>
          </ac:spMkLst>
        </pc:spChg>
      </pc:sldChg>
      <pc:sldChg chg="addSp delSp modSp mod delAnim">
        <pc:chgData name="Latisha W" userId="8bfa310e1ec163b0" providerId="LiveId" clId="{72518447-92F2-48C0-A3C0-B799D6CBCF20}" dt="2026-07-15T12:19:16.589" v="335" actId="1076"/>
        <pc:sldMkLst>
          <pc:docMk/>
          <pc:sldMk cId="0" sldId="257"/>
        </pc:sldMkLst>
        <pc:spChg chg="mod">
          <ac:chgData name="Latisha W" userId="8bfa310e1ec163b0" providerId="LiveId" clId="{72518447-92F2-48C0-A3C0-B799D6CBCF20}" dt="2026-07-15T11:08:02.469" v="155" actId="27636"/>
          <ac:spMkLst>
            <pc:docMk/>
            <pc:sldMk cId="0" sldId="257"/>
            <ac:spMk id="62" creationId="{00000000-0000-0000-0000-000000000000}"/>
          </ac:spMkLst>
        </pc:spChg>
        <pc:spChg chg="mod">
          <ac:chgData name="Latisha W" userId="8bfa310e1ec163b0" providerId="LiveId" clId="{72518447-92F2-48C0-A3C0-B799D6CBCF20}" dt="2026-07-15T11:13:46.720" v="175" actId="207"/>
          <ac:spMkLst>
            <pc:docMk/>
            <pc:sldMk cId="0" sldId="257"/>
            <ac:spMk id="63" creationId="{00000000-0000-0000-0000-000000000000}"/>
          </ac:spMkLst>
        </pc:spChg>
        <pc:picChg chg="add del mod">
          <ac:chgData name="Latisha W" userId="8bfa310e1ec163b0" providerId="LiveId" clId="{72518447-92F2-48C0-A3C0-B799D6CBCF20}" dt="2026-07-15T12:03:42.974" v="327" actId="478"/>
          <ac:picMkLst>
            <pc:docMk/>
            <pc:sldMk cId="0" sldId="257"/>
            <ac:picMk id="4" creationId="{E6E4A636-87DF-2EFB-B479-73D5D11B85A8}"/>
          </ac:picMkLst>
        </pc:picChg>
        <pc:picChg chg="del mod">
          <ac:chgData name="Latisha W" userId="8bfa310e1ec163b0" providerId="LiveId" clId="{72518447-92F2-48C0-A3C0-B799D6CBCF20}" dt="2026-07-15T12:07:36.857" v="329" actId="478"/>
          <ac:picMkLst>
            <pc:docMk/>
            <pc:sldMk cId="0" sldId="257"/>
            <ac:picMk id="7" creationId="{9724F04B-E2F7-ADCE-D695-CFF0E052BBB3}"/>
          </ac:picMkLst>
        </pc:picChg>
        <pc:picChg chg="del mod">
          <ac:chgData name="Latisha W" userId="8bfa310e1ec163b0" providerId="LiveId" clId="{72518447-92F2-48C0-A3C0-B799D6CBCF20}" dt="2026-07-15T12:14:04.368" v="331" actId="478"/>
          <ac:picMkLst>
            <pc:docMk/>
            <pc:sldMk cId="0" sldId="257"/>
            <ac:picMk id="8" creationId="{E9D37817-607F-B9A1-34F6-1699A97BA492}"/>
          </ac:picMkLst>
        </pc:picChg>
        <pc:picChg chg="del mod">
          <ac:chgData name="Latisha W" userId="8bfa310e1ec163b0" providerId="LiveId" clId="{72518447-92F2-48C0-A3C0-B799D6CBCF20}" dt="2026-07-15T12:14:33.849" v="333" actId="478"/>
          <ac:picMkLst>
            <pc:docMk/>
            <pc:sldMk cId="0" sldId="257"/>
            <ac:picMk id="9" creationId="{2F3DEDA4-ED6B-0BF6-FC9D-4072787A81E6}"/>
          </ac:picMkLst>
        </pc:picChg>
        <pc:picChg chg="del">
          <ac:chgData name="Latisha W" userId="8bfa310e1ec163b0" providerId="LiveId" clId="{72518447-92F2-48C0-A3C0-B799D6CBCF20}" dt="2026-07-15T12:17:27.938" v="334" actId="478"/>
          <ac:picMkLst>
            <pc:docMk/>
            <pc:sldMk cId="0" sldId="257"/>
            <ac:picMk id="10" creationId="{55B1DE63-991B-184A-CFE0-EB9441661466}"/>
          </ac:picMkLst>
        </pc:picChg>
        <pc:picChg chg="mod">
          <ac:chgData name="Latisha W" userId="8bfa310e1ec163b0" providerId="LiveId" clId="{72518447-92F2-48C0-A3C0-B799D6CBCF20}" dt="2026-07-15T12:19:16.589" v="335" actId="1076"/>
          <ac:picMkLst>
            <pc:docMk/>
            <pc:sldMk cId="0" sldId="257"/>
            <ac:picMk id="11" creationId="{AA56818A-7095-CD57-2E91-03E73BA6E6B2}"/>
          </ac:picMkLst>
        </pc:picChg>
      </pc:sldChg>
      <pc:sldChg chg="delSp modSp mod delAnim">
        <pc:chgData name="Latisha W" userId="8bfa310e1ec163b0" providerId="LiveId" clId="{72518447-92F2-48C0-A3C0-B799D6CBCF20}" dt="2026-07-15T12:57:47.809" v="403" actId="20577"/>
        <pc:sldMkLst>
          <pc:docMk/>
          <pc:sldMk cId="0" sldId="258"/>
        </pc:sldMkLst>
        <pc:spChg chg="mod">
          <ac:chgData name="Latisha W" userId="8bfa310e1ec163b0" providerId="LiveId" clId="{72518447-92F2-48C0-A3C0-B799D6CBCF20}" dt="2026-07-15T11:09:37.268" v="160" actId="255"/>
          <ac:spMkLst>
            <pc:docMk/>
            <pc:sldMk cId="0" sldId="258"/>
            <ac:spMk id="69" creationId="{00000000-0000-0000-0000-000000000000}"/>
          </ac:spMkLst>
        </pc:spChg>
        <pc:spChg chg="mod">
          <ac:chgData name="Latisha W" userId="8bfa310e1ec163b0" providerId="LiveId" clId="{72518447-92F2-48C0-A3C0-B799D6CBCF20}" dt="2026-07-15T12:57:47.809" v="403" actId="20577"/>
          <ac:spMkLst>
            <pc:docMk/>
            <pc:sldMk cId="0" sldId="258"/>
            <ac:spMk id="70" creationId="{00000000-0000-0000-0000-000000000000}"/>
          </ac:spMkLst>
        </pc:spChg>
        <pc:picChg chg="del">
          <ac:chgData name="Latisha W" userId="8bfa310e1ec163b0" providerId="LiveId" clId="{72518447-92F2-48C0-A3C0-B799D6CBCF20}" dt="2026-07-15T12:22:17.166" v="336" actId="478"/>
          <ac:picMkLst>
            <pc:docMk/>
            <pc:sldMk cId="0" sldId="258"/>
            <ac:picMk id="2" creationId="{7B107BFB-7629-7637-BCCF-68ED6A79A1A8}"/>
          </ac:picMkLst>
        </pc:picChg>
        <pc:picChg chg="del">
          <ac:chgData name="Latisha W" userId="8bfa310e1ec163b0" providerId="LiveId" clId="{72518447-92F2-48C0-A3C0-B799D6CBCF20}" dt="2026-07-15T12:23:30.676" v="337" actId="478"/>
          <ac:picMkLst>
            <pc:docMk/>
            <pc:sldMk cId="0" sldId="258"/>
            <ac:picMk id="3" creationId="{6D2B78FB-839A-60D6-3395-E62367DD0CBD}"/>
          </ac:picMkLst>
        </pc:picChg>
        <pc:picChg chg="mod">
          <ac:chgData name="Latisha W" userId="8bfa310e1ec163b0" providerId="LiveId" clId="{72518447-92F2-48C0-A3C0-B799D6CBCF20}" dt="2026-07-15T12:26:29.057" v="338" actId="1076"/>
          <ac:picMkLst>
            <pc:docMk/>
            <pc:sldMk cId="0" sldId="258"/>
            <ac:picMk id="4" creationId="{5706A55B-2876-4D84-E3B7-D5D52D1463F5}"/>
          </ac:picMkLst>
        </pc:picChg>
      </pc:sldChg>
      <pc:sldChg chg="modSp mod">
        <pc:chgData name="Latisha W" userId="8bfa310e1ec163b0" providerId="LiveId" clId="{72518447-92F2-48C0-A3C0-B799D6CBCF20}" dt="2026-07-15T12:28:42.994" v="339" actId="1076"/>
        <pc:sldMkLst>
          <pc:docMk/>
          <pc:sldMk cId="0" sldId="259"/>
        </pc:sldMkLst>
        <pc:spChg chg="mod">
          <ac:chgData name="Latisha W" userId="8bfa310e1ec163b0" providerId="LiveId" clId="{72518447-92F2-48C0-A3C0-B799D6CBCF20}" dt="2026-07-15T11:10:05.932" v="163" actId="27636"/>
          <ac:spMkLst>
            <pc:docMk/>
            <pc:sldMk cId="0" sldId="259"/>
            <ac:spMk id="76" creationId="{00000000-0000-0000-0000-000000000000}"/>
          </ac:spMkLst>
        </pc:spChg>
        <pc:spChg chg="mod">
          <ac:chgData name="Latisha W" userId="8bfa310e1ec163b0" providerId="LiveId" clId="{72518447-92F2-48C0-A3C0-B799D6CBCF20}" dt="2026-07-15T11:15:52.245" v="184" actId="207"/>
          <ac:spMkLst>
            <pc:docMk/>
            <pc:sldMk cId="0" sldId="259"/>
            <ac:spMk id="82" creationId="{00000000-0000-0000-0000-000000000000}"/>
          </ac:spMkLst>
        </pc:spChg>
        <pc:spChg chg="mod">
          <ac:chgData name="Latisha W" userId="8bfa310e1ec163b0" providerId="LiveId" clId="{72518447-92F2-48C0-A3C0-B799D6CBCF20}" dt="2026-07-15T11:15:29.245" v="181" actId="207"/>
          <ac:spMkLst>
            <pc:docMk/>
            <pc:sldMk cId="0" sldId="259"/>
            <ac:spMk id="83" creationId="{00000000-0000-0000-0000-000000000000}"/>
          </ac:spMkLst>
        </pc:spChg>
        <pc:spChg chg="mod">
          <ac:chgData name="Latisha W" userId="8bfa310e1ec163b0" providerId="LiveId" clId="{72518447-92F2-48C0-A3C0-B799D6CBCF20}" dt="2026-07-15T11:15:59.170" v="185" actId="207"/>
          <ac:spMkLst>
            <pc:docMk/>
            <pc:sldMk cId="0" sldId="259"/>
            <ac:spMk id="86" creationId="{00000000-0000-0000-0000-000000000000}"/>
          </ac:spMkLst>
        </pc:spChg>
        <pc:spChg chg="mod">
          <ac:chgData name="Latisha W" userId="8bfa310e1ec163b0" providerId="LiveId" clId="{72518447-92F2-48C0-A3C0-B799D6CBCF20}" dt="2026-07-15T11:15:36.913" v="182" actId="207"/>
          <ac:spMkLst>
            <pc:docMk/>
            <pc:sldMk cId="0" sldId="259"/>
            <ac:spMk id="87" creationId="{00000000-0000-0000-0000-000000000000}"/>
          </ac:spMkLst>
        </pc:spChg>
        <pc:spChg chg="mod">
          <ac:chgData name="Latisha W" userId="8bfa310e1ec163b0" providerId="LiveId" clId="{72518447-92F2-48C0-A3C0-B799D6CBCF20}" dt="2026-07-15T11:16:05.246" v="186" actId="207"/>
          <ac:spMkLst>
            <pc:docMk/>
            <pc:sldMk cId="0" sldId="259"/>
            <ac:spMk id="91" creationId="{00000000-0000-0000-0000-000000000000}"/>
          </ac:spMkLst>
        </pc:spChg>
        <pc:spChg chg="mod">
          <ac:chgData name="Latisha W" userId="8bfa310e1ec163b0" providerId="LiveId" clId="{72518447-92F2-48C0-A3C0-B799D6CBCF20}" dt="2026-07-15T11:15:42.686" v="183" actId="207"/>
          <ac:spMkLst>
            <pc:docMk/>
            <pc:sldMk cId="0" sldId="259"/>
            <ac:spMk id="92" creationId="{00000000-0000-0000-0000-000000000000}"/>
          </ac:spMkLst>
        </pc:spChg>
        <pc:grpChg chg="mod">
          <ac:chgData name="Latisha W" userId="8bfa310e1ec163b0" providerId="LiveId" clId="{72518447-92F2-48C0-A3C0-B799D6CBCF20}" dt="2026-07-15T11:11:02.128" v="168" actId="1076"/>
          <ac:grpSpMkLst>
            <pc:docMk/>
            <pc:sldMk cId="0" sldId="259"/>
            <ac:grpSpMk id="79" creationId="{00000000-0000-0000-0000-000000000000}"/>
          </ac:grpSpMkLst>
        </pc:grpChg>
        <pc:grpChg chg="mod">
          <ac:chgData name="Latisha W" userId="8bfa310e1ec163b0" providerId="LiveId" clId="{72518447-92F2-48C0-A3C0-B799D6CBCF20}" dt="2026-07-15T11:11:08.987" v="169" actId="1076"/>
          <ac:grpSpMkLst>
            <pc:docMk/>
            <pc:sldMk cId="0" sldId="259"/>
            <ac:grpSpMk id="84" creationId="{00000000-0000-0000-0000-000000000000}"/>
          </ac:grpSpMkLst>
        </pc:grpChg>
        <pc:grpChg chg="mod">
          <ac:chgData name="Latisha W" userId="8bfa310e1ec163b0" providerId="LiveId" clId="{72518447-92F2-48C0-A3C0-B799D6CBCF20}" dt="2026-07-15T11:11:13.973" v="170" actId="1076"/>
          <ac:grpSpMkLst>
            <pc:docMk/>
            <pc:sldMk cId="0" sldId="259"/>
            <ac:grpSpMk id="89" creationId="{00000000-0000-0000-0000-000000000000}"/>
          </ac:grpSpMkLst>
        </pc:grpChg>
        <pc:picChg chg="mod">
          <ac:chgData name="Latisha W" userId="8bfa310e1ec163b0" providerId="LiveId" clId="{72518447-92F2-48C0-A3C0-B799D6CBCF20}" dt="2026-07-15T12:28:42.994" v="339" actId="1076"/>
          <ac:picMkLst>
            <pc:docMk/>
            <pc:sldMk cId="0" sldId="259"/>
            <ac:picMk id="2" creationId="{C7104CE7-B8AA-69C3-8DE6-BC4C9FE5F9B6}"/>
          </ac:picMkLst>
        </pc:picChg>
      </pc:sldChg>
      <pc:sldChg chg="modSp mod">
        <pc:chgData name="Latisha W" userId="8bfa310e1ec163b0" providerId="LiveId" clId="{72518447-92F2-48C0-A3C0-B799D6CBCF20}" dt="2026-07-15T12:31:20.662" v="340" actId="1076"/>
        <pc:sldMkLst>
          <pc:docMk/>
          <pc:sldMk cId="0" sldId="260"/>
        </pc:sldMkLst>
        <pc:spChg chg="mod">
          <ac:chgData name="Latisha W" userId="8bfa310e1ec163b0" providerId="LiveId" clId="{72518447-92F2-48C0-A3C0-B799D6CBCF20}" dt="2026-07-13T18:14:41.551" v="49" actId="2711"/>
          <ac:spMkLst>
            <pc:docMk/>
            <pc:sldMk cId="0" sldId="260"/>
            <ac:spMk id="99" creationId="{00000000-0000-0000-0000-000000000000}"/>
          </ac:spMkLst>
        </pc:spChg>
        <pc:spChg chg="mod">
          <ac:chgData name="Latisha W" userId="8bfa310e1ec163b0" providerId="LiveId" clId="{72518447-92F2-48C0-A3C0-B799D6CBCF20}" dt="2026-07-15T11:16:22.355" v="188" actId="27636"/>
          <ac:spMkLst>
            <pc:docMk/>
            <pc:sldMk cId="0" sldId="260"/>
            <ac:spMk id="102" creationId="{00000000-0000-0000-0000-000000000000}"/>
          </ac:spMkLst>
        </pc:spChg>
        <pc:picChg chg="mod">
          <ac:chgData name="Latisha W" userId="8bfa310e1ec163b0" providerId="LiveId" clId="{72518447-92F2-48C0-A3C0-B799D6CBCF20}" dt="2026-07-15T12:31:20.662" v="340" actId="1076"/>
          <ac:picMkLst>
            <pc:docMk/>
            <pc:sldMk cId="0" sldId="260"/>
            <ac:picMk id="2" creationId="{04E528E5-3147-84E8-3BDD-5EDFD866702E}"/>
          </ac:picMkLst>
        </pc:picChg>
      </pc:sldChg>
      <pc:sldChg chg="modSp mod">
        <pc:chgData name="Latisha W" userId="8bfa310e1ec163b0" providerId="LiveId" clId="{72518447-92F2-48C0-A3C0-B799D6CBCF20}" dt="2026-07-15T12:34:46.194" v="345" actId="1076"/>
        <pc:sldMkLst>
          <pc:docMk/>
          <pc:sldMk cId="0" sldId="261"/>
        </pc:sldMkLst>
        <pc:spChg chg="mod">
          <ac:chgData name="Latisha W" userId="8bfa310e1ec163b0" providerId="LiveId" clId="{72518447-92F2-48C0-A3C0-B799D6CBCF20}" dt="2026-07-13T18:14:57.509" v="51" actId="113"/>
          <ac:spMkLst>
            <pc:docMk/>
            <pc:sldMk cId="0" sldId="261"/>
            <ac:spMk id="107" creationId="{00000000-0000-0000-0000-000000000000}"/>
          </ac:spMkLst>
        </pc:spChg>
        <pc:spChg chg="mod">
          <ac:chgData name="Latisha W" userId="8bfa310e1ec163b0" providerId="LiveId" clId="{72518447-92F2-48C0-A3C0-B799D6CBCF20}" dt="2026-07-15T12:32:02.537" v="344" actId="1076"/>
          <ac:spMkLst>
            <pc:docMk/>
            <pc:sldMk cId="0" sldId="261"/>
            <ac:spMk id="143" creationId="{00000000-0000-0000-0000-000000000000}"/>
          </ac:spMkLst>
        </pc:spChg>
        <pc:grpChg chg="mod">
          <ac:chgData name="Latisha W" userId="8bfa310e1ec163b0" providerId="LiveId" clId="{72518447-92F2-48C0-A3C0-B799D6CBCF20}" dt="2026-07-15T12:31:57.582" v="343" actId="1076"/>
          <ac:grpSpMkLst>
            <pc:docMk/>
            <pc:sldMk cId="0" sldId="261"/>
            <ac:grpSpMk id="114" creationId="{00000000-0000-0000-0000-000000000000}"/>
          </ac:grpSpMkLst>
        </pc:grpChg>
        <pc:picChg chg="mod">
          <ac:chgData name="Latisha W" userId="8bfa310e1ec163b0" providerId="LiveId" clId="{72518447-92F2-48C0-A3C0-B799D6CBCF20}" dt="2026-07-15T12:34:46.194" v="345" actId="1076"/>
          <ac:picMkLst>
            <pc:docMk/>
            <pc:sldMk cId="0" sldId="261"/>
            <ac:picMk id="2" creationId="{75C930F4-FFB4-3D03-D664-79DA0750EB14}"/>
          </ac:picMkLst>
        </pc:picChg>
      </pc:sldChg>
      <pc:sldChg chg="delSp modSp mod">
        <pc:chgData name="Latisha W" userId="8bfa310e1ec163b0" providerId="LiveId" clId="{72518447-92F2-48C0-A3C0-B799D6CBCF20}" dt="2026-07-15T12:37:17.896" v="346" actId="1076"/>
        <pc:sldMkLst>
          <pc:docMk/>
          <pc:sldMk cId="0" sldId="262"/>
        </pc:sldMkLst>
        <pc:spChg chg="mod">
          <ac:chgData name="Latisha W" userId="8bfa310e1ec163b0" providerId="LiveId" clId="{72518447-92F2-48C0-A3C0-B799D6CBCF20}" dt="2026-07-13T18:15:31.714" v="56" actId="113"/>
          <ac:spMkLst>
            <pc:docMk/>
            <pc:sldMk cId="0" sldId="262"/>
            <ac:spMk id="148" creationId="{00000000-0000-0000-0000-000000000000}"/>
          </ac:spMkLst>
        </pc:spChg>
        <pc:spChg chg="del">
          <ac:chgData name="Latisha W" userId="8bfa310e1ec163b0" providerId="LiveId" clId="{72518447-92F2-48C0-A3C0-B799D6CBCF20}" dt="2026-07-15T11:16:45.242" v="190" actId="478"/>
          <ac:spMkLst>
            <pc:docMk/>
            <pc:sldMk cId="0" sldId="262"/>
            <ac:spMk id="149" creationId="{00000000-0000-0000-0000-000000000000}"/>
          </ac:spMkLst>
        </pc:spChg>
        <pc:spChg chg="mod">
          <ac:chgData name="Latisha W" userId="8bfa310e1ec163b0" providerId="LiveId" clId="{72518447-92F2-48C0-A3C0-B799D6CBCF20}" dt="2026-07-15T11:19:31.071" v="207" actId="255"/>
          <ac:spMkLst>
            <pc:docMk/>
            <pc:sldMk cId="0" sldId="262"/>
            <ac:spMk id="154" creationId="{00000000-0000-0000-0000-000000000000}"/>
          </ac:spMkLst>
        </pc:spChg>
        <pc:spChg chg="mod">
          <ac:chgData name="Latisha W" userId="8bfa310e1ec163b0" providerId="LiveId" clId="{72518447-92F2-48C0-A3C0-B799D6CBCF20}" dt="2026-07-15T11:18:04.035" v="198" actId="2711"/>
          <ac:spMkLst>
            <pc:docMk/>
            <pc:sldMk cId="0" sldId="262"/>
            <ac:spMk id="155" creationId="{00000000-0000-0000-0000-000000000000}"/>
          </ac:spMkLst>
        </pc:spChg>
        <pc:spChg chg="mod">
          <ac:chgData name="Latisha W" userId="8bfa310e1ec163b0" providerId="LiveId" clId="{72518447-92F2-48C0-A3C0-B799D6CBCF20}" dt="2026-07-15T11:21:47.083" v="222" actId="207"/>
          <ac:spMkLst>
            <pc:docMk/>
            <pc:sldMk cId="0" sldId="262"/>
            <ac:spMk id="158" creationId="{00000000-0000-0000-0000-000000000000}"/>
          </ac:spMkLst>
        </pc:spChg>
        <pc:spChg chg="mod">
          <ac:chgData name="Latisha W" userId="8bfa310e1ec163b0" providerId="LiveId" clId="{72518447-92F2-48C0-A3C0-B799D6CBCF20}" dt="2026-07-15T11:18:53.532" v="202" actId="207"/>
          <ac:spMkLst>
            <pc:docMk/>
            <pc:sldMk cId="0" sldId="262"/>
            <ac:spMk id="159" creationId="{00000000-0000-0000-0000-000000000000}"/>
          </ac:spMkLst>
        </pc:spChg>
        <pc:spChg chg="mod">
          <ac:chgData name="Latisha W" userId="8bfa310e1ec163b0" providerId="LiveId" clId="{72518447-92F2-48C0-A3C0-B799D6CBCF20}" dt="2026-07-15T11:22:04.627" v="225" actId="207"/>
          <ac:spMkLst>
            <pc:docMk/>
            <pc:sldMk cId="0" sldId="262"/>
            <ac:spMk id="163" creationId="{00000000-0000-0000-0000-000000000000}"/>
          </ac:spMkLst>
        </pc:spChg>
        <pc:spChg chg="mod">
          <ac:chgData name="Latisha W" userId="8bfa310e1ec163b0" providerId="LiveId" clId="{72518447-92F2-48C0-A3C0-B799D6CBCF20}" dt="2026-07-15T11:17:48.620" v="197" actId="2711"/>
          <ac:spMkLst>
            <pc:docMk/>
            <pc:sldMk cId="0" sldId="262"/>
            <ac:spMk id="164" creationId="{00000000-0000-0000-0000-000000000000}"/>
          </ac:spMkLst>
        </pc:spChg>
        <pc:spChg chg="mod">
          <ac:chgData name="Latisha W" userId="8bfa310e1ec163b0" providerId="LiveId" clId="{72518447-92F2-48C0-A3C0-B799D6CBCF20}" dt="2026-07-15T11:21:55.651" v="223" actId="207"/>
          <ac:spMkLst>
            <pc:docMk/>
            <pc:sldMk cId="0" sldId="262"/>
            <ac:spMk id="168" creationId="{00000000-0000-0000-0000-000000000000}"/>
          </ac:spMkLst>
        </pc:spChg>
        <pc:spChg chg="mod">
          <ac:chgData name="Latisha W" userId="8bfa310e1ec163b0" providerId="LiveId" clId="{72518447-92F2-48C0-A3C0-B799D6CBCF20}" dt="2026-07-15T11:19:50.665" v="209" actId="207"/>
          <ac:spMkLst>
            <pc:docMk/>
            <pc:sldMk cId="0" sldId="262"/>
            <ac:spMk id="169" creationId="{00000000-0000-0000-0000-000000000000}"/>
          </ac:spMkLst>
        </pc:spChg>
        <pc:spChg chg="mod">
          <ac:chgData name="Latisha W" userId="8bfa310e1ec163b0" providerId="LiveId" clId="{72518447-92F2-48C0-A3C0-B799D6CBCF20}" dt="2026-07-15T11:20:36.774" v="214" actId="207"/>
          <ac:spMkLst>
            <pc:docMk/>
            <pc:sldMk cId="0" sldId="262"/>
            <ac:spMk id="173" creationId="{00000000-0000-0000-0000-000000000000}"/>
          </ac:spMkLst>
        </pc:spChg>
        <pc:spChg chg="mod">
          <ac:chgData name="Latisha W" userId="8bfa310e1ec163b0" providerId="LiveId" clId="{72518447-92F2-48C0-A3C0-B799D6CBCF20}" dt="2026-07-15T11:20:10.330" v="211" actId="255"/>
          <ac:spMkLst>
            <pc:docMk/>
            <pc:sldMk cId="0" sldId="262"/>
            <ac:spMk id="174" creationId="{00000000-0000-0000-0000-000000000000}"/>
          </ac:spMkLst>
        </pc:spChg>
        <pc:picChg chg="mod">
          <ac:chgData name="Latisha W" userId="8bfa310e1ec163b0" providerId="LiveId" clId="{72518447-92F2-48C0-A3C0-B799D6CBCF20}" dt="2026-07-15T12:37:17.896" v="346" actId="1076"/>
          <ac:picMkLst>
            <pc:docMk/>
            <pc:sldMk cId="0" sldId="262"/>
            <ac:picMk id="2" creationId="{05A2F1DC-4349-19B7-8DF6-FFABFA6BE656}"/>
          </ac:picMkLst>
        </pc:picChg>
      </pc:sldChg>
      <pc:sldChg chg="delSp modSp mod">
        <pc:chgData name="Latisha W" userId="8bfa310e1ec163b0" providerId="LiveId" clId="{72518447-92F2-48C0-A3C0-B799D6CBCF20}" dt="2026-07-15T12:40:02.448" v="348" actId="1076"/>
        <pc:sldMkLst>
          <pc:docMk/>
          <pc:sldMk cId="0" sldId="263"/>
        </pc:sldMkLst>
        <pc:spChg chg="mod">
          <ac:chgData name="Latisha W" userId="8bfa310e1ec163b0" providerId="LiveId" clId="{72518447-92F2-48C0-A3C0-B799D6CBCF20}" dt="2026-07-13T18:16:09.304" v="66" actId="255"/>
          <ac:spMkLst>
            <pc:docMk/>
            <pc:sldMk cId="0" sldId="263"/>
            <ac:spMk id="183" creationId="{00000000-0000-0000-0000-000000000000}"/>
          </ac:spMkLst>
        </pc:spChg>
        <pc:spChg chg="del">
          <ac:chgData name="Latisha W" userId="8bfa310e1ec163b0" providerId="LiveId" clId="{72518447-92F2-48C0-A3C0-B799D6CBCF20}" dt="2026-07-15T12:37:26.310" v="347" actId="478"/>
          <ac:spMkLst>
            <pc:docMk/>
            <pc:sldMk cId="0" sldId="263"/>
            <ac:spMk id="184" creationId="{00000000-0000-0000-0000-000000000000}"/>
          </ac:spMkLst>
        </pc:spChg>
        <pc:spChg chg="mod">
          <ac:chgData name="Latisha W" userId="8bfa310e1ec163b0" providerId="LiveId" clId="{72518447-92F2-48C0-A3C0-B799D6CBCF20}" dt="2026-07-15T11:22:32.971" v="228" actId="207"/>
          <ac:spMkLst>
            <pc:docMk/>
            <pc:sldMk cId="0" sldId="263"/>
            <ac:spMk id="188" creationId="{00000000-0000-0000-0000-000000000000}"/>
          </ac:spMkLst>
        </pc:spChg>
        <pc:spChg chg="mod">
          <ac:chgData name="Latisha W" userId="8bfa310e1ec163b0" providerId="LiveId" clId="{72518447-92F2-48C0-A3C0-B799D6CBCF20}" dt="2026-07-15T11:23:31.302" v="234" actId="2711"/>
          <ac:spMkLst>
            <pc:docMk/>
            <pc:sldMk cId="0" sldId="263"/>
            <ac:spMk id="192" creationId="{00000000-0000-0000-0000-000000000000}"/>
          </ac:spMkLst>
        </pc:spChg>
        <pc:spChg chg="mod">
          <ac:chgData name="Latisha W" userId="8bfa310e1ec163b0" providerId="LiveId" clId="{72518447-92F2-48C0-A3C0-B799D6CBCF20}" dt="2026-07-15T11:23:03.836" v="231" actId="2711"/>
          <ac:spMkLst>
            <pc:docMk/>
            <pc:sldMk cId="0" sldId="263"/>
            <ac:spMk id="196" creationId="{00000000-0000-0000-0000-000000000000}"/>
          </ac:spMkLst>
        </pc:spChg>
        <pc:grpChg chg="mod">
          <ac:chgData name="Latisha W" userId="8bfa310e1ec163b0" providerId="LiveId" clId="{72518447-92F2-48C0-A3C0-B799D6CBCF20}" dt="2026-07-15T11:22:40.557" v="229" actId="14100"/>
          <ac:grpSpMkLst>
            <pc:docMk/>
            <pc:sldMk cId="0" sldId="263"/>
            <ac:grpSpMk id="185" creationId="{00000000-0000-0000-0000-000000000000}"/>
          </ac:grpSpMkLst>
        </pc:grpChg>
        <pc:grpChg chg="mod">
          <ac:chgData name="Latisha W" userId="8bfa310e1ec163b0" providerId="LiveId" clId="{72518447-92F2-48C0-A3C0-B799D6CBCF20}" dt="2026-07-15T11:23:22.026" v="233" actId="14100"/>
          <ac:grpSpMkLst>
            <pc:docMk/>
            <pc:sldMk cId="0" sldId="263"/>
            <ac:grpSpMk id="189" creationId="{00000000-0000-0000-0000-000000000000}"/>
          </ac:grpSpMkLst>
        </pc:grpChg>
        <pc:grpChg chg="mod">
          <ac:chgData name="Latisha W" userId="8bfa310e1ec163b0" providerId="LiveId" clId="{72518447-92F2-48C0-A3C0-B799D6CBCF20}" dt="2026-07-13T18:15:46.974" v="59" actId="1076"/>
          <ac:grpSpMkLst>
            <pc:docMk/>
            <pc:sldMk cId="0" sldId="263"/>
            <ac:grpSpMk id="193" creationId="{00000000-0000-0000-0000-000000000000}"/>
          </ac:grpSpMkLst>
        </pc:grpChg>
        <pc:picChg chg="mod">
          <ac:chgData name="Latisha W" userId="8bfa310e1ec163b0" providerId="LiveId" clId="{72518447-92F2-48C0-A3C0-B799D6CBCF20}" dt="2026-07-15T12:40:02.448" v="348" actId="1076"/>
          <ac:picMkLst>
            <pc:docMk/>
            <pc:sldMk cId="0" sldId="263"/>
            <ac:picMk id="2" creationId="{2E8F38DD-8F9A-456F-5C71-16D6C24B5FE8}"/>
          </ac:picMkLst>
        </pc:picChg>
      </pc:sldChg>
      <pc:sldChg chg="modSp mod">
        <pc:chgData name="Latisha W" userId="8bfa310e1ec163b0" providerId="LiveId" clId="{72518447-92F2-48C0-A3C0-B799D6CBCF20}" dt="2026-07-15T12:42:47.488" v="349" actId="1076"/>
        <pc:sldMkLst>
          <pc:docMk/>
          <pc:sldMk cId="0" sldId="264"/>
        </pc:sldMkLst>
        <pc:spChg chg="mod">
          <ac:chgData name="Latisha W" userId="8bfa310e1ec163b0" providerId="LiveId" clId="{72518447-92F2-48C0-A3C0-B799D6CBCF20}" dt="2026-07-13T18:16:49.543" v="73" actId="2711"/>
          <ac:spMkLst>
            <pc:docMk/>
            <pc:sldMk cId="0" sldId="264"/>
            <ac:spMk id="201" creationId="{00000000-0000-0000-0000-000000000000}"/>
          </ac:spMkLst>
        </pc:spChg>
        <pc:spChg chg="mod">
          <ac:chgData name="Latisha W" userId="8bfa310e1ec163b0" providerId="LiveId" clId="{72518447-92F2-48C0-A3C0-B799D6CBCF20}" dt="2026-07-15T11:23:57.760" v="237" actId="207"/>
          <ac:spMkLst>
            <pc:docMk/>
            <pc:sldMk cId="0" sldId="264"/>
            <ac:spMk id="202" creationId="{00000000-0000-0000-0000-000000000000}"/>
          </ac:spMkLst>
        </pc:spChg>
        <pc:spChg chg="mod">
          <ac:chgData name="Latisha W" userId="8bfa310e1ec163b0" providerId="LiveId" clId="{72518447-92F2-48C0-A3C0-B799D6CBCF20}" dt="2026-07-15T11:23:47.972" v="236" actId="207"/>
          <ac:spMkLst>
            <pc:docMk/>
            <pc:sldMk cId="0" sldId="264"/>
            <ac:spMk id="203" creationId="{00000000-0000-0000-0000-000000000000}"/>
          </ac:spMkLst>
        </pc:spChg>
        <pc:spChg chg="mod">
          <ac:chgData name="Latisha W" userId="8bfa310e1ec163b0" providerId="LiveId" clId="{72518447-92F2-48C0-A3C0-B799D6CBCF20}" dt="2026-07-15T11:24:22.833" v="239" actId="207"/>
          <ac:spMkLst>
            <pc:docMk/>
            <pc:sldMk cId="0" sldId="264"/>
            <ac:spMk id="204" creationId="{00000000-0000-0000-0000-000000000000}"/>
          </ac:spMkLst>
        </pc:spChg>
        <pc:spChg chg="mod">
          <ac:chgData name="Latisha W" userId="8bfa310e1ec163b0" providerId="LiveId" clId="{72518447-92F2-48C0-A3C0-B799D6CBCF20}" dt="2026-07-15T11:24:10.909" v="238" actId="207"/>
          <ac:spMkLst>
            <pc:docMk/>
            <pc:sldMk cId="0" sldId="264"/>
            <ac:spMk id="205" creationId="{00000000-0000-0000-0000-000000000000}"/>
          </ac:spMkLst>
        </pc:spChg>
        <pc:picChg chg="mod">
          <ac:chgData name="Latisha W" userId="8bfa310e1ec163b0" providerId="LiveId" clId="{72518447-92F2-48C0-A3C0-B799D6CBCF20}" dt="2026-07-15T12:42:47.488" v="349" actId="1076"/>
          <ac:picMkLst>
            <pc:docMk/>
            <pc:sldMk cId="0" sldId="264"/>
            <ac:picMk id="2" creationId="{1E3D1C77-C029-96D6-59F1-CBEDA64AECC0}"/>
          </ac:picMkLst>
        </pc:picChg>
      </pc:sldChg>
      <pc:sldChg chg="modSp mod">
        <pc:chgData name="Latisha W" userId="8bfa310e1ec163b0" providerId="LiveId" clId="{72518447-92F2-48C0-A3C0-B799D6CBCF20}" dt="2026-07-15T12:46:10.459" v="350" actId="1076"/>
        <pc:sldMkLst>
          <pc:docMk/>
          <pc:sldMk cId="0" sldId="265"/>
        </pc:sldMkLst>
        <pc:spChg chg="mod">
          <ac:chgData name="Latisha W" userId="8bfa310e1ec163b0" providerId="LiveId" clId="{72518447-92F2-48C0-A3C0-B799D6CBCF20}" dt="2026-07-15T11:48:58.487" v="315" actId="27636"/>
          <ac:spMkLst>
            <pc:docMk/>
            <pc:sldMk cId="0" sldId="265"/>
            <ac:spMk id="210" creationId="{00000000-0000-0000-0000-000000000000}"/>
          </ac:spMkLst>
        </pc:spChg>
        <pc:spChg chg="mod">
          <ac:chgData name="Latisha W" userId="8bfa310e1ec163b0" providerId="LiveId" clId="{72518447-92F2-48C0-A3C0-B799D6CBCF20}" dt="2026-07-15T11:49:29.843" v="324" actId="1076"/>
          <ac:spMkLst>
            <pc:docMk/>
            <pc:sldMk cId="0" sldId="265"/>
            <ac:spMk id="214" creationId="{00000000-0000-0000-0000-000000000000}"/>
          </ac:spMkLst>
        </pc:spChg>
        <pc:spChg chg="mod">
          <ac:chgData name="Latisha W" userId="8bfa310e1ec163b0" providerId="LiveId" clId="{72518447-92F2-48C0-A3C0-B799D6CBCF20}" dt="2026-07-15T11:49:22.644" v="322" actId="1076"/>
          <ac:spMkLst>
            <pc:docMk/>
            <pc:sldMk cId="0" sldId="265"/>
            <ac:spMk id="215" creationId="{00000000-0000-0000-0000-000000000000}"/>
          </ac:spMkLst>
        </pc:spChg>
        <pc:spChg chg="mod">
          <ac:chgData name="Latisha W" userId="8bfa310e1ec163b0" providerId="LiveId" clId="{72518447-92F2-48C0-A3C0-B799D6CBCF20}" dt="2026-07-15T11:49:18.280" v="321" actId="1076"/>
          <ac:spMkLst>
            <pc:docMk/>
            <pc:sldMk cId="0" sldId="265"/>
            <ac:spMk id="216" creationId="{00000000-0000-0000-0000-000000000000}"/>
          </ac:spMkLst>
        </pc:spChg>
        <pc:picChg chg="mod">
          <ac:chgData name="Latisha W" userId="8bfa310e1ec163b0" providerId="LiveId" clId="{72518447-92F2-48C0-A3C0-B799D6CBCF20}" dt="2026-07-15T12:46:10.459" v="350" actId="1076"/>
          <ac:picMkLst>
            <pc:docMk/>
            <pc:sldMk cId="0" sldId="265"/>
            <ac:picMk id="2" creationId="{C7E1278C-2B98-F091-D8D6-0A82AA6D067F}"/>
          </ac:picMkLst>
        </pc:picChg>
        <pc:picChg chg="mod">
          <ac:chgData name="Latisha W" userId="8bfa310e1ec163b0" providerId="LiveId" clId="{72518447-92F2-48C0-A3C0-B799D6CBCF20}" dt="2026-07-15T11:49:07.734" v="318" actId="1076"/>
          <ac:picMkLst>
            <pc:docMk/>
            <pc:sldMk cId="0" sldId="265"/>
            <ac:picMk id="211" creationId="{00000000-0000-0000-0000-000000000000}"/>
          </ac:picMkLst>
        </pc:picChg>
        <pc:picChg chg="mod">
          <ac:chgData name="Latisha W" userId="8bfa310e1ec163b0" providerId="LiveId" clId="{72518447-92F2-48C0-A3C0-B799D6CBCF20}" dt="2026-07-15T11:49:12.647" v="320" actId="1076"/>
          <ac:picMkLst>
            <pc:docMk/>
            <pc:sldMk cId="0" sldId="265"/>
            <ac:picMk id="212" creationId="{00000000-0000-0000-0000-000000000000}"/>
          </ac:picMkLst>
        </pc:picChg>
        <pc:picChg chg="mod">
          <ac:chgData name="Latisha W" userId="8bfa310e1ec163b0" providerId="LiveId" clId="{72518447-92F2-48C0-A3C0-B799D6CBCF20}" dt="2026-07-15T11:49:09.737" v="319" actId="1076"/>
          <ac:picMkLst>
            <pc:docMk/>
            <pc:sldMk cId="0" sldId="265"/>
            <ac:picMk id="213" creationId="{00000000-0000-0000-0000-000000000000}"/>
          </ac:picMkLst>
        </pc:picChg>
      </pc:sldChg>
      <pc:sldChg chg="modSp mod">
        <pc:chgData name="Latisha W" userId="8bfa310e1ec163b0" providerId="LiveId" clId="{72518447-92F2-48C0-A3C0-B799D6CBCF20}" dt="2026-07-15T12:48:52.262" v="351" actId="1076"/>
        <pc:sldMkLst>
          <pc:docMk/>
          <pc:sldMk cId="0" sldId="266"/>
        </pc:sldMkLst>
        <pc:spChg chg="mod">
          <ac:chgData name="Latisha W" userId="8bfa310e1ec163b0" providerId="LiveId" clId="{72518447-92F2-48C0-A3C0-B799D6CBCF20}" dt="2026-07-15T11:34:27.985" v="311" actId="113"/>
          <ac:spMkLst>
            <pc:docMk/>
            <pc:sldMk cId="0" sldId="266"/>
            <ac:spMk id="221" creationId="{00000000-0000-0000-0000-000000000000}"/>
          </ac:spMkLst>
        </pc:spChg>
        <pc:spChg chg="mod">
          <ac:chgData name="Latisha W" userId="8bfa310e1ec163b0" providerId="LiveId" clId="{72518447-92F2-48C0-A3C0-B799D6CBCF20}" dt="2026-07-15T11:32:01.357" v="302" actId="207"/>
          <ac:spMkLst>
            <pc:docMk/>
            <pc:sldMk cId="0" sldId="266"/>
            <ac:spMk id="222" creationId="{00000000-0000-0000-0000-000000000000}"/>
          </ac:spMkLst>
        </pc:spChg>
        <pc:spChg chg="mod">
          <ac:chgData name="Latisha W" userId="8bfa310e1ec163b0" providerId="LiveId" clId="{72518447-92F2-48C0-A3C0-B799D6CBCF20}" dt="2026-07-15T11:32:06.914" v="303" actId="207"/>
          <ac:spMkLst>
            <pc:docMk/>
            <pc:sldMk cId="0" sldId="266"/>
            <ac:spMk id="223" creationId="{00000000-0000-0000-0000-000000000000}"/>
          </ac:spMkLst>
        </pc:spChg>
        <pc:picChg chg="mod">
          <ac:chgData name="Latisha W" userId="8bfa310e1ec163b0" providerId="LiveId" clId="{72518447-92F2-48C0-A3C0-B799D6CBCF20}" dt="2026-07-15T12:48:52.262" v="351" actId="1076"/>
          <ac:picMkLst>
            <pc:docMk/>
            <pc:sldMk cId="0" sldId="266"/>
            <ac:picMk id="2" creationId="{7F77A8AD-B1F5-5796-8036-B94DAA623F41}"/>
          </ac:picMkLst>
        </pc:picChg>
      </pc:sldChg>
      <pc:sldChg chg="modSp mod">
        <pc:chgData name="Latisha W" userId="8bfa310e1ec163b0" providerId="LiveId" clId="{72518447-92F2-48C0-A3C0-B799D6CBCF20}" dt="2026-07-15T12:50:41.416" v="352" actId="1076"/>
        <pc:sldMkLst>
          <pc:docMk/>
          <pc:sldMk cId="0" sldId="267"/>
        </pc:sldMkLst>
        <pc:spChg chg="mod">
          <ac:chgData name="Latisha W" userId="8bfa310e1ec163b0" providerId="LiveId" clId="{72518447-92F2-48C0-A3C0-B799D6CBCF20}" dt="2026-07-15T11:26:00.843" v="249" actId="27636"/>
          <ac:spMkLst>
            <pc:docMk/>
            <pc:sldMk cId="0" sldId="267"/>
            <ac:spMk id="228" creationId="{00000000-0000-0000-0000-000000000000}"/>
          </ac:spMkLst>
        </pc:spChg>
        <pc:spChg chg="mod">
          <ac:chgData name="Latisha W" userId="8bfa310e1ec163b0" providerId="LiveId" clId="{72518447-92F2-48C0-A3C0-B799D6CBCF20}" dt="2026-07-15T11:35:03.492" v="312" actId="207"/>
          <ac:spMkLst>
            <pc:docMk/>
            <pc:sldMk cId="0" sldId="267"/>
            <ac:spMk id="229" creationId="{00000000-0000-0000-0000-000000000000}"/>
          </ac:spMkLst>
        </pc:spChg>
        <pc:picChg chg="mod">
          <ac:chgData name="Latisha W" userId="8bfa310e1ec163b0" providerId="LiveId" clId="{72518447-92F2-48C0-A3C0-B799D6CBCF20}" dt="2026-07-15T12:50:41.416" v="352" actId="1076"/>
          <ac:picMkLst>
            <pc:docMk/>
            <pc:sldMk cId="0" sldId="267"/>
            <ac:picMk id="3" creationId="{2FAF2C88-21F5-AA89-0748-E12742259DD4}"/>
          </ac:picMkLst>
        </pc:picChg>
      </pc:sldChg>
      <pc:sldChg chg="modSp mod">
        <pc:chgData name="Latisha W" userId="8bfa310e1ec163b0" providerId="LiveId" clId="{72518447-92F2-48C0-A3C0-B799D6CBCF20}" dt="2026-07-15T11:30:22.538" v="289" actId="255"/>
        <pc:sldMkLst>
          <pc:docMk/>
          <pc:sldMk cId="0" sldId="268"/>
        </pc:sldMkLst>
        <pc:spChg chg="mod">
          <ac:chgData name="Latisha W" userId="8bfa310e1ec163b0" providerId="LiveId" clId="{72518447-92F2-48C0-A3C0-B799D6CBCF20}" dt="2026-07-15T11:27:00.105" v="255" actId="20577"/>
          <ac:spMkLst>
            <pc:docMk/>
            <pc:sldMk cId="0" sldId="268"/>
            <ac:spMk id="234" creationId="{00000000-0000-0000-0000-000000000000}"/>
          </ac:spMkLst>
        </pc:spChg>
        <pc:spChg chg="mod">
          <ac:chgData name="Latisha W" userId="8bfa310e1ec163b0" providerId="LiveId" clId="{72518447-92F2-48C0-A3C0-B799D6CBCF20}" dt="2026-07-15T11:30:22.538" v="289" actId="255"/>
          <ac:spMkLst>
            <pc:docMk/>
            <pc:sldMk cId="0" sldId="268"/>
            <ac:spMk id="235" creationId="{00000000-0000-0000-0000-000000000000}"/>
          </ac:spMkLst>
        </pc:spChg>
      </pc:sldChg>
      <pc:sldChg chg="modSp mod">
        <pc:chgData name="Latisha W" userId="8bfa310e1ec163b0" providerId="LiveId" clId="{72518447-92F2-48C0-A3C0-B799D6CBCF20}" dt="2026-07-15T11:07:45.136" v="153" actId="255"/>
        <pc:sldMkLst>
          <pc:docMk/>
          <pc:sldMk cId="2046353903" sldId="269"/>
        </pc:sldMkLst>
        <pc:spChg chg="mod">
          <ac:chgData name="Latisha W" userId="8bfa310e1ec163b0" providerId="LiveId" clId="{72518447-92F2-48C0-A3C0-B799D6CBCF20}" dt="2026-07-15T11:07:45.136" v="153" actId="255"/>
          <ac:spMkLst>
            <pc:docMk/>
            <pc:sldMk cId="2046353903" sldId="269"/>
            <ac:spMk id="2" creationId="{C4077A5F-AB05-1093-2192-678EDC7A40BE}"/>
          </ac:spMkLst>
        </pc:spChg>
      </pc:sldChg>
      <pc:sldChg chg="addSp delSp modSp new mod">
        <pc:chgData name="Latisha W" userId="8bfa310e1ec163b0" providerId="LiveId" clId="{72518447-92F2-48C0-A3C0-B799D6CBCF20}" dt="2026-07-15T11:30:36.745" v="291" actId="27636"/>
        <pc:sldMkLst>
          <pc:docMk/>
          <pc:sldMk cId="331831215" sldId="270"/>
        </pc:sldMkLst>
        <pc:spChg chg="del mod">
          <ac:chgData name="Latisha W" userId="8bfa310e1ec163b0" providerId="LiveId" clId="{72518447-92F2-48C0-A3C0-B799D6CBCF20}" dt="2026-07-15T11:29:06.715" v="276" actId="478"/>
          <ac:spMkLst>
            <pc:docMk/>
            <pc:sldMk cId="331831215" sldId="270"/>
            <ac:spMk id="2" creationId="{E8B89872-552C-1E96-8E22-835803FD38A9}"/>
          </ac:spMkLst>
        </pc:spChg>
        <pc:spChg chg="del mod">
          <ac:chgData name="Latisha W" userId="8bfa310e1ec163b0" providerId="LiveId" clId="{72518447-92F2-48C0-A3C0-B799D6CBCF20}" dt="2026-07-15T11:29:47.278" v="285" actId="478"/>
          <ac:spMkLst>
            <pc:docMk/>
            <pc:sldMk cId="331831215" sldId="270"/>
            <ac:spMk id="3" creationId="{009119AF-AF4E-64C5-5182-8176ECB0AED6}"/>
          </ac:spMkLst>
        </pc:spChg>
        <pc:spChg chg="add mod">
          <ac:chgData name="Latisha W" userId="8bfa310e1ec163b0" providerId="LiveId" clId="{72518447-92F2-48C0-A3C0-B799D6CBCF20}" dt="2026-07-15T11:30:36.745" v="291" actId="27636"/>
          <ac:spMkLst>
            <pc:docMk/>
            <pc:sldMk cId="331831215" sldId="270"/>
            <ac:spMk id="5" creationId="{FE82BACF-FCB2-5B83-E336-9807BE277CA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ebd8e6c555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ebd8e6c555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3ebd8e6c555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3ebd8e6c555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ebd8e6c555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ebd8e6c555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ebd8e6c555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ebd8e6c55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ebd8e6c555_1_13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ebd8e6c555_1_13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ebd8e6c555_1_17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3ebd8e6c555_1_17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ebd8e6c555_1_29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ebd8e6c555_1_29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ebd8e6c555_1_33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ebd8e6c555_1_33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3ebd8e6c555_1_3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3ebd8e6c555_1_3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3ebd8e6c555_1_33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3ebd8e6c555_1_33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3ebd8e6c555_1_47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3ebd8e6c555_1_47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3ebd8e6c555_1_47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3ebd8e6c555_1_47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a:endParaRPr/>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a:endParaRPr/>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0"/>
              </a:spcBef>
              <a:spcAft>
                <a:spcPts val="0"/>
              </a:spcAft>
              <a:buClr>
                <a:schemeClr val="accent1"/>
              </a:buClr>
              <a:buSzPts val="1400"/>
              <a:buChar char="○"/>
              <a:defRPr>
                <a:solidFill>
                  <a:schemeClr val="accent1"/>
                </a:solidFill>
                <a:highlight>
                  <a:schemeClr val="lt1"/>
                </a:highlight>
              </a:defRPr>
            </a:lvl2pPr>
            <a:lvl3pPr marL="1371600" lvl="2" indent="-317500">
              <a:spcBef>
                <a:spcPts val="0"/>
              </a:spcBef>
              <a:spcAft>
                <a:spcPts val="0"/>
              </a:spcAft>
              <a:buClr>
                <a:schemeClr val="accent1"/>
              </a:buClr>
              <a:buSzPts val="1400"/>
              <a:buChar char="■"/>
              <a:defRPr>
                <a:solidFill>
                  <a:schemeClr val="accent1"/>
                </a:solidFill>
                <a:highlight>
                  <a:schemeClr val="lt1"/>
                </a:highlight>
              </a:defRPr>
            </a:lvl3pPr>
            <a:lvl4pPr marL="1828800" lvl="3" indent="-317500">
              <a:spcBef>
                <a:spcPts val="0"/>
              </a:spcBef>
              <a:spcAft>
                <a:spcPts val="0"/>
              </a:spcAft>
              <a:buClr>
                <a:schemeClr val="accent1"/>
              </a:buClr>
              <a:buSzPts val="1400"/>
              <a:buChar char="●"/>
              <a:defRPr>
                <a:solidFill>
                  <a:schemeClr val="accent1"/>
                </a:solidFill>
                <a:highlight>
                  <a:schemeClr val="lt1"/>
                </a:highlight>
              </a:defRPr>
            </a:lvl4pPr>
            <a:lvl5pPr marL="2286000" lvl="4" indent="-317500">
              <a:spcBef>
                <a:spcPts val="0"/>
              </a:spcBef>
              <a:spcAft>
                <a:spcPts val="0"/>
              </a:spcAft>
              <a:buClr>
                <a:schemeClr val="accent1"/>
              </a:buClr>
              <a:buSzPts val="1400"/>
              <a:buChar char="○"/>
              <a:defRPr>
                <a:solidFill>
                  <a:schemeClr val="accent1"/>
                </a:solidFill>
                <a:highlight>
                  <a:schemeClr val="lt1"/>
                </a:highlight>
              </a:defRPr>
            </a:lvl5pPr>
            <a:lvl6pPr marL="2743200" lvl="5" indent="-317500">
              <a:spcBef>
                <a:spcPts val="0"/>
              </a:spcBef>
              <a:spcAft>
                <a:spcPts val="0"/>
              </a:spcAft>
              <a:buClr>
                <a:schemeClr val="accent1"/>
              </a:buClr>
              <a:buSzPts val="1400"/>
              <a:buChar char="■"/>
              <a:defRPr>
                <a:solidFill>
                  <a:schemeClr val="accent1"/>
                </a:solidFill>
                <a:highlight>
                  <a:schemeClr val="lt1"/>
                </a:highlight>
              </a:defRPr>
            </a:lvl6pPr>
            <a:lvl7pPr marL="3200400" lvl="6" indent="-317500">
              <a:spcBef>
                <a:spcPts val="0"/>
              </a:spcBef>
              <a:spcAft>
                <a:spcPts val="0"/>
              </a:spcAft>
              <a:buClr>
                <a:schemeClr val="accent1"/>
              </a:buClr>
              <a:buSzPts val="1400"/>
              <a:buChar char="●"/>
              <a:defRPr>
                <a:solidFill>
                  <a:schemeClr val="accent1"/>
                </a:solidFill>
                <a:highlight>
                  <a:schemeClr val="lt1"/>
                </a:highlight>
              </a:defRPr>
            </a:lvl7pPr>
            <a:lvl8pPr marL="3657600" lvl="7" indent="-317500">
              <a:spcBef>
                <a:spcPts val="0"/>
              </a:spcBef>
              <a:spcAft>
                <a:spcPts val="0"/>
              </a:spcAft>
              <a:buClr>
                <a:schemeClr val="accent1"/>
              </a:buClr>
              <a:buSzPts val="1400"/>
              <a:buChar char="○"/>
              <a:defRPr>
                <a:solidFill>
                  <a:schemeClr val="accent1"/>
                </a:solidFill>
                <a:highlight>
                  <a:schemeClr val="lt1"/>
                </a:highlight>
              </a:defRPr>
            </a:lvl8pPr>
            <a:lvl9pPr marL="4114800" lvl="8" indent="-317500">
              <a:spcBef>
                <a:spcPts val="0"/>
              </a:spcBef>
              <a:spcAft>
                <a:spcPts val="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1"/>
              </a:buClr>
              <a:buSzPts val="2400"/>
              <a:buFont typeface="Amatic SC"/>
              <a:buNone/>
              <a:defRPr sz="24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0"/>
              </a:spcBef>
              <a:spcAft>
                <a:spcPts val="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each-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7.jp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77A5F-AB05-1093-2192-678EDC7A40BE}"/>
              </a:ext>
            </a:extLst>
          </p:cNvPr>
          <p:cNvSpPr>
            <a:spLocks noGrp="1"/>
          </p:cNvSpPr>
          <p:nvPr>
            <p:ph type="title"/>
          </p:nvPr>
        </p:nvSpPr>
        <p:spPr>
          <a:xfrm>
            <a:off x="-453483" y="-446049"/>
            <a:ext cx="9597483" cy="6081132"/>
          </a:xfrm>
        </p:spPr>
        <p:txBody>
          <a:bodyPr>
            <a:normAutofit/>
          </a:bodyPr>
          <a:lstStyle/>
          <a:p>
            <a:r>
              <a:rPr lang="en-US" sz="2800" b="0" dirty="0">
                <a:latin typeface="+mj-lt"/>
              </a:rPr>
              <a:t>Name: Latisha </a:t>
            </a:r>
            <a:r>
              <a:rPr lang="en-US" sz="2800" b="0" dirty="0" err="1">
                <a:latin typeface="+mj-lt"/>
              </a:rPr>
              <a:t>Whervin</a:t>
            </a:r>
            <a:br>
              <a:rPr lang="en-US" sz="2800" b="0" dirty="0">
                <a:latin typeface="+mj-lt"/>
              </a:rPr>
            </a:br>
            <a:r>
              <a:rPr lang="en-US" sz="2800" b="0" dirty="0">
                <a:latin typeface="+mj-lt"/>
              </a:rPr>
              <a:t>Student ID: 2440122</a:t>
            </a:r>
            <a:br>
              <a:rPr lang="en-US" sz="2800" b="0" dirty="0">
                <a:latin typeface="+mj-lt"/>
              </a:rPr>
            </a:br>
            <a:r>
              <a:rPr lang="en-US" sz="2800" b="0" dirty="0">
                <a:latin typeface="+mj-lt"/>
              </a:rPr>
              <a:t>Module Code:BMHP5023</a:t>
            </a:r>
            <a:br>
              <a:rPr lang="en-US" sz="2800" b="0" dirty="0">
                <a:latin typeface="+mj-lt"/>
              </a:rPr>
            </a:br>
            <a:r>
              <a:rPr lang="en-US" sz="2800" b="0" dirty="0">
                <a:latin typeface="+mj-lt"/>
              </a:rPr>
              <a:t>Module: Introduction to Physiology </a:t>
            </a:r>
          </a:p>
        </p:txBody>
      </p:sp>
    </p:spTree>
    <p:extLst>
      <p:ext uri="{BB962C8B-B14F-4D97-AF65-F5344CB8AC3E}">
        <p14:creationId xmlns:p14="http://schemas.microsoft.com/office/powerpoint/2010/main" val="2046353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sz="2000" b="0" dirty="0">
                <a:latin typeface="+mj-lt"/>
              </a:rPr>
              <a:t>Understanding type 2 diabetes: anatomy, physiology and patient care</a:t>
            </a:r>
            <a:endParaRPr sz="2000" b="0"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0" dirty="0">
                <a:latin typeface="+mj-lt"/>
              </a:rPr>
              <a:t>What is diabetes?</a:t>
            </a:r>
            <a:endParaRPr sz="2400" b="0" dirty="0">
              <a:latin typeface="+mj-lt"/>
            </a:endParaRPr>
          </a:p>
        </p:txBody>
      </p:sp>
      <p:sp>
        <p:nvSpPr>
          <p:cNvPr id="63" name="Google Shape;63;p14"/>
          <p:cNvSpPr txBox="1">
            <a:spLocks noGrp="1"/>
          </p:cNvSpPr>
          <p:nvPr>
            <p:ph type="body" idx="1"/>
          </p:nvPr>
        </p:nvSpPr>
        <p:spPr>
          <a:xfrm>
            <a:off x="5441450" y="1368550"/>
            <a:ext cx="3390900" cy="3200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dirty="0">
                <a:solidFill>
                  <a:schemeClr val="accent1"/>
                </a:solidFill>
                <a:latin typeface="+mn-lt"/>
              </a:rPr>
              <a:t>Diabetes is a chronic metabolic disorder that affects how the body regulates blood glucose levels(WHO, 2024).</a:t>
            </a:r>
            <a:endParaRPr sz="1600" dirty="0">
              <a:solidFill>
                <a:schemeClr val="accent1"/>
              </a:solidFill>
              <a:latin typeface="+mn-lt"/>
            </a:endParaRPr>
          </a:p>
          <a:p>
            <a:pPr marL="0" lvl="0" indent="0" algn="l" rtl="0">
              <a:spcBef>
                <a:spcPts val="1200"/>
              </a:spcBef>
              <a:spcAft>
                <a:spcPts val="1200"/>
              </a:spcAft>
              <a:buNone/>
            </a:pPr>
            <a:r>
              <a:rPr lang="en-GB" sz="1600" dirty="0">
                <a:solidFill>
                  <a:schemeClr val="accent1"/>
                </a:solidFill>
                <a:latin typeface="+mn-lt"/>
              </a:rPr>
              <a:t>In Type 2 Diabetes, the body becomes resistant to insulin, leading to elevated blood glucose levels </a:t>
            </a:r>
            <a:endParaRPr sz="1600" dirty="0">
              <a:solidFill>
                <a:schemeClr val="accent1"/>
              </a:solidFill>
              <a:latin typeface="+mn-lt"/>
            </a:endParaRPr>
          </a:p>
        </p:txBody>
      </p:sp>
      <p:pic>
        <p:nvPicPr>
          <p:cNvPr id="64" name="Google Shape;64;p14" descr="Woman drawing blood with lancet at home closeup (provided by Getty Images)"/>
          <p:cNvPicPr preferRelativeResize="0"/>
          <p:nvPr/>
        </p:nvPicPr>
        <p:blipFill>
          <a:blip r:embed="rId5">
            <a:alphaModFix/>
          </a:blip>
          <a:stretch>
            <a:fillRect/>
          </a:stretch>
        </p:blipFill>
        <p:spPr>
          <a:xfrm>
            <a:off x="235950" y="1482762"/>
            <a:ext cx="4455798" cy="2971975"/>
          </a:xfrm>
          <a:prstGeom prst="rect">
            <a:avLst/>
          </a:prstGeom>
          <a:noFill/>
          <a:ln>
            <a:noFill/>
          </a:ln>
        </p:spPr>
      </p:pic>
      <p:pic>
        <p:nvPicPr>
          <p:cNvPr id="11" name="Recorded Sound">
            <a:hlinkClick r:id="" action="ppaction://media"/>
            <a:extLst>
              <a:ext uri="{FF2B5EF4-FFF2-40B4-BE49-F238E27FC236}">
                <a16:creationId xmlns:a16="http://schemas.microsoft.com/office/drawing/2014/main" id="{AA56818A-7095-CD57-2E91-03E73BA6E6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37886" y="4454737"/>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910"/>
    </mc:Choice>
    <mc:Fallback>
      <p:transition spd="slow" advTm="13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24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0" dirty="0">
                <a:latin typeface="+mj-lt"/>
              </a:rPr>
              <a:t>Patient profile (fictional case study)</a:t>
            </a:r>
            <a:endParaRPr sz="2400" b="0" dirty="0">
              <a:latin typeface="+mj-lt"/>
            </a:endParaRPr>
          </a:p>
        </p:txBody>
      </p:sp>
      <p:sp>
        <p:nvSpPr>
          <p:cNvPr id="70" name="Google Shape;70;p15"/>
          <p:cNvSpPr txBox="1">
            <a:spLocks noGrp="1"/>
          </p:cNvSpPr>
          <p:nvPr>
            <p:ph type="body" idx="1"/>
          </p:nvPr>
        </p:nvSpPr>
        <p:spPr>
          <a:xfrm>
            <a:off x="3062995" y="873150"/>
            <a:ext cx="5769300" cy="339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u="sng" dirty="0">
                <a:solidFill>
                  <a:schemeClr val="accent1"/>
                </a:solidFill>
                <a:latin typeface="+mn-lt"/>
              </a:rPr>
              <a:t>Patient details</a:t>
            </a:r>
            <a:endParaRPr sz="1400" u="sng" dirty="0">
              <a:solidFill>
                <a:schemeClr val="accent1"/>
              </a:solidFill>
              <a:latin typeface="+mn-lt"/>
            </a:endParaRPr>
          </a:p>
          <a:p>
            <a:pPr marL="0" lvl="0" indent="0" algn="l" rtl="0">
              <a:spcBef>
                <a:spcPts val="1200"/>
              </a:spcBef>
              <a:spcAft>
                <a:spcPts val="0"/>
              </a:spcAft>
              <a:buNone/>
            </a:pPr>
            <a:r>
              <a:rPr lang="en-GB" sz="1400" dirty="0">
                <a:solidFill>
                  <a:schemeClr val="accent1"/>
                </a:solidFill>
                <a:latin typeface="+mn-lt"/>
              </a:rPr>
              <a:t>John Williams, 55 years old, 98kg, 1.75m, BMI of 32 (obese)</a:t>
            </a:r>
            <a:endParaRPr sz="1400" dirty="0">
              <a:solidFill>
                <a:schemeClr val="accent1"/>
              </a:solidFill>
              <a:latin typeface="+mn-lt"/>
            </a:endParaRPr>
          </a:p>
          <a:p>
            <a:pPr marL="0" lvl="0" indent="0" algn="l" rtl="0">
              <a:spcBef>
                <a:spcPts val="1200"/>
              </a:spcBef>
              <a:spcAft>
                <a:spcPts val="0"/>
              </a:spcAft>
              <a:buNone/>
            </a:pPr>
            <a:r>
              <a:rPr lang="en-GB" sz="1400" u="sng" dirty="0">
                <a:solidFill>
                  <a:schemeClr val="accent1"/>
                </a:solidFill>
                <a:latin typeface="+mn-lt"/>
              </a:rPr>
              <a:t>Medical History</a:t>
            </a:r>
            <a:endParaRPr sz="1400" u="sng" dirty="0">
              <a:solidFill>
                <a:schemeClr val="accent1"/>
              </a:solidFill>
              <a:latin typeface="+mn-lt"/>
            </a:endParaRPr>
          </a:p>
          <a:p>
            <a:pPr marL="0" lvl="0" indent="0" algn="l" rtl="0">
              <a:spcBef>
                <a:spcPts val="1200"/>
              </a:spcBef>
              <a:spcAft>
                <a:spcPts val="0"/>
              </a:spcAft>
              <a:buNone/>
            </a:pPr>
            <a:r>
              <a:rPr lang="en-GB" sz="1400" dirty="0">
                <a:solidFill>
                  <a:schemeClr val="accent1"/>
                </a:solidFill>
                <a:latin typeface="+mn-lt"/>
              </a:rPr>
              <a:t>Diagnosed with Type 2 diabetes 6 months ago, hypertension, family history of diabetes</a:t>
            </a:r>
            <a:endParaRPr sz="1400" dirty="0">
              <a:solidFill>
                <a:schemeClr val="accent1"/>
              </a:solidFill>
              <a:latin typeface="+mn-lt"/>
            </a:endParaRPr>
          </a:p>
          <a:p>
            <a:pPr marL="0" lvl="0" indent="0" algn="l" rtl="0">
              <a:spcBef>
                <a:spcPts val="1200"/>
              </a:spcBef>
              <a:spcAft>
                <a:spcPts val="0"/>
              </a:spcAft>
              <a:buNone/>
            </a:pPr>
            <a:r>
              <a:rPr lang="en-GB" sz="1400" u="sng" dirty="0">
                <a:solidFill>
                  <a:schemeClr val="accent1"/>
                </a:solidFill>
                <a:latin typeface="+mn-lt"/>
              </a:rPr>
              <a:t>Lifestyle factors</a:t>
            </a:r>
            <a:endParaRPr sz="1400" u="sng" dirty="0">
              <a:solidFill>
                <a:schemeClr val="accent1"/>
              </a:solidFill>
              <a:latin typeface="+mn-lt"/>
            </a:endParaRPr>
          </a:p>
          <a:p>
            <a:pPr marL="0" lvl="0" indent="0" algn="l" rtl="0">
              <a:spcBef>
                <a:spcPts val="1200"/>
              </a:spcBef>
              <a:spcAft>
                <a:spcPts val="0"/>
              </a:spcAft>
              <a:buNone/>
            </a:pPr>
            <a:r>
              <a:rPr lang="en-GB" sz="1400">
                <a:solidFill>
                  <a:schemeClr val="accent1"/>
                </a:solidFill>
                <a:latin typeface="+mn-lt"/>
              </a:rPr>
              <a:t>Sedentary </a:t>
            </a:r>
            <a:r>
              <a:rPr lang="en-GB" sz="1400" dirty="0">
                <a:solidFill>
                  <a:schemeClr val="accent1"/>
                </a:solidFill>
                <a:latin typeface="+mn-lt"/>
              </a:rPr>
              <a:t>job, limited physical activity, diet high in processed foods and sugary drinks, smokes 10 cigarettes a day</a:t>
            </a:r>
            <a:endParaRPr sz="1400" dirty="0">
              <a:solidFill>
                <a:schemeClr val="accent1"/>
              </a:solidFill>
              <a:latin typeface="+mn-lt"/>
            </a:endParaRPr>
          </a:p>
          <a:p>
            <a:pPr marL="0" lvl="0" indent="0" algn="l" rtl="0">
              <a:spcBef>
                <a:spcPts val="1200"/>
              </a:spcBef>
              <a:spcAft>
                <a:spcPts val="0"/>
              </a:spcAft>
              <a:buNone/>
            </a:pPr>
            <a:r>
              <a:rPr lang="en-GB" sz="1400" u="sng" dirty="0">
                <a:solidFill>
                  <a:schemeClr val="accent1"/>
                </a:solidFill>
                <a:latin typeface="+mn-lt"/>
              </a:rPr>
              <a:t>Presenting symptoms</a:t>
            </a:r>
            <a:endParaRPr sz="1400" u="sng" dirty="0">
              <a:solidFill>
                <a:schemeClr val="accent1"/>
              </a:solidFill>
              <a:latin typeface="+mn-lt"/>
            </a:endParaRPr>
          </a:p>
          <a:p>
            <a:pPr marL="0" lvl="0" indent="0" algn="l" rtl="0">
              <a:spcBef>
                <a:spcPts val="1200"/>
              </a:spcBef>
              <a:spcAft>
                <a:spcPts val="1200"/>
              </a:spcAft>
              <a:buNone/>
            </a:pPr>
            <a:r>
              <a:rPr lang="en-GB" sz="1400" dirty="0">
                <a:solidFill>
                  <a:schemeClr val="accent1"/>
                </a:solidFill>
                <a:latin typeface="+mn-lt"/>
              </a:rPr>
              <a:t>Increased thirst, frequent urination, recurrent infections, slow healing cuts, fatigue</a:t>
            </a:r>
            <a:endParaRPr sz="1400" dirty="0">
              <a:solidFill>
                <a:schemeClr val="accent1"/>
              </a:solidFill>
              <a:latin typeface="+mn-lt"/>
            </a:endParaRPr>
          </a:p>
        </p:txBody>
      </p:sp>
      <p:pic>
        <p:nvPicPr>
          <p:cNvPr id="71" name="Google Shape;71;p15" descr="Man in office sitting at desk, looking away (provided by Getty Images)"/>
          <p:cNvPicPr preferRelativeResize="0"/>
          <p:nvPr/>
        </p:nvPicPr>
        <p:blipFill>
          <a:blip r:embed="rId5">
            <a:alphaModFix/>
          </a:blip>
          <a:stretch>
            <a:fillRect/>
          </a:stretch>
        </p:blipFill>
        <p:spPr>
          <a:xfrm>
            <a:off x="311705" y="1993774"/>
            <a:ext cx="2706775" cy="1805401"/>
          </a:xfrm>
          <a:prstGeom prst="rect">
            <a:avLst/>
          </a:prstGeom>
          <a:noFill/>
          <a:ln>
            <a:noFill/>
          </a:ln>
        </p:spPr>
      </p:pic>
      <p:pic>
        <p:nvPicPr>
          <p:cNvPr id="4" name="Recorded Sound">
            <a:hlinkClick r:id="" action="ppaction://media"/>
            <a:extLst>
              <a:ext uri="{FF2B5EF4-FFF2-40B4-BE49-F238E27FC236}">
                <a16:creationId xmlns:a16="http://schemas.microsoft.com/office/drawing/2014/main" id="{5706A55B-2876-4D84-E3B7-D5D52D1463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44932" y="455008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7105"/>
    </mc:Choice>
    <mc:Fallback>
      <p:transition spd="slow" advTm="47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0" dirty="0">
                <a:latin typeface="+mj-lt"/>
              </a:rPr>
              <a:t>Anatomy and physiology of the endocrine system</a:t>
            </a:r>
            <a:endParaRPr sz="2400" b="0" dirty="0">
              <a:latin typeface="+mj-lt"/>
            </a:endParaRPr>
          </a:p>
        </p:txBody>
      </p:sp>
      <p:sp>
        <p:nvSpPr>
          <p:cNvPr id="77" name="Google Shape;77;p16"/>
          <p:cNvSpPr/>
          <p:nvPr/>
        </p:nvSpPr>
        <p:spPr>
          <a:xfrm>
            <a:off x="5961250" y="22481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6"/>
          <p:cNvSpPr/>
          <p:nvPr/>
        </p:nvSpPr>
        <p:spPr>
          <a:xfrm>
            <a:off x="2798888" y="2248113"/>
            <a:ext cx="594300" cy="36900"/>
          </a:xfrm>
          <a:prstGeom prst="roundRect">
            <a:avLst>
              <a:gd name="adj" fmla="val 5000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 name="Google Shape;79;p16"/>
          <p:cNvGrpSpPr/>
          <p:nvPr/>
        </p:nvGrpSpPr>
        <p:grpSpPr>
          <a:xfrm>
            <a:off x="627704" y="1490294"/>
            <a:ext cx="1755000" cy="1897807"/>
            <a:chOff x="594488" y="1957150"/>
            <a:chExt cx="1755000" cy="1897807"/>
          </a:xfrm>
        </p:grpSpPr>
        <p:sp>
          <p:nvSpPr>
            <p:cNvPr id="80" name="Google Shape;80;p16"/>
            <p:cNvSpPr/>
            <p:nvPr/>
          </p:nvSpPr>
          <p:spPr>
            <a:xfrm>
              <a:off x="1151886" y="1957150"/>
              <a:ext cx="594300" cy="594300"/>
            </a:xfrm>
            <a:prstGeom prst="ellipse">
              <a:avLst/>
            </a:prstGeom>
            <a:noFill/>
            <a:ln w="38100" cap="flat" cmpd="sng">
              <a:solidFill>
                <a:srgbClr val="1B78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6"/>
            <p:cNvSpPr txBox="1"/>
            <p:nvPr/>
          </p:nvSpPr>
          <p:spPr>
            <a:xfrm>
              <a:off x="1230636" y="21183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800" b="1">
                  <a:solidFill>
                    <a:srgbClr val="1B786F"/>
                  </a:solidFill>
                  <a:latin typeface="Roboto"/>
                  <a:ea typeface="Roboto"/>
                  <a:cs typeface="Roboto"/>
                  <a:sym typeface="Roboto"/>
                </a:rPr>
                <a:t>1</a:t>
              </a:r>
              <a:endParaRPr sz="800" b="1">
                <a:solidFill>
                  <a:srgbClr val="1B786F"/>
                </a:solidFill>
                <a:latin typeface="Roboto"/>
                <a:ea typeface="Roboto"/>
                <a:cs typeface="Roboto"/>
                <a:sym typeface="Roboto"/>
              </a:endParaRPr>
            </a:p>
          </p:txBody>
        </p:sp>
        <p:sp>
          <p:nvSpPr>
            <p:cNvPr id="82" name="Google Shape;82;p16"/>
            <p:cNvSpPr txBox="1"/>
            <p:nvPr/>
          </p:nvSpPr>
          <p:spPr>
            <a:xfrm>
              <a:off x="594488" y="2660925"/>
              <a:ext cx="17091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000" b="1" dirty="0">
                  <a:solidFill>
                    <a:schemeClr val="accent1"/>
                  </a:solidFill>
                  <a:latin typeface="Roboto"/>
                  <a:ea typeface="Roboto"/>
                  <a:cs typeface="Roboto"/>
                  <a:sym typeface="Roboto"/>
                </a:rPr>
                <a:t>The Endocrine System </a:t>
              </a:r>
              <a:endParaRPr sz="1000" b="1" dirty="0">
                <a:solidFill>
                  <a:schemeClr val="accent1"/>
                </a:solidFill>
                <a:latin typeface="Roboto"/>
                <a:ea typeface="Roboto"/>
                <a:cs typeface="Roboto"/>
                <a:sym typeface="Roboto"/>
              </a:endParaRPr>
            </a:p>
          </p:txBody>
        </p:sp>
        <p:sp>
          <p:nvSpPr>
            <p:cNvPr id="83" name="Google Shape;83;p16"/>
            <p:cNvSpPr txBox="1"/>
            <p:nvPr/>
          </p:nvSpPr>
          <p:spPr>
            <a:xfrm>
              <a:off x="594488" y="3117557"/>
              <a:ext cx="17550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200" dirty="0">
                  <a:solidFill>
                    <a:schemeClr val="accent1"/>
                  </a:solidFill>
                  <a:latin typeface="+mj-lt"/>
                  <a:ea typeface="Roboto"/>
                  <a:cs typeface="Roboto"/>
                  <a:sym typeface="Roboto"/>
                </a:rPr>
                <a:t>Network of glands that produce and release hormones - regulates growth, metabolism and blood glucose levels (Sai Kumar, 2023</a:t>
              </a:r>
              <a:r>
                <a:rPr lang="en-GB" sz="800" dirty="0">
                  <a:solidFill>
                    <a:schemeClr val="accent1"/>
                  </a:solidFill>
                  <a:latin typeface="+mj-lt"/>
                  <a:ea typeface="Roboto"/>
                  <a:cs typeface="Roboto"/>
                  <a:sym typeface="Roboto"/>
                </a:rPr>
                <a:t>) </a:t>
              </a:r>
              <a:endParaRPr sz="800" dirty="0">
                <a:solidFill>
                  <a:schemeClr val="accent1"/>
                </a:solidFill>
                <a:latin typeface="+mj-lt"/>
                <a:ea typeface="Roboto"/>
                <a:cs typeface="Roboto"/>
                <a:sym typeface="Roboto"/>
              </a:endParaRPr>
            </a:p>
          </p:txBody>
        </p:sp>
      </p:grpSp>
      <p:grpSp>
        <p:nvGrpSpPr>
          <p:cNvPr id="84" name="Google Shape;84;p16"/>
          <p:cNvGrpSpPr/>
          <p:nvPr/>
        </p:nvGrpSpPr>
        <p:grpSpPr>
          <a:xfrm>
            <a:off x="3802084" y="1329837"/>
            <a:ext cx="1720881" cy="1897721"/>
            <a:chOff x="2699425" y="1957150"/>
            <a:chExt cx="1720881" cy="1897721"/>
          </a:xfrm>
        </p:grpSpPr>
        <p:sp>
          <p:nvSpPr>
            <p:cNvPr id="85" name="Google Shape;85;p16"/>
            <p:cNvSpPr/>
            <p:nvPr/>
          </p:nvSpPr>
          <p:spPr>
            <a:xfrm>
              <a:off x="3256823" y="1957150"/>
              <a:ext cx="594300" cy="594300"/>
            </a:xfrm>
            <a:prstGeom prst="ellipse">
              <a:avLst/>
            </a:prstGeom>
            <a:noFill/>
            <a:ln w="38100" cap="flat" cmpd="sng">
              <a:solidFill>
                <a:srgbClr val="1B78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6"/>
            <p:cNvSpPr txBox="1"/>
            <p:nvPr/>
          </p:nvSpPr>
          <p:spPr>
            <a:xfrm>
              <a:off x="2699425" y="2660925"/>
              <a:ext cx="17091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000" b="1" dirty="0">
                  <a:solidFill>
                    <a:schemeClr val="accent1"/>
                  </a:solidFill>
                  <a:latin typeface="Roboto"/>
                  <a:ea typeface="Roboto"/>
                  <a:cs typeface="Roboto"/>
                  <a:sym typeface="Roboto"/>
                </a:rPr>
                <a:t>The Pancreas</a:t>
              </a:r>
              <a:endParaRPr sz="1000" b="1" dirty="0">
                <a:solidFill>
                  <a:schemeClr val="accent1"/>
                </a:solidFill>
                <a:latin typeface="Roboto"/>
                <a:ea typeface="Roboto"/>
                <a:cs typeface="Roboto"/>
                <a:sym typeface="Roboto"/>
              </a:endParaRPr>
            </a:p>
          </p:txBody>
        </p:sp>
        <p:sp>
          <p:nvSpPr>
            <p:cNvPr id="87" name="Google Shape;87;p16"/>
            <p:cNvSpPr txBox="1"/>
            <p:nvPr/>
          </p:nvSpPr>
          <p:spPr>
            <a:xfrm>
              <a:off x="2711206" y="3117471"/>
              <a:ext cx="17091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200" dirty="0">
                  <a:solidFill>
                    <a:schemeClr val="accent1"/>
                  </a:solidFill>
                  <a:latin typeface="+mj-lt"/>
                  <a:ea typeface="Roboto"/>
                  <a:cs typeface="Roboto"/>
                  <a:sym typeface="Roboto"/>
                </a:rPr>
                <a:t>Functions as both endocrine and exocrine gland. Contains cluster of cells called the Islets of Langerhans (Shahid and Singh</a:t>
              </a:r>
              <a:r>
                <a:rPr lang="en-GB" sz="1200" dirty="0">
                  <a:solidFill>
                    <a:schemeClr val="accent1"/>
                  </a:solidFill>
                  <a:latin typeface="Roboto"/>
                  <a:ea typeface="Roboto"/>
                  <a:cs typeface="Roboto"/>
                  <a:sym typeface="Roboto"/>
                </a:rPr>
                <a:t>, 22)</a:t>
              </a:r>
              <a:endParaRPr sz="1200" dirty="0">
                <a:solidFill>
                  <a:schemeClr val="accent1"/>
                </a:solidFill>
                <a:latin typeface="Roboto"/>
                <a:ea typeface="Roboto"/>
                <a:cs typeface="Roboto"/>
                <a:sym typeface="Roboto"/>
              </a:endParaRPr>
            </a:p>
          </p:txBody>
        </p:sp>
        <p:sp>
          <p:nvSpPr>
            <p:cNvPr id="88" name="Google Shape;88;p16"/>
            <p:cNvSpPr txBox="1"/>
            <p:nvPr/>
          </p:nvSpPr>
          <p:spPr>
            <a:xfrm>
              <a:off x="3335573" y="21183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800" b="1" dirty="0">
                  <a:solidFill>
                    <a:srgbClr val="1B786F"/>
                  </a:solidFill>
                  <a:latin typeface="Roboto"/>
                  <a:ea typeface="Roboto"/>
                  <a:cs typeface="Roboto"/>
                  <a:sym typeface="Roboto"/>
                </a:rPr>
                <a:t>2</a:t>
              </a:r>
              <a:endParaRPr sz="800" b="1" dirty="0">
                <a:solidFill>
                  <a:srgbClr val="1B786F"/>
                </a:solidFill>
                <a:latin typeface="Roboto"/>
                <a:ea typeface="Roboto"/>
                <a:cs typeface="Roboto"/>
                <a:sym typeface="Roboto"/>
              </a:endParaRPr>
            </a:p>
          </p:txBody>
        </p:sp>
      </p:grpSp>
      <p:grpSp>
        <p:nvGrpSpPr>
          <p:cNvPr id="89" name="Google Shape;89;p16"/>
          <p:cNvGrpSpPr/>
          <p:nvPr/>
        </p:nvGrpSpPr>
        <p:grpSpPr>
          <a:xfrm>
            <a:off x="6761298" y="1380569"/>
            <a:ext cx="1709106" cy="1897975"/>
            <a:chOff x="4781408" y="1957150"/>
            <a:chExt cx="1709106" cy="1897975"/>
          </a:xfrm>
        </p:grpSpPr>
        <p:sp>
          <p:nvSpPr>
            <p:cNvPr id="90" name="Google Shape;90;p16"/>
            <p:cNvSpPr/>
            <p:nvPr/>
          </p:nvSpPr>
          <p:spPr>
            <a:xfrm>
              <a:off x="5338808" y="1957150"/>
              <a:ext cx="594300" cy="594300"/>
            </a:xfrm>
            <a:prstGeom prst="ellipse">
              <a:avLst/>
            </a:prstGeom>
            <a:no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6"/>
            <p:cNvSpPr txBox="1"/>
            <p:nvPr/>
          </p:nvSpPr>
          <p:spPr>
            <a:xfrm>
              <a:off x="4781413" y="2660925"/>
              <a:ext cx="17091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000" b="1" dirty="0">
                  <a:solidFill>
                    <a:schemeClr val="accent1"/>
                  </a:solidFill>
                  <a:latin typeface="Roboto"/>
                  <a:ea typeface="Roboto"/>
                  <a:cs typeface="Roboto"/>
                  <a:sym typeface="Roboto"/>
                </a:rPr>
                <a:t>Role of Insulin</a:t>
              </a:r>
              <a:endParaRPr sz="1000" b="1" dirty="0">
                <a:solidFill>
                  <a:schemeClr val="accent1"/>
                </a:solidFill>
                <a:latin typeface="Roboto"/>
                <a:ea typeface="Roboto"/>
                <a:cs typeface="Roboto"/>
                <a:sym typeface="Roboto"/>
              </a:endParaRPr>
            </a:p>
          </p:txBody>
        </p:sp>
        <p:sp>
          <p:nvSpPr>
            <p:cNvPr id="92" name="Google Shape;92;p16"/>
            <p:cNvSpPr txBox="1"/>
            <p:nvPr/>
          </p:nvSpPr>
          <p:spPr>
            <a:xfrm>
              <a:off x="4781408" y="3117725"/>
              <a:ext cx="17091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dirty="0">
                  <a:solidFill>
                    <a:schemeClr val="accent1"/>
                  </a:solidFill>
                  <a:latin typeface="+mj-lt"/>
                  <a:ea typeface="Roboto"/>
                  <a:cs typeface="Roboto"/>
                  <a:sym typeface="Roboto"/>
                </a:rPr>
                <a:t>Produced by beta cells within the pancreas. Maintains normal blood glucose levels  (4-7 mmol/L) (Khamis, 2023) </a:t>
              </a:r>
              <a:endParaRPr dirty="0">
                <a:solidFill>
                  <a:schemeClr val="accent1"/>
                </a:solidFill>
                <a:latin typeface="+mj-lt"/>
                <a:ea typeface="Roboto"/>
                <a:cs typeface="Roboto"/>
                <a:sym typeface="Roboto"/>
              </a:endParaRPr>
            </a:p>
          </p:txBody>
        </p:sp>
        <p:sp>
          <p:nvSpPr>
            <p:cNvPr id="93" name="Google Shape;93;p16"/>
            <p:cNvSpPr txBox="1"/>
            <p:nvPr/>
          </p:nvSpPr>
          <p:spPr>
            <a:xfrm>
              <a:off x="5417557" y="2118366"/>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800" b="1">
                  <a:solidFill>
                    <a:srgbClr val="858585"/>
                  </a:solidFill>
                  <a:latin typeface="Roboto"/>
                  <a:ea typeface="Roboto"/>
                  <a:cs typeface="Roboto"/>
                  <a:sym typeface="Roboto"/>
                </a:rPr>
                <a:t>3</a:t>
              </a:r>
              <a:endParaRPr sz="800" b="1">
                <a:solidFill>
                  <a:srgbClr val="858585"/>
                </a:solidFill>
                <a:latin typeface="Roboto"/>
                <a:ea typeface="Roboto"/>
                <a:cs typeface="Roboto"/>
                <a:sym typeface="Roboto"/>
              </a:endParaRPr>
            </a:p>
          </p:txBody>
        </p:sp>
      </p:grpSp>
      <p:sp>
        <p:nvSpPr>
          <p:cNvPr id="94" name="Google Shape;94;p16"/>
          <p:cNvSpPr/>
          <p:nvPr/>
        </p:nvSpPr>
        <p:spPr>
          <a:xfrm>
            <a:off x="5961250" y="22481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Recorded Sound">
            <a:hlinkClick r:id="" action="ppaction://media"/>
            <a:extLst>
              <a:ext uri="{FF2B5EF4-FFF2-40B4-BE49-F238E27FC236}">
                <a16:creationId xmlns:a16="http://schemas.microsoft.com/office/drawing/2014/main" id="{C7104CE7-B8AA-69C3-8DE6-BC4C9FE5F9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4937" y="4482156"/>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0866"/>
    </mc:Choice>
    <mc:Fallback>
      <p:transition spd="slow" advTm="110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0" dirty="0">
                <a:latin typeface="+mj-lt"/>
                <a:cs typeface="Amatic SC" panose="00000500000000000000" pitchFamily="2" charset="-79"/>
              </a:rPr>
              <a:t>Normal glucose regulation</a:t>
            </a:r>
            <a:endParaRPr b="0" dirty="0">
              <a:latin typeface="+mj-lt"/>
              <a:cs typeface="Amatic SC" panose="00000500000000000000" pitchFamily="2" charset="-79"/>
            </a:endParaRPr>
          </a:p>
        </p:txBody>
      </p:sp>
      <p:sp>
        <p:nvSpPr>
          <p:cNvPr id="100" name="Google Shape;100;p17"/>
          <p:cNvSpPr txBox="1"/>
          <p:nvPr/>
        </p:nvSpPr>
        <p:spPr>
          <a:xfrm>
            <a:off x="6309125" y="4263625"/>
            <a:ext cx="2364600" cy="420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800">
              <a:solidFill>
                <a:schemeClr val="dk2"/>
              </a:solidFill>
              <a:latin typeface="Source Code Pro"/>
              <a:ea typeface="Source Code Pro"/>
              <a:cs typeface="Source Code Pro"/>
              <a:sym typeface="Source Code Pro"/>
            </a:endParaRPr>
          </a:p>
        </p:txBody>
      </p:sp>
      <p:pic>
        <p:nvPicPr>
          <p:cNvPr id="101" name="Google Shape;101;p17"/>
          <p:cNvPicPr preferRelativeResize="0"/>
          <p:nvPr/>
        </p:nvPicPr>
        <p:blipFill>
          <a:blip r:embed="rId5">
            <a:alphaModFix/>
          </a:blip>
          <a:stretch>
            <a:fillRect/>
          </a:stretch>
        </p:blipFill>
        <p:spPr>
          <a:xfrm>
            <a:off x="735000" y="996575"/>
            <a:ext cx="4902667" cy="3744851"/>
          </a:xfrm>
          <a:prstGeom prst="rect">
            <a:avLst/>
          </a:prstGeom>
          <a:noFill/>
          <a:ln>
            <a:noFill/>
          </a:ln>
        </p:spPr>
      </p:pic>
      <p:sp>
        <p:nvSpPr>
          <p:cNvPr id="102" name="Google Shape;102;p17"/>
          <p:cNvSpPr txBox="1"/>
          <p:nvPr/>
        </p:nvSpPr>
        <p:spPr>
          <a:xfrm>
            <a:off x="6494875" y="4075100"/>
            <a:ext cx="1821900" cy="555000"/>
          </a:xfrm>
          <a:prstGeom prst="rect">
            <a:avLst/>
          </a:prstGeom>
          <a:noFill/>
          <a:ln>
            <a:noFill/>
          </a:ln>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sz="1800" dirty="0">
                <a:solidFill>
                  <a:schemeClr val="accent1"/>
                </a:solidFill>
                <a:latin typeface="Source Code Pro"/>
                <a:ea typeface="Source Code Pro"/>
                <a:cs typeface="Source Code Pro"/>
                <a:sym typeface="Source Code Pro"/>
              </a:rPr>
              <a:t>(Bergman, 2021) </a:t>
            </a:r>
            <a:endParaRPr sz="1800" dirty="0">
              <a:solidFill>
                <a:schemeClr val="accent1"/>
              </a:solidFill>
              <a:latin typeface="Source Code Pro"/>
              <a:ea typeface="Source Code Pro"/>
              <a:cs typeface="Source Code Pro"/>
              <a:sym typeface="Source Code Pro"/>
            </a:endParaRPr>
          </a:p>
        </p:txBody>
      </p:sp>
      <p:pic>
        <p:nvPicPr>
          <p:cNvPr id="2" name="Recorded Sound">
            <a:hlinkClick r:id="" action="ppaction://media"/>
            <a:extLst>
              <a:ext uri="{FF2B5EF4-FFF2-40B4-BE49-F238E27FC236}">
                <a16:creationId xmlns:a16="http://schemas.microsoft.com/office/drawing/2014/main" id="{04E528E5-3147-84E8-3BDD-5EDFD866702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64837" y="4440243"/>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008"/>
    </mc:Choice>
    <mc:Fallback>
      <p:transition spd="slow" advTm="74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0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8"/>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0" dirty="0">
                <a:latin typeface="+mj-lt"/>
              </a:rPr>
              <a:t>What happens in type 2 diabetes?</a:t>
            </a:r>
            <a:endParaRPr b="0" dirty="0">
              <a:latin typeface="+mj-lt"/>
            </a:endParaRPr>
          </a:p>
        </p:txBody>
      </p:sp>
      <p:grpSp>
        <p:nvGrpSpPr>
          <p:cNvPr id="108" name="Google Shape;108;p18"/>
          <p:cNvGrpSpPr/>
          <p:nvPr/>
        </p:nvGrpSpPr>
        <p:grpSpPr>
          <a:xfrm>
            <a:off x="316163" y="1523725"/>
            <a:ext cx="3558375" cy="924600"/>
            <a:chOff x="308838" y="1242975"/>
            <a:chExt cx="3558375" cy="924600"/>
          </a:xfrm>
        </p:grpSpPr>
        <p:cxnSp>
          <p:nvCxnSpPr>
            <p:cNvPr id="109" name="Google Shape;109;p18"/>
            <p:cNvCxnSpPr/>
            <p:nvPr/>
          </p:nvCxnSpPr>
          <p:spPr>
            <a:xfrm rot="10800000">
              <a:off x="2642013" y="1654113"/>
              <a:ext cx="1225200" cy="0"/>
            </a:xfrm>
            <a:prstGeom prst="straightConnector1">
              <a:avLst/>
            </a:prstGeom>
            <a:noFill/>
            <a:ln w="9525" cap="flat" cmpd="sng">
              <a:solidFill>
                <a:srgbClr val="249C91"/>
              </a:solidFill>
              <a:prstDash val="solid"/>
              <a:round/>
              <a:headEnd type="none" w="sm" len="sm"/>
              <a:tailEnd type="oval" w="med" len="med"/>
            </a:ln>
          </p:spPr>
        </p:cxnSp>
        <p:sp>
          <p:nvSpPr>
            <p:cNvPr id="110" name="Google Shape;110;p18"/>
            <p:cNvSpPr txBox="1"/>
            <p:nvPr/>
          </p:nvSpPr>
          <p:spPr>
            <a:xfrm>
              <a:off x="308838" y="1242975"/>
              <a:ext cx="2124000" cy="9246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1600"/>
                </a:spcAft>
                <a:buNone/>
              </a:pPr>
              <a:r>
                <a:rPr lang="en-GB" sz="1200" b="1">
                  <a:latin typeface="Roboto"/>
                  <a:ea typeface="Roboto"/>
                  <a:cs typeface="Roboto"/>
                  <a:sym typeface="Roboto"/>
                </a:rPr>
                <a:t>Body cells become resistant to insulin</a:t>
              </a:r>
              <a:endParaRPr sz="800" b="1">
                <a:latin typeface="Roboto"/>
                <a:ea typeface="Roboto"/>
                <a:cs typeface="Roboto"/>
                <a:sym typeface="Roboto"/>
              </a:endParaRPr>
            </a:p>
          </p:txBody>
        </p:sp>
      </p:grpSp>
      <p:grpSp>
        <p:nvGrpSpPr>
          <p:cNvPr id="111" name="Google Shape;111;p18"/>
          <p:cNvGrpSpPr/>
          <p:nvPr/>
        </p:nvGrpSpPr>
        <p:grpSpPr>
          <a:xfrm>
            <a:off x="316163" y="2926875"/>
            <a:ext cx="3263100" cy="924600"/>
            <a:chOff x="308838" y="2646125"/>
            <a:chExt cx="3263100" cy="924600"/>
          </a:xfrm>
        </p:grpSpPr>
        <p:cxnSp>
          <p:nvCxnSpPr>
            <p:cNvPr id="112" name="Google Shape;112;p18"/>
            <p:cNvCxnSpPr/>
            <p:nvPr/>
          </p:nvCxnSpPr>
          <p:spPr>
            <a:xfrm rot="10800000">
              <a:off x="2641938" y="3108425"/>
              <a:ext cx="930000" cy="0"/>
            </a:xfrm>
            <a:prstGeom prst="straightConnector1">
              <a:avLst/>
            </a:prstGeom>
            <a:noFill/>
            <a:ln w="9525" cap="flat" cmpd="sng">
              <a:solidFill>
                <a:srgbClr val="1F887E"/>
              </a:solidFill>
              <a:prstDash val="solid"/>
              <a:round/>
              <a:headEnd type="none" w="sm" len="sm"/>
              <a:tailEnd type="oval" w="med" len="med"/>
            </a:ln>
          </p:spPr>
        </p:cxnSp>
        <p:sp>
          <p:nvSpPr>
            <p:cNvPr id="113" name="Google Shape;113;p18"/>
            <p:cNvSpPr txBox="1"/>
            <p:nvPr/>
          </p:nvSpPr>
          <p:spPr>
            <a:xfrm>
              <a:off x="308838" y="2646125"/>
              <a:ext cx="2124000" cy="9246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1600"/>
                </a:spcAft>
                <a:buNone/>
              </a:pPr>
              <a:r>
                <a:rPr lang="en-GB" sz="1200" b="1">
                  <a:latin typeface="Roboto"/>
                  <a:ea typeface="Roboto"/>
                  <a:cs typeface="Roboto"/>
                  <a:sym typeface="Roboto"/>
                </a:rPr>
                <a:t>Glucose cannot enter cells efficiently </a:t>
              </a:r>
              <a:endParaRPr sz="800" b="1">
                <a:latin typeface="Roboto"/>
                <a:ea typeface="Roboto"/>
                <a:cs typeface="Roboto"/>
                <a:sym typeface="Roboto"/>
              </a:endParaRPr>
            </a:p>
          </p:txBody>
        </p:sp>
      </p:grpSp>
      <p:grpSp>
        <p:nvGrpSpPr>
          <p:cNvPr id="114" name="Google Shape;114;p18"/>
          <p:cNvGrpSpPr/>
          <p:nvPr/>
        </p:nvGrpSpPr>
        <p:grpSpPr>
          <a:xfrm>
            <a:off x="4738511" y="3300276"/>
            <a:ext cx="4162750" cy="924600"/>
            <a:chOff x="4657738" y="3391700"/>
            <a:chExt cx="4162750" cy="924600"/>
          </a:xfrm>
        </p:grpSpPr>
        <p:cxnSp>
          <p:nvCxnSpPr>
            <p:cNvPr id="115" name="Google Shape;115;p18"/>
            <p:cNvCxnSpPr/>
            <p:nvPr/>
          </p:nvCxnSpPr>
          <p:spPr>
            <a:xfrm>
              <a:off x="4657738" y="3854000"/>
              <a:ext cx="1838700" cy="0"/>
            </a:xfrm>
            <a:prstGeom prst="straightConnector1">
              <a:avLst/>
            </a:prstGeom>
            <a:noFill/>
            <a:ln w="9525" cap="flat" cmpd="sng">
              <a:solidFill>
                <a:srgbClr val="1D7E75"/>
              </a:solidFill>
              <a:prstDash val="solid"/>
              <a:round/>
              <a:headEnd type="none" w="sm" len="sm"/>
              <a:tailEnd type="oval" w="med" len="med"/>
            </a:ln>
          </p:spPr>
        </p:cxnSp>
        <p:sp>
          <p:nvSpPr>
            <p:cNvPr id="116" name="Google Shape;116;p18"/>
            <p:cNvSpPr txBox="1"/>
            <p:nvPr/>
          </p:nvSpPr>
          <p:spPr>
            <a:xfrm>
              <a:off x="6696488" y="3391700"/>
              <a:ext cx="2124000" cy="924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600"/>
                </a:spcAft>
                <a:buNone/>
              </a:pPr>
              <a:r>
                <a:rPr lang="en-GB" sz="1200" b="1">
                  <a:latin typeface="Roboto"/>
                  <a:ea typeface="Roboto"/>
                  <a:cs typeface="Roboto"/>
                  <a:sym typeface="Roboto"/>
                </a:rPr>
                <a:t>Blood glucose levels remain elevated (hyperglycemia)</a:t>
              </a:r>
              <a:endParaRPr sz="800" b="1">
                <a:latin typeface="Roboto"/>
                <a:ea typeface="Roboto"/>
                <a:cs typeface="Roboto"/>
                <a:sym typeface="Roboto"/>
              </a:endParaRPr>
            </a:p>
          </p:txBody>
        </p:sp>
      </p:grpSp>
      <p:grpSp>
        <p:nvGrpSpPr>
          <p:cNvPr id="117" name="Google Shape;117;p18"/>
          <p:cNvGrpSpPr/>
          <p:nvPr/>
        </p:nvGrpSpPr>
        <p:grpSpPr>
          <a:xfrm>
            <a:off x="5217163" y="1523725"/>
            <a:ext cx="3610650" cy="924600"/>
            <a:chOff x="5209838" y="1242975"/>
            <a:chExt cx="3610650" cy="924600"/>
          </a:xfrm>
        </p:grpSpPr>
        <p:sp>
          <p:nvSpPr>
            <p:cNvPr id="118" name="Google Shape;118;p18"/>
            <p:cNvSpPr txBox="1"/>
            <p:nvPr/>
          </p:nvSpPr>
          <p:spPr>
            <a:xfrm>
              <a:off x="6696488" y="1242975"/>
              <a:ext cx="2124000" cy="924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600"/>
                </a:spcAft>
                <a:buNone/>
              </a:pPr>
              <a:r>
                <a:rPr lang="en-GB" sz="1200" b="1">
                  <a:latin typeface="Roboto"/>
                  <a:ea typeface="Roboto"/>
                  <a:cs typeface="Roboto"/>
                  <a:sym typeface="Roboto"/>
                </a:rPr>
                <a:t>Overtime, the pancreas becomes less effective at producing insulin. Long term high blood glucose damages organs and blood vessels</a:t>
              </a:r>
              <a:endParaRPr sz="800" b="1">
                <a:latin typeface="Roboto"/>
                <a:ea typeface="Roboto"/>
                <a:cs typeface="Roboto"/>
                <a:sym typeface="Roboto"/>
              </a:endParaRPr>
            </a:p>
          </p:txBody>
        </p:sp>
        <p:cxnSp>
          <p:nvCxnSpPr>
            <p:cNvPr id="119" name="Google Shape;119;p18"/>
            <p:cNvCxnSpPr/>
            <p:nvPr/>
          </p:nvCxnSpPr>
          <p:spPr>
            <a:xfrm>
              <a:off x="5209838" y="1654113"/>
              <a:ext cx="1286700" cy="0"/>
            </a:xfrm>
            <a:prstGeom prst="straightConnector1">
              <a:avLst/>
            </a:prstGeom>
            <a:noFill/>
            <a:ln w="9525" cap="flat" cmpd="sng">
              <a:solidFill>
                <a:srgbClr val="155B55"/>
              </a:solidFill>
              <a:prstDash val="solid"/>
              <a:round/>
              <a:headEnd type="none" w="sm" len="sm"/>
              <a:tailEnd type="oval" w="med" len="med"/>
            </a:ln>
          </p:spPr>
        </p:cxnSp>
      </p:grpSp>
      <p:grpSp>
        <p:nvGrpSpPr>
          <p:cNvPr id="120" name="Google Shape;120;p18"/>
          <p:cNvGrpSpPr/>
          <p:nvPr/>
        </p:nvGrpSpPr>
        <p:grpSpPr>
          <a:xfrm>
            <a:off x="5617613" y="2594100"/>
            <a:ext cx="3210200" cy="924600"/>
            <a:chOff x="5610288" y="2313350"/>
            <a:chExt cx="3210200" cy="924600"/>
          </a:xfrm>
        </p:grpSpPr>
        <p:cxnSp>
          <p:nvCxnSpPr>
            <p:cNvPr id="121" name="Google Shape;121;p18"/>
            <p:cNvCxnSpPr/>
            <p:nvPr/>
          </p:nvCxnSpPr>
          <p:spPr>
            <a:xfrm>
              <a:off x="5610288" y="2775650"/>
              <a:ext cx="886200" cy="0"/>
            </a:xfrm>
            <a:prstGeom prst="straightConnector1">
              <a:avLst/>
            </a:prstGeom>
            <a:noFill/>
            <a:ln w="9525" cap="flat" cmpd="sng">
              <a:solidFill>
                <a:srgbClr val="1B786F"/>
              </a:solidFill>
              <a:prstDash val="solid"/>
              <a:round/>
              <a:headEnd type="none" w="sm" len="sm"/>
              <a:tailEnd type="oval" w="med" len="med"/>
            </a:ln>
          </p:spPr>
        </p:cxnSp>
        <p:sp>
          <p:nvSpPr>
            <p:cNvPr id="122" name="Google Shape;122;p18"/>
            <p:cNvSpPr txBox="1"/>
            <p:nvPr/>
          </p:nvSpPr>
          <p:spPr>
            <a:xfrm>
              <a:off x="6696488" y="2313350"/>
              <a:ext cx="2124000" cy="924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600"/>
                </a:spcAft>
                <a:buNone/>
              </a:pPr>
              <a:r>
                <a:rPr lang="en-GB" sz="1200" b="1" dirty="0">
                  <a:latin typeface="Roboto"/>
                  <a:ea typeface="Roboto"/>
                  <a:cs typeface="Roboto"/>
                  <a:sym typeface="Roboto"/>
                </a:rPr>
                <a:t>The pancreas produces more insulin to compensate</a:t>
              </a:r>
              <a:endParaRPr sz="800" b="1" dirty="0">
                <a:latin typeface="Roboto"/>
                <a:ea typeface="Roboto"/>
                <a:cs typeface="Roboto"/>
                <a:sym typeface="Roboto"/>
              </a:endParaRPr>
            </a:p>
          </p:txBody>
        </p:sp>
      </p:grpSp>
      <p:grpSp>
        <p:nvGrpSpPr>
          <p:cNvPr id="123" name="Google Shape;123;p18"/>
          <p:cNvGrpSpPr/>
          <p:nvPr/>
        </p:nvGrpSpPr>
        <p:grpSpPr>
          <a:xfrm>
            <a:off x="2608561" y="935701"/>
            <a:ext cx="3922200" cy="3915924"/>
            <a:chOff x="2610905" y="610653"/>
            <a:chExt cx="3922200" cy="3922200"/>
          </a:xfrm>
        </p:grpSpPr>
        <p:sp>
          <p:nvSpPr>
            <p:cNvPr id="124" name="Google Shape;124;p18"/>
            <p:cNvSpPr/>
            <p:nvPr/>
          </p:nvSpPr>
          <p:spPr>
            <a:xfrm rot="-4980021">
              <a:off x="3204123" y="1186472"/>
              <a:ext cx="2771960" cy="2771960"/>
            </a:xfrm>
            <a:prstGeom prst="blockArc">
              <a:avLst>
                <a:gd name="adj1" fmla="val 12602522"/>
                <a:gd name="adj2" fmla="val 16867657"/>
                <a:gd name="adj3" fmla="val 20844"/>
              </a:avLst>
            </a:prstGeom>
            <a:solidFill>
              <a:srgbClr val="1F8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8"/>
            <p:cNvSpPr/>
            <p:nvPr/>
          </p:nvSpPr>
          <p:spPr>
            <a:xfrm rot="7920309">
              <a:off x="3183402" y="1183149"/>
              <a:ext cx="2777207" cy="2777207"/>
            </a:xfrm>
            <a:prstGeom prst="blockArc">
              <a:avLst>
                <a:gd name="adj1" fmla="val 12602522"/>
                <a:gd name="adj2" fmla="val 16867657"/>
                <a:gd name="adj3" fmla="val 20844"/>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8"/>
            <p:cNvSpPr/>
            <p:nvPr/>
          </p:nvSpPr>
          <p:spPr>
            <a:xfrm rot="3600063">
              <a:off x="3186335" y="1195681"/>
              <a:ext cx="2777488" cy="2777488"/>
            </a:xfrm>
            <a:prstGeom prst="blockArc">
              <a:avLst>
                <a:gd name="adj1" fmla="val 12602522"/>
                <a:gd name="adj2" fmla="val 16867657"/>
                <a:gd name="adj3" fmla="val 20844"/>
              </a:avLst>
            </a:prstGeom>
            <a:solidFill>
              <a:srgbClr val="155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8"/>
            <p:cNvSpPr/>
            <p:nvPr/>
          </p:nvSpPr>
          <p:spPr>
            <a:xfrm rot="4024705">
              <a:off x="5326681" y="1940898"/>
              <a:ext cx="578477" cy="579147"/>
            </a:xfrm>
            <a:prstGeom prst="pie">
              <a:avLst>
                <a:gd name="adj1" fmla="val 6190354"/>
                <a:gd name="adj2" fmla="val 14996165"/>
              </a:avLst>
            </a:prstGeom>
            <a:solidFill>
              <a:srgbClr val="1B786F"/>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8"/>
            <p:cNvSpPr/>
            <p:nvPr/>
          </p:nvSpPr>
          <p:spPr>
            <a:xfrm rot="-6816027">
              <a:off x="5326729" y="1940918"/>
              <a:ext cx="578485" cy="579035"/>
            </a:xfrm>
            <a:prstGeom prst="pie">
              <a:avLst>
                <a:gd name="adj1" fmla="val 4028252"/>
                <a:gd name="adj2" fmla="val 17183677"/>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8"/>
            <p:cNvSpPr/>
            <p:nvPr/>
          </p:nvSpPr>
          <p:spPr>
            <a:xfrm rot="-9359762">
              <a:off x="3193941" y="1176205"/>
              <a:ext cx="2777287" cy="2777287"/>
            </a:xfrm>
            <a:prstGeom prst="blockArc">
              <a:avLst>
                <a:gd name="adj1" fmla="val 12602522"/>
                <a:gd name="adj2" fmla="val 16867657"/>
                <a:gd name="adj3" fmla="val 20844"/>
              </a:avLst>
            </a:prstGeom>
            <a:solidFill>
              <a:srgbClr val="1D7E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8"/>
            <p:cNvSpPr/>
            <p:nvPr/>
          </p:nvSpPr>
          <p:spPr>
            <a:xfrm rot="-8936366">
              <a:off x="3659126" y="3173505"/>
              <a:ext cx="578551" cy="578963"/>
            </a:xfrm>
            <a:prstGeom prst="pie">
              <a:avLst>
                <a:gd name="adj1" fmla="val 6190354"/>
                <a:gd name="adj2" fmla="val 14996165"/>
              </a:avLst>
            </a:prstGeom>
            <a:solidFill>
              <a:srgbClr val="1F887E"/>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8"/>
            <p:cNvSpPr/>
            <p:nvPr/>
          </p:nvSpPr>
          <p:spPr>
            <a:xfrm rot="1824498">
              <a:off x="3659375" y="3173497"/>
              <a:ext cx="578475" cy="578885"/>
            </a:xfrm>
            <a:prstGeom prst="pie">
              <a:avLst>
                <a:gd name="adj1" fmla="val 4028252"/>
                <a:gd name="adj2" fmla="val 17183677"/>
              </a:avLst>
            </a:prstGeom>
            <a:solidFill>
              <a:srgbClr val="1F8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8"/>
            <p:cNvSpPr/>
            <p:nvPr/>
          </p:nvSpPr>
          <p:spPr>
            <a:xfrm rot="-600092">
              <a:off x="3198852" y="1195456"/>
              <a:ext cx="2777611" cy="2777611"/>
            </a:xfrm>
            <a:prstGeom prst="blockArc">
              <a:avLst>
                <a:gd name="adj1" fmla="val 12513247"/>
                <a:gd name="adj2" fmla="val 16867657"/>
                <a:gd name="adj3" fmla="val 20844"/>
              </a:avLst>
            </a:prstGeom>
            <a:solidFill>
              <a:srgbClr val="249C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8"/>
            <p:cNvSpPr/>
            <p:nvPr/>
          </p:nvSpPr>
          <p:spPr>
            <a:xfrm rot="-176551">
              <a:off x="4312105" y="1195442"/>
              <a:ext cx="578563" cy="579162"/>
            </a:xfrm>
            <a:prstGeom prst="pie">
              <a:avLst>
                <a:gd name="adj1" fmla="val 6190354"/>
                <a:gd name="adj2" fmla="val 14996165"/>
              </a:avLst>
            </a:prstGeom>
            <a:solidFill>
              <a:srgbClr val="155B55"/>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8"/>
            <p:cNvSpPr/>
            <p:nvPr/>
          </p:nvSpPr>
          <p:spPr>
            <a:xfrm rot="10584085">
              <a:off x="4312088" y="1195622"/>
              <a:ext cx="578340" cy="578939"/>
            </a:xfrm>
            <a:prstGeom prst="pie">
              <a:avLst>
                <a:gd name="adj1" fmla="val 4028252"/>
                <a:gd name="adj2" fmla="val 17183677"/>
              </a:avLst>
            </a:prstGeom>
            <a:solidFill>
              <a:srgbClr val="155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8"/>
            <p:cNvSpPr/>
            <p:nvPr/>
          </p:nvSpPr>
          <p:spPr>
            <a:xfrm rot="8344778">
              <a:off x="4940929" y="3162886"/>
              <a:ext cx="578465" cy="578888"/>
            </a:xfrm>
            <a:prstGeom prst="pie">
              <a:avLst>
                <a:gd name="adj1" fmla="val 6190354"/>
                <a:gd name="adj2" fmla="val 14996165"/>
              </a:avLst>
            </a:prstGeom>
            <a:solidFill>
              <a:srgbClr val="1D7E75"/>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2495643">
              <a:off x="4941000" y="3162728"/>
              <a:ext cx="578445" cy="579093"/>
            </a:xfrm>
            <a:prstGeom prst="pie">
              <a:avLst>
                <a:gd name="adj1" fmla="val 4028252"/>
                <a:gd name="adj2" fmla="val 17183677"/>
              </a:avLst>
            </a:prstGeom>
            <a:solidFill>
              <a:srgbClr val="1D7E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8"/>
            <p:cNvSpPr/>
            <p:nvPr/>
          </p:nvSpPr>
          <p:spPr>
            <a:xfrm rot="-4556960">
              <a:off x="3257335" y="1939059"/>
              <a:ext cx="578302" cy="578957"/>
            </a:xfrm>
            <a:prstGeom prst="pie">
              <a:avLst>
                <a:gd name="adj1" fmla="val 6190354"/>
                <a:gd name="adj2" fmla="val 14996165"/>
              </a:avLst>
            </a:prstGeom>
            <a:solidFill>
              <a:srgbClr val="249C91"/>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8"/>
            <p:cNvSpPr/>
            <p:nvPr/>
          </p:nvSpPr>
          <p:spPr>
            <a:xfrm rot="6204541">
              <a:off x="3257468" y="1938977"/>
              <a:ext cx="578264" cy="578917"/>
            </a:xfrm>
            <a:prstGeom prst="pie">
              <a:avLst>
                <a:gd name="adj1" fmla="val 4028252"/>
                <a:gd name="adj2" fmla="val 17183677"/>
              </a:avLst>
            </a:prstGeom>
            <a:solidFill>
              <a:srgbClr val="249C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8"/>
            <p:cNvSpPr txBox="1"/>
            <p:nvPr/>
          </p:nvSpPr>
          <p:spPr>
            <a:xfrm>
              <a:off x="4341900" y="1271896"/>
              <a:ext cx="507900" cy="26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600" b="1">
                <a:solidFill>
                  <a:srgbClr val="FFFFFF"/>
                </a:solidFill>
                <a:latin typeface="Roboto"/>
                <a:ea typeface="Roboto"/>
                <a:cs typeface="Roboto"/>
                <a:sym typeface="Roboto"/>
              </a:endParaRPr>
            </a:p>
          </p:txBody>
        </p:sp>
        <p:sp>
          <p:nvSpPr>
            <p:cNvPr id="140" name="Google Shape;140;p18"/>
            <p:cNvSpPr txBox="1"/>
            <p:nvPr/>
          </p:nvSpPr>
          <p:spPr>
            <a:xfrm>
              <a:off x="3274219" y="2018364"/>
              <a:ext cx="507900" cy="266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600" b="1">
                <a:solidFill>
                  <a:srgbClr val="FFFFFF"/>
                </a:solidFill>
                <a:latin typeface="Roboto"/>
                <a:ea typeface="Roboto"/>
                <a:cs typeface="Roboto"/>
                <a:sym typeface="Roboto"/>
              </a:endParaRPr>
            </a:p>
          </p:txBody>
        </p:sp>
        <p:sp>
          <p:nvSpPr>
            <p:cNvPr id="141" name="Google Shape;141;p18"/>
            <p:cNvSpPr txBox="1"/>
            <p:nvPr/>
          </p:nvSpPr>
          <p:spPr>
            <a:xfrm>
              <a:off x="4955323" y="3247321"/>
              <a:ext cx="507900" cy="266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600" b="1">
                <a:solidFill>
                  <a:srgbClr val="FFFFFF"/>
                </a:solidFill>
                <a:latin typeface="Roboto"/>
                <a:ea typeface="Roboto"/>
                <a:cs typeface="Roboto"/>
                <a:sym typeface="Roboto"/>
              </a:endParaRPr>
            </a:p>
          </p:txBody>
        </p:sp>
        <p:sp>
          <p:nvSpPr>
            <p:cNvPr id="142" name="Google Shape;142;p18"/>
            <p:cNvSpPr txBox="1"/>
            <p:nvPr/>
          </p:nvSpPr>
          <p:spPr>
            <a:xfrm>
              <a:off x="5364737" y="2018364"/>
              <a:ext cx="507900" cy="26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600" b="1">
                <a:solidFill>
                  <a:srgbClr val="FFFFFF"/>
                </a:solidFill>
                <a:latin typeface="Roboto"/>
                <a:ea typeface="Roboto"/>
                <a:cs typeface="Roboto"/>
                <a:sym typeface="Roboto"/>
              </a:endParaRPr>
            </a:p>
          </p:txBody>
        </p:sp>
      </p:grpSp>
      <p:sp>
        <p:nvSpPr>
          <p:cNvPr id="143" name="Google Shape;143;p18"/>
          <p:cNvSpPr txBox="1"/>
          <p:nvPr/>
        </p:nvSpPr>
        <p:spPr>
          <a:xfrm>
            <a:off x="5613575" y="4559540"/>
            <a:ext cx="2301000" cy="480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solidFill>
                  <a:schemeClr val="accent1"/>
                </a:solidFill>
                <a:latin typeface="+mj-lt"/>
                <a:ea typeface="Source Code Pro"/>
                <a:cs typeface="Source Code Pro"/>
                <a:sym typeface="Source Code Pro"/>
              </a:rPr>
              <a:t>(</a:t>
            </a:r>
            <a:r>
              <a:rPr lang="en-GB" sz="1800" dirty="0" err="1">
                <a:solidFill>
                  <a:schemeClr val="accent1"/>
                </a:solidFill>
                <a:latin typeface="+mj-lt"/>
                <a:ea typeface="Source Code Pro"/>
                <a:cs typeface="Source Code Pro"/>
                <a:sym typeface="Source Code Pro"/>
              </a:rPr>
              <a:t>Yermina</a:t>
            </a:r>
            <a:r>
              <a:rPr lang="en-GB" sz="1800" dirty="0">
                <a:solidFill>
                  <a:schemeClr val="accent1"/>
                </a:solidFill>
                <a:latin typeface="+mj-lt"/>
                <a:ea typeface="Source Code Pro"/>
                <a:cs typeface="Source Code Pro"/>
                <a:sym typeface="Source Code Pro"/>
              </a:rPr>
              <a:t>, 2025)</a:t>
            </a:r>
            <a:endParaRPr sz="1800" dirty="0">
              <a:solidFill>
                <a:schemeClr val="accent1"/>
              </a:solidFill>
              <a:latin typeface="+mj-lt"/>
              <a:ea typeface="Source Code Pro"/>
              <a:cs typeface="Source Code Pro"/>
              <a:sym typeface="Source Code Pro"/>
            </a:endParaRPr>
          </a:p>
        </p:txBody>
      </p:sp>
      <p:pic>
        <p:nvPicPr>
          <p:cNvPr id="2" name="Recorded Sound">
            <a:hlinkClick r:id="" action="ppaction://media"/>
            <a:extLst>
              <a:ext uri="{FF2B5EF4-FFF2-40B4-BE49-F238E27FC236}">
                <a16:creationId xmlns:a16="http://schemas.microsoft.com/office/drawing/2014/main" id="{75C930F4-FFB4-3D03-D664-79DA0750EB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0260" y="445210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8937"/>
    </mc:Choice>
    <mc:Fallback>
      <p:transition spd="slow" advTm="128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9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9"/>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mj-lt"/>
              </a:rPr>
              <a:t>Signs and symptoms </a:t>
            </a:r>
            <a:endParaRPr dirty="0">
              <a:latin typeface="+mj-lt"/>
            </a:endParaRPr>
          </a:p>
        </p:txBody>
      </p:sp>
      <p:sp>
        <p:nvSpPr>
          <p:cNvPr id="150" name="Google Shape;150;p19"/>
          <p:cNvSpPr/>
          <p:nvPr/>
        </p:nvSpPr>
        <p:spPr>
          <a:xfrm>
            <a:off x="1723913" y="2251413"/>
            <a:ext cx="594300" cy="36900"/>
          </a:xfrm>
          <a:prstGeom prst="roundRect">
            <a:avLst>
              <a:gd name="adj" fmla="val 5000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1" name="Google Shape;151;p19"/>
          <p:cNvGrpSpPr/>
          <p:nvPr/>
        </p:nvGrpSpPr>
        <p:grpSpPr>
          <a:xfrm>
            <a:off x="369672" y="1960450"/>
            <a:ext cx="1578303" cy="1897975"/>
            <a:chOff x="369672" y="1960450"/>
            <a:chExt cx="1578303" cy="1897975"/>
          </a:xfrm>
        </p:grpSpPr>
        <p:sp>
          <p:nvSpPr>
            <p:cNvPr id="152" name="Google Shape;152;p19"/>
            <p:cNvSpPr/>
            <p:nvPr/>
          </p:nvSpPr>
          <p:spPr>
            <a:xfrm>
              <a:off x="861672" y="1960450"/>
              <a:ext cx="594300" cy="594300"/>
            </a:xfrm>
            <a:prstGeom prst="ellipse">
              <a:avLst/>
            </a:prstGeom>
            <a:noFill/>
            <a:ln w="38100" cap="flat" cmpd="sng">
              <a:solidFill>
                <a:srgbClr val="1B78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9"/>
            <p:cNvSpPr txBox="1"/>
            <p:nvPr/>
          </p:nvSpPr>
          <p:spPr>
            <a:xfrm>
              <a:off x="940422"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1B786F"/>
                </a:solidFill>
                <a:latin typeface="Roboto"/>
                <a:ea typeface="Roboto"/>
                <a:cs typeface="Roboto"/>
                <a:sym typeface="Roboto"/>
              </a:endParaRPr>
            </a:p>
          </p:txBody>
        </p:sp>
        <p:sp>
          <p:nvSpPr>
            <p:cNvPr id="154" name="Google Shape;154;p19"/>
            <p:cNvSpPr txBox="1"/>
            <p:nvPr/>
          </p:nvSpPr>
          <p:spPr>
            <a:xfrm>
              <a:off x="369675" y="2664225"/>
              <a:ext cx="15783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200" b="1" dirty="0">
                  <a:solidFill>
                    <a:schemeClr val="accent1"/>
                  </a:solidFill>
                  <a:latin typeface="Roboto"/>
                  <a:ea typeface="Roboto"/>
                  <a:cs typeface="Roboto"/>
                  <a:sym typeface="Roboto"/>
                </a:rPr>
                <a:t>Frequent urination (Polyuria)</a:t>
              </a:r>
              <a:endParaRPr sz="1200" b="1" dirty="0">
                <a:solidFill>
                  <a:schemeClr val="accent1"/>
                </a:solidFill>
                <a:latin typeface="Roboto"/>
                <a:ea typeface="Roboto"/>
                <a:cs typeface="Roboto"/>
                <a:sym typeface="Roboto"/>
              </a:endParaRPr>
            </a:p>
          </p:txBody>
        </p:sp>
        <p:sp>
          <p:nvSpPr>
            <p:cNvPr id="155" name="Google Shape;155;p19"/>
            <p:cNvSpPr txBox="1"/>
            <p:nvPr/>
          </p:nvSpPr>
          <p:spPr>
            <a:xfrm>
              <a:off x="369672" y="3121025"/>
              <a:ext cx="15783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100" dirty="0">
                  <a:solidFill>
                    <a:schemeClr val="accent1"/>
                  </a:solidFill>
                  <a:latin typeface="+mj-lt"/>
                  <a:ea typeface="Roboto"/>
                  <a:cs typeface="Roboto"/>
                  <a:sym typeface="Roboto"/>
                </a:rPr>
                <a:t>High blood glucose levels cause the kidneys to work harder to filter and remove excess glucose through urine. (Vallon &amp; Thomson, 2020) </a:t>
              </a:r>
              <a:endParaRPr sz="1100" dirty="0">
                <a:solidFill>
                  <a:schemeClr val="accent1"/>
                </a:solidFill>
                <a:latin typeface="+mj-lt"/>
                <a:ea typeface="Roboto"/>
                <a:cs typeface="Roboto"/>
                <a:sym typeface="Roboto"/>
              </a:endParaRPr>
            </a:p>
          </p:txBody>
        </p:sp>
      </p:grpSp>
      <p:grpSp>
        <p:nvGrpSpPr>
          <p:cNvPr id="156" name="Google Shape;156;p19"/>
          <p:cNvGrpSpPr/>
          <p:nvPr/>
        </p:nvGrpSpPr>
        <p:grpSpPr>
          <a:xfrm>
            <a:off x="2114712" y="1960450"/>
            <a:ext cx="1537206" cy="1897975"/>
            <a:chOff x="2114712" y="1960450"/>
            <a:chExt cx="1537206" cy="1897975"/>
          </a:xfrm>
        </p:grpSpPr>
        <p:sp>
          <p:nvSpPr>
            <p:cNvPr id="157" name="Google Shape;157;p19"/>
            <p:cNvSpPr/>
            <p:nvPr/>
          </p:nvSpPr>
          <p:spPr>
            <a:xfrm>
              <a:off x="2586168" y="1960450"/>
              <a:ext cx="594300" cy="594300"/>
            </a:xfrm>
            <a:prstGeom prst="ellipse">
              <a:avLst/>
            </a:prstGeom>
            <a:noFill/>
            <a:ln w="38100" cap="flat" cmpd="sng">
              <a:solidFill>
                <a:srgbClr val="1B78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9"/>
            <p:cNvSpPr txBox="1"/>
            <p:nvPr/>
          </p:nvSpPr>
          <p:spPr>
            <a:xfrm>
              <a:off x="2114712" y="2664225"/>
              <a:ext cx="15372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200" b="1" dirty="0">
                  <a:solidFill>
                    <a:schemeClr val="accent1"/>
                  </a:solidFill>
                  <a:latin typeface="+mj-lt"/>
                  <a:ea typeface="Roboto"/>
                  <a:cs typeface="Roboto"/>
                  <a:sym typeface="Roboto"/>
                </a:rPr>
                <a:t>Excessive thirst (polydipsia)</a:t>
              </a:r>
              <a:endParaRPr sz="1200" b="1" dirty="0">
                <a:solidFill>
                  <a:schemeClr val="accent1"/>
                </a:solidFill>
                <a:latin typeface="+mj-lt"/>
                <a:ea typeface="Roboto"/>
                <a:cs typeface="Roboto"/>
                <a:sym typeface="Roboto"/>
              </a:endParaRPr>
            </a:p>
          </p:txBody>
        </p:sp>
        <p:sp>
          <p:nvSpPr>
            <p:cNvPr id="159" name="Google Shape;159;p19"/>
            <p:cNvSpPr txBox="1"/>
            <p:nvPr/>
          </p:nvSpPr>
          <p:spPr>
            <a:xfrm>
              <a:off x="2114718" y="3121025"/>
              <a:ext cx="15372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100" dirty="0">
                  <a:solidFill>
                    <a:schemeClr val="accent1"/>
                  </a:solidFill>
                  <a:latin typeface="+mj-lt"/>
                  <a:ea typeface="Roboto"/>
                  <a:cs typeface="Roboto"/>
                  <a:sym typeface="Roboto"/>
                </a:rPr>
                <a:t>As the body loses more fluid through urination, dehydration occurs (</a:t>
              </a:r>
              <a:r>
                <a:rPr lang="en-GB" sz="1100" dirty="0" err="1">
                  <a:solidFill>
                    <a:schemeClr val="accent1"/>
                  </a:solidFill>
                  <a:latin typeface="+mj-lt"/>
                  <a:ea typeface="Roboto"/>
                  <a:cs typeface="Roboto"/>
                  <a:sym typeface="Roboto"/>
                </a:rPr>
                <a:t>Ahamadi</a:t>
              </a:r>
              <a:r>
                <a:rPr lang="en-GB" sz="1100" dirty="0">
                  <a:solidFill>
                    <a:schemeClr val="accent1"/>
                  </a:solidFill>
                  <a:latin typeface="+mj-lt"/>
                  <a:ea typeface="Roboto"/>
                  <a:cs typeface="Roboto"/>
                  <a:sym typeface="Roboto"/>
                </a:rPr>
                <a:t> and Goldman, 2020)</a:t>
              </a:r>
              <a:endParaRPr sz="1100" dirty="0">
                <a:solidFill>
                  <a:schemeClr val="accent1"/>
                </a:solidFill>
                <a:latin typeface="+mj-lt"/>
                <a:ea typeface="Roboto"/>
                <a:cs typeface="Roboto"/>
                <a:sym typeface="Roboto"/>
              </a:endParaRPr>
            </a:p>
          </p:txBody>
        </p:sp>
        <p:sp>
          <p:nvSpPr>
            <p:cNvPr id="160" name="Google Shape;160;p19"/>
            <p:cNvSpPr txBox="1"/>
            <p:nvPr/>
          </p:nvSpPr>
          <p:spPr>
            <a:xfrm>
              <a:off x="2664918"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1B786F"/>
                </a:solidFill>
                <a:latin typeface="Roboto"/>
                <a:ea typeface="Roboto"/>
                <a:cs typeface="Roboto"/>
                <a:sym typeface="Roboto"/>
              </a:endParaRPr>
            </a:p>
          </p:txBody>
        </p:sp>
      </p:grpSp>
      <p:grpSp>
        <p:nvGrpSpPr>
          <p:cNvPr id="161" name="Google Shape;161;p19"/>
          <p:cNvGrpSpPr/>
          <p:nvPr/>
        </p:nvGrpSpPr>
        <p:grpSpPr>
          <a:xfrm>
            <a:off x="3735288" y="1960450"/>
            <a:ext cx="1620564" cy="1897973"/>
            <a:chOff x="3735288" y="1960450"/>
            <a:chExt cx="1620564" cy="1897973"/>
          </a:xfrm>
        </p:grpSpPr>
        <p:sp>
          <p:nvSpPr>
            <p:cNvPr id="162" name="Google Shape;162;p19"/>
            <p:cNvSpPr/>
            <p:nvPr/>
          </p:nvSpPr>
          <p:spPr>
            <a:xfrm>
              <a:off x="4290102" y="1960450"/>
              <a:ext cx="594300" cy="594300"/>
            </a:xfrm>
            <a:prstGeom prst="ellipse">
              <a:avLst/>
            </a:prstGeom>
            <a:no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9"/>
            <p:cNvSpPr txBox="1"/>
            <p:nvPr/>
          </p:nvSpPr>
          <p:spPr>
            <a:xfrm>
              <a:off x="3735288" y="2614686"/>
              <a:ext cx="15372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200" b="1" dirty="0">
                  <a:solidFill>
                    <a:schemeClr val="bg2"/>
                  </a:solidFill>
                  <a:latin typeface="+mj-lt"/>
                  <a:ea typeface="Roboto"/>
                  <a:cs typeface="Roboto"/>
                  <a:sym typeface="Roboto"/>
                </a:rPr>
                <a:t>Fatigue</a:t>
              </a:r>
              <a:r>
                <a:rPr lang="en-GB" sz="1000" b="1" dirty="0">
                  <a:solidFill>
                    <a:srgbClr val="858585"/>
                  </a:solidFill>
                  <a:latin typeface="Roboto"/>
                  <a:ea typeface="Roboto"/>
                  <a:cs typeface="Roboto"/>
                  <a:sym typeface="Roboto"/>
                </a:rPr>
                <a:t> </a:t>
              </a:r>
              <a:endParaRPr sz="1000" b="1" dirty="0">
                <a:solidFill>
                  <a:srgbClr val="858585"/>
                </a:solidFill>
                <a:latin typeface="Roboto"/>
                <a:ea typeface="Roboto"/>
                <a:cs typeface="Roboto"/>
                <a:sym typeface="Roboto"/>
              </a:endParaRPr>
            </a:p>
          </p:txBody>
        </p:sp>
        <p:sp>
          <p:nvSpPr>
            <p:cNvPr id="164" name="Google Shape;164;p19"/>
            <p:cNvSpPr txBox="1"/>
            <p:nvPr/>
          </p:nvSpPr>
          <p:spPr>
            <a:xfrm>
              <a:off x="3818652" y="3121023"/>
              <a:ext cx="15372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100" dirty="0">
                  <a:solidFill>
                    <a:schemeClr val="accent1"/>
                  </a:solidFill>
                  <a:latin typeface="+mn-lt"/>
                  <a:ea typeface="Roboto"/>
                  <a:cs typeface="Roboto"/>
                  <a:sym typeface="Roboto"/>
                </a:rPr>
                <a:t>Due to glucose not effectively entering cells to be used for energy (Clyne, 2021) </a:t>
              </a:r>
              <a:endParaRPr sz="1100" dirty="0">
                <a:solidFill>
                  <a:schemeClr val="accent1"/>
                </a:solidFill>
                <a:latin typeface="+mn-lt"/>
                <a:ea typeface="Roboto"/>
                <a:cs typeface="Roboto"/>
                <a:sym typeface="Roboto"/>
              </a:endParaRPr>
            </a:p>
          </p:txBody>
        </p:sp>
        <p:sp>
          <p:nvSpPr>
            <p:cNvPr id="165" name="Google Shape;165;p19"/>
            <p:cNvSpPr txBox="1"/>
            <p:nvPr/>
          </p:nvSpPr>
          <p:spPr>
            <a:xfrm>
              <a:off x="4368852"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858585"/>
                </a:solidFill>
                <a:latin typeface="Roboto"/>
                <a:ea typeface="Roboto"/>
                <a:cs typeface="Roboto"/>
                <a:sym typeface="Roboto"/>
              </a:endParaRPr>
            </a:p>
          </p:txBody>
        </p:sp>
      </p:grpSp>
      <p:grpSp>
        <p:nvGrpSpPr>
          <p:cNvPr id="166" name="Google Shape;166;p19"/>
          <p:cNvGrpSpPr/>
          <p:nvPr/>
        </p:nvGrpSpPr>
        <p:grpSpPr>
          <a:xfrm>
            <a:off x="5527887" y="1960450"/>
            <a:ext cx="1537203" cy="1897975"/>
            <a:chOff x="5527887" y="1960450"/>
            <a:chExt cx="1537203" cy="1897975"/>
          </a:xfrm>
        </p:grpSpPr>
        <p:sp>
          <p:nvSpPr>
            <p:cNvPr id="167" name="Google Shape;167;p19"/>
            <p:cNvSpPr/>
            <p:nvPr/>
          </p:nvSpPr>
          <p:spPr>
            <a:xfrm>
              <a:off x="5999340" y="1960450"/>
              <a:ext cx="594300" cy="594300"/>
            </a:xfrm>
            <a:prstGeom prst="ellipse">
              <a:avLst/>
            </a:prstGeom>
            <a:no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9"/>
            <p:cNvSpPr txBox="1"/>
            <p:nvPr/>
          </p:nvSpPr>
          <p:spPr>
            <a:xfrm>
              <a:off x="5527887" y="2664225"/>
              <a:ext cx="15372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000" b="1" dirty="0">
                  <a:solidFill>
                    <a:schemeClr val="accent1"/>
                  </a:solidFill>
                  <a:latin typeface="+mj-lt"/>
                  <a:ea typeface="Roboto"/>
                  <a:cs typeface="Roboto"/>
                  <a:sym typeface="Roboto"/>
                </a:rPr>
                <a:t>Slow wound healing</a:t>
              </a:r>
              <a:endParaRPr sz="1000" b="1" dirty="0">
                <a:solidFill>
                  <a:schemeClr val="accent1"/>
                </a:solidFill>
                <a:latin typeface="+mj-lt"/>
                <a:ea typeface="Roboto"/>
                <a:cs typeface="Roboto"/>
                <a:sym typeface="Roboto"/>
              </a:endParaRPr>
            </a:p>
          </p:txBody>
        </p:sp>
        <p:sp>
          <p:nvSpPr>
            <p:cNvPr id="169" name="Google Shape;169;p19"/>
            <p:cNvSpPr txBox="1"/>
            <p:nvPr/>
          </p:nvSpPr>
          <p:spPr>
            <a:xfrm>
              <a:off x="5527890" y="3121025"/>
              <a:ext cx="15372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100" dirty="0">
                  <a:solidFill>
                    <a:schemeClr val="accent1"/>
                  </a:solidFill>
                  <a:latin typeface="Roboto"/>
                  <a:ea typeface="Roboto"/>
                  <a:cs typeface="Roboto"/>
                  <a:sym typeface="Roboto"/>
                </a:rPr>
                <a:t>Poor blood circulation and reduced immune response can delay healing to cuts and wounds (Burgess et al, 2021).</a:t>
              </a:r>
              <a:endParaRPr sz="1100" dirty="0">
                <a:solidFill>
                  <a:schemeClr val="accent1"/>
                </a:solidFill>
                <a:latin typeface="Roboto"/>
                <a:ea typeface="Roboto"/>
                <a:cs typeface="Roboto"/>
                <a:sym typeface="Roboto"/>
              </a:endParaRPr>
            </a:p>
          </p:txBody>
        </p:sp>
        <p:sp>
          <p:nvSpPr>
            <p:cNvPr id="170" name="Google Shape;170;p19"/>
            <p:cNvSpPr txBox="1"/>
            <p:nvPr/>
          </p:nvSpPr>
          <p:spPr>
            <a:xfrm>
              <a:off x="6078090"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858585"/>
                </a:solidFill>
                <a:latin typeface="Roboto"/>
                <a:ea typeface="Roboto"/>
                <a:cs typeface="Roboto"/>
                <a:sym typeface="Roboto"/>
              </a:endParaRPr>
            </a:p>
          </p:txBody>
        </p:sp>
      </p:grpSp>
      <p:grpSp>
        <p:nvGrpSpPr>
          <p:cNvPr id="171" name="Google Shape;171;p19"/>
          <p:cNvGrpSpPr/>
          <p:nvPr/>
        </p:nvGrpSpPr>
        <p:grpSpPr>
          <a:xfrm>
            <a:off x="7237125" y="1960450"/>
            <a:ext cx="1537218" cy="1897975"/>
            <a:chOff x="7237125" y="1960450"/>
            <a:chExt cx="1537218" cy="1897975"/>
          </a:xfrm>
        </p:grpSpPr>
        <p:sp>
          <p:nvSpPr>
            <p:cNvPr id="172" name="Google Shape;172;p19"/>
            <p:cNvSpPr/>
            <p:nvPr/>
          </p:nvSpPr>
          <p:spPr>
            <a:xfrm>
              <a:off x="7708593" y="1960450"/>
              <a:ext cx="594300" cy="594300"/>
            </a:xfrm>
            <a:prstGeom prst="ellipse">
              <a:avLst/>
            </a:prstGeom>
            <a:no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9"/>
            <p:cNvSpPr txBox="1"/>
            <p:nvPr/>
          </p:nvSpPr>
          <p:spPr>
            <a:xfrm>
              <a:off x="7237125" y="2635779"/>
              <a:ext cx="15372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200" b="1" dirty="0">
                  <a:solidFill>
                    <a:schemeClr val="accent1"/>
                  </a:solidFill>
                  <a:latin typeface="Roboto"/>
                  <a:ea typeface="Roboto"/>
                  <a:cs typeface="Roboto"/>
                  <a:sym typeface="Roboto"/>
                </a:rPr>
                <a:t>Recurrent infections</a:t>
              </a:r>
              <a:endParaRPr sz="1200" b="1" dirty="0">
                <a:solidFill>
                  <a:schemeClr val="accent1"/>
                </a:solidFill>
                <a:latin typeface="Roboto"/>
                <a:ea typeface="Roboto"/>
                <a:cs typeface="Roboto"/>
                <a:sym typeface="Roboto"/>
              </a:endParaRPr>
            </a:p>
          </p:txBody>
        </p:sp>
        <p:sp>
          <p:nvSpPr>
            <p:cNvPr id="174" name="Google Shape;174;p19"/>
            <p:cNvSpPr txBox="1"/>
            <p:nvPr/>
          </p:nvSpPr>
          <p:spPr>
            <a:xfrm>
              <a:off x="7237143" y="3121025"/>
              <a:ext cx="15372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050" dirty="0">
                  <a:solidFill>
                    <a:schemeClr val="accent1"/>
                  </a:solidFill>
                  <a:latin typeface="Roboto"/>
                  <a:ea typeface="Roboto"/>
                  <a:cs typeface="Roboto"/>
                  <a:sym typeface="Roboto"/>
                </a:rPr>
                <a:t>High glucose levels create an environment where bacteria and fungi can grow more easily, increasing the risk of infections such as urinary tract infections (Holt and Cockram, 2024).</a:t>
              </a:r>
              <a:endParaRPr sz="1050" dirty="0">
                <a:solidFill>
                  <a:schemeClr val="accent1"/>
                </a:solidFill>
                <a:latin typeface="Roboto"/>
                <a:ea typeface="Roboto"/>
                <a:cs typeface="Roboto"/>
                <a:sym typeface="Roboto"/>
              </a:endParaRPr>
            </a:p>
          </p:txBody>
        </p:sp>
        <p:sp>
          <p:nvSpPr>
            <p:cNvPr id="175" name="Google Shape;175;p19"/>
            <p:cNvSpPr txBox="1"/>
            <p:nvPr/>
          </p:nvSpPr>
          <p:spPr>
            <a:xfrm>
              <a:off x="7787343"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858585"/>
                </a:solidFill>
                <a:latin typeface="Roboto"/>
                <a:ea typeface="Roboto"/>
                <a:cs typeface="Roboto"/>
                <a:sym typeface="Roboto"/>
              </a:endParaRPr>
            </a:p>
          </p:txBody>
        </p:sp>
      </p:grpSp>
      <p:sp>
        <p:nvSpPr>
          <p:cNvPr id="176" name="Google Shape;176;p19"/>
          <p:cNvSpPr/>
          <p:nvPr/>
        </p:nvSpPr>
        <p:spPr>
          <a:xfrm>
            <a:off x="3438138" y="22514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9"/>
          <p:cNvSpPr/>
          <p:nvPr/>
        </p:nvSpPr>
        <p:spPr>
          <a:xfrm>
            <a:off x="5184088" y="22514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9"/>
          <p:cNvSpPr/>
          <p:nvPr/>
        </p:nvSpPr>
        <p:spPr>
          <a:xfrm>
            <a:off x="6853963" y="22514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Recorded Sound">
            <a:hlinkClick r:id="" action="ppaction://media"/>
            <a:extLst>
              <a:ext uri="{FF2B5EF4-FFF2-40B4-BE49-F238E27FC236}">
                <a16:creationId xmlns:a16="http://schemas.microsoft.com/office/drawing/2014/main" id="{05A2F1DC-4349-19B7-8DF6-FFABFA6BE6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30643" y="460696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0306"/>
    </mc:Choice>
    <mc:Fallback>
      <p:transition spd="slow" advTm="130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3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0"/>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dirty="0">
                <a:latin typeface="+mj-lt"/>
              </a:rPr>
              <a:t>Impact on body systems</a:t>
            </a:r>
            <a:endParaRPr sz="1600" dirty="0">
              <a:latin typeface="+mj-lt"/>
            </a:endParaRPr>
          </a:p>
        </p:txBody>
      </p:sp>
      <p:grpSp>
        <p:nvGrpSpPr>
          <p:cNvPr id="185" name="Google Shape;185;p20"/>
          <p:cNvGrpSpPr/>
          <p:nvPr/>
        </p:nvGrpSpPr>
        <p:grpSpPr>
          <a:xfrm>
            <a:off x="902821" y="1435126"/>
            <a:ext cx="1827900" cy="2631352"/>
            <a:chOff x="1830046" y="1146343"/>
            <a:chExt cx="1827900" cy="2399700"/>
          </a:xfrm>
        </p:grpSpPr>
        <p:sp>
          <p:nvSpPr>
            <p:cNvPr id="186" name="Google Shape;186;p20"/>
            <p:cNvSpPr/>
            <p:nvPr/>
          </p:nvSpPr>
          <p:spPr>
            <a:xfrm rot="-5400000">
              <a:off x="1544146" y="1432243"/>
              <a:ext cx="2399700" cy="1827900"/>
            </a:xfrm>
            <a:prstGeom prst="rightArrowCallout">
              <a:avLst>
                <a:gd name="adj1" fmla="val 9283"/>
                <a:gd name="adj2" fmla="val 13570"/>
                <a:gd name="adj3" fmla="val 16082"/>
                <a:gd name="adj4" fmla="val 81236"/>
              </a:avLst>
            </a:prstGeom>
            <a:solidFill>
              <a:srgbClr val="83E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0"/>
            <p:cNvSpPr/>
            <p:nvPr/>
          </p:nvSpPr>
          <p:spPr>
            <a:xfrm flipH="1">
              <a:off x="1918613" y="1686400"/>
              <a:ext cx="1649400" cy="1769700"/>
            </a:xfrm>
            <a:prstGeom prst="snip1Rect">
              <a:avLst>
                <a:gd name="adj" fmla="val 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0"/>
            <p:cNvSpPr txBox="1"/>
            <p:nvPr/>
          </p:nvSpPr>
          <p:spPr>
            <a:xfrm>
              <a:off x="2052463"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1100" b="1" dirty="0">
                  <a:solidFill>
                    <a:schemeClr val="accent1"/>
                  </a:solidFill>
                  <a:latin typeface="+mj-lt"/>
                  <a:ea typeface="Roboto"/>
                  <a:cs typeface="Roboto"/>
                  <a:sym typeface="Roboto"/>
                </a:rPr>
                <a:t>Cardiovascular System</a:t>
              </a:r>
              <a:endParaRPr sz="800" dirty="0">
                <a:solidFill>
                  <a:schemeClr val="accent1"/>
                </a:solidFill>
                <a:latin typeface="+mj-lt"/>
                <a:ea typeface="Roboto"/>
                <a:cs typeface="Roboto"/>
                <a:sym typeface="Roboto"/>
              </a:endParaRPr>
            </a:p>
            <a:p>
              <a:pPr marL="0" lvl="0" indent="0" algn="ctr" rtl="0">
                <a:lnSpc>
                  <a:spcPct val="115000"/>
                </a:lnSpc>
                <a:spcBef>
                  <a:spcPts val="0"/>
                </a:spcBef>
                <a:spcAft>
                  <a:spcPts val="1600"/>
                </a:spcAft>
                <a:buNone/>
              </a:pPr>
              <a:r>
                <a:rPr lang="en-GB" sz="800" dirty="0">
                  <a:solidFill>
                    <a:schemeClr val="accent1"/>
                  </a:solidFill>
                  <a:latin typeface="+mj-lt"/>
                  <a:ea typeface="Roboto"/>
                  <a:cs typeface="Roboto"/>
                  <a:sym typeface="Roboto"/>
                </a:rPr>
                <a:t>Increased risk of coronary heart disease due to accelerated fat build up in the arteries. Higher risk of hypertension. Greater risk of stroke caused by reduced blood flow to the brain (</a:t>
              </a:r>
              <a:r>
                <a:rPr lang="en-GB" sz="800" dirty="0" err="1">
                  <a:solidFill>
                    <a:schemeClr val="accent1"/>
                  </a:solidFill>
                  <a:latin typeface="+mj-lt"/>
                  <a:ea typeface="Roboto"/>
                  <a:cs typeface="Roboto"/>
                  <a:sym typeface="Roboto"/>
                </a:rPr>
                <a:t>Mosenzon</a:t>
              </a:r>
              <a:r>
                <a:rPr lang="en-GB" sz="800" dirty="0">
                  <a:solidFill>
                    <a:schemeClr val="accent1"/>
                  </a:solidFill>
                  <a:latin typeface="+mj-lt"/>
                  <a:ea typeface="Roboto"/>
                  <a:cs typeface="Roboto"/>
                  <a:sym typeface="Roboto"/>
                </a:rPr>
                <a:t> et al., 2023) </a:t>
              </a:r>
              <a:endParaRPr sz="800" dirty="0">
                <a:solidFill>
                  <a:schemeClr val="accent1"/>
                </a:solidFill>
                <a:latin typeface="+mj-lt"/>
              </a:endParaRPr>
            </a:p>
          </p:txBody>
        </p:sp>
      </p:grpSp>
      <p:grpSp>
        <p:nvGrpSpPr>
          <p:cNvPr id="189" name="Google Shape;189;p20"/>
          <p:cNvGrpSpPr/>
          <p:nvPr/>
        </p:nvGrpSpPr>
        <p:grpSpPr>
          <a:xfrm>
            <a:off x="5499330" y="1499105"/>
            <a:ext cx="1827900" cy="2693754"/>
            <a:chOff x="5485996" y="1146343"/>
            <a:chExt cx="1827900" cy="2399700"/>
          </a:xfrm>
        </p:grpSpPr>
        <p:sp>
          <p:nvSpPr>
            <p:cNvPr id="190" name="Google Shape;190;p20"/>
            <p:cNvSpPr/>
            <p:nvPr/>
          </p:nvSpPr>
          <p:spPr>
            <a:xfrm rot="-5400000">
              <a:off x="5200096" y="1432243"/>
              <a:ext cx="2399700" cy="1827900"/>
            </a:xfrm>
            <a:prstGeom prst="rightArrowCallout">
              <a:avLst>
                <a:gd name="adj1" fmla="val 9283"/>
                <a:gd name="adj2" fmla="val 13570"/>
                <a:gd name="adj3" fmla="val 16082"/>
                <a:gd name="adj4" fmla="val 81236"/>
              </a:avLst>
            </a:prstGeom>
            <a:solidFill>
              <a:srgbClr val="83E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0"/>
            <p:cNvSpPr/>
            <p:nvPr/>
          </p:nvSpPr>
          <p:spPr>
            <a:xfrm flipH="1">
              <a:off x="5574563" y="1686400"/>
              <a:ext cx="1649400" cy="1769700"/>
            </a:xfrm>
            <a:prstGeom prst="snip1Rect">
              <a:avLst>
                <a:gd name="adj" fmla="val 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0"/>
            <p:cNvSpPr txBox="1"/>
            <p:nvPr/>
          </p:nvSpPr>
          <p:spPr>
            <a:xfrm>
              <a:off x="5708413"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1100" b="1" dirty="0">
                  <a:solidFill>
                    <a:schemeClr val="accent1"/>
                  </a:solidFill>
                  <a:latin typeface="+mj-lt"/>
                  <a:ea typeface="Roboto"/>
                  <a:cs typeface="Roboto"/>
                  <a:sym typeface="Roboto"/>
                </a:rPr>
                <a:t>Renal System</a:t>
              </a:r>
              <a:endParaRPr sz="1100" b="1" dirty="0">
                <a:solidFill>
                  <a:schemeClr val="accent1"/>
                </a:solidFill>
                <a:latin typeface="+mj-lt"/>
                <a:ea typeface="Roboto"/>
                <a:cs typeface="Roboto"/>
                <a:sym typeface="Roboto"/>
              </a:endParaRPr>
            </a:p>
            <a:p>
              <a:pPr marL="0" lvl="0" indent="0" algn="ctr" rtl="0">
                <a:lnSpc>
                  <a:spcPct val="115000"/>
                </a:lnSpc>
                <a:spcBef>
                  <a:spcPts val="0"/>
                </a:spcBef>
                <a:spcAft>
                  <a:spcPts val="0"/>
                </a:spcAft>
                <a:buNone/>
              </a:pPr>
              <a:endParaRPr sz="800" dirty="0">
                <a:solidFill>
                  <a:schemeClr val="accent1"/>
                </a:solidFill>
                <a:latin typeface="+mj-lt"/>
                <a:ea typeface="Roboto"/>
                <a:cs typeface="Roboto"/>
                <a:sym typeface="Roboto"/>
              </a:endParaRPr>
            </a:p>
            <a:p>
              <a:pPr marL="0" lvl="0" indent="0" algn="ctr" rtl="0">
                <a:lnSpc>
                  <a:spcPct val="115000"/>
                </a:lnSpc>
                <a:spcBef>
                  <a:spcPts val="0"/>
                </a:spcBef>
                <a:spcAft>
                  <a:spcPts val="1600"/>
                </a:spcAft>
                <a:buNone/>
              </a:pPr>
              <a:r>
                <a:rPr lang="en-GB" sz="800" dirty="0">
                  <a:solidFill>
                    <a:schemeClr val="accent1"/>
                  </a:solidFill>
                  <a:latin typeface="+mj-lt"/>
                  <a:ea typeface="Roboto"/>
                  <a:cs typeface="Roboto"/>
                  <a:sym typeface="Roboto"/>
                </a:rPr>
                <a:t>Reduced kidney function affects the body's ability to filter waste products. This can progress to chronic kidney disease or kidney failure (de Boer et al., 2022) </a:t>
              </a:r>
              <a:endParaRPr sz="800" dirty="0">
                <a:solidFill>
                  <a:schemeClr val="accent1"/>
                </a:solidFill>
                <a:latin typeface="+mj-lt"/>
              </a:endParaRPr>
            </a:p>
          </p:txBody>
        </p:sp>
      </p:grpSp>
      <p:grpSp>
        <p:nvGrpSpPr>
          <p:cNvPr id="193" name="Google Shape;193;p20"/>
          <p:cNvGrpSpPr/>
          <p:nvPr/>
        </p:nvGrpSpPr>
        <p:grpSpPr>
          <a:xfrm>
            <a:off x="3113887" y="1892212"/>
            <a:ext cx="1827900" cy="2399700"/>
            <a:chOff x="3658096" y="1597469"/>
            <a:chExt cx="1827900" cy="2399700"/>
          </a:xfrm>
        </p:grpSpPr>
        <p:sp>
          <p:nvSpPr>
            <p:cNvPr id="194" name="Google Shape;194;p20"/>
            <p:cNvSpPr/>
            <p:nvPr/>
          </p:nvSpPr>
          <p:spPr>
            <a:xfrm rot="5400000">
              <a:off x="3372196" y="1883369"/>
              <a:ext cx="2399700" cy="1827900"/>
            </a:xfrm>
            <a:prstGeom prst="rightArrowCallout">
              <a:avLst>
                <a:gd name="adj1" fmla="val 9283"/>
                <a:gd name="adj2" fmla="val 13570"/>
                <a:gd name="adj3" fmla="val 16082"/>
                <a:gd name="adj4" fmla="val 81236"/>
              </a:avLst>
            </a:prstGeom>
            <a:solidFill>
              <a:srgbClr val="155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0"/>
            <p:cNvSpPr/>
            <p:nvPr/>
          </p:nvSpPr>
          <p:spPr>
            <a:xfrm rot="10800000" flipH="1">
              <a:off x="3748030" y="1687411"/>
              <a:ext cx="1649400" cy="1769700"/>
            </a:xfrm>
            <a:prstGeom prst="snip1Rect">
              <a:avLst>
                <a:gd name="adj" fmla="val 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0"/>
            <p:cNvSpPr txBox="1"/>
            <p:nvPr/>
          </p:nvSpPr>
          <p:spPr>
            <a:xfrm>
              <a:off x="3880438"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1100" b="1" dirty="0">
                  <a:solidFill>
                    <a:schemeClr val="accent1"/>
                  </a:solidFill>
                  <a:latin typeface="+mj-lt"/>
                  <a:ea typeface="Roboto"/>
                  <a:cs typeface="Roboto"/>
                  <a:sym typeface="Roboto"/>
                </a:rPr>
                <a:t>Nervous System</a:t>
              </a:r>
              <a:endParaRPr sz="1100" b="1" dirty="0">
                <a:solidFill>
                  <a:schemeClr val="accent1"/>
                </a:solidFill>
                <a:latin typeface="+mj-lt"/>
                <a:ea typeface="Roboto"/>
                <a:cs typeface="Roboto"/>
                <a:sym typeface="Roboto"/>
              </a:endParaRPr>
            </a:p>
            <a:p>
              <a:pPr marL="0" lvl="0" indent="0" algn="ctr" rtl="0">
                <a:lnSpc>
                  <a:spcPct val="115000"/>
                </a:lnSpc>
                <a:spcBef>
                  <a:spcPts val="0"/>
                </a:spcBef>
                <a:spcAft>
                  <a:spcPts val="0"/>
                </a:spcAft>
                <a:buNone/>
              </a:pPr>
              <a:endParaRPr sz="800" dirty="0">
                <a:solidFill>
                  <a:schemeClr val="accent1"/>
                </a:solidFill>
                <a:latin typeface="+mj-lt"/>
                <a:ea typeface="Roboto"/>
                <a:cs typeface="Roboto"/>
                <a:sym typeface="Roboto"/>
              </a:endParaRPr>
            </a:p>
            <a:p>
              <a:pPr marL="0" lvl="0" indent="0" algn="ctr" rtl="0">
                <a:lnSpc>
                  <a:spcPct val="115000"/>
                </a:lnSpc>
                <a:spcBef>
                  <a:spcPts val="0"/>
                </a:spcBef>
                <a:spcAft>
                  <a:spcPts val="1600"/>
                </a:spcAft>
                <a:buNone/>
              </a:pPr>
              <a:r>
                <a:rPr lang="en-GB" sz="800" dirty="0">
                  <a:solidFill>
                    <a:schemeClr val="accent1"/>
                  </a:solidFill>
                  <a:latin typeface="+mj-lt"/>
                  <a:ea typeface="Roboto"/>
                  <a:cs typeface="Roboto"/>
                  <a:sym typeface="Roboto"/>
                </a:rPr>
                <a:t>Development of diabetic neuropathy caused by nerve damage from prolonged high glucose levels shown numbness or tingling in hands and feet (Strand et al., 2024) </a:t>
              </a:r>
              <a:endParaRPr sz="800" dirty="0">
                <a:solidFill>
                  <a:schemeClr val="accent1"/>
                </a:solidFill>
                <a:latin typeface="+mj-lt"/>
              </a:endParaRPr>
            </a:p>
          </p:txBody>
        </p:sp>
      </p:grpSp>
      <p:pic>
        <p:nvPicPr>
          <p:cNvPr id="2" name="Recorded Sound">
            <a:hlinkClick r:id="" action="ppaction://media"/>
            <a:extLst>
              <a:ext uri="{FF2B5EF4-FFF2-40B4-BE49-F238E27FC236}">
                <a16:creationId xmlns:a16="http://schemas.microsoft.com/office/drawing/2014/main" id="{2E8F38DD-8F9A-456F-5C71-16D6C24B5F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4937" y="431375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1809"/>
    </mc:Choice>
    <mc:Fallback>
      <p:transition spd="slow" advTm="111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8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1"/>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0" dirty="0">
                <a:latin typeface="+mj-lt"/>
              </a:rPr>
              <a:t>Care plan - medical management</a:t>
            </a:r>
            <a:endParaRPr b="0" dirty="0">
              <a:latin typeface="+mj-lt"/>
            </a:endParaRPr>
          </a:p>
        </p:txBody>
      </p:sp>
      <p:sp>
        <p:nvSpPr>
          <p:cNvPr id="202" name="Google Shape;202;p21"/>
          <p:cNvSpPr txBox="1">
            <a:spLocks noGrp="1"/>
          </p:cNvSpPr>
          <p:nvPr>
            <p:ph type="body" idx="1"/>
          </p:nvPr>
        </p:nvSpPr>
        <p:spPr>
          <a:xfrm>
            <a:off x="311700" y="1189575"/>
            <a:ext cx="3786300" cy="128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i="1" u="sng" dirty="0">
                <a:solidFill>
                  <a:schemeClr val="accent1"/>
                </a:solidFill>
                <a:latin typeface="+mj-lt"/>
              </a:rPr>
              <a:t>Goals of medical management</a:t>
            </a:r>
            <a:endParaRPr sz="1100" dirty="0">
              <a:solidFill>
                <a:schemeClr val="accent1"/>
              </a:solidFill>
              <a:latin typeface="+mj-lt"/>
            </a:endParaRPr>
          </a:p>
          <a:p>
            <a:pPr marL="0" lvl="0" indent="0" algn="l" rtl="0">
              <a:spcBef>
                <a:spcPts val="1200"/>
              </a:spcBef>
              <a:spcAft>
                <a:spcPts val="0"/>
              </a:spcAft>
              <a:buNone/>
            </a:pPr>
            <a:r>
              <a:rPr lang="en-GB" sz="1100" dirty="0">
                <a:solidFill>
                  <a:schemeClr val="accent1"/>
                </a:solidFill>
                <a:latin typeface="+mj-lt"/>
              </a:rPr>
              <a:t>Maintain blood glucose within target ranges</a:t>
            </a:r>
            <a:endParaRPr sz="1100" dirty="0">
              <a:solidFill>
                <a:schemeClr val="accent1"/>
              </a:solidFill>
              <a:latin typeface="+mj-lt"/>
            </a:endParaRPr>
          </a:p>
          <a:p>
            <a:pPr marL="0" lvl="0" indent="0" algn="l" rtl="0">
              <a:spcBef>
                <a:spcPts val="1200"/>
              </a:spcBef>
              <a:spcAft>
                <a:spcPts val="0"/>
              </a:spcAft>
              <a:buNone/>
            </a:pPr>
            <a:r>
              <a:rPr lang="en-GB" sz="1100" dirty="0">
                <a:solidFill>
                  <a:schemeClr val="accent1"/>
                </a:solidFill>
                <a:latin typeface="+mj-lt"/>
              </a:rPr>
              <a:t>Reduce risk of long term complications (heart disease, kidney damage, neuropathy)</a:t>
            </a:r>
            <a:endParaRPr sz="1100" dirty="0">
              <a:solidFill>
                <a:schemeClr val="accent1"/>
              </a:solidFill>
              <a:latin typeface="+mj-lt"/>
            </a:endParaRPr>
          </a:p>
          <a:p>
            <a:pPr marL="0" lvl="0" indent="0" algn="l" rtl="0">
              <a:spcBef>
                <a:spcPts val="1200"/>
              </a:spcBef>
              <a:spcAft>
                <a:spcPts val="1200"/>
              </a:spcAft>
              <a:buNone/>
            </a:pPr>
            <a:r>
              <a:rPr lang="en-GB" sz="1100" dirty="0">
                <a:latin typeface="+mj-lt"/>
              </a:rPr>
              <a:t>Improve quality of life </a:t>
            </a:r>
            <a:endParaRPr sz="1100" dirty="0">
              <a:latin typeface="+mj-lt"/>
            </a:endParaRPr>
          </a:p>
        </p:txBody>
      </p:sp>
      <p:sp>
        <p:nvSpPr>
          <p:cNvPr id="203" name="Google Shape;203;p21"/>
          <p:cNvSpPr txBox="1">
            <a:spLocks noGrp="1"/>
          </p:cNvSpPr>
          <p:nvPr>
            <p:ph type="body" idx="1"/>
          </p:nvPr>
        </p:nvSpPr>
        <p:spPr>
          <a:xfrm>
            <a:off x="311700" y="2568100"/>
            <a:ext cx="3786300" cy="1282800"/>
          </a:xfrm>
          <a:prstGeom prst="rect">
            <a:avLst/>
          </a:prstGeom>
        </p:spPr>
        <p:txBody>
          <a:bodyPr spcFirstLastPara="1" wrap="square" lIns="91425" tIns="91425" rIns="91425" bIns="91425" anchor="t" anchorCtr="0">
            <a:noAutofit/>
          </a:bodyPr>
          <a:lstStyle/>
          <a:p>
            <a:pPr marL="0" lvl="0" indent="0" algn="l" rtl="0">
              <a:lnSpc>
                <a:spcPct val="105000"/>
              </a:lnSpc>
              <a:spcBef>
                <a:spcPts val="0"/>
              </a:spcBef>
              <a:spcAft>
                <a:spcPts val="0"/>
              </a:spcAft>
              <a:buSzPts val="605"/>
              <a:buNone/>
            </a:pPr>
            <a:endParaRPr lang="en-GB" sz="1100" i="1" u="sng" dirty="0">
              <a:solidFill>
                <a:schemeClr val="accent1"/>
              </a:solidFill>
              <a:latin typeface="+mj-lt"/>
            </a:endParaRPr>
          </a:p>
          <a:p>
            <a:pPr marL="0" lvl="0" indent="0" algn="l" rtl="0">
              <a:lnSpc>
                <a:spcPct val="105000"/>
              </a:lnSpc>
              <a:spcBef>
                <a:spcPts val="0"/>
              </a:spcBef>
              <a:spcAft>
                <a:spcPts val="0"/>
              </a:spcAft>
              <a:buSzPts val="605"/>
              <a:buNone/>
            </a:pPr>
            <a:r>
              <a:rPr lang="en-GB" sz="1100" i="1" u="sng" dirty="0">
                <a:solidFill>
                  <a:schemeClr val="accent1"/>
                </a:solidFill>
                <a:latin typeface="+mj-lt"/>
              </a:rPr>
              <a:t>Pharmacological Interventions</a:t>
            </a:r>
            <a:endParaRPr sz="1100" dirty="0">
              <a:solidFill>
                <a:schemeClr val="accent1"/>
              </a:solidFill>
              <a:latin typeface="+mj-lt"/>
            </a:endParaRPr>
          </a:p>
          <a:p>
            <a:pPr marL="0" lvl="0" indent="0" algn="l" rtl="0">
              <a:lnSpc>
                <a:spcPct val="105000"/>
              </a:lnSpc>
              <a:spcBef>
                <a:spcPts val="1200"/>
              </a:spcBef>
              <a:spcAft>
                <a:spcPts val="0"/>
              </a:spcAft>
              <a:buSzPts val="605"/>
              <a:buNone/>
            </a:pPr>
            <a:r>
              <a:rPr lang="en-GB" sz="1100" dirty="0">
                <a:solidFill>
                  <a:schemeClr val="accent1"/>
                </a:solidFill>
                <a:latin typeface="+mj-lt"/>
              </a:rPr>
              <a:t>Metformin (first line medication)</a:t>
            </a:r>
            <a:endParaRPr sz="1100" dirty="0">
              <a:solidFill>
                <a:schemeClr val="accent1"/>
              </a:solidFill>
              <a:latin typeface="+mj-lt"/>
            </a:endParaRPr>
          </a:p>
          <a:p>
            <a:pPr marL="0" lvl="0" indent="0" algn="l" rtl="0">
              <a:lnSpc>
                <a:spcPct val="105000"/>
              </a:lnSpc>
              <a:spcBef>
                <a:spcPts val="1200"/>
              </a:spcBef>
              <a:spcAft>
                <a:spcPts val="1200"/>
              </a:spcAft>
              <a:buSzPts val="605"/>
              <a:buNone/>
            </a:pPr>
            <a:r>
              <a:rPr lang="en-GB" sz="1100" dirty="0">
                <a:solidFill>
                  <a:schemeClr val="accent1"/>
                </a:solidFill>
                <a:latin typeface="+mj-lt"/>
              </a:rPr>
              <a:t>Improves body's sensitivity to insulin and reduces glucose production by the liver. Helps lower blood glucose without causing significant weight gain (NHS, 2022)</a:t>
            </a:r>
            <a:endParaRPr sz="1100" dirty="0">
              <a:solidFill>
                <a:schemeClr val="accent1"/>
              </a:solidFill>
              <a:latin typeface="+mj-lt"/>
            </a:endParaRPr>
          </a:p>
        </p:txBody>
      </p:sp>
      <p:sp>
        <p:nvSpPr>
          <p:cNvPr id="204" name="Google Shape;204;p21"/>
          <p:cNvSpPr txBox="1">
            <a:spLocks noGrp="1"/>
          </p:cNvSpPr>
          <p:nvPr>
            <p:ph type="body" idx="1"/>
          </p:nvPr>
        </p:nvSpPr>
        <p:spPr>
          <a:xfrm>
            <a:off x="5046000" y="1189575"/>
            <a:ext cx="3786300" cy="128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i="1" u="sng" dirty="0">
                <a:solidFill>
                  <a:schemeClr val="accent1"/>
                </a:solidFill>
                <a:latin typeface="+mj-lt"/>
                <a:ea typeface="Source Code Pro" panose="020B0509030403020204" pitchFamily="49" charset="0"/>
              </a:rPr>
              <a:t>Monitoring and follow up</a:t>
            </a:r>
            <a:endParaRPr sz="1100" i="1" u="sng" dirty="0">
              <a:solidFill>
                <a:schemeClr val="accent1"/>
              </a:solidFill>
              <a:latin typeface="+mj-lt"/>
              <a:ea typeface="Source Code Pro" panose="020B0509030403020204" pitchFamily="49" charset="0"/>
            </a:endParaRPr>
          </a:p>
          <a:p>
            <a:pPr marL="0" lvl="0" indent="0" algn="l" rtl="0">
              <a:spcBef>
                <a:spcPts val="1200"/>
              </a:spcBef>
              <a:spcAft>
                <a:spcPts val="0"/>
              </a:spcAft>
              <a:buNone/>
            </a:pPr>
            <a:r>
              <a:rPr lang="en-GB" sz="1100" dirty="0">
                <a:solidFill>
                  <a:schemeClr val="accent1"/>
                </a:solidFill>
                <a:latin typeface="+mj-lt"/>
                <a:ea typeface="Source Code Pro" panose="020B0509030403020204" pitchFamily="49" charset="0"/>
              </a:rPr>
              <a:t>HbA1c testing every 3-6 months to asses long term glucose control </a:t>
            </a:r>
            <a:endParaRPr sz="1100" dirty="0">
              <a:solidFill>
                <a:schemeClr val="accent1"/>
              </a:solidFill>
              <a:latin typeface="+mj-lt"/>
              <a:ea typeface="Source Code Pro" panose="020B0509030403020204" pitchFamily="49" charset="0"/>
            </a:endParaRPr>
          </a:p>
          <a:p>
            <a:pPr marL="0" lvl="0" indent="0" algn="l" rtl="0">
              <a:spcBef>
                <a:spcPts val="1200"/>
              </a:spcBef>
              <a:spcAft>
                <a:spcPts val="0"/>
              </a:spcAft>
              <a:buNone/>
            </a:pPr>
            <a:r>
              <a:rPr lang="en-GB" sz="1100" dirty="0">
                <a:solidFill>
                  <a:schemeClr val="accent1"/>
                </a:solidFill>
                <a:latin typeface="+mj-lt"/>
                <a:ea typeface="Source Code Pro" panose="020B0509030403020204" pitchFamily="49" charset="0"/>
              </a:rPr>
              <a:t>Routine blood pressure and cholesterol checks</a:t>
            </a:r>
            <a:endParaRPr sz="1100" dirty="0">
              <a:solidFill>
                <a:schemeClr val="accent1"/>
              </a:solidFill>
              <a:latin typeface="+mj-lt"/>
              <a:ea typeface="Source Code Pro" panose="020B0509030403020204" pitchFamily="49" charset="0"/>
            </a:endParaRPr>
          </a:p>
          <a:p>
            <a:pPr marL="0" lvl="0" indent="0" algn="l" rtl="0">
              <a:spcBef>
                <a:spcPts val="1200"/>
              </a:spcBef>
              <a:spcAft>
                <a:spcPts val="1200"/>
              </a:spcAft>
              <a:buNone/>
            </a:pPr>
            <a:r>
              <a:rPr lang="en-GB" sz="1100" dirty="0">
                <a:latin typeface="+mj-lt"/>
                <a:ea typeface="Source Code Pro" panose="020B0509030403020204" pitchFamily="49" charset="0"/>
              </a:rPr>
              <a:t>Annual diabetic screening (eyes, feet, kidneys)</a:t>
            </a:r>
            <a:endParaRPr sz="1100" dirty="0">
              <a:latin typeface="+mj-lt"/>
              <a:ea typeface="Source Code Pro" panose="020B0509030403020204" pitchFamily="49" charset="0"/>
            </a:endParaRPr>
          </a:p>
        </p:txBody>
      </p:sp>
      <p:sp>
        <p:nvSpPr>
          <p:cNvPr id="205" name="Google Shape;205;p21"/>
          <p:cNvSpPr txBox="1">
            <a:spLocks noGrp="1"/>
          </p:cNvSpPr>
          <p:nvPr>
            <p:ph type="body" idx="1"/>
          </p:nvPr>
        </p:nvSpPr>
        <p:spPr>
          <a:xfrm>
            <a:off x="5046000" y="2618150"/>
            <a:ext cx="3786300" cy="128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i="1" u="sng" dirty="0">
                <a:solidFill>
                  <a:schemeClr val="accent1"/>
                </a:solidFill>
                <a:latin typeface="+mj-lt"/>
              </a:rPr>
              <a:t>Patient safety and support</a:t>
            </a:r>
            <a:endParaRPr sz="1100" dirty="0">
              <a:solidFill>
                <a:schemeClr val="accent1"/>
              </a:solidFill>
              <a:latin typeface="+mj-lt"/>
            </a:endParaRPr>
          </a:p>
          <a:p>
            <a:pPr marL="0" lvl="0" indent="0" algn="l" rtl="0">
              <a:spcBef>
                <a:spcPts val="1200"/>
              </a:spcBef>
              <a:spcAft>
                <a:spcPts val="0"/>
              </a:spcAft>
              <a:buNone/>
            </a:pPr>
            <a:r>
              <a:rPr lang="en-GB" sz="1100" dirty="0">
                <a:solidFill>
                  <a:schemeClr val="accent1"/>
                </a:solidFill>
                <a:latin typeface="+mj-lt"/>
              </a:rPr>
              <a:t>Monitoring side effects of medication</a:t>
            </a:r>
            <a:endParaRPr sz="1100" dirty="0">
              <a:solidFill>
                <a:schemeClr val="accent1"/>
              </a:solidFill>
              <a:latin typeface="+mj-lt"/>
            </a:endParaRPr>
          </a:p>
          <a:p>
            <a:pPr marL="0" lvl="0" indent="0" algn="l" rtl="0">
              <a:spcBef>
                <a:spcPts val="1200"/>
              </a:spcBef>
              <a:spcAft>
                <a:spcPts val="0"/>
              </a:spcAft>
              <a:buNone/>
            </a:pPr>
            <a:r>
              <a:rPr lang="en-GB" sz="1100" dirty="0">
                <a:solidFill>
                  <a:schemeClr val="accent1"/>
                </a:solidFill>
                <a:latin typeface="+mj-lt"/>
              </a:rPr>
              <a:t>Education on medication adherence</a:t>
            </a:r>
            <a:endParaRPr sz="1100" dirty="0">
              <a:solidFill>
                <a:schemeClr val="accent1"/>
              </a:solidFill>
              <a:latin typeface="+mj-lt"/>
            </a:endParaRPr>
          </a:p>
          <a:p>
            <a:pPr marL="0" lvl="0" indent="0" algn="l" rtl="0">
              <a:spcBef>
                <a:spcPts val="1200"/>
              </a:spcBef>
              <a:spcAft>
                <a:spcPts val="1200"/>
              </a:spcAft>
              <a:buNone/>
            </a:pPr>
            <a:r>
              <a:rPr lang="en-GB" sz="1100" dirty="0">
                <a:solidFill>
                  <a:schemeClr val="accent1"/>
                </a:solidFill>
                <a:latin typeface="+mj-lt"/>
              </a:rPr>
              <a:t>Adjusting treatment plans based on progress and lifestyle changes</a:t>
            </a:r>
            <a:endParaRPr sz="1100" dirty="0">
              <a:solidFill>
                <a:schemeClr val="accent1"/>
              </a:solidFill>
              <a:latin typeface="+mj-lt"/>
            </a:endParaRPr>
          </a:p>
        </p:txBody>
      </p:sp>
      <p:pic>
        <p:nvPicPr>
          <p:cNvPr id="2" name="Recorded Sound">
            <a:hlinkClick r:id="" action="ppaction://media"/>
            <a:extLst>
              <a:ext uri="{FF2B5EF4-FFF2-40B4-BE49-F238E27FC236}">
                <a16:creationId xmlns:a16="http://schemas.microsoft.com/office/drawing/2014/main" id="{1E3D1C77-C029-96D6-59F1-CBEDA64AEC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4937" y="4438572"/>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9351"/>
    </mc:Choice>
    <mc:Fallback>
      <p:transition spd="slow" advTm="109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3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2"/>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dirty="0">
                <a:latin typeface="+mj-lt"/>
              </a:rPr>
              <a:t>Care plan - lifestyle changes</a:t>
            </a:r>
            <a:endParaRPr sz="1600" dirty="0">
              <a:latin typeface="+mj-lt"/>
            </a:endParaRPr>
          </a:p>
        </p:txBody>
      </p:sp>
      <p:pic>
        <p:nvPicPr>
          <p:cNvPr id="211" name="Google Shape;211;p22" descr="Man holding the vegetables. Food preparation with vegetables. Healthy diet concept (provided by Getty Images)"/>
          <p:cNvPicPr preferRelativeResize="0"/>
          <p:nvPr/>
        </p:nvPicPr>
        <p:blipFill>
          <a:blip r:embed="rId5">
            <a:alphaModFix/>
          </a:blip>
          <a:stretch>
            <a:fillRect/>
          </a:stretch>
        </p:blipFill>
        <p:spPr>
          <a:xfrm>
            <a:off x="152275" y="1097760"/>
            <a:ext cx="2562125" cy="1730700"/>
          </a:xfrm>
          <a:prstGeom prst="rect">
            <a:avLst/>
          </a:prstGeom>
          <a:noFill/>
          <a:ln>
            <a:noFill/>
          </a:ln>
        </p:spPr>
      </p:pic>
      <p:pic>
        <p:nvPicPr>
          <p:cNvPr id="212" name="Google Shape;212;p22" descr="Hispanic man in gym working out with weights, bench pressing (provided by Getty Images)"/>
          <p:cNvPicPr preferRelativeResize="0"/>
          <p:nvPr/>
        </p:nvPicPr>
        <p:blipFill>
          <a:blip r:embed="rId6">
            <a:alphaModFix/>
          </a:blip>
          <a:stretch>
            <a:fillRect/>
          </a:stretch>
        </p:blipFill>
        <p:spPr>
          <a:xfrm>
            <a:off x="6233538" y="1093850"/>
            <a:ext cx="2562125" cy="1730700"/>
          </a:xfrm>
          <a:prstGeom prst="rect">
            <a:avLst/>
          </a:prstGeom>
          <a:noFill/>
          <a:ln>
            <a:noFill/>
          </a:ln>
        </p:spPr>
      </p:pic>
      <p:pic>
        <p:nvPicPr>
          <p:cNvPr id="213" name="Google Shape;213;p22" descr="Man smoking cigarette in room, surface view (provided by Getty Images)"/>
          <p:cNvPicPr preferRelativeResize="0"/>
          <p:nvPr/>
        </p:nvPicPr>
        <p:blipFill>
          <a:blip r:embed="rId7">
            <a:alphaModFix/>
          </a:blip>
          <a:stretch>
            <a:fillRect/>
          </a:stretch>
        </p:blipFill>
        <p:spPr>
          <a:xfrm>
            <a:off x="3211224" y="1093850"/>
            <a:ext cx="2562125" cy="1730699"/>
          </a:xfrm>
          <a:prstGeom prst="rect">
            <a:avLst/>
          </a:prstGeom>
          <a:noFill/>
          <a:ln>
            <a:noFill/>
          </a:ln>
        </p:spPr>
      </p:pic>
      <p:sp>
        <p:nvSpPr>
          <p:cNvPr id="214" name="Google Shape;214;p22"/>
          <p:cNvSpPr txBox="1"/>
          <p:nvPr/>
        </p:nvSpPr>
        <p:spPr>
          <a:xfrm>
            <a:off x="152400" y="3146340"/>
            <a:ext cx="2562000" cy="1798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solidFill>
                  <a:schemeClr val="accent1"/>
                </a:solidFill>
                <a:latin typeface="+mj-lt"/>
                <a:ea typeface="Amatic SC"/>
                <a:cs typeface="Amatic SC"/>
                <a:sym typeface="Amatic SC"/>
              </a:rPr>
              <a:t>Reduced intake of sugary foods and drinks</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Increase fruit, vegetables and dietary fibre</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Whole grain and high fibre carbohydrates</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Portion control </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600" dirty="0">
              <a:solidFill>
                <a:schemeClr val="dk2"/>
              </a:solidFill>
              <a:latin typeface="Amatic SC"/>
              <a:ea typeface="Amatic SC"/>
              <a:cs typeface="Amatic SC"/>
              <a:sym typeface="Amatic SC"/>
            </a:endParaRPr>
          </a:p>
        </p:txBody>
      </p:sp>
      <p:sp>
        <p:nvSpPr>
          <p:cNvPr id="215" name="Google Shape;215;p22"/>
          <p:cNvSpPr txBox="1"/>
          <p:nvPr/>
        </p:nvSpPr>
        <p:spPr>
          <a:xfrm>
            <a:off x="3211349" y="3207836"/>
            <a:ext cx="2562000" cy="1798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solidFill>
                  <a:schemeClr val="accent1"/>
                </a:solidFill>
                <a:latin typeface="+mj-lt"/>
                <a:ea typeface="Amatic SC"/>
                <a:cs typeface="Amatic SC"/>
                <a:sym typeface="Amatic SC"/>
              </a:rPr>
              <a:t>Quitting smoking is strongly recommended to reduce vascular complication</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Alcohol intake should be limited and monitored due to its effect on blood glucose (Jung, 2022)</a:t>
            </a:r>
            <a:endParaRPr sz="1200" dirty="0">
              <a:solidFill>
                <a:schemeClr val="accent1"/>
              </a:solidFill>
              <a:latin typeface="+mj-lt"/>
              <a:ea typeface="Amatic SC"/>
              <a:cs typeface="Amatic SC"/>
              <a:sym typeface="Amatic SC"/>
            </a:endParaRPr>
          </a:p>
        </p:txBody>
      </p:sp>
      <p:sp>
        <p:nvSpPr>
          <p:cNvPr id="216" name="Google Shape;216;p22"/>
          <p:cNvSpPr txBox="1"/>
          <p:nvPr/>
        </p:nvSpPr>
        <p:spPr>
          <a:xfrm>
            <a:off x="5972209" y="3043800"/>
            <a:ext cx="2942400" cy="1798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solidFill>
                  <a:schemeClr val="accent1"/>
                </a:solidFill>
                <a:latin typeface="+mj-lt"/>
                <a:ea typeface="Amatic SC"/>
                <a:cs typeface="Amatic SC"/>
                <a:sym typeface="Amatic SC"/>
              </a:rPr>
              <a:t>Aim for 150 minutes of moderate exercise per week</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Include strength based activities where possible</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Reduce sedentary behaviours (</a:t>
            </a:r>
            <a:r>
              <a:rPr lang="en-GB" sz="1200" dirty="0" err="1">
                <a:solidFill>
                  <a:schemeClr val="accent1"/>
                </a:solidFill>
                <a:latin typeface="+mj-lt"/>
                <a:ea typeface="Amatic SC"/>
                <a:cs typeface="Amatic SC"/>
                <a:sym typeface="Amatic SC"/>
              </a:rPr>
              <a:t>tonga</a:t>
            </a:r>
            <a:r>
              <a:rPr lang="en-GB" sz="1200" dirty="0">
                <a:solidFill>
                  <a:schemeClr val="accent1"/>
                </a:solidFill>
                <a:latin typeface="+mj-lt"/>
                <a:ea typeface="Amatic SC"/>
                <a:cs typeface="Amatic SC"/>
                <a:sym typeface="Amatic SC"/>
              </a:rPr>
              <a:t> et al, 2025)</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600" dirty="0">
              <a:solidFill>
                <a:schemeClr val="dk2"/>
              </a:solidFill>
              <a:latin typeface="Amatic SC"/>
              <a:ea typeface="Amatic SC"/>
              <a:cs typeface="Amatic SC"/>
              <a:sym typeface="Amatic SC"/>
            </a:endParaRPr>
          </a:p>
        </p:txBody>
      </p:sp>
      <p:pic>
        <p:nvPicPr>
          <p:cNvPr id="2" name="Recorded Sound">
            <a:hlinkClick r:id="" action="ppaction://media"/>
            <a:extLst>
              <a:ext uri="{FF2B5EF4-FFF2-40B4-BE49-F238E27FC236}">
                <a16:creationId xmlns:a16="http://schemas.microsoft.com/office/drawing/2014/main" id="{C7E1278C-2B98-F091-D8D6-0A82AA6D067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7" y="4519273"/>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6985"/>
    </mc:Choice>
    <mc:Fallback>
      <p:transition spd="slow" advTm="96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98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3"/>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0" dirty="0">
                <a:latin typeface="+mj-lt"/>
              </a:rPr>
              <a:t>Expected outcomes</a:t>
            </a:r>
            <a:endParaRPr b="0" dirty="0">
              <a:latin typeface="+mj-lt"/>
            </a:endParaRPr>
          </a:p>
        </p:txBody>
      </p:sp>
      <p:sp>
        <p:nvSpPr>
          <p:cNvPr id="222" name="Google Shape;222;p23"/>
          <p:cNvSpPr txBox="1">
            <a:spLocks noGrp="1"/>
          </p:cNvSpPr>
          <p:nvPr>
            <p:ph type="body" idx="1"/>
          </p:nvPr>
        </p:nvSpPr>
        <p:spPr>
          <a:xfrm>
            <a:off x="248050" y="1200375"/>
            <a:ext cx="4260300" cy="3340200"/>
          </a:xfrm>
          <a:prstGeom prst="rect">
            <a:avLst/>
          </a:prstGeom>
        </p:spPr>
        <p:txBody>
          <a:bodyPr spcFirstLastPara="1" wrap="square" lIns="91425" tIns="91425" rIns="91425" bIns="91425" anchor="t" anchorCtr="0">
            <a:normAutofit fontScale="92500" lnSpcReduction="20000"/>
          </a:bodyPr>
          <a:lstStyle/>
          <a:p>
            <a:pPr marL="0" lvl="0" indent="0" algn="l" rtl="0">
              <a:lnSpc>
                <a:spcPct val="105000"/>
              </a:lnSpc>
              <a:spcBef>
                <a:spcPts val="0"/>
              </a:spcBef>
              <a:spcAft>
                <a:spcPts val="0"/>
              </a:spcAft>
              <a:buSzPct val="69454"/>
              <a:buNone/>
            </a:pPr>
            <a:r>
              <a:rPr lang="en-GB" sz="1465" u="sng" dirty="0">
                <a:solidFill>
                  <a:schemeClr val="accent1"/>
                </a:solidFill>
                <a:latin typeface="+mj-lt"/>
              </a:rPr>
              <a:t>Blood Glucose Monitoring</a:t>
            </a:r>
            <a:endParaRPr sz="1465" u="sng"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Teach how to monitor blood glucose levels, understanding target ranges, recognition of </a:t>
            </a:r>
            <a:r>
              <a:rPr lang="en-GB" sz="1465" dirty="0" err="1">
                <a:solidFill>
                  <a:schemeClr val="accent1"/>
                </a:solidFill>
                <a:latin typeface="+mj-lt"/>
              </a:rPr>
              <a:t>hypoglycemia</a:t>
            </a:r>
            <a:r>
              <a:rPr lang="en-GB" sz="1465" dirty="0">
                <a:solidFill>
                  <a:schemeClr val="accent1"/>
                </a:solidFill>
                <a:latin typeface="+mj-lt"/>
              </a:rPr>
              <a:t> and </a:t>
            </a:r>
            <a:r>
              <a:rPr lang="en-GB" sz="1465" dirty="0" err="1">
                <a:solidFill>
                  <a:schemeClr val="accent1"/>
                </a:solidFill>
                <a:latin typeface="+mj-lt"/>
              </a:rPr>
              <a:t>hyperglycemia</a:t>
            </a:r>
            <a:r>
              <a:rPr lang="en-GB" sz="1465" dirty="0">
                <a:solidFill>
                  <a:schemeClr val="accent1"/>
                </a:solidFill>
                <a:latin typeface="+mj-lt"/>
              </a:rPr>
              <a:t>.</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u="sng" dirty="0">
                <a:solidFill>
                  <a:schemeClr val="accent1"/>
                </a:solidFill>
                <a:latin typeface="+mj-lt"/>
              </a:rPr>
              <a:t>Foot Care Education</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Daily self checks (cuts, blisters or infections), importance of good foot hygiene, early reporting of wounds</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u="sng" dirty="0">
                <a:solidFill>
                  <a:schemeClr val="accent1"/>
                </a:solidFill>
                <a:latin typeface="+mj-lt"/>
              </a:rPr>
              <a:t>Medication Adherence </a:t>
            </a:r>
            <a:endParaRPr sz="1465" u="sng" dirty="0">
              <a:solidFill>
                <a:schemeClr val="accent1"/>
              </a:solidFill>
              <a:latin typeface="+mj-lt"/>
            </a:endParaRPr>
          </a:p>
          <a:p>
            <a:pPr marL="0" lvl="0" indent="0" algn="l" rtl="0">
              <a:lnSpc>
                <a:spcPct val="105000"/>
              </a:lnSpc>
              <a:spcBef>
                <a:spcPts val="1200"/>
              </a:spcBef>
              <a:spcAft>
                <a:spcPts val="1200"/>
              </a:spcAft>
              <a:buSzPct val="69454"/>
              <a:buNone/>
            </a:pPr>
            <a:r>
              <a:rPr lang="en-GB" sz="1465" dirty="0">
                <a:solidFill>
                  <a:schemeClr val="accent1"/>
                </a:solidFill>
                <a:latin typeface="+mj-lt"/>
              </a:rPr>
              <a:t>Education correct use of medication, discuss side effects, highlight importance taking medication regularly</a:t>
            </a:r>
            <a:endParaRPr sz="1465" dirty="0">
              <a:solidFill>
                <a:schemeClr val="accent1"/>
              </a:solidFill>
              <a:latin typeface="+mj-lt"/>
            </a:endParaRPr>
          </a:p>
        </p:txBody>
      </p:sp>
      <p:sp>
        <p:nvSpPr>
          <p:cNvPr id="223" name="Google Shape;223;p23"/>
          <p:cNvSpPr txBox="1">
            <a:spLocks noGrp="1"/>
          </p:cNvSpPr>
          <p:nvPr>
            <p:ph type="body" idx="1"/>
          </p:nvPr>
        </p:nvSpPr>
        <p:spPr>
          <a:xfrm>
            <a:off x="4508350" y="1343350"/>
            <a:ext cx="4260300" cy="3340200"/>
          </a:xfrm>
          <a:prstGeom prst="rect">
            <a:avLst/>
          </a:prstGeom>
        </p:spPr>
        <p:txBody>
          <a:bodyPr spcFirstLastPara="1" wrap="square" lIns="91425" tIns="91425" rIns="91425" bIns="91425" anchor="t" anchorCtr="0">
            <a:normAutofit/>
          </a:bodyPr>
          <a:lstStyle/>
          <a:p>
            <a:pPr marL="0" lvl="0" indent="0" algn="l" rtl="0">
              <a:lnSpc>
                <a:spcPct val="105000"/>
              </a:lnSpc>
              <a:spcBef>
                <a:spcPts val="0"/>
              </a:spcBef>
              <a:spcAft>
                <a:spcPts val="0"/>
              </a:spcAft>
              <a:buSzPct val="69454"/>
              <a:buNone/>
            </a:pPr>
            <a:r>
              <a:rPr lang="en-GB" sz="1465" u="sng" dirty="0">
                <a:solidFill>
                  <a:schemeClr val="accent1"/>
                </a:solidFill>
                <a:latin typeface="+mj-lt"/>
              </a:rPr>
              <a:t>Smoking Cessation Support</a:t>
            </a:r>
            <a:endParaRPr sz="1465" u="sng"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Offer referral to smoking services, provide ongoing encouragement and follow ups</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u="sng" dirty="0">
                <a:solidFill>
                  <a:schemeClr val="accent1"/>
                </a:solidFill>
                <a:latin typeface="+mj-lt"/>
              </a:rPr>
              <a:t>Weight Management and Lifestyle Support</a:t>
            </a:r>
            <a:endParaRPr sz="1465" u="sng"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Support healthy diet and exercise goals, encourage realistic, sustainable lifestyle choices</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u="sng" dirty="0">
                <a:solidFill>
                  <a:schemeClr val="accent1"/>
                </a:solidFill>
                <a:latin typeface="+mj-lt"/>
              </a:rPr>
              <a:t>Psychological support</a:t>
            </a:r>
            <a:endParaRPr sz="1465" u="sng"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Acknowledge emotional impact of living with a chronic condition, encourage access to counselling or diabetes support groups</a:t>
            </a:r>
            <a:endParaRPr sz="1465" dirty="0">
              <a:solidFill>
                <a:schemeClr val="accent1"/>
              </a:solidFill>
              <a:latin typeface="+mj-lt"/>
            </a:endParaRPr>
          </a:p>
          <a:p>
            <a:pPr marL="0" lvl="0" indent="0" algn="l" rtl="0">
              <a:lnSpc>
                <a:spcPct val="105000"/>
              </a:lnSpc>
              <a:spcBef>
                <a:spcPts val="1200"/>
              </a:spcBef>
              <a:spcAft>
                <a:spcPts val="1200"/>
              </a:spcAft>
              <a:buSzPct val="69454"/>
              <a:buNone/>
            </a:pPr>
            <a:endParaRPr sz="1465" dirty="0"/>
          </a:p>
        </p:txBody>
      </p:sp>
      <p:pic>
        <p:nvPicPr>
          <p:cNvPr id="2" name="Recorded Sound">
            <a:hlinkClick r:id="" action="ppaction://media"/>
            <a:extLst>
              <a:ext uri="{FF2B5EF4-FFF2-40B4-BE49-F238E27FC236}">
                <a16:creationId xmlns:a16="http://schemas.microsoft.com/office/drawing/2014/main" id="{7F77A8AD-B1F5-5796-8036-B94DAA623F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81287" y="443986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3250"/>
    </mc:Choice>
    <mc:Fallback>
      <p:transition spd="slow" advTm="103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2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2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latin typeface="+mj-lt"/>
              </a:rPr>
              <a:t>conclusion</a:t>
            </a:r>
            <a:endParaRPr sz="2400" dirty="0">
              <a:latin typeface="+mj-lt"/>
            </a:endParaRPr>
          </a:p>
        </p:txBody>
      </p:sp>
      <p:sp>
        <p:nvSpPr>
          <p:cNvPr id="229" name="Google Shape;229;p2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dirty="0">
                <a:solidFill>
                  <a:schemeClr val="accent1"/>
                </a:solidFill>
                <a:latin typeface="+mj-lt"/>
              </a:rPr>
              <a:t>Type 2 Diabetes is a long term metabolic condition that affects the body ability to regulate blood glucose due to insulin resistance. </a:t>
            </a:r>
            <a:endParaRPr dirty="0">
              <a:solidFill>
                <a:schemeClr val="accent1"/>
              </a:solidFill>
              <a:latin typeface="+mj-lt"/>
            </a:endParaRPr>
          </a:p>
          <a:p>
            <a:pPr marL="0" lvl="0" indent="0" algn="l" rtl="0">
              <a:spcBef>
                <a:spcPts val="1200"/>
              </a:spcBef>
              <a:spcAft>
                <a:spcPts val="0"/>
              </a:spcAft>
              <a:buNone/>
            </a:pPr>
            <a:r>
              <a:rPr lang="en-GB" dirty="0">
                <a:solidFill>
                  <a:schemeClr val="accent1"/>
                </a:solidFill>
                <a:latin typeface="+mj-lt"/>
              </a:rPr>
              <a:t>Effective management requires a combination of approaches:</a:t>
            </a:r>
            <a:endParaRPr dirty="0">
              <a:solidFill>
                <a:schemeClr val="accent1"/>
              </a:solidFill>
              <a:latin typeface="+mj-lt"/>
            </a:endParaRPr>
          </a:p>
          <a:p>
            <a:pPr marL="0" lvl="0" indent="0" algn="l" rtl="0">
              <a:spcBef>
                <a:spcPts val="1200"/>
              </a:spcBef>
              <a:spcAft>
                <a:spcPts val="0"/>
              </a:spcAft>
              <a:buNone/>
            </a:pPr>
            <a:r>
              <a:rPr lang="en-GB" b="1" dirty="0">
                <a:solidFill>
                  <a:schemeClr val="accent1"/>
                </a:solidFill>
                <a:latin typeface="+mj-lt"/>
              </a:rPr>
              <a:t>Medication</a:t>
            </a:r>
            <a:r>
              <a:rPr lang="en-GB" dirty="0">
                <a:solidFill>
                  <a:schemeClr val="accent1"/>
                </a:solidFill>
                <a:latin typeface="+mj-lt"/>
              </a:rPr>
              <a:t> to control blood glucose levels</a:t>
            </a:r>
            <a:endParaRPr dirty="0">
              <a:solidFill>
                <a:schemeClr val="accent1"/>
              </a:solidFill>
              <a:latin typeface="+mj-lt"/>
            </a:endParaRPr>
          </a:p>
          <a:p>
            <a:pPr marL="0" lvl="0" indent="0" algn="l" rtl="0">
              <a:spcBef>
                <a:spcPts val="1200"/>
              </a:spcBef>
              <a:spcAft>
                <a:spcPts val="0"/>
              </a:spcAft>
              <a:buNone/>
            </a:pPr>
            <a:r>
              <a:rPr lang="en-GB" b="1" dirty="0">
                <a:solidFill>
                  <a:schemeClr val="accent1"/>
                </a:solidFill>
                <a:latin typeface="+mj-lt"/>
              </a:rPr>
              <a:t>Lifestyle modifications</a:t>
            </a:r>
            <a:r>
              <a:rPr lang="en-GB" dirty="0">
                <a:solidFill>
                  <a:schemeClr val="accent1"/>
                </a:solidFill>
                <a:latin typeface="+mj-lt"/>
              </a:rPr>
              <a:t> such as improved diet, increased physical activity, and weight management</a:t>
            </a:r>
            <a:endParaRPr dirty="0">
              <a:solidFill>
                <a:schemeClr val="accent1"/>
              </a:solidFill>
              <a:latin typeface="+mj-lt"/>
            </a:endParaRPr>
          </a:p>
          <a:p>
            <a:pPr marL="0" lvl="0" indent="0" algn="l" rtl="0">
              <a:spcBef>
                <a:spcPts val="1200"/>
              </a:spcBef>
              <a:spcAft>
                <a:spcPts val="0"/>
              </a:spcAft>
              <a:buNone/>
            </a:pPr>
            <a:r>
              <a:rPr lang="en-GB" b="1" dirty="0">
                <a:solidFill>
                  <a:schemeClr val="accent1"/>
                </a:solidFill>
                <a:latin typeface="+mj-lt"/>
              </a:rPr>
              <a:t>Regular monitoring</a:t>
            </a:r>
            <a:r>
              <a:rPr lang="en-GB" dirty="0">
                <a:solidFill>
                  <a:schemeClr val="accent1"/>
                </a:solidFill>
                <a:latin typeface="+mj-lt"/>
              </a:rPr>
              <a:t> including HbA1c testing and routine health checks</a:t>
            </a:r>
            <a:endParaRPr dirty="0">
              <a:solidFill>
                <a:schemeClr val="accent1"/>
              </a:solidFill>
              <a:latin typeface="+mj-lt"/>
            </a:endParaRPr>
          </a:p>
          <a:p>
            <a:pPr marL="0" lvl="0" indent="0" algn="l" rtl="0">
              <a:spcBef>
                <a:spcPts val="1200"/>
              </a:spcBef>
              <a:spcAft>
                <a:spcPts val="0"/>
              </a:spcAft>
              <a:buNone/>
            </a:pPr>
            <a:r>
              <a:rPr lang="en-GB" b="1" dirty="0">
                <a:solidFill>
                  <a:schemeClr val="accent1"/>
                </a:solidFill>
                <a:latin typeface="+mj-lt"/>
              </a:rPr>
              <a:t>Patient education and nursing support</a:t>
            </a:r>
            <a:r>
              <a:rPr lang="en-GB" dirty="0">
                <a:solidFill>
                  <a:schemeClr val="accent1"/>
                </a:solidFill>
                <a:latin typeface="+mj-lt"/>
              </a:rPr>
              <a:t> to promote self management and prevent complications</a:t>
            </a:r>
            <a:endParaRPr dirty="0">
              <a:solidFill>
                <a:schemeClr val="accent1"/>
              </a:solidFill>
              <a:latin typeface="+mj-lt"/>
            </a:endParaRPr>
          </a:p>
          <a:p>
            <a:pPr marL="0" lvl="0" indent="0" algn="l" rtl="0">
              <a:spcBef>
                <a:spcPts val="1200"/>
              </a:spcBef>
              <a:spcAft>
                <a:spcPts val="1200"/>
              </a:spcAft>
              <a:buNone/>
            </a:pPr>
            <a:r>
              <a:rPr lang="en-GB" dirty="0">
                <a:solidFill>
                  <a:schemeClr val="accent1"/>
                </a:solidFill>
                <a:latin typeface="+mj-lt"/>
              </a:rPr>
              <a:t>Early diagnosis and consistent management are essential in reducing the risk of long term complications.</a:t>
            </a:r>
            <a:endParaRPr dirty="0">
              <a:solidFill>
                <a:schemeClr val="accent1"/>
              </a:solidFill>
              <a:latin typeface="+mj-lt"/>
            </a:endParaRPr>
          </a:p>
        </p:txBody>
      </p:sp>
      <p:pic>
        <p:nvPicPr>
          <p:cNvPr id="3" name="Recorded Sound">
            <a:hlinkClick r:id="" action="ppaction://media"/>
            <a:extLst>
              <a:ext uri="{FF2B5EF4-FFF2-40B4-BE49-F238E27FC236}">
                <a16:creationId xmlns:a16="http://schemas.microsoft.com/office/drawing/2014/main" id="{2FAF2C88-21F5-AA89-0748-E12742259D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81769" y="446001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627"/>
    </mc:Choice>
    <mc:Fallback>
      <p:transition spd="slow" advTm="74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2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b="0" dirty="0">
                <a:latin typeface="+mj-lt"/>
              </a:rPr>
              <a:t>References</a:t>
            </a:r>
            <a:endParaRPr sz="1600" b="0" dirty="0">
              <a:latin typeface="+mj-lt"/>
            </a:endParaRPr>
          </a:p>
        </p:txBody>
      </p:sp>
      <p:sp>
        <p:nvSpPr>
          <p:cNvPr id="235" name="Google Shape;235;p25"/>
          <p:cNvSpPr txBox="1">
            <a:spLocks noGrp="1"/>
          </p:cNvSpPr>
          <p:nvPr>
            <p:ph type="body" idx="1"/>
          </p:nvPr>
        </p:nvSpPr>
        <p:spPr>
          <a:xfrm>
            <a:off x="311700" y="693350"/>
            <a:ext cx="8520600" cy="3856348"/>
          </a:xfrm>
          <a:prstGeom prst="rect">
            <a:avLst/>
          </a:prstGeom>
        </p:spPr>
        <p:txBody>
          <a:bodyPr spcFirstLastPara="1" wrap="square" lIns="91425" tIns="91425" rIns="91425" bIns="91425" anchor="t" anchorCtr="0">
            <a:normAutofit fontScale="25000" lnSpcReduction="20000"/>
          </a:bodyPr>
          <a:lstStyle/>
          <a:p>
            <a:pPr marL="355600" lvl="0" indent="-12700" algn="l" rtl="0">
              <a:spcBef>
                <a:spcPts val="1200"/>
              </a:spcBef>
              <a:spcAft>
                <a:spcPts val="0"/>
              </a:spcAft>
              <a:buNone/>
            </a:pPr>
            <a:r>
              <a:rPr lang="en-GB" sz="3600" dirty="0">
                <a:solidFill>
                  <a:srgbClr val="000000"/>
                </a:solidFill>
                <a:latin typeface="+mj-lt"/>
                <a:ea typeface="Arial"/>
                <a:cs typeface="Arial"/>
                <a:sym typeface="Arial"/>
              </a:rPr>
              <a:t>Ahmadi, L. and Goldman, M.B., 2020. Primary polydipsia: update. Best practice &amp; research Clinical endocrinology &amp; metabolism, 34(5), p.101469.</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Bergman, R.N. (2021) ‘Origins and history of the minimal model of glucose regulation’, </a:t>
            </a:r>
            <a:r>
              <a:rPr lang="en-GB" sz="3600" i="1" dirty="0">
                <a:solidFill>
                  <a:srgbClr val="000000"/>
                </a:solidFill>
                <a:latin typeface="+mj-lt"/>
                <a:ea typeface="Arial"/>
                <a:cs typeface="Arial"/>
                <a:sym typeface="Arial"/>
              </a:rPr>
              <a:t>Frontiers in Endocrinology</a:t>
            </a:r>
            <a:r>
              <a:rPr lang="en-GB" sz="3600" dirty="0">
                <a:solidFill>
                  <a:srgbClr val="000000"/>
                </a:solidFill>
                <a:latin typeface="+mj-lt"/>
                <a:ea typeface="Arial"/>
                <a:cs typeface="Arial"/>
                <a:sym typeface="Arial"/>
              </a:rPr>
              <a:t>, 11. doi:10.3389/fendo.2020.583016.</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Burgess, J.L., Wyant, W.A., Abdo </a:t>
            </a:r>
            <a:r>
              <a:rPr lang="en-GB" sz="3600" dirty="0" err="1">
                <a:solidFill>
                  <a:srgbClr val="000000"/>
                </a:solidFill>
                <a:latin typeface="+mj-lt"/>
                <a:ea typeface="Arial"/>
                <a:cs typeface="Arial"/>
                <a:sym typeface="Arial"/>
              </a:rPr>
              <a:t>Abujamra</a:t>
            </a:r>
            <a:r>
              <a:rPr lang="en-GB" sz="3600" dirty="0">
                <a:solidFill>
                  <a:srgbClr val="000000"/>
                </a:solidFill>
                <a:latin typeface="+mj-lt"/>
                <a:ea typeface="Arial"/>
                <a:cs typeface="Arial"/>
                <a:sym typeface="Arial"/>
              </a:rPr>
              <a:t>, B., Kirsner, R.S. and </a:t>
            </a:r>
            <a:r>
              <a:rPr lang="en-GB" sz="3600" dirty="0" err="1">
                <a:solidFill>
                  <a:srgbClr val="000000"/>
                </a:solidFill>
                <a:latin typeface="+mj-lt"/>
                <a:ea typeface="Arial"/>
                <a:cs typeface="Arial"/>
                <a:sym typeface="Arial"/>
              </a:rPr>
              <a:t>Jozic</a:t>
            </a:r>
            <a:r>
              <a:rPr lang="en-GB" sz="3600" dirty="0">
                <a:solidFill>
                  <a:srgbClr val="000000"/>
                </a:solidFill>
                <a:latin typeface="+mj-lt"/>
                <a:ea typeface="Arial"/>
                <a:cs typeface="Arial"/>
                <a:sym typeface="Arial"/>
              </a:rPr>
              <a:t>, I., 2021. Diabetic wound-healing science. Medicina, 57(10), p.1072.</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Clyne, A.M. (2021) ‘Endothelial response to glucose: Dysfunction, metabolism, and transport’, </a:t>
            </a:r>
            <a:r>
              <a:rPr lang="en-GB" sz="3600" i="1" dirty="0">
                <a:solidFill>
                  <a:srgbClr val="000000"/>
                </a:solidFill>
                <a:latin typeface="+mj-lt"/>
                <a:ea typeface="Arial"/>
                <a:cs typeface="Arial"/>
                <a:sym typeface="Arial"/>
              </a:rPr>
              <a:t>Biochemical Society Transactions</a:t>
            </a:r>
            <a:r>
              <a:rPr lang="en-GB" sz="3600" dirty="0">
                <a:solidFill>
                  <a:srgbClr val="000000"/>
                </a:solidFill>
                <a:latin typeface="+mj-lt"/>
                <a:ea typeface="Arial"/>
                <a:cs typeface="Arial"/>
                <a:sym typeface="Arial"/>
              </a:rPr>
              <a:t>, 49(1), pp. 313–325. doi:10.1042/bst20200611.</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de Boer, I.H. </a:t>
            </a:r>
            <a:r>
              <a:rPr lang="en-GB" sz="3600" i="1" dirty="0">
                <a:solidFill>
                  <a:srgbClr val="000000"/>
                </a:solidFill>
                <a:latin typeface="+mj-lt"/>
                <a:ea typeface="Arial"/>
                <a:cs typeface="Arial"/>
                <a:sym typeface="Arial"/>
              </a:rPr>
              <a:t>et al.</a:t>
            </a:r>
            <a:r>
              <a:rPr lang="en-GB" sz="3600" dirty="0">
                <a:solidFill>
                  <a:srgbClr val="000000"/>
                </a:solidFill>
                <a:latin typeface="+mj-lt"/>
                <a:ea typeface="Arial"/>
                <a:cs typeface="Arial"/>
                <a:sym typeface="Arial"/>
              </a:rPr>
              <a:t> (2022a) ‘Diabetes management in chronic kidney disease: A consensus report by the American Diabetes Association (ADA) and kidney disease: Improving global outcomes (KDIGO)’, </a:t>
            </a:r>
            <a:r>
              <a:rPr lang="en-GB" sz="3600" i="1" dirty="0">
                <a:solidFill>
                  <a:srgbClr val="000000"/>
                </a:solidFill>
                <a:latin typeface="+mj-lt"/>
                <a:ea typeface="Arial"/>
                <a:cs typeface="Arial"/>
                <a:sym typeface="Arial"/>
              </a:rPr>
              <a:t>Kidney International</a:t>
            </a:r>
            <a:r>
              <a:rPr lang="en-GB" sz="3600" dirty="0">
                <a:solidFill>
                  <a:srgbClr val="000000"/>
                </a:solidFill>
                <a:latin typeface="+mj-lt"/>
                <a:ea typeface="Arial"/>
                <a:cs typeface="Arial"/>
                <a:sym typeface="Arial"/>
              </a:rPr>
              <a:t>, 102(5), pp. 974–989. doi:10.1016/j.kint.2022.08.012.</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.de Boer, I.H. </a:t>
            </a:r>
            <a:r>
              <a:rPr lang="en-GB" sz="3600" i="1" dirty="0">
                <a:solidFill>
                  <a:srgbClr val="000000"/>
                </a:solidFill>
                <a:latin typeface="+mj-lt"/>
                <a:ea typeface="Arial"/>
                <a:cs typeface="Arial"/>
                <a:sym typeface="Arial"/>
              </a:rPr>
              <a:t>et al.</a:t>
            </a:r>
            <a:r>
              <a:rPr lang="en-GB" sz="3600" dirty="0">
                <a:solidFill>
                  <a:srgbClr val="000000"/>
                </a:solidFill>
                <a:latin typeface="+mj-lt"/>
                <a:ea typeface="Arial"/>
                <a:cs typeface="Arial"/>
                <a:sym typeface="Arial"/>
              </a:rPr>
              <a:t> (2022b) ‘Diabetes management in chronic kidney disease: A consensus report by the American Diabetes Association (ADA) and kidney disease: Improving global outcomes (KDIGO)’, </a:t>
            </a:r>
            <a:r>
              <a:rPr lang="en-GB" sz="3600" i="1" dirty="0">
                <a:solidFill>
                  <a:srgbClr val="000000"/>
                </a:solidFill>
                <a:latin typeface="+mj-lt"/>
                <a:ea typeface="Arial"/>
                <a:cs typeface="Arial"/>
                <a:sym typeface="Arial"/>
              </a:rPr>
              <a:t>Kidney International</a:t>
            </a:r>
            <a:r>
              <a:rPr lang="en-GB" sz="3600" dirty="0">
                <a:solidFill>
                  <a:srgbClr val="000000"/>
                </a:solidFill>
                <a:latin typeface="+mj-lt"/>
                <a:ea typeface="Arial"/>
                <a:cs typeface="Arial"/>
                <a:sym typeface="Arial"/>
              </a:rPr>
              <a:t>, 102(5), pp. 974–989. doi:10.1016/j.kint.2022.08.012.</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Holt, R.I., Cockram, C.S., Ma, R.C. and Luk, A.O., 2024. Diabetes and infection: review of the epidemiology, mechanisms and principles of treatment. </a:t>
            </a:r>
            <a:r>
              <a:rPr lang="en-GB" sz="3600" dirty="0" err="1">
                <a:solidFill>
                  <a:srgbClr val="000000"/>
                </a:solidFill>
                <a:latin typeface="+mj-lt"/>
                <a:ea typeface="Arial"/>
                <a:cs typeface="Arial"/>
                <a:sym typeface="Arial"/>
              </a:rPr>
              <a:t>Diabetologia</a:t>
            </a:r>
            <a:r>
              <a:rPr lang="en-GB" sz="3600" dirty="0">
                <a:solidFill>
                  <a:srgbClr val="000000"/>
                </a:solidFill>
                <a:latin typeface="+mj-lt"/>
                <a:ea typeface="Arial"/>
                <a:cs typeface="Arial"/>
                <a:sym typeface="Arial"/>
              </a:rPr>
              <a:t>, 67(7), pp.1168-1180.</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Jung, W., 2022. Alcohol drinking, smoking, and diabetes. The Journal of Korean Diabetes, 23(3), pp.192-200.</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Khamis, A.M. (2023) ‘Pathophysiology, diagnostic criteria, and approaches to type 2 diabetes remission’, </a:t>
            </a:r>
            <a:r>
              <a:rPr lang="en-GB" sz="3600" i="1" dirty="0" err="1">
                <a:solidFill>
                  <a:srgbClr val="000000"/>
                </a:solidFill>
                <a:latin typeface="+mj-lt"/>
                <a:ea typeface="Arial"/>
                <a:cs typeface="Arial"/>
                <a:sym typeface="Arial"/>
              </a:rPr>
              <a:t>Cureus</a:t>
            </a:r>
            <a:r>
              <a:rPr lang="en-GB" sz="3600" dirty="0">
                <a:solidFill>
                  <a:srgbClr val="000000"/>
                </a:solidFill>
                <a:latin typeface="+mj-lt"/>
                <a:ea typeface="Arial"/>
                <a:cs typeface="Arial"/>
                <a:sym typeface="Arial"/>
              </a:rPr>
              <a:t> [Preprint]. doi:10.7759/cureus.33908.</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err="1">
                <a:solidFill>
                  <a:srgbClr val="000000"/>
                </a:solidFill>
                <a:latin typeface="+mj-lt"/>
                <a:ea typeface="Arial"/>
                <a:cs typeface="Arial"/>
                <a:sym typeface="Arial"/>
              </a:rPr>
              <a:t>Mosenzon</a:t>
            </a:r>
            <a:r>
              <a:rPr lang="en-GB" sz="3600" dirty="0">
                <a:solidFill>
                  <a:srgbClr val="000000"/>
                </a:solidFill>
                <a:latin typeface="+mj-lt"/>
                <a:ea typeface="Arial"/>
                <a:cs typeface="Arial"/>
                <a:sym typeface="Arial"/>
              </a:rPr>
              <a:t>, O. </a:t>
            </a:r>
            <a:r>
              <a:rPr lang="en-GB" sz="3600" i="1" dirty="0">
                <a:solidFill>
                  <a:srgbClr val="000000"/>
                </a:solidFill>
                <a:latin typeface="+mj-lt"/>
                <a:ea typeface="Arial"/>
                <a:cs typeface="Arial"/>
                <a:sym typeface="Arial"/>
              </a:rPr>
              <a:t>et al.</a:t>
            </a:r>
            <a:r>
              <a:rPr lang="en-GB" sz="3600" dirty="0">
                <a:solidFill>
                  <a:srgbClr val="000000"/>
                </a:solidFill>
                <a:latin typeface="+mj-lt"/>
                <a:ea typeface="Arial"/>
                <a:cs typeface="Arial"/>
                <a:sym typeface="Arial"/>
              </a:rPr>
              <a:t> (2023) ‘Diabetes and stroke: What are the connections?’, </a:t>
            </a:r>
            <a:r>
              <a:rPr lang="en-GB" sz="3600" i="1" dirty="0">
                <a:solidFill>
                  <a:srgbClr val="000000"/>
                </a:solidFill>
                <a:latin typeface="+mj-lt"/>
                <a:ea typeface="Arial"/>
                <a:cs typeface="Arial"/>
                <a:sym typeface="Arial"/>
              </a:rPr>
              <a:t>Journal of Stroke</a:t>
            </a:r>
            <a:r>
              <a:rPr lang="en-GB" sz="3600" dirty="0">
                <a:solidFill>
                  <a:srgbClr val="000000"/>
                </a:solidFill>
                <a:latin typeface="+mj-lt"/>
                <a:ea typeface="Arial"/>
                <a:cs typeface="Arial"/>
                <a:sym typeface="Arial"/>
              </a:rPr>
              <a:t>, 25(1), pp. 26–38. doi:10.5853/jos.2022.02306.</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NHS (2022) </a:t>
            </a:r>
            <a:r>
              <a:rPr lang="en-GB" sz="3600" i="1" dirty="0">
                <a:solidFill>
                  <a:srgbClr val="000000"/>
                </a:solidFill>
                <a:latin typeface="+mj-lt"/>
                <a:ea typeface="Arial"/>
                <a:cs typeface="Arial"/>
                <a:sym typeface="Arial"/>
              </a:rPr>
              <a:t>About metformin</a:t>
            </a:r>
            <a:r>
              <a:rPr lang="en-GB" sz="3600" dirty="0">
                <a:solidFill>
                  <a:srgbClr val="000000"/>
                </a:solidFill>
                <a:latin typeface="+mj-lt"/>
                <a:ea typeface="Arial"/>
                <a:cs typeface="Arial"/>
                <a:sym typeface="Arial"/>
              </a:rPr>
              <a:t>, </a:t>
            </a:r>
            <a:r>
              <a:rPr lang="en-GB" sz="3600" i="1" dirty="0">
                <a:solidFill>
                  <a:srgbClr val="000000"/>
                </a:solidFill>
                <a:latin typeface="+mj-lt"/>
                <a:ea typeface="Arial"/>
                <a:cs typeface="Arial"/>
                <a:sym typeface="Arial"/>
              </a:rPr>
              <a:t>NHS choices</a:t>
            </a:r>
            <a:r>
              <a:rPr lang="en-GB" sz="3600" dirty="0">
                <a:solidFill>
                  <a:srgbClr val="000000"/>
                </a:solidFill>
                <a:latin typeface="+mj-lt"/>
                <a:ea typeface="Arial"/>
                <a:cs typeface="Arial"/>
                <a:sym typeface="Arial"/>
              </a:rPr>
              <a:t>. Available at: https://www.nhs.uk/medicines/metformin/about-metformin/ (Accessed: 13 June 2026).</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endParaRPr lang="en-GB" sz="3200" dirty="0">
              <a:solidFill>
                <a:srgbClr val="000000"/>
              </a:solidFill>
              <a:latin typeface="+mj-lt"/>
              <a:ea typeface="Arial"/>
              <a:cs typeface="Arial"/>
              <a:sym typeface="Arial"/>
            </a:endParaRPr>
          </a:p>
          <a:p>
            <a:pPr marL="0" lvl="0" indent="0" algn="l" rtl="0">
              <a:spcBef>
                <a:spcPts val="1200"/>
              </a:spcBef>
              <a:spcAft>
                <a:spcPts val="1200"/>
              </a:spcAft>
              <a:buNone/>
            </a:pP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E82BACF-FCB2-5B83-E336-9807BE277CA1}"/>
              </a:ext>
            </a:extLst>
          </p:cNvPr>
          <p:cNvSpPr>
            <a:spLocks noGrp="1"/>
          </p:cNvSpPr>
          <p:nvPr>
            <p:ph type="body" idx="1"/>
          </p:nvPr>
        </p:nvSpPr>
        <p:spPr/>
        <p:txBody>
          <a:bodyPr>
            <a:normAutofit fontScale="47500" lnSpcReduction="20000"/>
          </a:bodyPr>
          <a:lstStyle/>
          <a:p>
            <a:pPr marL="355600" lvl="0" indent="-12700">
              <a:spcBef>
                <a:spcPts val="1200"/>
              </a:spcBef>
              <a:buNone/>
            </a:pPr>
            <a:r>
              <a:rPr lang="en-GB" dirty="0">
                <a:solidFill>
                  <a:srgbClr val="000000"/>
                </a:solidFill>
                <a:latin typeface="+mj-lt"/>
                <a:ea typeface="Arial"/>
                <a:cs typeface="Arial"/>
                <a:sym typeface="Arial"/>
              </a:rPr>
              <a:t>Nirmalan, N. and Nirmalan, M. (2020) ‘Hormonal control of metabolism: Regulation of plasma glucose’, </a:t>
            </a:r>
            <a:r>
              <a:rPr lang="en-GB" i="1" dirty="0">
                <a:solidFill>
                  <a:srgbClr val="000000"/>
                </a:solidFill>
                <a:latin typeface="+mj-lt"/>
                <a:ea typeface="Arial"/>
                <a:cs typeface="Arial"/>
                <a:sym typeface="Arial"/>
              </a:rPr>
              <a:t>Anaesthesia &amp;amp; Intensive Care Medicine</a:t>
            </a:r>
            <a:r>
              <a:rPr lang="en-GB" dirty="0">
                <a:solidFill>
                  <a:srgbClr val="000000"/>
                </a:solidFill>
                <a:latin typeface="+mj-lt"/>
                <a:ea typeface="Arial"/>
                <a:cs typeface="Arial"/>
                <a:sym typeface="Arial"/>
              </a:rPr>
              <a:t>, 21(11), pp. 578–583. doi:10.1016/j.mpaic.2020.08.002.</a:t>
            </a:r>
          </a:p>
          <a:p>
            <a:pPr marL="355600" lvl="0" indent="-12700">
              <a:spcBef>
                <a:spcPts val="1200"/>
              </a:spcBef>
              <a:buNone/>
            </a:pPr>
            <a:r>
              <a:rPr lang="en-GB" dirty="0">
                <a:solidFill>
                  <a:srgbClr val="000000"/>
                </a:solidFill>
                <a:latin typeface="+mj-lt"/>
                <a:ea typeface="Arial"/>
                <a:cs typeface="Arial"/>
                <a:sym typeface="Arial"/>
              </a:rPr>
              <a:t>Sai Kumar, B.A. (2023) ‘Hormonal regulation of metabolism, water, and minerals’, </a:t>
            </a:r>
            <a:r>
              <a:rPr lang="en-GB" i="1" dirty="0">
                <a:solidFill>
                  <a:srgbClr val="000000"/>
                </a:solidFill>
                <a:latin typeface="+mj-lt"/>
                <a:ea typeface="Arial"/>
                <a:cs typeface="Arial"/>
                <a:sym typeface="Arial"/>
              </a:rPr>
              <a:t>Textbook of Veterinary Physiology</a:t>
            </a:r>
            <a:r>
              <a:rPr lang="en-GB" dirty="0">
                <a:solidFill>
                  <a:srgbClr val="000000"/>
                </a:solidFill>
                <a:latin typeface="+mj-lt"/>
                <a:ea typeface="Arial"/>
                <a:cs typeface="Arial"/>
                <a:sym typeface="Arial"/>
              </a:rPr>
              <a:t>, pp. 391–415. doi:10.1007/978-981-19-9410-4_16.</a:t>
            </a:r>
          </a:p>
          <a:p>
            <a:pPr marL="355600" lvl="0" indent="-12700">
              <a:spcBef>
                <a:spcPts val="1200"/>
              </a:spcBef>
              <a:buNone/>
            </a:pPr>
            <a:r>
              <a:rPr lang="en-GB" dirty="0">
                <a:solidFill>
                  <a:srgbClr val="000000"/>
                </a:solidFill>
                <a:latin typeface="+mj-lt"/>
                <a:ea typeface="Arial"/>
                <a:cs typeface="Arial"/>
                <a:sym typeface="Arial"/>
              </a:rPr>
              <a:t>Shahid Z, Singh G. Physiology, Islets of Langerhans. In: </a:t>
            </a:r>
            <a:r>
              <a:rPr lang="en-GB" dirty="0" err="1">
                <a:solidFill>
                  <a:srgbClr val="000000"/>
                </a:solidFill>
                <a:latin typeface="+mj-lt"/>
                <a:ea typeface="Arial"/>
                <a:cs typeface="Arial"/>
                <a:sym typeface="Arial"/>
              </a:rPr>
              <a:t>StatPearls</a:t>
            </a:r>
            <a:r>
              <a:rPr lang="en-GB" dirty="0">
                <a:solidFill>
                  <a:srgbClr val="000000"/>
                </a:solidFill>
                <a:latin typeface="+mj-lt"/>
                <a:ea typeface="Arial"/>
                <a:cs typeface="Arial"/>
                <a:sym typeface="Arial"/>
              </a:rPr>
              <a:t>. </a:t>
            </a:r>
            <a:r>
              <a:rPr lang="en-GB" dirty="0" err="1">
                <a:solidFill>
                  <a:srgbClr val="000000"/>
                </a:solidFill>
                <a:latin typeface="+mj-lt"/>
                <a:ea typeface="Arial"/>
                <a:cs typeface="Arial"/>
                <a:sym typeface="Arial"/>
              </a:rPr>
              <a:t>StatPearls</a:t>
            </a:r>
            <a:r>
              <a:rPr lang="en-GB" dirty="0">
                <a:solidFill>
                  <a:srgbClr val="000000"/>
                </a:solidFill>
                <a:latin typeface="+mj-lt"/>
                <a:ea typeface="Arial"/>
                <a:cs typeface="Arial"/>
                <a:sym typeface="Arial"/>
              </a:rPr>
              <a:t> Publishing, Treasure Island (FL); 2026. PMID: 31194442.</a:t>
            </a:r>
          </a:p>
          <a:p>
            <a:pPr marL="355600" lvl="0" indent="-12700">
              <a:spcBef>
                <a:spcPts val="1200"/>
              </a:spcBef>
              <a:buNone/>
            </a:pPr>
            <a:r>
              <a:rPr lang="en-GB" dirty="0">
                <a:solidFill>
                  <a:srgbClr val="000000"/>
                </a:solidFill>
                <a:latin typeface="+mj-lt"/>
                <a:ea typeface="Arial"/>
                <a:cs typeface="Arial"/>
                <a:sym typeface="Arial"/>
              </a:rPr>
              <a:t>Strand, N. </a:t>
            </a:r>
            <a:r>
              <a:rPr lang="en-GB" i="1" dirty="0">
                <a:solidFill>
                  <a:srgbClr val="000000"/>
                </a:solidFill>
                <a:latin typeface="+mj-lt"/>
                <a:ea typeface="Arial"/>
                <a:cs typeface="Arial"/>
                <a:sym typeface="Arial"/>
              </a:rPr>
              <a:t>et al.</a:t>
            </a:r>
            <a:r>
              <a:rPr lang="en-GB" dirty="0">
                <a:solidFill>
                  <a:srgbClr val="000000"/>
                </a:solidFill>
                <a:latin typeface="+mj-lt"/>
                <a:ea typeface="Arial"/>
                <a:cs typeface="Arial"/>
                <a:sym typeface="Arial"/>
              </a:rPr>
              <a:t> (2024) ‘Diabetic neuropathy: Pathophysiology review’, </a:t>
            </a:r>
            <a:r>
              <a:rPr lang="en-GB" i="1" dirty="0">
                <a:solidFill>
                  <a:srgbClr val="000000"/>
                </a:solidFill>
                <a:latin typeface="+mj-lt"/>
                <a:ea typeface="Arial"/>
                <a:cs typeface="Arial"/>
                <a:sym typeface="Arial"/>
              </a:rPr>
              <a:t>Current Pain and Headache Reports</a:t>
            </a:r>
            <a:r>
              <a:rPr lang="en-GB" dirty="0">
                <a:solidFill>
                  <a:srgbClr val="000000"/>
                </a:solidFill>
                <a:latin typeface="+mj-lt"/>
                <a:ea typeface="Arial"/>
                <a:cs typeface="Arial"/>
                <a:sym typeface="Arial"/>
              </a:rPr>
              <a:t>, 28(6), pp. 481–487. doi:10.1007/s11916-024-01243-5.</a:t>
            </a:r>
          </a:p>
          <a:p>
            <a:pPr marL="355600" lvl="0" indent="-12700">
              <a:spcBef>
                <a:spcPts val="1200"/>
              </a:spcBef>
              <a:buNone/>
            </a:pPr>
            <a:r>
              <a:rPr lang="en-GB" dirty="0">
                <a:solidFill>
                  <a:srgbClr val="000000"/>
                </a:solidFill>
                <a:latin typeface="+mj-lt"/>
                <a:ea typeface="Arial"/>
                <a:cs typeface="Arial"/>
                <a:sym typeface="Arial"/>
              </a:rPr>
              <a:t>Tonga, E. </a:t>
            </a:r>
            <a:r>
              <a:rPr lang="en-GB" i="1" dirty="0">
                <a:solidFill>
                  <a:srgbClr val="000000"/>
                </a:solidFill>
                <a:latin typeface="+mj-lt"/>
                <a:ea typeface="Arial"/>
                <a:cs typeface="Arial"/>
                <a:sym typeface="Arial"/>
              </a:rPr>
              <a:t>et al.</a:t>
            </a:r>
            <a:r>
              <a:rPr lang="en-GB" dirty="0">
                <a:solidFill>
                  <a:srgbClr val="000000"/>
                </a:solidFill>
                <a:latin typeface="+mj-lt"/>
                <a:ea typeface="Arial"/>
                <a:cs typeface="Arial"/>
                <a:sym typeface="Arial"/>
              </a:rPr>
              <a:t> (2025) ‘Physical activity guidelines for adults with type 2 diabetes: Systematic review’, </a:t>
            </a:r>
            <a:r>
              <a:rPr lang="en-GB" i="1" dirty="0">
                <a:solidFill>
                  <a:srgbClr val="000000"/>
                </a:solidFill>
                <a:latin typeface="+mj-lt"/>
                <a:ea typeface="Arial"/>
                <a:cs typeface="Arial"/>
                <a:sym typeface="Arial"/>
              </a:rPr>
              <a:t>Diabetes Research and Clinical Practice</a:t>
            </a:r>
            <a:r>
              <a:rPr lang="en-GB" dirty="0">
                <a:solidFill>
                  <a:srgbClr val="000000"/>
                </a:solidFill>
                <a:latin typeface="+mj-lt"/>
                <a:ea typeface="Arial"/>
                <a:cs typeface="Arial"/>
                <a:sym typeface="Arial"/>
              </a:rPr>
              <a:t>, 220, p. 111982. doi:10.1016/j.diabres.2024.111982.</a:t>
            </a:r>
          </a:p>
          <a:p>
            <a:pPr marL="355600" lvl="0" indent="-12700">
              <a:spcBef>
                <a:spcPts val="1200"/>
              </a:spcBef>
              <a:buNone/>
            </a:pPr>
            <a:r>
              <a:rPr lang="en-GB" dirty="0">
                <a:solidFill>
                  <a:srgbClr val="000000"/>
                </a:solidFill>
                <a:latin typeface="+mj-lt"/>
                <a:ea typeface="Arial"/>
                <a:cs typeface="Arial"/>
                <a:sym typeface="Arial"/>
              </a:rPr>
              <a:t>Vallon, V. and Thomson, S.C. (2020) ‘The tubular hypothesis of nephron filtration and diabetic kidney disease’, </a:t>
            </a:r>
            <a:r>
              <a:rPr lang="en-GB" i="1" dirty="0">
                <a:solidFill>
                  <a:srgbClr val="000000"/>
                </a:solidFill>
                <a:latin typeface="+mj-lt"/>
                <a:ea typeface="Arial"/>
                <a:cs typeface="Arial"/>
                <a:sym typeface="Arial"/>
              </a:rPr>
              <a:t>Nature Reviews Nephrology</a:t>
            </a:r>
            <a:r>
              <a:rPr lang="en-GB" dirty="0">
                <a:solidFill>
                  <a:srgbClr val="000000"/>
                </a:solidFill>
                <a:latin typeface="+mj-lt"/>
                <a:ea typeface="Arial"/>
                <a:cs typeface="Arial"/>
                <a:sym typeface="Arial"/>
              </a:rPr>
              <a:t>, 16(6), pp. 317–336. doi:10.1038/s41581-020-0256-y.</a:t>
            </a:r>
          </a:p>
          <a:p>
            <a:pPr marL="355600" lvl="0" indent="-12700">
              <a:spcBef>
                <a:spcPts val="1200"/>
              </a:spcBef>
              <a:buNone/>
            </a:pPr>
            <a:r>
              <a:rPr lang="en-GB" dirty="0">
                <a:solidFill>
                  <a:srgbClr val="000000"/>
                </a:solidFill>
                <a:latin typeface="+mj-lt"/>
                <a:ea typeface="Arial"/>
                <a:cs typeface="Arial"/>
                <a:sym typeface="Arial"/>
              </a:rPr>
              <a:t>WHO (2024) </a:t>
            </a:r>
            <a:r>
              <a:rPr lang="en-GB" i="1" dirty="0">
                <a:solidFill>
                  <a:srgbClr val="000000"/>
                </a:solidFill>
                <a:latin typeface="+mj-lt"/>
                <a:ea typeface="Arial"/>
                <a:cs typeface="Arial"/>
                <a:sym typeface="Arial"/>
              </a:rPr>
              <a:t>Diabetes</a:t>
            </a:r>
            <a:r>
              <a:rPr lang="en-GB" dirty="0">
                <a:solidFill>
                  <a:srgbClr val="000000"/>
                </a:solidFill>
                <a:latin typeface="+mj-lt"/>
                <a:ea typeface="Arial"/>
                <a:cs typeface="Arial"/>
                <a:sym typeface="Arial"/>
              </a:rPr>
              <a:t>, </a:t>
            </a:r>
            <a:r>
              <a:rPr lang="en-GB" i="1" dirty="0">
                <a:solidFill>
                  <a:srgbClr val="000000"/>
                </a:solidFill>
                <a:latin typeface="+mj-lt"/>
                <a:ea typeface="Arial"/>
                <a:cs typeface="Arial"/>
                <a:sym typeface="Arial"/>
              </a:rPr>
              <a:t>World Health Organization</a:t>
            </a:r>
            <a:r>
              <a:rPr lang="en-GB" dirty="0">
                <a:solidFill>
                  <a:srgbClr val="000000"/>
                </a:solidFill>
                <a:latin typeface="+mj-lt"/>
                <a:ea typeface="Arial"/>
                <a:cs typeface="Arial"/>
                <a:sym typeface="Arial"/>
              </a:rPr>
              <a:t>. Available at: https://www.who.int/news-room/fact-sheets/detail/diabetes (Accessed: 13 June 2026).</a:t>
            </a:r>
          </a:p>
          <a:p>
            <a:pPr marL="355600" lvl="0" indent="-12700">
              <a:spcBef>
                <a:spcPts val="1200"/>
              </a:spcBef>
              <a:buNone/>
            </a:pPr>
            <a:r>
              <a:rPr lang="en-GB" dirty="0">
                <a:solidFill>
                  <a:srgbClr val="000000"/>
                </a:solidFill>
                <a:latin typeface="+mj-lt"/>
                <a:ea typeface="Arial"/>
                <a:cs typeface="Arial"/>
                <a:sym typeface="Arial"/>
              </a:rPr>
              <a:t>YERIMA, A., 2025. ANATOMICAL CHANGES IN PANCREATIC ISLET CELLS IN DIABETES MELITUS (Doctoral dissertation, DEPARTMENT OF HUMAN ANATOMY, FACULTY OF BASIC MEDICAL SCIENCES, COLLEGE OF MEDICAL SCIENCES, YOBE STATE UNIVERSITY).</a:t>
            </a:r>
          </a:p>
          <a:p>
            <a:pPr marL="355600" lvl="0" indent="-12700">
              <a:spcBef>
                <a:spcPts val="1200"/>
              </a:spcBef>
              <a:buNone/>
            </a:pPr>
            <a:endParaRPr lang="en-GB" dirty="0">
              <a:solidFill>
                <a:srgbClr val="000000"/>
              </a:solidFill>
              <a:ea typeface="Arial"/>
              <a:cs typeface="Arial"/>
              <a:sym typeface="Arial"/>
            </a:endParaRPr>
          </a:p>
          <a:p>
            <a:pPr marL="114300" indent="0">
              <a:buNone/>
            </a:pPr>
            <a:endParaRPr lang="en-US" dirty="0"/>
          </a:p>
        </p:txBody>
      </p:sp>
    </p:spTree>
    <p:extLst>
      <p:ext uri="{BB962C8B-B14F-4D97-AF65-F5344CB8AC3E}">
        <p14:creationId xmlns:p14="http://schemas.microsoft.com/office/powerpoint/2010/main" val="331831215"/>
      </p:ext>
    </p:extLst>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122</TotalTime>
  <Words>1722</Words>
  <Application>Microsoft Office PowerPoint</Application>
  <PresentationFormat>On-screen Show (16:9)</PresentationFormat>
  <Paragraphs>124</Paragraphs>
  <Slides>15</Slides>
  <Notes>13</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Roboto</vt:lpstr>
      <vt:lpstr>Arial</vt:lpstr>
      <vt:lpstr>Source Code Pro</vt:lpstr>
      <vt:lpstr>Amatic SC</vt:lpstr>
      <vt:lpstr>Beach Day</vt:lpstr>
      <vt:lpstr>Name: Latisha Whervin Student ID: 2440122 Module Code:BMHP5023 Module: Introduction to Physiology </vt:lpstr>
      <vt:lpstr>Understanding type 2 diabetes: anatomy, physiology and patient care</vt:lpstr>
      <vt:lpstr>What is diabetes?</vt:lpstr>
      <vt:lpstr>Patient profile (fictional case study)</vt:lpstr>
      <vt:lpstr>Anatomy and physiology of the endocrine system</vt:lpstr>
      <vt:lpstr>Normal glucose regulation</vt:lpstr>
      <vt:lpstr>What happens in type 2 diabetes?</vt:lpstr>
      <vt:lpstr>Signs and symptoms </vt:lpstr>
      <vt:lpstr>Impact on body systems</vt:lpstr>
      <vt:lpstr>Care plan - medical management</vt:lpstr>
      <vt:lpstr>Care plan - lifestyle changes</vt:lpstr>
      <vt:lpstr>Expected outcomes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Latisha W</cp:lastModifiedBy>
  <cp:revision>1</cp:revision>
  <dcterms:modified xsi:type="dcterms:W3CDTF">2026-07-15T12:57:48Z</dcterms:modified>
</cp:coreProperties>
</file>