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D0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4660"/>
  </p:normalViewPr>
  <p:slideViewPr>
    <p:cSldViewPr snapToGrid="0">
      <p:cViewPr>
        <p:scale>
          <a:sx n="58" d="100"/>
          <a:sy n="58" d="100"/>
        </p:scale>
        <p:origin x="9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619B0-DBEE-E084-8827-8D97518BF3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526848-9BBA-C402-1A3A-1E3861B196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EE5B5A-93F5-033C-13D2-AE4A7E0BF142}"/>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3077573C-9A97-9058-29EF-E4180F44D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F7FFD-EE1F-D5EB-E74D-C533510E8134}"/>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782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4F0B-DE5F-118F-DD3B-B3FE0ADEBC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33BE0-A991-FF0D-7F27-965B2B1528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FFDF4-25B1-DD53-07BF-A68F6B84B155}"/>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29E3541C-B9FD-373B-28A3-F5A184D6B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3C3848-0892-C04C-B09A-504E3879C5AA}"/>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1385697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D7E38-3FA2-7D02-1D75-9EBF73632C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DACDDE-ACA4-5D80-5A8A-40470F3F0A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E127AD-EFF7-9209-5025-5B6FE1C5912D}"/>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89E64D52-A287-11D5-0E31-36793D1E4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A80B2F-1FA4-CAE1-0BE0-EC44BE3E705E}"/>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2428432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A147-3ADF-D16C-51DF-37D15568CA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734D23-9D99-DA35-BBFA-0733B1D0CE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30E1DC-C2B3-D8BA-5761-9E3639511D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BC2DCF-34B6-6942-A1EC-B793FE90A951}"/>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6" name="Footer Placeholder 5">
            <a:extLst>
              <a:ext uri="{FF2B5EF4-FFF2-40B4-BE49-F238E27FC236}">
                <a16:creationId xmlns:a16="http://schemas.microsoft.com/office/drawing/2014/main" id="{489AC6A9-FB9D-7EFC-9162-A3C80C5B4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5BB55C-2587-DBD8-A185-765F6B1917F5}"/>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1524815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9E7C3-B785-3686-45B8-FC4D85D553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9C31C1-C795-2438-538E-3085ECD8EC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33DE26-3869-C400-1BA6-9AF7E3C615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25F419-F7BC-EC6B-1AF8-0322F12F45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7C6127-DBDF-A4F7-2D2F-B477FE2EB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99CB9A-8EAF-3D7F-AED9-49D08AF81334}"/>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8" name="Footer Placeholder 7">
            <a:extLst>
              <a:ext uri="{FF2B5EF4-FFF2-40B4-BE49-F238E27FC236}">
                <a16:creationId xmlns:a16="http://schemas.microsoft.com/office/drawing/2014/main" id="{9BCA32E7-1257-40F1-BBBF-5961EE6C7A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4A230E-EC21-61C2-E859-751E7946B1C7}"/>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1160468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03CDE-7ED5-1EED-F80E-D83A458205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462E72-B284-3B7F-6342-A5C30D4F4266}"/>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4" name="Footer Placeholder 3">
            <a:extLst>
              <a:ext uri="{FF2B5EF4-FFF2-40B4-BE49-F238E27FC236}">
                <a16:creationId xmlns:a16="http://schemas.microsoft.com/office/drawing/2014/main" id="{D8CFF1B3-13F7-450A-AF8F-2010307D95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FF418B-E734-0897-0CD9-BB2E9F1154B9}"/>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604154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7991-BCD2-EE38-F112-1F03218E00AC}"/>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3" name="Footer Placeholder 2">
            <a:extLst>
              <a:ext uri="{FF2B5EF4-FFF2-40B4-BE49-F238E27FC236}">
                <a16:creationId xmlns:a16="http://schemas.microsoft.com/office/drawing/2014/main" id="{3EC7501A-B778-0431-D1D7-6DCB04CC35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4CE309-6D1A-F2CC-5351-0961A2906C4F}"/>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24829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3977-9B51-B1A4-317C-5B99F3DE43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1D5A5E-67EF-07B6-898D-1F6BB4117C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B5A72B-0616-0505-DA59-EC1DE6F46F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36885-D960-6261-CDB4-BFE130563B1D}"/>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6" name="Footer Placeholder 5">
            <a:extLst>
              <a:ext uri="{FF2B5EF4-FFF2-40B4-BE49-F238E27FC236}">
                <a16:creationId xmlns:a16="http://schemas.microsoft.com/office/drawing/2014/main" id="{6E485C04-8B3D-1F33-CEF0-86A15050DD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92D28D-2FBD-26CB-8A65-92D81C021EC5}"/>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708088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38908-7B9C-AE6B-2EB8-A52DD50C63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D7CF08-1A2D-65B7-4E69-38155016DC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D07081-393A-0AEE-81F6-5B7DFF7763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45EBD-450B-AE7A-C31F-78D890D03CFB}"/>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6" name="Footer Placeholder 5">
            <a:extLst>
              <a:ext uri="{FF2B5EF4-FFF2-40B4-BE49-F238E27FC236}">
                <a16:creationId xmlns:a16="http://schemas.microsoft.com/office/drawing/2014/main" id="{55498AA9-FC82-483E-6FEC-3651859165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47F899-BC61-2859-46B7-CD7ED4721826}"/>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4073518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88AD-8C52-B04E-2278-39373076E2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BFADC-2C41-048D-8C37-D6287C013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DCAD3-66C0-9C09-3E0F-2C3FD90D9FA5}"/>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9CC7CA3A-0B72-A3B1-FE6C-DE9E21C60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9937D-460A-09F1-4884-B6558BD7FB2D}"/>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25531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A26D6A-549F-4670-13DE-76998E7A99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6F9EB8-273A-6346-1E0A-F32D0AD8ED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ACA22-2EEB-0894-5D16-31A6B3E77316}"/>
              </a:ext>
            </a:extLst>
          </p:cNvPr>
          <p:cNvSpPr>
            <a:spLocks noGrp="1"/>
          </p:cNvSpPr>
          <p:nvPr>
            <p:ph type="dt" sz="half" idx="10"/>
          </p:nvPr>
        </p:nvSpPr>
        <p:spPr/>
        <p:txBody>
          <a:body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C3B61B8A-EC96-39F6-AF49-AFCDE0884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9619D-C57B-43D6-E574-C370800F51E3}"/>
              </a:ext>
            </a:extLst>
          </p:cNvPr>
          <p:cNvSpPr>
            <a:spLocks noGrp="1"/>
          </p:cNvSpPr>
          <p:nvPr>
            <p:ph type="sldNum" sz="quarter" idx="12"/>
          </p:nvPr>
        </p:nvSpPr>
        <p:spPr/>
        <p:txBody>
          <a:bodyPr/>
          <a:lstStyle/>
          <a:p>
            <a:fld id="{ACA6F005-E42A-403A-8029-15C2B61CD72A}" type="slidenum">
              <a:rPr lang="en-GB" smtClean="0"/>
              <a:t>‹#›</a:t>
            </a:fld>
            <a:endParaRPr lang="en-GB"/>
          </a:p>
        </p:txBody>
      </p:sp>
    </p:spTree>
    <p:extLst>
      <p:ext uri="{BB962C8B-B14F-4D97-AF65-F5344CB8AC3E}">
        <p14:creationId xmlns:p14="http://schemas.microsoft.com/office/powerpoint/2010/main" val="1769207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3736EC-F065-6D70-DF4E-D98A7AF566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EA58F5-FC38-EAB7-0CBD-98A0858DE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45634-B7C6-6888-2DAC-2577C1705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013264-89B7-4664-BAF4-CB771773CA22}" type="datetimeFigureOut">
              <a:rPr lang="en-GB" smtClean="0"/>
              <a:t>14/01/2025</a:t>
            </a:fld>
            <a:endParaRPr lang="en-GB"/>
          </a:p>
        </p:txBody>
      </p:sp>
      <p:sp>
        <p:nvSpPr>
          <p:cNvPr id="5" name="Footer Placeholder 4">
            <a:extLst>
              <a:ext uri="{FF2B5EF4-FFF2-40B4-BE49-F238E27FC236}">
                <a16:creationId xmlns:a16="http://schemas.microsoft.com/office/drawing/2014/main" id="{7F957A0A-4FA8-2B3D-784E-9571B093B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592D72-2E72-CE6C-F07A-70DCC5C59E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A6F005-E42A-403A-8029-15C2B61CD72A}" type="slidenum">
              <a:rPr lang="en-GB" smtClean="0"/>
              <a:t>‹#›</a:t>
            </a:fld>
            <a:endParaRPr lang="en-GB"/>
          </a:p>
        </p:txBody>
      </p:sp>
    </p:spTree>
    <p:extLst>
      <p:ext uri="{BB962C8B-B14F-4D97-AF65-F5344CB8AC3E}">
        <p14:creationId xmlns:p14="http://schemas.microsoft.com/office/powerpoint/2010/main" val="3197501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63660" y="-286619"/>
            <a:ext cx="5319623" cy="834847"/>
          </a:xfrm>
        </p:spPr>
        <p:txBody>
          <a:bodyPr>
            <a:normAutofit/>
          </a:bodyPr>
          <a:lstStyle/>
          <a:p>
            <a:r>
              <a:rPr lang="en-GB" sz="3600" dirty="0">
                <a:latin typeface="Tempus Sans ITC"/>
              </a:rPr>
              <a:t>Visual impairment</a:t>
            </a:r>
            <a:r>
              <a:rPr lang="en-GB" sz="3600" dirty="0"/>
              <a:t> </a:t>
            </a:r>
          </a:p>
        </p:txBody>
      </p:sp>
      <p:sp>
        <p:nvSpPr>
          <p:cNvPr id="3" name="Subtitle 2"/>
          <p:cNvSpPr>
            <a:spLocks noGrp="1"/>
          </p:cNvSpPr>
          <p:nvPr>
            <p:ph type="subTitle" idx="1"/>
          </p:nvPr>
        </p:nvSpPr>
        <p:spPr>
          <a:xfrm>
            <a:off x="0" y="-6679"/>
            <a:ext cx="4054415" cy="4473724"/>
          </a:xfrm>
        </p:spPr>
        <p:txBody>
          <a:bodyPr vert="horz" lIns="91440" tIns="45720" rIns="91440" bIns="45720" rtlCol="0" anchor="t">
            <a:normAutofit/>
          </a:bodyPr>
          <a:lstStyle/>
          <a:p>
            <a:r>
              <a:rPr lang="en-GB" sz="1400" b="1" u="sng" dirty="0">
                <a:latin typeface="Tempus Sans ITC"/>
                <a:cs typeface="Arial"/>
              </a:rPr>
              <a:t>Introduction</a:t>
            </a:r>
            <a:endParaRPr lang="en-GB" dirty="0">
              <a:latin typeface="Aptos" panose="020B0004020202020204"/>
              <a:cs typeface="Arial"/>
            </a:endParaRPr>
          </a:p>
          <a:p>
            <a:pPr>
              <a:lnSpc>
                <a:spcPct val="160000"/>
              </a:lnSpc>
            </a:pPr>
            <a:r>
              <a:rPr lang="en-GB" sz="800" dirty="0">
                <a:latin typeface="Arial"/>
                <a:cs typeface="Arial"/>
              </a:rPr>
              <a:t>I will be focussing on nystagmus and explain how this condition is identified and diagnosed and the barriers surrounding visual impairment. </a:t>
            </a:r>
            <a:r>
              <a:rPr lang="en-US" sz="800" dirty="0">
                <a:latin typeface="Arial"/>
                <a:cs typeface="Arial"/>
              </a:rPr>
              <a:t> </a:t>
            </a:r>
            <a:endParaRPr lang="en-GB" sz="800"/>
          </a:p>
          <a:p>
            <a:pPr algn="l">
              <a:lnSpc>
                <a:spcPct val="160000"/>
              </a:lnSpc>
            </a:pPr>
            <a:r>
              <a:rPr lang="en-GB" sz="800" dirty="0">
                <a:latin typeface="Arial"/>
                <a:cs typeface="Arial"/>
              </a:rPr>
              <a:t>Nystagmus is a visual impairment characterised by involuntary, rhythmic eye movements which can result in reduced visual acuity and depth perception. This condition can significantly impact a child's ability to engage in daily activities and early identification and diagnosis are crucial for managing the condition and minimising its effects on development (Great Ormand Street Hospital for Children, 2025). Nash, Diehl and Mohney, (2017) tell us that nystagmus can be categorised into two main types. One being congenital nystagmus, which typically occurs in infancy and is present in approximately 1 in 1,000 live births and acquired nystagmus, which develops later in life due to neurological or systemic conditions and is less common, with its prevalence varying depending on the underlying cause but affecting an estimated 2-3% of individuals with neurological disorders (Cleveland Clinic, 2023).  Another form of this condition that relates to congenital nystagmus is called, idiopathic nystagmus, for which there is no identifiable underlying cause that can be determined, often presenting with rhythmic, involuntary eye movements and is typically considered to be congenital, occurring in the absence of any neurological or ocular pathology (Gene Vision, 2024).</a:t>
            </a:r>
            <a:r>
              <a:rPr lang="en-US" sz="800" dirty="0">
                <a:latin typeface="Arial"/>
                <a:cs typeface="Arial"/>
              </a:rPr>
              <a:t> </a:t>
            </a:r>
            <a:endParaRPr lang="en-GB"/>
          </a:p>
          <a:p>
            <a:pPr algn="l">
              <a:lnSpc>
                <a:spcPct val="160000"/>
              </a:lnSpc>
            </a:pPr>
            <a:endParaRPr lang="en-GB" sz="800" dirty="0">
              <a:latin typeface="Arial"/>
              <a:cs typeface="Arial"/>
            </a:endParaRPr>
          </a:p>
          <a:p>
            <a:pPr algn="l">
              <a:lnSpc>
                <a:spcPct val="150000"/>
              </a:lnSpc>
            </a:pPr>
            <a:endParaRPr lang="en-GB" sz="1200" dirty="0">
              <a:latin typeface="Arial"/>
              <a:cs typeface="Arial"/>
            </a:endParaRPr>
          </a:p>
        </p:txBody>
      </p:sp>
      <p:sp>
        <p:nvSpPr>
          <p:cNvPr id="4" name="TextBox 3">
            <a:extLst>
              <a:ext uri="{FF2B5EF4-FFF2-40B4-BE49-F238E27FC236}">
                <a16:creationId xmlns:a16="http://schemas.microsoft.com/office/drawing/2014/main" id="{69F4D65C-3A82-43E8-B86A-9DB5BFC81581}"/>
              </a:ext>
            </a:extLst>
          </p:cNvPr>
          <p:cNvSpPr txBox="1"/>
          <p:nvPr/>
        </p:nvSpPr>
        <p:spPr>
          <a:xfrm>
            <a:off x="-285" y="4051598"/>
            <a:ext cx="3836452" cy="17312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cs typeface="Arial"/>
              </a:rPr>
              <a:t>Identifying Nystagmus</a:t>
            </a:r>
          </a:p>
          <a:p>
            <a:pPr>
              <a:lnSpc>
                <a:spcPct val="150000"/>
              </a:lnSpc>
            </a:pPr>
            <a:r>
              <a:rPr lang="en-GB" sz="800" dirty="0">
                <a:latin typeface="Arial"/>
                <a:cs typeface="Arial"/>
              </a:rPr>
              <a:t>Hussain (2016) says that for children too young to communicate effectively, paediatricians or ophthalmologists may rely on observation of eye movements and reflex responses to visual stimuli. Additionally, abnormal eye movements, such as constant or erratic motion of the eyes, are often noticed by caregivers, prompting further investigation. In some cases, nystagmus may be associated with other conditions such as albinism or optic nerve abnormalities, requiring further examination (Osborne </a:t>
            </a:r>
            <a:r>
              <a:rPr lang="en-GB" sz="800" i="1" dirty="0">
                <a:latin typeface="Arial"/>
                <a:cs typeface="Arial"/>
              </a:rPr>
              <a:t>et al.,</a:t>
            </a:r>
            <a:r>
              <a:rPr lang="en-GB" sz="800" dirty="0">
                <a:latin typeface="Arial"/>
                <a:cs typeface="Arial"/>
              </a:rPr>
              <a:t> 2019). </a:t>
            </a:r>
            <a:endParaRPr lang="en-GB" sz="800" dirty="0"/>
          </a:p>
          <a:p>
            <a:endParaRPr lang="en-GB" sz="1200" b="1" u="sng" dirty="0">
              <a:latin typeface="Tempus Sans ITC"/>
              <a:cs typeface="Arial"/>
            </a:endParaRPr>
          </a:p>
        </p:txBody>
      </p:sp>
      <p:sp>
        <p:nvSpPr>
          <p:cNvPr id="5" name="TextBox 4">
            <a:extLst>
              <a:ext uri="{FF2B5EF4-FFF2-40B4-BE49-F238E27FC236}">
                <a16:creationId xmlns:a16="http://schemas.microsoft.com/office/drawing/2014/main" id="{F87B630E-B12D-B933-DF95-745BE799FD88}"/>
              </a:ext>
            </a:extLst>
          </p:cNvPr>
          <p:cNvSpPr txBox="1"/>
          <p:nvPr/>
        </p:nvSpPr>
        <p:spPr>
          <a:xfrm>
            <a:off x="4040896" y="541759"/>
            <a:ext cx="3805093"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ea typeface="Calibri"/>
                <a:cs typeface="Calibri"/>
              </a:rPr>
              <a:t>Diagnosing Nystagmus</a:t>
            </a:r>
          </a:p>
          <a:p>
            <a:pPr>
              <a:lnSpc>
                <a:spcPct val="150000"/>
              </a:lnSpc>
            </a:pPr>
            <a:r>
              <a:rPr lang="en-GB" sz="800" dirty="0">
                <a:latin typeface="Arial"/>
                <a:ea typeface="Calibri"/>
                <a:cs typeface="Arial"/>
              </a:rPr>
              <a:t>A comprehensive eye examination is necessary for the diagnosis of nystagmus. This often involves following a series of steps. Goldman, Hendler and Yahalom (2024) state that the most prominent symptom of nystagmus is the involuntary, rhythmic movement of the eyes. A trained eye care professional will observe the pattern, direction and frequency of these movements. The presence of nystagmus can often be confirmed through this direct observation. Research from Norfolk and Norwich University Hospitals (no date) suggests that in some cases, nystagmus may be associated with underlying neurological or ocular conditions. A full ocular examination, including fundoscopy and possibly imaging studies such as an MRI, may be conducted to rule out other causes of nystagmus such as retinal disease, optic nerve abnormalities or brain-related issues (The College of Optometrists, 2024).</a:t>
            </a:r>
            <a:endParaRPr lang="en-GB" sz="800">
              <a:latin typeface="Aptos" panose="020B0004020202020204"/>
              <a:ea typeface="Calibri"/>
              <a:cs typeface="Arial"/>
            </a:endParaRPr>
          </a:p>
          <a:p>
            <a:pPr>
              <a:lnSpc>
                <a:spcPct val="150000"/>
              </a:lnSpc>
            </a:pPr>
            <a:endParaRPr lang="en-US" sz="800" dirty="0">
              <a:latin typeface="Arial"/>
              <a:ea typeface="Calibri"/>
              <a:cs typeface="Arial"/>
            </a:endParaRPr>
          </a:p>
          <a:p>
            <a:pPr>
              <a:lnSpc>
                <a:spcPct val="150000"/>
              </a:lnSpc>
            </a:pPr>
            <a:endParaRPr lang="en-GB" sz="1000" dirty="0">
              <a:latin typeface="Aptos" panose="020B0004020202020204"/>
              <a:ea typeface="Calibri"/>
              <a:cs typeface="Arial"/>
            </a:endParaRPr>
          </a:p>
          <a:p>
            <a:pPr>
              <a:lnSpc>
                <a:spcPct val="150000"/>
              </a:lnSpc>
            </a:pPr>
            <a:endParaRPr lang="en-GB" sz="1000" dirty="0">
              <a:latin typeface="Arial"/>
              <a:ea typeface="Calibri"/>
              <a:cs typeface="Arial"/>
            </a:endParaRPr>
          </a:p>
          <a:p>
            <a:pPr algn="ctr"/>
            <a:endParaRPr lang="en-GB" sz="1200" u="sng" dirty="0">
              <a:latin typeface="Arial"/>
              <a:ea typeface="Calibri"/>
              <a:cs typeface="Calibri"/>
            </a:endParaRPr>
          </a:p>
        </p:txBody>
      </p:sp>
      <p:sp>
        <p:nvSpPr>
          <p:cNvPr id="6" name="TextBox 5">
            <a:extLst>
              <a:ext uri="{FF2B5EF4-FFF2-40B4-BE49-F238E27FC236}">
                <a16:creationId xmlns:a16="http://schemas.microsoft.com/office/drawing/2014/main" id="{51F28C81-749C-D543-B7FD-07998E3E9C67}"/>
              </a:ext>
            </a:extLst>
          </p:cNvPr>
          <p:cNvSpPr txBox="1"/>
          <p:nvPr/>
        </p:nvSpPr>
        <p:spPr>
          <a:xfrm>
            <a:off x="4055289" y="3099917"/>
            <a:ext cx="3861106" cy="27414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ea typeface="Calibri"/>
                <a:cs typeface="Calibri"/>
              </a:rPr>
              <a:t>Barriers to Diagnosis</a:t>
            </a:r>
          </a:p>
          <a:p>
            <a:pPr>
              <a:lnSpc>
                <a:spcPct val="150000"/>
              </a:lnSpc>
            </a:pPr>
            <a:r>
              <a:rPr lang="en-GB" sz="800" dirty="0">
                <a:latin typeface="Arial"/>
                <a:ea typeface="Calibri"/>
                <a:cs typeface="Arial"/>
              </a:rPr>
              <a:t> Nystagmus is often subtle in its early stages, and its symptoms may not always be immediately apparent. Consequently, a delayed diagnosis of nystagmus is common (Winnick </a:t>
            </a:r>
            <a:r>
              <a:rPr lang="en-GB" sz="800" i="1" dirty="0">
                <a:latin typeface="Arial"/>
                <a:ea typeface="Calibri"/>
                <a:cs typeface="Arial"/>
              </a:rPr>
              <a:t>et al</a:t>
            </a:r>
            <a:r>
              <a:rPr lang="en-GB" sz="800" dirty="0">
                <a:latin typeface="Arial"/>
                <a:ea typeface="Calibri"/>
                <a:cs typeface="Arial"/>
              </a:rPr>
              <a:t>., 2022).</a:t>
            </a:r>
            <a:r>
              <a:rPr lang="en-US" sz="800" dirty="0">
                <a:latin typeface="Arial"/>
                <a:ea typeface="Calibri"/>
                <a:cs typeface="Arial"/>
              </a:rPr>
              <a:t> Early intervention is crucial for </a:t>
            </a:r>
            <a:r>
              <a:rPr lang="en-US" sz="800" dirty="0" err="1">
                <a:latin typeface="Arial"/>
                <a:ea typeface="Calibri"/>
                <a:cs typeface="Arial"/>
              </a:rPr>
              <a:t>minimising</a:t>
            </a:r>
            <a:r>
              <a:rPr lang="en-US" sz="800" dirty="0">
                <a:latin typeface="Arial"/>
                <a:ea typeface="Calibri"/>
                <a:cs typeface="Arial"/>
              </a:rPr>
              <a:t> the impact of nystagmus on a child’s development. If nystagmus goes undiagnosed or untreated, it can lead to further visual impairments and developmental delays. Interventions such as corrective lenses, visual therapy or medications may become less effective if applied too late (Papageorgiou, McLean and Gottlob, 2014). Additionally, children with nystagmus often experience difficulties with tasks requiring precise vision, such as reading or learning to write, which can affect their academic progress and self-esteem (NHS, 2025). </a:t>
            </a:r>
            <a:endParaRPr lang="en-US" sz="800"/>
          </a:p>
          <a:p>
            <a:pPr>
              <a:lnSpc>
                <a:spcPct val="150000"/>
              </a:lnSpc>
            </a:pPr>
            <a:endParaRPr lang="en-US" sz="800" dirty="0">
              <a:latin typeface="Arial"/>
              <a:ea typeface="Calibri"/>
              <a:cs typeface="Arial"/>
            </a:endParaRPr>
          </a:p>
          <a:p>
            <a:pPr>
              <a:lnSpc>
                <a:spcPct val="150000"/>
              </a:lnSpc>
            </a:pPr>
            <a:endParaRPr lang="en-US" sz="1000" dirty="0">
              <a:latin typeface="Arial"/>
              <a:ea typeface="Calibri"/>
              <a:cs typeface="Arial"/>
            </a:endParaRPr>
          </a:p>
          <a:p>
            <a:pPr>
              <a:lnSpc>
                <a:spcPct val="150000"/>
              </a:lnSpc>
            </a:pPr>
            <a:endParaRPr lang="en-GB" sz="1000" dirty="0">
              <a:latin typeface="Arial"/>
              <a:ea typeface="Calibri"/>
              <a:cs typeface="Arial"/>
            </a:endParaRPr>
          </a:p>
        </p:txBody>
      </p:sp>
      <p:sp>
        <p:nvSpPr>
          <p:cNvPr id="7" name="TextBox 6">
            <a:extLst>
              <a:ext uri="{FF2B5EF4-FFF2-40B4-BE49-F238E27FC236}">
                <a16:creationId xmlns:a16="http://schemas.microsoft.com/office/drawing/2014/main" id="{71CAE759-68F9-B8AE-BC91-938BBBEFBEF4}"/>
              </a:ext>
            </a:extLst>
          </p:cNvPr>
          <p:cNvSpPr txBox="1"/>
          <p:nvPr/>
        </p:nvSpPr>
        <p:spPr>
          <a:xfrm>
            <a:off x="7904550" y="-285"/>
            <a:ext cx="4291605" cy="49167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rPr>
              <a:t>Barriers for Children with Nystagmus and other Visual Impairments</a:t>
            </a:r>
          </a:p>
          <a:p>
            <a:pPr>
              <a:lnSpc>
                <a:spcPct val="150000"/>
              </a:lnSpc>
            </a:pPr>
            <a:r>
              <a:rPr lang="en-GB" sz="800" dirty="0">
                <a:latin typeface="Arial"/>
                <a:cs typeface="Arial"/>
              </a:rPr>
              <a:t> Children with noticeable eye movements may experience bullying, embarrassment or a lack of social confidence leading to isolation which can affect their mental and emotional well-being. Addressing these aspects of the condition, alongside medical treatment is essential for supporting the child’s overall development and mental health (Guide Dogs, 2025). When a teacher or caregiver does not understand nystagmus, it can exacerbate the negative impact on a child’s self-esteem. Lack of understanding may lead to misinterpretation of the child’s behaviours or needs which can result in inappropriate responses or neglect of necessary accommodations (RNIB, 2023). Over time, these experiences can significantly diminish the child’s self-esteem as they may begin to question their worth or abilities, both academically and socially (DeCarlo, Penix and Swanson, 2015).</a:t>
            </a:r>
            <a:r>
              <a:rPr lang="en-US" sz="800" dirty="0">
                <a:latin typeface="Arial"/>
                <a:cs typeface="Arial"/>
              </a:rPr>
              <a:t> </a:t>
            </a:r>
            <a:endParaRPr lang="en-GB" sz="800" dirty="0"/>
          </a:p>
          <a:p>
            <a:pPr>
              <a:lnSpc>
                <a:spcPct val="150000"/>
              </a:lnSpc>
            </a:pPr>
            <a:r>
              <a:rPr lang="en-US" sz="800" dirty="0">
                <a:latin typeface="Arial"/>
                <a:cs typeface="Arial"/>
              </a:rPr>
              <a:t>One significant barrier to learning in the classroom for children with visual impairments is the difficulty in accessing and engaging with written materials. For children who cannot see the board clearly or read standard print, this barrier can severely impact their ability to follow lessons, complete tasks and participate in discussions (ADCET, 2025). Macular Society (2025) says that without appropriate accommodations such as enlarged print, Braille materials or digital resources with text-to-speech capabilities, students with visual impairments may struggle to keep up with the pace of instruction. This challenge can lead to gaps in understanding and hinder their academic progress, as they are unable to independently access the same educational content as their peers. Furthermore, the reliance on visual materials in the classroom, such as charts, diagrams and written instructions, can intensify feelings of frustration and exclusion if alternative formats are not provided (NHS Foundation Trust, 2024).  </a:t>
            </a:r>
            <a:endParaRPr lang="en-US" sz="800" dirty="0"/>
          </a:p>
          <a:p>
            <a:pPr>
              <a:lnSpc>
                <a:spcPct val="150000"/>
              </a:lnSpc>
            </a:pPr>
            <a:endParaRPr lang="en-US" sz="1000" dirty="0">
              <a:latin typeface="Arial"/>
              <a:cs typeface="Arial"/>
            </a:endParaRPr>
          </a:p>
          <a:p>
            <a:pPr algn="ctr"/>
            <a:endParaRPr lang="en-GB" sz="1200" b="1" u="sng" dirty="0">
              <a:latin typeface="Tempus Sans ITC"/>
            </a:endParaRPr>
          </a:p>
        </p:txBody>
      </p:sp>
      <p:sp>
        <p:nvSpPr>
          <p:cNvPr id="8" name="TextBox 7">
            <a:extLst>
              <a:ext uri="{FF2B5EF4-FFF2-40B4-BE49-F238E27FC236}">
                <a16:creationId xmlns:a16="http://schemas.microsoft.com/office/drawing/2014/main" id="{1E906D19-971B-6B88-E33D-8024281F1C57}"/>
              </a:ext>
            </a:extLst>
          </p:cNvPr>
          <p:cNvSpPr txBox="1"/>
          <p:nvPr/>
        </p:nvSpPr>
        <p:spPr>
          <a:xfrm>
            <a:off x="-434" y="5671157"/>
            <a:ext cx="4287823" cy="1181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ea typeface="Calibri"/>
                <a:cs typeface="Calibri"/>
              </a:rPr>
              <a:t>A strategy for children with a visual impairment</a:t>
            </a:r>
          </a:p>
          <a:p>
            <a:pPr>
              <a:lnSpc>
                <a:spcPct val="150000"/>
              </a:lnSpc>
            </a:pPr>
            <a:r>
              <a:rPr lang="en-GB" sz="800" dirty="0">
                <a:latin typeface="Arial"/>
                <a:ea typeface="Calibri"/>
                <a:cs typeface="Arial"/>
              </a:rPr>
              <a:t>One of the most effective support strategies for children with visual impairments is the integration of assistive technology into their educational and daily routines. In the classroom, assistive technologies such as screen readers, which convert text to speech, or Braille displays, which allow the child to read digital text, enable children to access reading materials that would otherwise be inaccessible (Bhowmick and Hazarika, 2017). </a:t>
            </a:r>
            <a:endParaRPr lang="en-GB" sz="800" dirty="0"/>
          </a:p>
        </p:txBody>
      </p:sp>
      <p:sp>
        <p:nvSpPr>
          <p:cNvPr id="9" name="TextBox 8">
            <a:extLst>
              <a:ext uri="{FF2B5EF4-FFF2-40B4-BE49-F238E27FC236}">
                <a16:creationId xmlns:a16="http://schemas.microsoft.com/office/drawing/2014/main" id="{AF4729BE-C22B-C7F8-DFA3-D8947389C8BD}"/>
              </a:ext>
            </a:extLst>
          </p:cNvPr>
          <p:cNvSpPr txBox="1"/>
          <p:nvPr/>
        </p:nvSpPr>
        <p:spPr>
          <a:xfrm>
            <a:off x="4292790" y="5339286"/>
            <a:ext cx="4084135" cy="1366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ea typeface="Calibri"/>
                <a:cs typeface="Calibri"/>
              </a:rPr>
              <a:t>Barriers to implementing this strategy</a:t>
            </a:r>
          </a:p>
          <a:p>
            <a:pPr>
              <a:lnSpc>
                <a:spcPct val="150000"/>
              </a:lnSpc>
            </a:pPr>
            <a:r>
              <a:rPr lang="en-GB" sz="800" dirty="0">
                <a:latin typeface="Arial"/>
                <a:ea typeface="Calibri"/>
                <a:cs typeface="Arial"/>
              </a:rPr>
              <a:t>Some schools may not have the resources to support a comprehensive assistive technology program or may lack staff with the expertise needed to implement and maintain these technologies (</a:t>
            </a:r>
            <a:r>
              <a:rPr lang="en-GB" sz="800" err="1">
                <a:latin typeface="Arial"/>
                <a:ea typeface="Calibri"/>
                <a:cs typeface="Arial"/>
              </a:rPr>
              <a:t>Fteiha</a:t>
            </a:r>
            <a:r>
              <a:rPr lang="en-GB" sz="800" dirty="0">
                <a:latin typeface="Arial"/>
                <a:ea typeface="Calibri"/>
                <a:cs typeface="Arial"/>
              </a:rPr>
              <a:t> et al., 2024). Attitudinal barriers, such as misconceptions about the capabilities of children with visual impairments or a lack of awareness regarding available tools can also impede the adoption of assistive technology (Nierling and Maia, 2020). </a:t>
            </a:r>
            <a:endParaRPr lang="en-GB" sz="800" dirty="0"/>
          </a:p>
        </p:txBody>
      </p:sp>
      <p:sp>
        <p:nvSpPr>
          <p:cNvPr id="11" name="TextBox 10">
            <a:extLst>
              <a:ext uri="{FF2B5EF4-FFF2-40B4-BE49-F238E27FC236}">
                <a16:creationId xmlns:a16="http://schemas.microsoft.com/office/drawing/2014/main" id="{FCA36B4D-7EB1-22CD-26AE-E4AA1D472735}"/>
              </a:ext>
            </a:extLst>
          </p:cNvPr>
          <p:cNvSpPr txBox="1"/>
          <p:nvPr/>
        </p:nvSpPr>
        <p:spPr>
          <a:xfrm>
            <a:off x="8251442" y="4474292"/>
            <a:ext cx="3826565" cy="1708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b="1" u="sng" dirty="0">
                <a:latin typeface="Tempus Sans ITC"/>
                <a:ea typeface="Calibri"/>
                <a:cs typeface="Arabic Typesetting"/>
              </a:rPr>
              <a:t>Benefits of Assistive Technology</a:t>
            </a:r>
          </a:p>
          <a:p>
            <a:pPr>
              <a:lnSpc>
                <a:spcPct val="150000"/>
              </a:lnSpc>
            </a:pPr>
            <a:r>
              <a:rPr lang="en-GB" sz="800" dirty="0">
                <a:latin typeface="Arial"/>
                <a:ea typeface="Calibri"/>
                <a:cs typeface="Arial"/>
              </a:rPr>
              <a:t> Assistive technology empowers children with visual impairments to engage more fully in academic activities, promoting independence and self-confidence. It helps reduce educational disparities by providing equal access to information and resources, ensuring that children are not excluded from learning (World Health Organisations, 2024).Ultimately, assistive technology fosters a more inclusive environment where children with visual impairments are given the tools to thrive academically, socially and emotionally (Hoogerwerf, </a:t>
            </a:r>
            <a:r>
              <a:rPr lang="en-GB" sz="800" err="1">
                <a:latin typeface="Arial"/>
                <a:ea typeface="Calibri"/>
                <a:cs typeface="Arial"/>
              </a:rPr>
              <a:t>Mavrou</a:t>
            </a:r>
            <a:r>
              <a:rPr lang="en-GB" sz="800" dirty="0">
                <a:latin typeface="Arial"/>
                <a:ea typeface="Calibri"/>
                <a:cs typeface="Arial"/>
              </a:rPr>
              <a:t> and Traina, 2020).</a:t>
            </a:r>
            <a:r>
              <a:rPr lang="en-US" sz="800" dirty="0">
                <a:latin typeface="Arial"/>
                <a:ea typeface="Calibri"/>
                <a:cs typeface="Arial"/>
              </a:rPr>
              <a:t> </a:t>
            </a:r>
            <a:endParaRPr lang="en-GB" sz="8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1173</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Tempus Sans ITC</vt:lpstr>
      <vt:lpstr>Office Theme</vt:lpstr>
      <vt:lpstr>Visual impairment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Watts (2204216)</dc:creator>
  <cp:lastModifiedBy>Lauren Watts (2204216)</cp:lastModifiedBy>
  <cp:revision>1</cp:revision>
  <dcterms:created xsi:type="dcterms:W3CDTF">2025-01-14T14:55:44Z</dcterms:created>
  <dcterms:modified xsi:type="dcterms:W3CDTF">2025-01-14T14:57:54Z</dcterms:modified>
</cp:coreProperties>
</file>