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5D75"/>
    <a:srgbClr val="5C3D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95815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6B4C9A"/>
        </a:solidFill>
        <a:effectLst/>
      </p:bgPr>
    </p:bg>
    <p:spTree>
      <p:nvGrpSpPr>
        <p:cNvPr id="1" name=""/>
        <p:cNvGrpSpPr/>
        <p:nvPr/>
      </p:nvGrpSpPr>
      <p:grpSpPr>
        <a:xfrm>
          <a:off x="0" y="0"/>
          <a:ext cx="0" cy="0"/>
          <a:chOff x="0" y="0"/>
          <a:chExt cx="0" cy="0"/>
        </a:xfrm>
      </p:grpSpPr>
      <p:sp>
        <p:nvSpPr>
          <p:cNvPr id="2" name="Shape 0"/>
          <p:cNvSpPr/>
          <p:nvPr/>
        </p:nvSpPr>
        <p:spPr>
          <a:xfrm>
            <a:off x="5760720" y="0"/>
            <a:ext cx="3383280" cy="5143500"/>
          </a:xfrm>
          <a:prstGeom prst="rect">
            <a:avLst/>
          </a:prstGeom>
          <a:solidFill>
            <a:srgbClr val="E85D75"/>
          </a:solidFill>
          <a:ln w="25400">
            <a:solidFill>
              <a:srgbClr val="FFF4E6"/>
            </a:solidFill>
            <a:prstDash val="solid"/>
          </a:ln>
        </p:spPr>
        <p:txBody>
          <a:bodyPr/>
          <a:lstStyle/>
          <a:p>
            <a:endParaRPr lang="en-US"/>
          </a:p>
        </p:txBody>
      </p:sp>
      <p:sp>
        <p:nvSpPr>
          <p:cNvPr id="4" name="Text 2"/>
          <p:cNvSpPr/>
          <p:nvPr/>
        </p:nvSpPr>
        <p:spPr>
          <a:xfrm>
            <a:off x="457200" y="1371600"/>
            <a:ext cx="5303520" cy="731520"/>
          </a:xfrm>
          <a:prstGeom prst="rect">
            <a:avLst/>
          </a:prstGeom>
          <a:noFill/>
          <a:ln/>
        </p:spPr>
        <p:txBody>
          <a:bodyPr wrap="square" rtlCol="0" anchor="ctr"/>
          <a:lstStyle/>
          <a:p>
            <a:pPr marL="0" indent="0">
              <a:buNone/>
            </a:pPr>
            <a:r>
              <a:rPr lang="en-US" sz="5400" b="1" dirty="0">
                <a:solidFill>
                  <a:srgbClr val="F9F9F9"/>
                </a:solidFill>
                <a:latin typeface="Arial" pitchFamily="34" charset="0"/>
                <a:ea typeface="Arial" pitchFamily="34" charset="-122"/>
                <a:cs typeface="Arial" pitchFamily="34" charset="-120"/>
              </a:rPr>
              <a:t>Erikson's Psychosocial Theory</a:t>
            </a:r>
            <a:endParaRPr lang="en-US" sz="5400" dirty="0"/>
          </a:p>
        </p:txBody>
      </p:sp>
      <p:sp>
        <p:nvSpPr>
          <p:cNvPr id="5" name="Text 3"/>
          <p:cNvSpPr/>
          <p:nvPr/>
        </p:nvSpPr>
        <p:spPr>
          <a:xfrm>
            <a:off x="457200" y="3102864"/>
            <a:ext cx="5303520" cy="457200"/>
          </a:xfrm>
          <a:prstGeom prst="rect">
            <a:avLst/>
          </a:prstGeom>
          <a:noFill/>
          <a:ln/>
        </p:spPr>
        <p:txBody>
          <a:bodyPr wrap="square" rtlCol="0" anchor="ctr"/>
          <a:lstStyle/>
          <a:p>
            <a:pPr marL="0" indent="0">
              <a:buNone/>
            </a:pPr>
            <a:r>
              <a:rPr lang="en-US" sz="2600" dirty="0">
                <a:solidFill>
                  <a:srgbClr val="FFF4E6"/>
                </a:solidFill>
                <a:latin typeface="Arial" pitchFamily="34" charset="0"/>
                <a:ea typeface="Arial" pitchFamily="34" charset="-122"/>
                <a:cs typeface="Arial" pitchFamily="34" charset="-120"/>
              </a:rPr>
              <a:t>Understanding Child Development Through Life Stages</a:t>
            </a:r>
            <a:endParaRPr lang="en-US" sz="2600" dirty="0"/>
          </a:p>
        </p:txBody>
      </p:sp>
      <p:sp>
        <p:nvSpPr>
          <p:cNvPr id="6" name="Text 4"/>
          <p:cNvSpPr/>
          <p:nvPr/>
        </p:nvSpPr>
        <p:spPr>
          <a:xfrm>
            <a:off x="457200" y="3742944"/>
            <a:ext cx="5303520" cy="365760"/>
          </a:xfrm>
          <a:prstGeom prst="rect">
            <a:avLst/>
          </a:prstGeom>
          <a:noFill/>
          <a:ln/>
        </p:spPr>
        <p:txBody>
          <a:bodyPr wrap="square" rtlCol="0" anchor="ctr"/>
          <a:lstStyle/>
          <a:p>
            <a:pPr marL="0" indent="0">
              <a:buNone/>
            </a:pPr>
            <a:r>
              <a:rPr lang="en-US" sz="1800" i="1" dirty="0">
                <a:solidFill>
                  <a:srgbClr val="FFF4E6"/>
                </a:solidFill>
                <a:latin typeface="Arial" pitchFamily="34" charset="0"/>
                <a:ea typeface="Arial" pitchFamily="34" charset="-122"/>
                <a:cs typeface="Arial" pitchFamily="34" charset="-120"/>
              </a:rPr>
              <a:t>Application to Isaac's Case Study</a:t>
            </a:r>
            <a:endParaRPr lang="en-US" sz="1800" dirty="0"/>
          </a:p>
        </p:txBody>
      </p:sp>
      <p:sp>
        <p:nvSpPr>
          <p:cNvPr id="7" name="Text 5"/>
          <p:cNvSpPr/>
          <p:nvPr/>
        </p:nvSpPr>
        <p:spPr>
          <a:xfrm>
            <a:off x="0" y="4016270"/>
            <a:ext cx="5303520" cy="550628"/>
          </a:xfrm>
          <a:prstGeom prst="rect">
            <a:avLst/>
          </a:prstGeom>
          <a:noFill/>
          <a:ln/>
        </p:spPr>
        <p:txBody>
          <a:bodyPr wrap="square" rtlCol="0" anchor="ctr"/>
          <a:lstStyle/>
          <a:p>
            <a:pPr algn="ctr"/>
            <a:r>
              <a:rPr lang="en-US" sz="1200" dirty="0">
                <a:solidFill>
                  <a:srgbClr val="F9F9F9"/>
                </a:solidFill>
                <a:latin typeface="Arial" pitchFamily="34" charset="0"/>
                <a:ea typeface="Arial" pitchFamily="34" charset="-122"/>
                <a:cs typeface="Arial" pitchFamily="34" charset="-120"/>
              </a:rPr>
              <a:t>Student Name: Anisah Hasan | Student ID: 2508993</a:t>
            </a:r>
          </a:p>
          <a:p>
            <a:pPr algn="ctr"/>
            <a:r>
              <a:rPr lang="en-US" sz="1200" dirty="0">
                <a:solidFill>
                  <a:srgbClr val="F9F9F9"/>
                </a:solidFill>
                <a:latin typeface="Arial" pitchFamily="34" charset="0"/>
                <a:ea typeface="Arial" pitchFamily="34" charset="-122"/>
                <a:cs typeface="Arial" pitchFamily="34" charset="-120"/>
              </a:rPr>
              <a:t>Module: LCHS4010 | Date: June 2026</a:t>
            </a:r>
            <a:endParaRPr lang="en-US" sz="1200" dirty="0"/>
          </a:p>
        </p:txBody>
      </p:sp>
      <p:pic>
        <p:nvPicPr>
          <p:cNvPr id="9" name="Picture 8">
            <a:extLst>
              <a:ext uri="{FF2B5EF4-FFF2-40B4-BE49-F238E27FC236}">
                <a16:creationId xmlns:a16="http://schemas.microsoft.com/office/drawing/2014/main" id="{B3E06AF2-56B5-1AE6-A477-8E22CB567507}"/>
              </a:ext>
            </a:extLst>
          </p:cNvPr>
          <p:cNvPicPr>
            <a:picLocks noChangeAspect="1"/>
          </p:cNvPicPr>
          <p:nvPr/>
        </p:nvPicPr>
        <p:blipFill>
          <a:blip r:embed="rId3">
            <a:duotone>
              <a:prstClr val="black"/>
              <a:srgbClr val="D9C3A5">
                <a:tint val="50000"/>
                <a:satMod val="180000"/>
              </a:srgbClr>
            </a:duotone>
          </a:blip>
          <a:stretch>
            <a:fillRect/>
          </a:stretch>
        </p:blipFill>
        <p:spPr>
          <a:xfrm>
            <a:off x="5770659" y="0"/>
            <a:ext cx="3385468" cy="51435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367749" y="274320"/>
            <a:ext cx="8577470" cy="457200"/>
          </a:xfrm>
          <a:prstGeom prst="rect">
            <a:avLst/>
          </a:prstGeom>
          <a:noFill/>
          <a:ln/>
        </p:spPr>
        <p:txBody>
          <a:bodyPr wrap="square" rtlCol="0" anchor="ctr"/>
          <a:lstStyle/>
          <a:p>
            <a:pPr marL="0" indent="0">
              <a:buNone/>
            </a:pPr>
            <a:r>
              <a:rPr lang="en-US" sz="2800" b="1" dirty="0">
                <a:solidFill>
                  <a:srgbClr val="6B4C9A"/>
                </a:solidFill>
                <a:latin typeface="Arial" pitchFamily="34" charset="0"/>
                <a:ea typeface="Arial" pitchFamily="34" charset="-122"/>
                <a:cs typeface="Arial" pitchFamily="34" charset="-120"/>
              </a:rPr>
              <a:t>Erik Erikson: Life-Span Development Pioneer</a:t>
            </a:r>
            <a:endParaRPr lang="en-US" sz="2800" dirty="0"/>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6" name="Text 4"/>
          <p:cNvSpPr/>
          <p:nvPr/>
        </p:nvSpPr>
        <p:spPr>
          <a:xfrm>
            <a:off x="457200" y="1005840"/>
            <a:ext cx="4206240" cy="2926080"/>
          </a:xfrm>
          <a:prstGeom prst="rect">
            <a:avLst/>
          </a:prstGeom>
          <a:noFill/>
          <a:ln/>
        </p:spPr>
        <p:txBody>
          <a:bodyPr wrap="square" rtlCol="0" anchor="t"/>
          <a:lstStyle/>
          <a:p>
            <a:pPr marL="0" indent="0">
              <a:lnSpc>
                <a:spcPct val="200000"/>
              </a:lnSpc>
              <a:buNone/>
            </a:pPr>
            <a:r>
              <a:rPr lang="en-US" sz="1600" b="1" dirty="0">
                <a:solidFill>
                  <a:srgbClr val="2D2D2D"/>
                </a:solidFill>
                <a:latin typeface="Arial" pitchFamily="34" charset="0"/>
                <a:ea typeface="Arial" pitchFamily="34" charset="-122"/>
                <a:cs typeface="Arial" pitchFamily="34" charset="-120"/>
              </a:rPr>
              <a:t>Who was Erikson?</a:t>
            </a:r>
            <a:endParaRPr lang="en-US" sz="1600" dirty="0"/>
          </a:p>
          <a:p>
            <a:pPr>
              <a:lnSpc>
                <a:spcPct val="200000"/>
              </a:lnSpc>
            </a:pPr>
            <a:r>
              <a:rPr lang="en-US" sz="1200" dirty="0">
                <a:solidFill>
                  <a:srgbClr val="2D2D2D"/>
                </a:solidFill>
                <a:latin typeface="Arial" pitchFamily="34" charset="0"/>
                <a:ea typeface="Arial" pitchFamily="34" charset="-122"/>
                <a:cs typeface="Arial" pitchFamily="34" charset="-120"/>
              </a:rPr>
              <a:t>A developmental psychologist born in Germany (1902-1994) and responsible for changing our perception of human development throughout life.</a:t>
            </a:r>
          </a:p>
          <a:p>
            <a:pPr marL="0" indent="0">
              <a:lnSpc>
                <a:spcPct val="200000"/>
              </a:lnSpc>
              <a:buNone/>
            </a:pPr>
            <a:r>
              <a:rPr lang="en-US" sz="1300" b="1" dirty="0">
                <a:solidFill>
                  <a:srgbClr val="2D2D2D"/>
                </a:solidFill>
                <a:latin typeface="Arial" pitchFamily="34" charset="0"/>
                <a:ea typeface="Arial" pitchFamily="34" charset="-122"/>
                <a:cs typeface="Arial" pitchFamily="34" charset="-120"/>
              </a:rPr>
              <a:t>Core Idea:</a:t>
            </a:r>
            <a:endParaRPr lang="en-US" sz="1600" dirty="0"/>
          </a:p>
          <a:p>
            <a:pPr>
              <a:lnSpc>
                <a:spcPct val="200000"/>
              </a:lnSpc>
            </a:pPr>
            <a:r>
              <a:rPr lang="en-US" sz="1200" dirty="0">
                <a:solidFill>
                  <a:srgbClr val="2D2D2D"/>
                </a:solidFill>
                <a:latin typeface="Arial" pitchFamily="34" charset="0"/>
                <a:ea typeface="Arial" pitchFamily="34" charset="-122"/>
                <a:cs typeface="Arial" pitchFamily="34" charset="-120"/>
              </a:rPr>
              <a:t>Human development occurs through eight different psychosocial stages (Erikson, 1950).</a:t>
            </a:r>
            <a:endParaRPr lang="en-US" sz="1600" dirty="0"/>
          </a:p>
        </p:txBody>
      </p:sp>
      <p:sp>
        <p:nvSpPr>
          <p:cNvPr id="7" name="Text 5"/>
          <p:cNvSpPr/>
          <p:nvPr/>
        </p:nvSpPr>
        <p:spPr>
          <a:xfrm>
            <a:off x="457200" y="4206240"/>
            <a:ext cx="8229600" cy="365760"/>
          </a:xfrm>
          <a:prstGeom prst="rect">
            <a:avLst/>
          </a:prstGeom>
          <a:noFill/>
          <a:ln/>
        </p:spPr>
        <p:txBody>
          <a:bodyPr wrap="square" rtlCol="0" anchor="ctr"/>
          <a:lstStyle/>
          <a:p>
            <a:r>
              <a:rPr lang="en-US" sz="1100" i="1" dirty="0">
                <a:solidFill>
                  <a:srgbClr val="6B4C9A"/>
                </a:solidFill>
                <a:latin typeface="Arial" pitchFamily="34" charset="0"/>
                <a:ea typeface="Arial" pitchFamily="34" charset="-122"/>
                <a:cs typeface="Arial" pitchFamily="34" charset="-120"/>
              </a:rPr>
              <a:t>Unlike most other psychologists who believe that development occurs only during childhood, Erikson had another opinion (Erikson, 1950).</a:t>
            </a:r>
            <a:endParaRPr lang="en-US" sz="1100" dirty="0"/>
          </a:p>
        </p:txBody>
      </p:sp>
      <p:sp>
        <p:nvSpPr>
          <p:cNvPr id="8" name="Text 6"/>
          <p:cNvSpPr/>
          <p:nvPr/>
        </p:nvSpPr>
        <p:spPr>
          <a:xfrm>
            <a:off x="7772400" y="4754880"/>
            <a:ext cx="1371600" cy="274320"/>
          </a:xfrm>
          <a:prstGeom prst="rect">
            <a:avLst/>
          </a:prstGeom>
          <a:noFill/>
          <a:ln/>
        </p:spPr>
        <p:txBody>
          <a:bodyPr wrap="square" rtlCol="0" anchor="ctr"/>
          <a:lstStyle/>
          <a:p>
            <a:pPr marL="0" indent="0" algn="r">
              <a:buNone/>
            </a:pPr>
            <a:r>
              <a:rPr lang="en-US" sz="1000" i="1" dirty="0">
                <a:solidFill>
                  <a:srgbClr val="E85D75"/>
                </a:solidFill>
                <a:latin typeface="Arial" pitchFamily="34" charset="0"/>
                <a:ea typeface="Arial" pitchFamily="34" charset="-122"/>
                <a:cs typeface="Arial" pitchFamily="34" charset="-120"/>
              </a:rPr>
              <a:t>(Erikson, 1950)</a:t>
            </a:r>
            <a:endParaRPr lang="en-US" sz="1000" dirty="0"/>
          </a:p>
        </p:txBody>
      </p:sp>
      <p:pic>
        <p:nvPicPr>
          <p:cNvPr id="10" name="Picture 9">
            <a:extLst>
              <a:ext uri="{FF2B5EF4-FFF2-40B4-BE49-F238E27FC236}">
                <a16:creationId xmlns:a16="http://schemas.microsoft.com/office/drawing/2014/main" id="{E0838574-26BB-8661-C51E-6EA80984832E}"/>
              </a:ext>
            </a:extLst>
          </p:cNvPr>
          <p:cNvPicPr>
            <a:picLocks noChangeAspect="1"/>
          </p:cNvPicPr>
          <p:nvPr/>
        </p:nvPicPr>
        <p:blipFill>
          <a:blip r:embed="rId3"/>
          <a:stretch>
            <a:fillRect/>
          </a:stretch>
        </p:blipFill>
        <p:spPr>
          <a:xfrm>
            <a:off x="4699364" y="1097280"/>
            <a:ext cx="3987436" cy="30175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337931" y="274320"/>
            <a:ext cx="8587409" cy="457200"/>
          </a:xfrm>
          <a:prstGeom prst="rect">
            <a:avLst/>
          </a:prstGeom>
          <a:noFill/>
          <a:ln/>
        </p:spPr>
        <p:txBody>
          <a:bodyPr wrap="square" rtlCol="0" anchor="ctr"/>
          <a:lstStyle/>
          <a:p>
            <a:pPr marL="0" indent="0">
              <a:buNone/>
            </a:pPr>
            <a:r>
              <a:rPr lang="en-US" sz="2800" b="1" dirty="0">
                <a:solidFill>
                  <a:srgbClr val="6B4C9A"/>
                </a:solidFill>
                <a:latin typeface="Arial" pitchFamily="34" charset="0"/>
                <a:ea typeface="Arial" pitchFamily="34" charset="-122"/>
                <a:cs typeface="Arial" pitchFamily="34" charset="-120"/>
              </a:rPr>
              <a:t>The Eight Stages of Psychosocial Development</a:t>
            </a:r>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6" name="Shape 4"/>
          <p:cNvSpPr/>
          <p:nvPr/>
        </p:nvSpPr>
        <p:spPr>
          <a:xfrm>
            <a:off x="457200" y="1005840"/>
            <a:ext cx="365760" cy="365760"/>
          </a:xfrm>
          <a:prstGeom prst="rect">
            <a:avLst/>
          </a:prstGeom>
          <a:solidFill>
            <a:srgbClr val="E85D75"/>
          </a:solidFill>
          <a:ln/>
        </p:spPr>
        <p:txBody>
          <a:bodyPr/>
          <a:lstStyle/>
          <a:p>
            <a:endParaRPr lang="en-US"/>
          </a:p>
        </p:txBody>
      </p:sp>
      <p:sp>
        <p:nvSpPr>
          <p:cNvPr id="7" name="Text 5"/>
          <p:cNvSpPr/>
          <p:nvPr/>
        </p:nvSpPr>
        <p:spPr>
          <a:xfrm>
            <a:off x="457200" y="100584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1</a:t>
            </a:r>
            <a:endParaRPr lang="en-US" sz="1600" dirty="0"/>
          </a:p>
        </p:txBody>
      </p:sp>
      <p:sp>
        <p:nvSpPr>
          <p:cNvPr id="8" name="Text 6"/>
          <p:cNvSpPr/>
          <p:nvPr/>
        </p:nvSpPr>
        <p:spPr>
          <a:xfrm>
            <a:off x="868680" y="1005840"/>
            <a:ext cx="1965960" cy="457200"/>
          </a:xfrm>
          <a:prstGeom prst="rect">
            <a:avLst/>
          </a:prstGeom>
          <a:noFill/>
          <a:ln/>
        </p:spPr>
        <p:txBody>
          <a:bodyPr wrap="square" rtlCol="0" anchor="t"/>
          <a:lstStyle/>
          <a:p>
            <a:pPr marL="0" indent="0">
              <a:buNone/>
            </a:pPr>
            <a:r>
              <a:rPr lang="en-US" sz="1000" b="1" dirty="0">
                <a:solidFill>
                  <a:srgbClr val="2D2D2D"/>
                </a:solidFill>
                <a:latin typeface="Arial" pitchFamily="34" charset="0"/>
                <a:ea typeface="Arial" pitchFamily="34" charset="-122"/>
                <a:cs typeface="Arial" pitchFamily="34" charset="-120"/>
              </a:rPr>
              <a:t>Trust v. Mistrust</a:t>
            </a:r>
            <a:endParaRPr lang="en-US" sz="1000" dirty="0"/>
          </a:p>
          <a:p>
            <a:r>
              <a:rPr lang="en-US" sz="900" i="1" dirty="0">
                <a:solidFill>
                  <a:srgbClr val="2D2D2D"/>
                </a:solidFill>
                <a:latin typeface="Arial" pitchFamily="34" charset="0"/>
                <a:ea typeface="Arial" pitchFamily="34" charset="-122"/>
                <a:cs typeface="Arial" pitchFamily="34" charset="-120"/>
              </a:rPr>
              <a:t>0-18 months</a:t>
            </a:r>
            <a:endParaRPr lang="en-US" sz="1000" dirty="0"/>
          </a:p>
        </p:txBody>
      </p:sp>
      <p:sp>
        <p:nvSpPr>
          <p:cNvPr id="9" name="Shape 7"/>
          <p:cNvSpPr/>
          <p:nvPr/>
        </p:nvSpPr>
        <p:spPr>
          <a:xfrm>
            <a:off x="3017520" y="1005840"/>
            <a:ext cx="365760" cy="365760"/>
          </a:xfrm>
          <a:prstGeom prst="rect">
            <a:avLst/>
          </a:prstGeom>
          <a:solidFill>
            <a:srgbClr val="E85D75"/>
          </a:solidFill>
          <a:ln/>
        </p:spPr>
        <p:txBody>
          <a:bodyPr/>
          <a:lstStyle/>
          <a:p>
            <a:endParaRPr lang="en-US"/>
          </a:p>
        </p:txBody>
      </p:sp>
      <p:sp>
        <p:nvSpPr>
          <p:cNvPr id="10" name="Text 8"/>
          <p:cNvSpPr/>
          <p:nvPr/>
        </p:nvSpPr>
        <p:spPr>
          <a:xfrm>
            <a:off x="3017520" y="100584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5</a:t>
            </a:r>
            <a:endParaRPr lang="en-US" sz="1600" dirty="0"/>
          </a:p>
        </p:txBody>
      </p:sp>
      <p:sp>
        <p:nvSpPr>
          <p:cNvPr id="11" name="Text 9"/>
          <p:cNvSpPr/>
          <p:nvPr/>
        </p:nvSpPr>
        <p:spPr>
          <a:xfrm>
            <a:off x="3429000" y="1005840"/>
            <a:ext cx="1965960" cy="457200"/>
          </a:xfrm>
          <a:prstGeom prst="rect">
            <a:avLst/>
          </a:prstGeom>
          <a:noFill/>
          <a:ln/>
        </p:spPr>
        <p:txBody>
          <a:bodyPr wrap="square" rtlCol="0" anchor="t"/>
          <a:lstStyle/>
          <a:p>
            <a:pPr marL="0" indent="0">
              <a:buNone/>
            </a:pPr>
            <a:r>
              <a:rPr lang="en-US" sz="1000" b="1" dirty="0">
                <a:solidFill>
                  <a:srgbClr val="2D2D2D"/>
                </a:solidFill>
                <a:latin typeface="Arial" pitchFamily="34" charset="0"/>
                <a:ea typeface="Arial" pitchFamily="34" charset="-122"/>
                <a:cs typeface="Arial" pitchFamily="34" charset="-120"/>
              </a:rPr>
              <a:t>Identity v. Role Confusion</a:t>
            </a:r>
            <a:endParaRPr lang="en-US" sz="1000" dirty="0"/>
          </a:p>
          <a:p>
            <a:r>
              <a:rPr lang="en-US" sz="900" i="1" dirty="0">
                <a:solidFill>
                  <a:srgbClr val="2D2D2D"/>
                </a:solidFill>
                <a:latin typeface="Arial" pitchFamily="34" charset="0"/>
                <a:ea typeface="Arial" pitchFamily="34" charset="-122"/>
                <a:cs typeface="Arial" pitchFamily="34" charset="-120"/>
              </a:rPr>
              <a:t>12-18 years</a:t>
            </a:r>
            <a:endParaRPr lang="en-US" sz="1000" dirty="0"/>
          </a:p>
        </p:txBody>
      </p:sp>
      <p:sp>
        <p:nvSpPr>
          <p:cNvPr id="12" name="Shape 10"/>
          <p:cNvSpPr/>
          <p:nvPr/>
        </p:nvSpPr>
        <p:spPr>
          <a:xfrm>
            <a:off x="457200" y="1554480"/>
            <a:ext cx="365760" cy="365760"/>
          </a:xfrm>
          <a:prstGeom prst="rect">
            <a:avLst/>
          </a:prstGeom>
          <a:solidFill>
            <a:srgbClr val="E85D75"/>
          </a:solidFill>
          <a:ln/>
        </p:spPr>
        <p:txBody>
          <a:bodyPr/>
          <a:lstStyle/>
          <a:p>
            <a:endParaRPr lang="en-US"/>
          </a:p>
        </p:txBody>
      </p:sp>
      <p:sp>
        <p:nvSpPr>
          <p:cNvPr id="13" name="Text 11"/>
          <p:cNvSpPr/>
          <p:nvPr/>
        </p:nvSpPr>
        <p:spPr>
          <a:xfrm>
            <a:off x="457200" y="155448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2</a:t>
            </a:r>
            <a:endParaRPr lang="en-US" sz="1600" dirty="0"/>
          </a:p>
        </p:txBody>
      </p:sp>
      <p:sp>
        <p:nvSpPr>
          <p:cNvPr id="14" name="Text 12"/>
          <p:cNvSpPr/>
          <p:nvPr/>
        </p:nvSpPr>
        <p:spPr>
          <a:xfrm>
            <a:off x="868680" y="1554480"/>
            <a:ext cx="1965960" cy="457200"/>
          </a:xfrm>
          <a:prstGeom prst="rect">
            <a:avLst/>
          </a:prstGeom>
          <a:noFill/>
          <a:ln/>
        </p:spPr>
        <p:txBody>
          <a:bodyPr wrap="square" rtlCol="0" anchor="t"/>
          <a:lstStyle/>
          <a:p>
            <a:r>
              <a:rPr lang="en-US" sz="1000" b="1" dirty="0">
                <a:solidFill>
                  <a:srgbClr val="2D2D2D"/>
                </a:solidFill>
                <a:latin typeface="Arial" pitchFamily="34" charset="0"/>
                <a:ea typeface="Arial" pitchFamily="34" charset="-122"/>
                <a:cs typeface="Arial" pitchFamily="34" charset="-120"/>
              </a:rPr>
              <a:t>Autonomy v. Shame/Doubt</a:t>
            </a:r>
            <a:endParaRPr lang="en-US" sz="1000" dirty="0"/>
          </a:p>
          <a:p>
            <a:r>
              <a:rPr lang="en-US" sz="900" i="1" dirty="0">
                <a:solidFill>
                  <a:srgbClr val="2D2D2D"/>
                </a:solidFill>
                <a:latin typeface="Arial" pitchFamily="34" charset="0"/>
                <a:ea typeface="Arial" pitchFamily="34" charset="-122"/>
                <a:cs typeface="Arial" pitchFamily="34" charset="-120"/>
              </a:rPr>
              <a:t>18 months - 3 years</a:t>
            </a:r>
            <a:endParaRPr lang="en-US" sz="1000" dirty="0"/>
          </a:p>
        </p:txBody>
      </p:sp>
      <p:sp>
        <p:nvSpPr>
          <p:cNvPr id="15" name="Shape 13"/>
          <p:cNvSpPr/>
          <p:nvPr/>
        </p:nvSpPr>
        <p:spPr>
          <a:xfrm>
            <a:off x="3017520" y="1554480"/>
            <a:ext cx="365760" cy="365760"/>
          </a:xfrm>
          <a:prstGeom prst="rect">
            <a:avLst/>
          </a:prstGeom>
          <a:solidFill>
            <a:srgbClr val="E85D75"/>
          </a:solidFill>
          <a:ln/>
        </p:spPr>
        <p:txBody>
          <a:bodyPr/>
          <a:lstStyle/>
          <a:p>
            <a:endParaRPr lang="en-US"/>
          </a:p>
        </p:txBody>
      </p:sp>
      <p:sp>
        <p:nvSpPr>
          <p:cNvPr id="16" name="Text 14"/>
          <p:cNvSpPr/>
          <p:nvPr/>
        </p:nvSpPr>
        <p:spPr>
          <a:xfrm>
            <a:off x="3017520" y="155448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6</a:t>
            </a:r>
            <a:endParaRPr lang="en-US" sz="1600" dirty="0"/>
          </a:p>
        </p:txBody>
      </p:sp>
      <p:sp>
        <p:nvSpPr>
          <p:cNvPr id="17" name="Text 15"/>
          <p:cNvSpPr/>
          <p:nvPr/>
        </p:nvSpPr>
        <p:spPr>
          <a:xfrm>
            <a:off x="3429000" y="1554480"/>
            <a:ext cx="1965960" cy="457200"/>
          </a:xfrm>
          <a:prstGeom prst="rect">
            <a:avLst/>
          </a:prstGeom>
          <a:noFill/>
          <a:ln/>
        </p:spPr>
        <p:txBody>
          <a:bodyPr wrap="square" rtlCol="0" anchor="t"/>
          <a:lstStyle/>
          <a:p>
            <a:r>
              <a:rPr lang="en-US" sz="1000" b="1" dirty="0">
                <a:solidFill>
                  <a:srgbClr val="2D2D2D"/>
                </a:solidFill>
                <a:latin typeface="Arial" pitchFamily="34" charset="0"/>
                <a:ea typeface="Arial" pitchFamily="34" charset="-122"/>
                <a:cs typeface="Arial" pitchFamily="34" charset="-120"/>
              </a:rPr>
              <a:t>Intimacy v. Isolation</a:t>
            </a:r>
            <a:endParaRPr lang="en-US" sz="1000" dirty="0"/>
          </a:p>
          <a:p>
            <a:pPr marL="0" indent="0">
              <a:buNone/>
            </a:pPr>
            <a:r>
              <a:rPr lang="en-US" sz="900" i="1" dirty="0">
                <a:solidFill>
                  <a:srgbClr val="2D2D2D"/>
                </a:solidFill>
                <a:latin typeface="Arial" pitchFamily="34" charset="0"/>
                <a:ea typeface="Arial" pitchFamily="34" charset="-122"/>
                <a:cs typeface="Arial" pitchFamily="34" charset="-120"/>
              </a:rPr>
              <a:t>18-25 years</a:t>
            </a:r>
            <a:endParaRPr lang="en-US" sz="1000" dirty="0"/>
          </a:p>
        </p:txBody>
      </p:sp>
      <p:sp>
        <p:nvSpPr>
          <p:cNvPr id="18" name="Shape 16"/>
          <p:cNvSpPr/>
          <p:nvPr/>
        </p:nvSpPr>
        <p:spPr>
          <a:xfrm>
            <a:off x="457200" y="2103120"/>
            <a:ext cx="365760" cy="365760"/>
          </a:xfrm>
          <a:prstGeom prst="rect">
            <a:avLst/>
          </a:prstGeom>
          <a:solidFill>
            <a:srgbClr val="E85D75"/>
          </a:solidFill>
          <a:ln/>
        </p:spPr>
        <p:txBody>
          <a:bodyPr/>
          <a:lstStyle/>
          <a:p>
            <a:endParaRPr lang="en-US"/>
          </a:p>
        </p:txBody>
      </p:sp>
      <p:sp>
        <p:nvSpPr>
          <p:cNvPr id="19" name="Text 17"/>
          <p:cNvSpPr/>
          <p:nvPr/>
        </p:nvSpPr>
        <p:spPr>
          <a:xfrm>
            <a:off x="457200" y="210312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3</a:t>
            </a:r>
            <a:endParaRPr lang="en-US" sz="1600" dirty="0"/>
          </a:p>
        </p:txBody>
      </p:sp>
      <p:sp>
        <p:nvSpPr>
          <p:cNvPr id="20" name="Text 18"/>
          <p:cNvSpPr/>
          <p:nvPr/>
        </p:nvSpPr>
        <p:spPr>
          <a:xfrm>
            <a:off x="868680" y="2103120"/>
            <a:ext cx="1965960" cy="457200"/>
          </a:xfrm>
          <a:prstGeom prst="rect">
            <a:avLst/>
          </a:prstGeom>
          <a:noFill/>
          <a:ln/>
        </p:spPr>
        <p:txBody>
          <a:bodyPr wrap="square" rtlCol="0" anchor="t"/>
          <a:lstStyle/>
          <a:p>
            <a:r>
              <a:rPr lang="en-US" sz="1000" b="1" dirty="0">
                <a:solidFill>
                  <a:srgbClr val="2D2D2D"/>
                </a:solidFill>
                <a:latin typeface="Arial" pitchFamily="34" charset="0"/>
                <a:ea typeface="Arial" pitchFamily="34" charset="-122"/>
                <a:cs typeface="Arial" pitchFamily="34" charset="-120"/>
              </a:rPr>
              <a:t>Initiative v. Guilt</a:t>
            </a:r>
            <a:endParaRPr lang="en-US" sz="1000" dirty="0"/>
          </a:p>
          <a:p>
            <a:pPr marL="0" indent="0">
              <a:buNone/>
            </a:pPr>
            <a:r>
              <a:rPr lang="en-US" sz="900" i="1" dirty="0">
                <a:solidFill>
                  <a:srgbClr val="2D2D2D"/>
                </a:solidFill>
                <a:latin typeface="Arial" pitchFamily="34" charset="0"/>
                <a:ea typeface="Arial" pitchFamily="34" charset="-122"/>
                <a:cs typeface="Arial" pitchFamily="34" charset="-120"/>
              </a:rPr>
              <a:t>3-5 years</a:t>
            </a:r>
            <a:endParaRPr lang="en-US" sz="1000" dirty="0"/>
          </a:p>
        </p:txBody>
      </p:sp>
      <p:sp>
        <p:nvSpPr>
          <p:cNvPr id="21" name="Shape 19"/>
          <p:cNvSpPr/>
          <p:nvPr/>
        </p:nvSpPr>
        <p:spPr>
          <a:xfrm>
            <a:off x="3017520" y="2103120"/>
            <a:ext cx="365760" cy="365760"/>
          </a:xfrm>
          <a:prstGeom prst="rect">
            <a:avLst/>
          </a:prstGeom>
          <a:solidFill>
            <a:srgbClr val="E85D75"/>
          </a:solidFill>
          <a:ln/>
        </p:spPr>
        <p:txBody>
          <a:bodyPr/>
          <a:lstStyle/>
          <a:p>
            <a:endParaRPr lang="en-US"/>
          </a:p>
        </p:txBody>
      </p:sp>
      <p:sp>
        <p:nvSpPr>
          <p:cNvPr id="22" name="Text 20"/>
          <p:cNvSpPr/>
          <p:nvPr/>
        </p:nvSpPr>
        <p:spPr>
          <a:xfrm>
            <a:off x="3017520" y="210312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7</a:t>
            </a:r>
            <a:endParaRPr lang="en-US" sz="1600" dirty="0"/>
          </a:p>
        </p:txBody>
      </p:sp>
      <p:sp>
        <p:nvSpPr>
          <p:cNvPr id="23" name="Text 21"/>
          <p:cNvSpPr/>
          <p:nvPr/>
        </p:nvSpPr>
        <p:spPr>
          <a:xfrm>
            <a:off x="3429000" y="2103120"/>
            <a:ext cx="1965960" cy="457200"/>
          </a:xfrm>
          <a:prstGeom prst="rect">
            <a:avLst/>
          </a:prstGeom>
          <a:noFill/>
          <a:ln/>
        </p:spPr>
        <p:txBody>
          <a:bodyPr wrap="square" rtlCol="0" anchor="t"/>
          <a:lstStyle/>
          <a:p>
            <a:r>
              <a:rPr lang="en-US" sz="1000" b="1" dirty="0">
                <a:solidFill>
                  <a:srgbClr val="2D2D2D"/>
                </a:solidFill>
                <a:latin typeface="Arial" pitchFamily="34" charset="0"/>
                <a:ea typeface="Arial" pitchFamily="34" charset="-122"/>
                <a:cs typeface="Arial" pitchFamily="34" charset="-120"/>
              </a:rPr>
              <a:t>Generativity v. Stagnation</a:t>
            </a:r>
            <a:endParaRPr lang="en-US" sz="1000" dirty="0"/>
          </a:p>
          <a:p>
            <a:pPr marL="0" indent="0">
              <a:buNone/>
            </a:pPr>
            <a:r>
              <a:rPr lang="en-US" sz="900" i="1" dirty="0">
                <a:solidFill>
                  <a:srgbClr val="2D2D2D"/>
                </a:solidFill>
                <a:latin typeface="Arial" pitchFamily="34" charset="0"/>
                <a:ea typeface="Arial" pitchFamily="34" charset="-122"/>
                <a:cs typeface="Arial" pitchFamily="34" charset="-120"/>
              </a:rPr>
              <a:t>25-65 years</a:t>
            </a:r>
            <a:endParaRPr lang="en-US" sz="1000" dirty="0"/>
          </a:p>
        </p:txBody>
      </p:sp>
      <p:sp>
        <p:nvSpPr>
          <p:cNvPr id="24" name="Shape 22"/>
          <p:cNvSpPr/>
          <p:nvPr/>
        </p:nvSpPr>
        <p:spPr>
          <a:xfrm>
            <a:off x="457200" y="2651760"/>
            <a:ext cx="365760" cy="365760"/>
          </a:xfrm>
          <a:prstGeom prst="rect">
            <a:avLst/>
          </a:prstGeom>
          <a:solidFill>
            <a:srgbClr val="E85D75"/>
          </a:solidFill>
          <a:ln/>
        </p:spPr>
        <p:txBody>
          <a:bodyPr/>
          <a:lstStyle/>
          <a:p>
            <a:endParaRPr lang="en-US"/>
          </a:p>
        </p:txBody>
      </p:sp>
      <p:sp>
        <p:nvSpPr>
          <p:cNvPr id="25" name="Text 23"/>
          <p:cNvSpPr/>
          <p:nvPr/>
        </p:nvSpPr>
        <p:spPr>
          <a:xfrm>
            <a:off x="457200" y="265176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4</a:t>
            </a:r>
            <a:endParaRPr lang="en-US" sz="1600" dirty="0"/>
          </a:p>
        </p:txBody>
      </p:sp>
      <p:sp>
        <p:nvSpPr>
          <p:cNvPr id="26" name="Text 24"/>
          <p:cNvSpPr/>
          <p:nvPr/>
        </p:nvSpPr>
        <p:spPr>
          <a:xfrm>
            <a:off x="868680" y="2651760"/>
            <a:ext cx="1965960" cy="457200"/>
          </a:xfrm>
          <a:prstGeom prst="rect">
            <a:avLst/>
          </a:prstGeom>
          <a:noFill/>
          <a:ln/>
        </p:spPr>
        <p:txBody>
          <a:bodyPr wrap="square" rtlCol="0" anchor="t"/>
          <a:lstStyle/>
          <a:p>
            <a:r>
              <a:rPr lang="en-US" sz="1000" b="1" dirty="0">
                <a:solidFill>
                  <a:srgbClr val="2D2D2D"/>
                </a:solidFill>
                <a:latin typeface="Arial" pitchFamily="34" charset="0"/>
                <a:ea typeface="Arial" pitchFamily="34" charset="-122"/>
                <a:cs typeface="Arial" pitchFamily="34" charset="-120"/>
              </a:rPr>
              <a:t>Industry v. Inferiority</a:t>
            </a:r>
            <a:endParaRPr lang="en-US" sz="1000" dirty="0"/>
          </a:p>
          <a:p>
            <a:pPr marL="0" indent="0">
              <a:buNone/>
            </a:pPr>
            <a:r>
              <a:rPr lang="en-US" sz="900" i="1" dirty="0">
                <a:solidFill>
                  <a:srgbClr val="2D2D2D"/>
                </a:solidFill>
                <a:latin typeface="Arial" pitchFamily="34" charset="0"/>
                <a:ea typeface="Arial" pitchFamily="34" charset="-122"/>
                <a:cs typeface="Arial" pitchFamily="34" charset="-120"/>
              </a:rPr>
              <a:t>5-12 years</a:t>
            </a:r>
            <a:endParaRPr lang="en-US" sz="1000" dirty="0"/>
          </a:p>
        </p:txBody>
      </p:sp>
      <p:sp>
        <p:nvSpPr>
          <p:cNvPr id="27" name="Shape 25"/>
          <p:cNvSpPr/>
          <p:nvPr/>
        </p:nvSpPr>
        <p:spPr>
          <a:xfrm>
            <a:off x="3017520" y="2651760"/>
            <a:ext cx="365760" cy="365760"/>
          </a:xfrm>
          <a:prstGeom prst="rect">
            <a:avLst/>
          </a:prstGeom>
          <a:solidFill>
            <a:srgbClr val="E85D75"/>
          </a:solidFill>
          <a:ln/>
        </p:spPr>
        <p:txBody>
          <a:bodyPr/>
          <a:lstStyle/>
          <a:p>
            <a:endParaRPr lang="en-US"/>
          </a:p>
        </p:txBody>
      </p:sp>
      <p:sp>
        <p:nvSpPr>
          <p:cNvPr id="28" name="Text 26"/>
          <p:cNvSpPr/>
          <p:nvPr/>
        </p:nvSpPr>
        <p:spPr>
          <a:xfrm>
            <a:off x="3017520" y="2651760"/>
            <a:ext cx="365760" cy="365760"/>
          </a:xfrm>
          <a:prstGeom prst="rect">
            <a:avLst/>
          </a:prstGeom>
          <a:noFill/>
          <a:ln/>
        </p:spPr>
        <p:txBody>
          <a:bodyPr wrap="square" rtlCol="0" anchor="ctr"/>
          <a:lstStyle/>
          <a:p>
            <a:pPr marL="0" indent="0" algn="ctr">
              <a:buNone/>
            </a:pPr>
            <a:r>
              <a:rPr lang="en-US" sz="1600" b="1" dirty="0">
                <a:solidFill>
                  <a:srgbClr val="F9F9F9"/>
                </a:solidFill>
                <a:latin typeface="Arial" pitchFamily="34" charset="0"/>
                <a:ea typeface="Arial" pitchFamily="34" charset="-122"/>
                <a:cs typeface="Arial" pitchFamily="34" charset="-120"/>
              </a:rPr>
              <a:t>8</a:t>
            </a:r>
            <a:endParaRPr lang="en-US" sz="1600" dirty="0"/>
          </a:p>
        </p:txBody>
      </p:sp>
      <p:sp>
        <p:nvSpPr>
          <p:cNvPr id="29" name="Text 27"/>
          <p:cNvSpPr/>
          <p:nvPr/>
        </p:nvSpPr>
        <p:spPr>
          <a:xfrm>
            <a:off x="3429000" y="2651760"/>
            <a:ext cx="1965960" cy="457200"/>
          </a:xfrm>
          <a:prstGeom prst="rect">
            <a:avLst/>
          </a:prstGeom>
          <a:noFill/>
          <a:ln/>
        </p:spPr>
        <p:txBody>
          <a:bodyPr wrap="square" rtlCol="0" anchor="t"/>
          <a:lstStyle/>
          <a:p>
            <a:r>
              <a:rPr lang="en-US" sz="1000" b="1" dirty="0">
                <a:solidFill>
                  <a:srgbClr val="2D2D2D"/>
                </a:solidFill>
                <a:latin typeface="Arial" pitchFamily="34" charset="0"/>
                <a:ea typeface="Arial" pitchFamily="34" charset="-122"/>
                <a:cs typeface="Arial" pitchFamily="34" charset="-120"/>
              </a:rPr>
              <a:t>Integrity v. Despair</a:t>
            </a:r>
            <a:endParaRPr lang="en-US" sz="1000" dirty="0"/>
          </a:p>
          <a:p>
            <a:pPr marL="0" indent="0">
              <a:buNone/>
            </a:pPr>
            <a:r>
              <a:rPr lang="en-US" sz="900" i="1" dirty="0">
                <a:solidFill>
                  <a:srgbClr val="2D2D2D"/>
                </a:solidFill>
                <a:latin typeface="Arial" pitchFamily="34" charset="0"/>
                <a:ea typeface="Arial" pitchFamily="34" charset="-122"/>
                <a:cs typeface="Arial" pitchFamily="34" charset="-120"/>
              </a:rPr>
              <a:t>65+years</a:t>
            </a:r>
            <a:endParaRPr lang="en-US" sz="1000" dirty="0"/>
          </a:p>
        </p:txBody>
      </p:sp>
      <p:sp>
        <p:nvSpPr>
          <p:cNvPr id="32" name="Text 30"/>
          <p:cNvSpPr/>
          <p:nvPr/>
        </p:nvSpPr>
        <p:spPr>
          <a:xfrm>
            <a:off x="7772400" y="4754880"/>
            <a:ext cx="1371600" cy="274320"/>
          </a:xfrm>
          <a:prstGeom prst="rect">
            <a:avLst/>
          </a:prstGeom>
          <a:noFill/>
          <a:ln/>
        </p:spPr>
        <p:txBody>
          <a:bodyPr wrap="square" rtlCol="0" anchor="ctr"/>
          <a:lstStyle/>
          <a:p>
            <a:pPr marL="0" indent="0" algn="r">
              <a:buNone/>
            </a:pPr>
            <a:r>
              <a:rPr lang="en-US" sz="1000" i="1" dirty="0">
                <a:solidFill>
                  <a:srgbClr val="E85D75"/>
                </a:solidFill>
                <a:latin typeface="Arial" pitchFamily="34" charset="0"/>
                <a:ea typeface="Arial" pitchFamily="34" charset="-122"/>
                <a:cs typeface="Arial" pitchFamily="34" charset="-120"/>
              </a:rPr>
              <a:t>(Erikson, 1950)</a:t>
            </a:r>
            <a:endParaRPr lang="en-US" sz="1000" dirty="0"/>
          </a:p>
        </p:txBody>
      </p:sp>
      <p:pic>
        <p:nvPicPr>
          <p:cNvPr id="5" name="Picture 4">
            <a:extLst>
              <a:ext uri="{FF2B5EF4-FFF2-40B4-BE49-F238E27FC236}">
                <a16:creationId xmlns:a16="http://schemas.microsoft.com/office/drawing/2014/main" id="{46C29137-EFD1-F82F-1DF1-B906EA175A56}"/>
              </a:ext>
            </a:extLst>
          </p:cNvPr>
          <p:cNvPicPr>
            <a:picLocks noChangeAspect="1"/>
          </p:cNvPicPr>
          <p:nvPr/>
        </p:nvPicPr>
        <p:blipFill>
          <a:blip r:embed="rId3"/>
          <a:stretch>
            <a:fillRect/>
          </a:stretch>
        </p:blipFill>
        <p:spPr>
          <a:xfrm flipH="1">
            <a:off x="5394960" y="1016376"/>
            <a:ext cx="3502000" cy="2001144"/>
          </a:xfrm>
          <a:prstGeom prst="rect">
            <a:avLst/>
          </a:prstGeom>
        </p:spPr>
      </p:pic>
      <p:pic>
        <p:nvPicPr>
          <p:cNvPr id="34" name="Picture 33">
            <a:extLst>
              <a:ext uri="{FF2B5EF4-FFF2-40B4-BE49-F238E27FC236}">
                <a16:creationId xmlns:a16="http://schemas.microsoft.com/office/drawing/2014/main" id="{20F7C21A-D7C4-32F1-7B66-7FB40D38B86F}"/>
              </a:ext>
            </a:extLst>
          </p:cNvPr>
          <p:cNvPicPr>
            <a:picLocks noChangeAspect="1"/>
          </p:cNvPicPr>
          <p:nvPr/>
        </p:nvPicPr>
        <p:blipFill>
          <a:blip r:embed="rId4"/>
          <a:stretch>
            <a:fillRect/>
          </a:stretch>
        </p:blipFill>
        <p:spPr>
          <a:xfrm>
            <a:off x="337931" y="3200400"/>
            <a:ext cx="7504044" cy="177592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367748" y="274320"/>
            <a:ext cx="8488017" cy="457200"/>
          </a:xfrm>
          <a:prstGeom prst="rect">
            <a:avLst/>
          </a:prstGeom>
          <a:noFill/>
          <a:ln/>
        </p:spPr>
        <p:txBody>
          <a:bodyPr wrap="square" rtlCol="0" anchor="ctr"/>
          <a:lstStyle/>
          <a:p>
            <a:pPr marL="0" indent="0">
              <a:buNone/>
            </a:pPr>
            <a:r>
              <a:rPr lang="en-US" sz="2800" b="1" dirty="0">
                <a:solidFill>
                  <a:srgbClr val="6B4C9A"/>
                </a:solidFill>
                <a:latin typeface="Arial" pitchFamily="34" charset="0"/>
                <a:ea typeface="Arial" pitchFamily="34" charset="-122"/>
                <a:cs typeface="Arial" pitchFamily="34" charset="-120"/>
              </a:rPr>
              <a:t>Isaac's Profile: Age 4, Stage 3 (Initiative vs Guilt)</a:t>
            </a:r>
            <a:endParaRPr lang="en-US" sz="2800" dirty="0"/>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6" name="Text 4"/>
          <p:cNvSpPr/>
          <p:nvPr/>
        </p:nvSpPr>
        <p:spPr>
          <a:xfrm>
            <a:off x="457200" y="1017768"/>
            <a:ext cx="4389120" cy="320040"/>
          </a:xfrm>
          <a:prstGeom prst="rect">
            <a:avLst/>
          </a:prstGeom>
          <a:noFill/>
          <a:ln/>
        </p:spPr>
        <p:txBody>
          <a:bodyPr wrap="square" rtlCol="0" anchor="ctr"/>
          <a:lstStyle/>
          <a:p>
            <a:pPr marL="0" indent="0">
              <a:buNone/>
            </a:pPr>
            <a:r>
              <a:rPr lang="en-US" sz="1600" b="1" dirty="0">
                <a:solidFill>
                  <a:srgbClr val="E85D75"/>
                </a:solidFill>
                <a:latin typeface="Arial" pitchFamily="34" charset="0"/>
                <a:ea typeface="Arial" pitchFamily="34" charset="-122"/>
                <a:cs typeface="Arial" pitchFamily="34" charset="-120"/>
              </a:rPr>
              <a:t>Background:</a:t>
            </a:r>
            <a:endParaRPr lang="en-US" sz="1600" dirty="0"/>
          </a:p>
        </p:txBody>
      </p:sp>
      <p:sp>
        <p:nvSpPr>
          <p:cNvPr id="7" name="Text 5"/>
          <p:cNvSpPr/>
          <p:nvPr/>
        </p:nvSpPr>
        <p:spPr>
          <a:xfrm>
            <a:off x="457200" y="1337808"/>
            <a:ext cx="4389120" cy="1234440"/>
          </a:xfrm>
          <a:prstGeom prst="rect">
            <a:avLst/>
          </a:prstGeom>
          <a:noFill/>
          <a:ln/>
        </p:spPr>
        <p:txBody>
          <a:bodyPr wrap="square" rtlCol="0" anchor="t"/>
          <a:lstStyle/>
          <a:p>
            <a:pPr>
              <a:lnSpc>
                <a:spcPct val="150000"/>
              </a:lnSpc>
            </a:pPr>
            <a:r>
              <a:rPr lang="en-US" sz="1100" b="1" dirty="0">
                <a:solidFill>
                  <a:srgbClr val="2D2D2D"/>
                </a:solidFill>
                <a:latin typeface="Arial" pitchFamily="34" charset="0"/>
                <a:ea typeface="Arial" pitchFamily="34" charset="-122"/>
                <a:cs typeface="Arial" pitchFamily="34" charset="-120"/>
              </a:rPr>
              <a:t>Age:</a:t>
            </a:r>
            <a:r>
              <a:rPr lang="en-US" sz="1100" dirty="0">
                <a:solidFill>
                  <a:srgbClr val="2D2D2D"/>
                </a:solidFill>
                <a:latin typeface="Arial" pitchFamily="34" charset="0"/>
                <a:ea typeface="Arial" pitchFamily="34" charset="-122"/>
                <a:cs typeface="Arial" pitchFamily="34" charset="-120"/>
              </a:rPr>
              <a:t> 4 | Attends Children's Centre, London</a:t>
            </a:r>
          </a:p>
          <a:p>
            <a:pPr>
              <a:lnSpc>
                <a:spcPct val="150000"/>
              </a:lnSpc>
            </a:pPr>
            <a:r>
              <a:rPr lang="en-US" sz="1100" b="1" dirty="0">
                <a:solidFill>
                  <a:srgbClr val="2D2D2D"/>
                </a:solidFill>
                <a:latin typeface="Arial" pitchFamily="34" charset="0"/>
                <a:ea typeface="Arial" pitchFamily="34" charset="-122"/>
                <a:cs typeface="Arial" pitchFamily="34" charset="-120"/>
              </a:rPr>
              <a:t>Family Structure: </a:t>
            </a:r>
            <a:r>
              <a:rPr lang="en-US" sz="1100" dirty="0">
                <a:solidFill>
                  <a:srgbClr val="2D2D2D"/>
                </a:solidFill>
                <a:latin typeface="Arial" pitchFamily="34" charset="0"/>
                <a:ea typeface="Arial" pitchFamily="34" charset="-122"/>
                <a:cs typeface="Arial" pitchFamily="34" charset="-120"/>
              </a:rPr>
              <a:t>Single parent household where the mother has postnatal depression.</a:t>
            </a:r>
          </a:p>
          <a:p>
            <a:pPr>
              <a:lnSpc>
                <a:spcPct val="150000"/>
              </a:lnSpc>
            </a:pPr>
            <a:r>
              <a:rPr lang="en-US" sz="1100" b="1" dirty="0">
                <a:solidFill>
                  <a:srgbClr val="2D2D2D"/>
                </a:solidFill>
                <a:latin typeface="Arial" pitchFamily="34" charset="0"/>
                <a:ea typeface="Arial" pitchFamily="34" charset="-122"/>
                <a:cs typeface="Arial" pitchFamily="34" charset="-120"/>
              </a:rPr>
              <a:t>Background: </a:t>
            </a:r>
            <a:r>
              <a:rPr lang="en-US" sz="1100" dirty="0">
                <a:solidFill>
                  <a:srgbClr val="2D2D2D"/>
                </a:solidFill>
                <a:latin typeface="Arial" pitchFamily="34" charset="0"/>
                <a:ea typeface="Arial" pitchFamily="34" charset="-122"/>
                <a:cs typeface="Arial" pitchFamily="34" charset="-120"/>
              </a:rPr>
              <a:t>Various disruptions occurring throughout the course of childcare services for two years; new move.</a:t>
            </a:r>
            <a:endParaRPr lang="en-US" sz="1100" dirty="0"/>
          </a:p>
        </p:txBody>
      </p:sp>
      <p:sp>
        <p:nvSpPr>
          <p:cNvPr id="8" name="Text 6"/>
          <p:cNvSpPr/>
          <p:nvPr/>
        </p:nvSpPr>
        <p:spPr>
          <a:xfrm>
            <a:off x="457200" y="2709408"/>
            <a:ext cx="4389120" cy="320040"/>
          </a:xfrm>
          <a:prstGeom prst="rect">
            <a:avLst/>
          </a:prstGeom>
          <a:noFill/>
          <a:ln/>
        </p:spPr>
        <p:txBody>
          <a:bodyPr wrap="square" rtlCol="0" anchor="ctr"/>
          <a:lstStyle/>
          <a:p>
            <a:pPr marL="0" indent="0">
              <a:buNone/>
            </a:pPr>
            <a:r>
              <a:rPr lang="en-US" sz="1400" b="1" dirty="0">
                <a:solidFill>
                  <a:srgbClr val="E85D75"/>
                </a:solidFill>
                <a:latin typeface="Arial" pitchFamily="34" charset="0"/>
                <a:ea typeface="Arial" pitchFamily="34" charset="-122"/>
                <a:cs typeface="Arial" pitchFamily="34" charset="-120"/>
              </a:rPr>
              <a:t>Current Developmental Concerns:</a:t>
            </a:r>
            <a:endParaRPr lang="en-US" sz="1400" dirty="0"/>
          </a:p>
        </p:txBody>
      </p:sp>
      <p:sp>
        <p:nvSpPr>
          <p:cNvPr id="9" name="Text 7"/>
          <p:cNvSpPr/>
          <p:nvPr/>
        </p:nvSpPr>
        <p:spPr>
          <a:xfrm>
            <a:off x="457200" y="3075167"/>
            <a:ext cx="4389120" cy="1586286"/>
          </a:xfrm>
          <a:prstGeom prst="rect">
            <a:avLst/>
          </a:prstGeom>
          <a:noFill/>
          <a:ln/>
        </p:spPr>
        <p:txBody>
          <a:bodyPr wrap="square" rtlCol="0" anchor="t"/>
          <a:lstStyle/>
          <a:p>
            <a:pPr>
              <a:buSzPct val="100000"/>
            </a:pPr>
            <a:r>
              <a:rPr lang="en-US" sz="1100" dirty="0"/>
              <a:t>Developmental problems have been linked to stress and difficulties encountered in early life years that affect neurodevelopment (Gee et al., 2024).</a:t>
            </a:r>
          </a:p>
          <a:p>
            <a:pPr marL="171450" indent="-171450">
              <a:buSzPct val="100000"/>
              <a:buFont typeface="Arial" panose="020B0604020202020204" pitchFamily="34" charset="0"/>
              <a:buChar char="•"/>
            </a:pPr>
            <a:r>
              <a:rPr lang="en-US" sz="1100" dirty="0"/>
              <a:t>Does not take part in group play activities</a:t>
            </a:r>
          </a:p>
          <a:p>
            <a:pPr marL="171450" indent="-171450">
              <a:buSzPct val="100000"/>
              <a:buFont typeface="Arial" panose="020B0604020202020204" pitchFamily="34" charset="0"/>
              <a:buChar char="•"/>
            </a:pPr>
            <a:r>
              <a:rPr lang="en-US" sz="1100" dirty="0"/>
              <a:t>Fear of looking silly when trying something new</a:t>
            </a:r>
          </a:p>
          <a:p>
            <a:pPr marL="171450" indent="-171450">
              <a:buSzPct val="100000"/>
              <a:buFont typeface="Arial" panose="020B0604020202020204" pitchFamily="34" charset="0"/>
              <a:buChar char="•"/>
            </a:pPr>
            <a:r>
              <a:rPr lang="en-US" sz="1100" dirty="0"/>
              <a:t>Language barrier makes communication impossible</a:t>
            </a:r>
          </a:p>
          <a:p>
            <a:pPr marL="171450" indent="-171450">
              <a:buSzPct val="100000"/>
              <a:buFont typeface="Arial" panose="020B0604020202020204" pitchFamily="34" charset="0"/>
              <a:buChar char="•"/>
            </a:pPr>
            <a:r>
              <a:rPr lang="en-US" sz="1100" dirty="0"/>
              <a:t>Has separation anxiety from mother</a:t>
            </a:r>
          </a:p>
          <a:p>
            <a:pPr marL="171450" indent="-171450">
              <a:buSzPct val="100000"/>
              <a:buFont typeface="Arial" panose="020B0604020202020204" pitchFamily="34" charset="0"/>
              <a:buChar char="•"/>
            </a:pPr>
            <a:r>
              <a:rPr lang="en-US" sz="1100" dirty="0"/>
              <a:t>Can't explore and play</a:t>
            </a:r>
          </a:p>
        </p:txBody>
      </p:sp>
      <p:pic>
        <p:nvPicPr>
          <p:cNvPr id="11" name="Picture 10">
            <a:extLst>
              <a:ext uri="{FF2B5EF4-FFF2-40B4-BE49-F238E27FC236}">
                <a16:creationId xmlns:a16="http://schemas.microsoft.com/office/drawing/2014/main" id="{FB04F77C-5188-827E-27AF-05130FE9E2D4}"/>
              </a:ext>
            </a:extLst>
          </p:cNvPr>
          <p:cNvPicPr>
            <a:picLocks noChangeAspect="1"/>
          </p:cNvPicPr>
          <p:nvPr/>
        </p:nvPicPr>
        <p:blipFill>
          <a:blip r:embed="rId3"/>
          <a:stretch>
            <a:fillRect/>
          </a:stretch>
        </p:blipFill>
        <p:spPr>
          <a:xfrm>
            <a:off x="5108713" y="1170832"/>
            <a:ext cx="3657600" cy="256506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457200"/>
          </a:xfrm>
          <a:prstGeom prst="rect">
            <a:avLst/>
          </a:prstGeom>
          <a:noFill/>
          <a:ln/>
        </p:spPr>
        <p:txBody>
          <a:bodyPr wrap="square" rtlCol="0" anchor="ctr"/>
          <a:lstStyle/>
          <a:p>
            <a:pPr marL="0" indent="0">
              <a:buNone/>
            </a:pPr>
            <a:r>
              <a:rPr lang="en-US" sz="3200" b="1" dirty="0">
                <a:solidFill>
                  <a:srgbClr val="6B4C9A"/>
                </a:solidFill>
                <a:latin typeface="Arial" pitchFamily="34" charset="0"/>
                <a:ea typeface="Arial" pitchFamily="34" charset="-122"/>
                <a:cs typeface="Arial" pitchFamily="34" charset="-120"/>
              </a:rPr>
              <a:t>Stage 3: Initiative vs Guilt (Ages 3-5)</a:t>
            </a:r>
            <a:endParaRPr lang="en-US" sz="3200" dirty="0"/>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6" name="Text 4"/>
          <p:cNvSpPr/>
          <p:nvPr/>
        </p:nvSpPr>
        <p:spPr>
          <a:xfrm>
            <a:off x="457200" y="1005840"/>
            <a:ext cx="4206240" cy="320040"/>
          </a:xfrm>
          <a:prstGeom prst="rect">
            <a:avLst/>
          </a:prstGeom>
          <a:noFill/>
          <a:ln/>
        </p:spPr>
        <p:txBody>
          <a:bodyPr wrap="square" rtlCol="0" anchor="ctr"/>
          <a:lstStyle/>
          <a:p>
            <a:pPr marL="0" indent="0">
              <a:buNone/>
            </a:pPr>
            <a:r>
              <a:rPr lang="en-US" sz="1600" b="1" dirty="0">
                <a:solidFill>
                  <a:srgbClr val="E85D75"/>
                </a:solidFill>
                <a:latin typeface="Arial" pitchFamily="34" charset="0"/>
                <a:ea typeface="Arial" pitchFamily="34" charset="-122"/>
                <a:cs typeface="Arial" pitchFamily="34" charset="-120"/>
              </a:rPr>
              <a:t>What is Initiative?</a:t>
            </a:r>
            <a:endParaRPr lang="en-US" sz="1600" dirty="0"/>
          </a:p>
        </p:txBody>
      </p:sp>
      <p:sp>
        <p:nvSpPr>
          <p:cNvPr id="7" name="Text 5"/>
          <p:cNvSpPr/>
          <p:nvPr/>
        </p:nvSpPr>
        <p:spPr>
          <a:xfrm>
            <a:off x="457200" y="1417320"/>
            <a:ext cx="4206240" cy="2194560"/>
          </a:xfrm>
          <a:prstGeom prst="rect">
            <a:avLst/>
          </a:prstGeom>
          <a:noFill/>
          <a:ln/>
        </p:spPr>
        <p:txBody>
          <a:bodyPr wrap="square" rtlCol="0" anchor="t"/>
          <a:lstStyle/>
          <a:p>
            <a:pPr>
              <a:lnSpc>
                <a:spcPct val="150000"/>
              </a:lnSpc>
            </a:pPr>
            <a:r>
              <a:rPr lang="en-US" sz="1100" dirty="0">
                <a:solidFill>
                  <a:srgbClr val="2D2D2D"/>
                </a:solidFill>
                <a:latin typeface="Arial" pitchFamily="34" charset="0"/>
                <a:ea typeface="Arial" pitchFamily="34" charset="-122"/>
                <a:cs typeface="Arial" pitchFamily="34" charset="-120"/>
              </a:rPr>
              <a:t>At this stage, the child learns how to plan and acquires the ability to be involved in activities with planning. They show purposeful and goal-oriented behavior.</a:t>
            </a:r>
            <a:endParaRPr lang="en-US" sz="1100" dirty="0"/>
          </a:p>
          <a:p>
            <a:pPr marL="0" indent="0">
              <a:lnSpc>
                <a:spcPct val="150000"/>
              </a:lnSpc>
              <a:buNone/>
            </a:pPr>
            <a:r>
              <a:rPr lang="en-US" sz="1100" b="1" dirty="0">
                <a:solidFill>
                  <a:srgbClr val="2D2D2D"/>
                </a:solidFill>
                <a:latin typeface="Arial" pitchFamily="34" charset="0"/>
                <a:ea typeface="Arial" pitchFamily="34" charset="-122"/>
                <a:cs typeface="Arial" pitchFamily="34" charset="-120"/>
              </a:rPr>
              <a:t>Initiative includes:</a:t>
            </a:r>
          </a:p>
          <a:p>
            <a:pPr marL="171450" indent="-171450">
              <a:lnSpc>
                <a:spcPct val="150000"/>
              </a:lnSpc>
              <a:buFont typeface="Arial" panose="020B0604020202020204" pitchFamily="34" charset="0"/>
              <a:buChar char="•"/>
            </a:pPr>
            <a:r>
              <a:rPr lang="en-US" sz="1100" dirty="0">
                <a:solidFill>
                  <a:srgbClr val="2D2D2D"/>
                </a:solidFill>
                <a:latin typeface="Arial" pitchFamily="34" charset="0"/>
                <a:ea typeface="Arial" pitchFamily="34" charset="-122"/>
                <a:cs typeface="Arial" pitchFamily="34" charset="-120"/>
              </a:rPr>
              <a:t>Starting games and actions</a:t>
            </a:r>
          </a:p>
          <a:p>
            <a:pPr marL="171450" indent="-171450">
              <a:lnSpc>
                <a:spcPct val="150000"/>
              </a:lnSpc>
              <a:buFont typeface="Arial" panose="020B0604020202020204" pitchFamily="34" charset="0"/>
              <a:buChar char="•"/>
            </a:pPr>
            <a:r>
              <a:rPr lang="en-US" sz="1100" dirty="0">
                <a:solidFill>
                  <a:srgbClr val="2D2D2D"/>
                </a:solidFill>
                <a:latin typeface="Arial" pitchFamily="34" charset="0"/>
                <a:ea typeface="Arial" pitchFamily="34" charset="-122"/>
                <a:cs typeface="Arial" pitchFamily="34" charset="-120"/>
              </a:rPr>
              <a:t>Asking questions and exploring things</a:t>
            </a:r>
          </a:p>
          <a:p>
            <a:pPr marL="171450" indent="-171450">
              <a:lnSpc>
                <a:spcPct val="150000"/>
              </a:lnSpc>
              <a:buFont typeface="Arial" panose="020B0604020202020204" pitchFamily="34" charset="0"/>
              <a:buChar char="•"/>
            </a:pPr>
            <a:r>
              <a:rPr lang="en-US" sz="1100" dirty="0">
                <a:solidFill>
                  <a:srgbClr val="2D2D2D"/>
                </a:solidFill>
                <a:latin typeface="Arial" pitchFamily="34" charset="0"/>
                <a:ea typeface="Arial" pitchFamily="34" charset="-122"/>
                <a:cs typeface="Arial" pitchFamily="34" charset="-120"/>
              </a:rPr>
              <a:t>Playing with imagination</a:t>
            </a:r>
          </a:p>
          <a:p>
            <a:pPr marL="171450" indent="-171450">
              <a:lnSpc>
                <a:spcPct val="150000"/>
              </a:lnSpc>
              <a:buFont typeface="Arial" panose="020B0604020202020204" pitchFamily="34" charset="0"/>
              <a:buChar char="•"/>
            </a:pPr>
            <a:r>
              <a:rPr lang="en-US" sz="1100" dirty="0">
                <a:solidFill>
                  <a:srgbClr val="2D2D2D"/>
                </a:solidFill>
                <a:latin typeface="Arial" pitchFamily="34" charset="0"/>
                <a:ea typeface="Arial" pitchFamily="34" charset="-122"/>
                <a:cs typeface="Arial" pitchFamily="34" charset="-120"/>
              </a:rPr>
              <a:t>Setting goals and achieving them</a:t>
            </a:r>
          </a:p>
        </p:txBody>
      </p:sp>
      <p:sp>
        <p:nvSpPr>
          <p:cNvPr id="8" name="Shape 6"/>
          <p:cNvSpPr/>
          <p:nvPr/>
        </p:nvSpPr>
        <p:spPr>
          <a:xfrm>
            <a:off x="457200" y="3749040"/>
            <a:ext cx="8229600" cy="45720"/>
          </a:xfrm>
          <a:prstGeom prst="rect">
            <a:avLst/>
          </a:prstGeom>
          <a:solidFill>
            <a:srgbClr val="E85D75"/>
          </a:solidFill>
          <a:ln/>
        </p:spPr>
        <p:txBody>
          <a:bodyPr/>
          <a:lstStyle/>
          <a:p>
            <a:endParaRPr lang="en-US"/>
          </a:p>
        </p:txBody>
      </p:sp>
      <p:sp>
        <p:nvSpPr>
          <p:cNvPr id="9" name="Text 7"/>
          <p:cNvSpPr/>
          <p:nvPr/>
        </p:nvSpPr>
        <p:spPr>
          <a:xfrm>
            <a:off x="457200" y="3886200"/>
            <a:ext cx="8229600" cy="731520"/>
          </a:xfrm>
          <a:prstGeom prst="rect">
            <a:avLst/>
          </a:prstGeom>
          <a:noFill/>
          <a:ln/>
        </p:spPr>
        <p:txBody>
          <a:bodyPr wrap="square" rtlCol="0" anchor="t"/>
          <a:lstStyle/>
          <a:p>
            <a:r>
              <a:rPr lang="en-US" sz="1100" i="1" dirty="0">
                <a:solidFill>
                  <a:srgbClr val="2D2D2D"/>
                </a:solidFill>
                <a:latin typeface="Arial" pitchFamily="34" charset="0"/>
                <a:ea typeface="Arial" pitchFamily="34" charset="-122"/>
                <a:cs typeface="Arial" pitchFamily="34" charset="-120"/>
              </a:rPr>
              <a:t>Psychosocial Crisis: To develop the initiative among children, they require some assistance. Too many restrictions imposed by parents lead to feelings of excessive guilt in children. Any disturbance in interpersonal relationships at an early age causes developmental issues in children (De Brito &amp; Viding, 2023).</a:t>
            </a:r>
            <a:endParaRPr lang="en-US" sz="1100" dirty="0"/>
          </a:p>
        </p:txBody>
      </p:sp>
      <p:sp>
        <p:nvSpPr>
          <p:cNvPr id="10" name="Text 8"/>
          <p:cNvSpPr/>
          <p:nvPr/>
        </p:nvSpPr>
        <p:spPr>
          <a:xfrm>
            <a:off x="7772400" y="4754880"/>
            <a:ext cx="1371600" cy="274320"/>
          </a:xfrm>
          <a:prstGeom prst="rect">
            <a:avLst/>
          </a:prstGeom>
          <a:noFill/>
          <a:ln/>
        </p:spPr>
        <p:txBody>
          <a:bodyPr wrap="square" rtlCol="0" anchor="ctr"/>
          <a:lstStyle/>
          <a:p>
            <a:pPr marL="0" indent="0" algn="r">
              <a:buNone/>
            </a:pPr>
            <a:r>
              <a:rPr lang="en-US" sz="1000" i="1" dirty="0">
                <a:solidFill>
                  <a:srgbClr val="E85D75"/>
                </a:solidFill>
                <a:latin typeface="Arial" pitchFamily="34" charset="0"/>
                <a:ea typeface="Arial" pitchFamily="34" charset="-122"/>
                <a:cs typeface="Arial" pitchFamily="34" charset="-120"/>
              </a:rPr>
              <a:t>(De Brito &amp; Viding, 2023).</a:t>
            </a:r>
            <a:endParaRPr lang="en-US" sz="1000" dirty="0"/>
          </a:p>
        </p:txBody>
      </p:sp>
      <p:pic>
        <p:nvPicPr>
          <p:cNvPr id="12" name="Picture 11">
            <a:extLst>
              <a:ext uri="{FF2B5EF4-FFF2-40B4-BE49-F238E27FC236}">
                <a16:creationId xmlns:a16="http://schemas.microsoft.com/office/drawing/2014/main" id="{93821394-FF77-0626-C589-53C10AF57479}"/>
              </a:ext>
            </a:extLst>
          </p:cNvPr>
          <p:cNvPicPr>
            <a:picLocks noChangeAspect="1"/>
          </p:cNvPicPr>
          <p:nvPr/>
        </p:nvPicPr>
        <p:blipFill>
          <a:blip r:embed="rId3"/>
          <a:stretch>
            <a:fillRect/>
          </a:stretch>
        </p:blipFill>
        <p:spPr>
          <a:xfrm>
            <a:off x="4846320" y="1038969"/>
            <a:ext cx="3840480" cy="14630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377688" y="274320"/>
            <a:ext cx="8368748" cy="457200"/>
          </a:xfrm>
          <a:prstGeom prst="rect">
            <a:avLst/>
          </a:prstGeom>
          <a:noFill/>
          <a:ln/>
        </p:spPr>
        <p:txBody>
          <a:bodyPr wrap="square" rtlCol="0" anchor="ctr"/>
          <a:lstStyle/>
          <a:p>
            <a:pPr marL="0" indent="0">
              <a:buNone/>
            </a:pPr>
            <a:r>
              <a:rPr lang="en-US" sz="2800" b="1" dirty="0">
                <a:solidFill>
                  <a:srgbClr val="6B4C9A"/>
                </a:solidFill>
                <a:latin typeface="Arial" pitchFamily="34" charset="0"/>
                <a:ea typeface="Arial" pitchFamily="34" charset="-122"/>
                <a:cs typeface="Arial" pitchFamily="34" charset="-120"/>
              </a:rPr>
              <a:t>Isaac Through Erikson's Lens: Initiative vs Guilt</a:t>
            </a:r>
            <a:endParaRPr lang="en-US" sz="2800" dirty="0"/>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4" name="Shape 2"/>
          <p:cNvSpPr/>
          <p:nvPr/>
        </p:nvSpPr>
        <p:spPr>
          <a:xfrm>
            <a:off x="457200" y="1051560"/>
            <a:ext cx="2560320" cy="457200"/>
          </a:xfrm>
          <a:prstGeom prst="rect">
            <a:avLst/>
          </a:prstGeom>
          <a:solidFill>
            <a:srgbClr val="E85D75"/>
          </a:solidFill>
          <a:ln/>
        </p:spPr>
        <p:txBody>
          <a:bodyPr/>
          <a:lstStyle/>
          <a:p>
            <a:endParaRPr lang="en-US"/>
          </a:p>
        </p:txBody>
      </p:sp>
      <p:sp>
        <p:nvSpPr>
          <p:cNvPr id="5" name="Text 3"/>
          <p:cNvSpPr/>
          <p:nvPr/>
        </p:nvSpPr>
        <p:spPr>
          <a:xfrm>
            <a:off x="457200" y="1051560"/>
            <a:ext cx="2560320" cy="457200"/>
          </a:xfrm>
          <a:prstGeom prst="rect">
            <a:avLst/>
          </a:prstGeom>
          <a:noFill/>
          <a:ln/>
        </p:spPr>
        <p:txBody>
          <a:bodyPr wrap="square" rtlCol="0" anchor="ctr"/>
          <a:lstStyle/>
          <a:p>
            <a:pPr marL="0" indent="0" algn="ctr">
              <a:buNone/>
            </a:pPr>
            <a:r>
              <a:rPr lang="en-US" sz="1200" b="1" dirty="0">
                <a:solidFill>
                  <a:srgbClr val="F9F9F9"/>
                </a:solidFill>
                <a:latin typeface="Arial" pitchFamily="34" charset="0"/>
                <a:ea typeface="Arial" pitchFamily="34" charset="-122"/>
                <a:cs typeface="Arial" pitchFamily="34" charset="-120"/>
              </a:rPr>
              <a:t>HEALTHY DEVELOPMENT</a:t>
            </a:r>
            <a:endParaRPr lang="en-US" sz="1200" dirty="0"/>
          </a:p>
        </p:txBody>
      </p:sp>
      <p:sp>
        <p:nvSpPr>
          <p:cNvPr id="6" name="Shape 4"/>
          <p:cNvSpPr/>
          <p:nvPr/>
        </p:nvSpPr>
        <p:spPr>
          <a:xfrm>
            <a:off x="3291840" y="1051560"/>
            <a:ext cx="2560320" cy="457200"/>
          </a:xfrm>
          <a:prstGeom prst="rect">
            <a:avLst/>
          </a:prstGeom>
          <a:solidFill>
            <a:srgbClr val="E85D75"/>
          </a:solidFill>
          <a:ln/>
        </p:spPr>
        <p:txBody>
          <a:bodyPr/>
          <a:lstStyle/>
          <a:p>
            <a:endParaRPr lang="en-US"/>
          </a:p>
        </p:txBody>
      </p:sp>
      <p:sp>
        <p:nvSpPr>
          <p:cNvPr id="7" name="Text 5"/>
          <p:cNvSpPr/>
          <p:nvPr/>
        </p:nvSpPr>
        <p:spPr>
          <a:xfrm>
            <a:off x="3291840" y="1051560"/>
            <a:ext cx="2560320" cy="457200"/>
          </a:xfrm>
          <a:prstGeom prst="rect">
            <a:avLst/>
          </a:prstGeom>
          <a:noFill/>
          <a:ln/>
        </p:spPr>
        <p:txBody>
          <a:bodyPr wrap="square" rtlCol="0" anchor="ctr"/>
          <a:lstStyle/>
          <a:p>
            <a:pPr marL="0" indent="0" algn="ctr">
              <a:buNone/>
            </a:pPr>
            <a:r>
              <a:rPr lang="en-US" sz="1200" b="1" dirty="0">
                <a:solidFill>
                  <a:srgbClr val="F9F9F9"/>
                </a:solidFill>
                <a:latin typeface="Arial" pitchFamily="34" charset="0"/>
                <a:ea typeface="Arial" pitchFamily="34" charset="-122"/>
                <a:cs typeface="Arial" pitchFamily="34" charset="-120"/>
              </a:rPr>
              <a:t>ISAAC'S REALITY</a:t>
            </a:r>
            <a:endParaRPr lang="en-US" sz="1200" dirty="0"/>
          </a:p>
        </p:txBody>
      </p:sp>
      <p:sp>
        <p:nvSpPr>
          <p:cNvPr id="8" name="Shape 6"/>
          <p:cNvSpPr/>
          <p:nvPr/>
        </p:nvSpPr>
        <p:spPr>
          <a:xfrm>
            <a:off x="6126480" y="1051560"/>
            <a:ext cx="2560320" cy="457200"/>
          </a:xfrm>
          <a:prstGeom prst="rect">
            <a:avLst/>
          </a:prstGeom>
          <a:solidFill>
            <a:srgbClr val="E85D75"/>
          </a:solidFill>
          <a:ln/>
        </p:spPr>
        <p:txBody>
          <a:bodyPr/>
          <a:lstStyle/>
          <a:p>
            <a:endParaRPr lang="en-US"/>
          </a:p>
        </p:txBody>
      </p:sp>
      <p:sp>
        <p:nvSpPr>
          <p:cNvPr id="9" name="Text 7"/>
          <p:cNvSpPr/>
          <p:nvPr/>
        </p:nvSpPr>
        <p:spPr>
          <a:xfrm>
            <a:off x="6126480" y="1051560"/>
            <a:ext cx="2560320" cy="457200"/>
          </a:xfrm>
          <a:prstGeom prst="rect">
            <a:avLst/>
          </a:prstGeom>
          <a:noFill/>
          <a:ln/>
        </p:spPr>
        <p:txBody>
          <a:bodyPr wrap="square" rtlCol="0" anchor="ctr"/>
          <a:lstStyle/>
          <a:p>
            <a:pPr marL="0" indent="0" algn="ctr">
              <a:buNone/>
            </a:pPr>
            <a:r>
              <a:rPr lang="en-US" sz="1200" b="1" dirty="0">
                <a:solidFill>
                  <a:srgbClr val="F9F9F9"/>
                </a:solidFill>
                <a:latin typeface="Arial" pitchFamily="34" charset="0"/>
                <a:ea typeface="Arial" pitchFamily="34" charset="-122"/>
                <a:cs typeface="Arial" pitchFamily="34" charset="-120"/>
              </a:rPr>
              <a:t>THE PROBLEM</a:t>
            </a:r>
            <a:endParaRPr lang="en-US" sz="1200" dirty="0"/>
          </a:p>
        </p:txBody>
      </p:sp>
      <p:sp>
        <p:nvSpPr>
          <p:cNvPr id="16" name="Text 14"/>
          <p:cNvSpPr/>
          <p:nvPr/>
        </p:nvSpPr>
        <p:spPr>
          <a:xfrm>
            <a:off x="457200" y="2761086"/>
            <a:ext cx="2560320" cy="754380"/>
          </a:xfrm>
          <a:prstGeom prst="rect">
            <a:avLst/>
          </a:prstGeom>
          <a:noFill/>
          <a:ln/>
        </p:spPr>
        <p:txBody>
          <a:bodyPr wrap="square" rtlCol="0" anchor="t"/>
          <a:lstStyle/>
          <a:p>
            <a:pPr marL="0" indent="0">
              <a:buNone/>
            </a:pPr>
            <a:r>
              <a:rPr lang="en-US" sz="900" b="1" dirty="0">
                <a:solidFill>
                  <a:srgbClr val="2D2D2D"/>
                </a:solidFill>
                <a:latin typeface="Arial" pitchFamily="34" charset="0"/>
                <a:ea typeface="Arial" pitchFamily="34" charset="-122"/>
                <a:cs typeface="Arial" pitchFamily="34" charset="-120"/>
              </a:rPr>
              <a:t>Child takes initiative</a:t>
            </a:r>
            <a:endParaRPr lang="en-US" sz="900" dirty="0"/>
          </a:p>
          <a:p>
            <a:r>
              <a:rPr lang="en-US" sz="900" dirty="0">
                <a:solidFill>
                  <a:srgbClr val="2D2D2D"/>
                </a:solidFill>
                <a:latin typeface="Arial" pitchFamily="34" charset="0"/>
                <a:ea typeface="Arial" pitchFamily="34" charset="-122"/>
                <a:cs typeface="Arial" pitchFamily="34" charset="-120"/>
              </a:rPr>
              <a:t>Exploration and questioning</a:t>
            </a:r>
          </a:p>
          <a:p>
            <a:r>
              <a:rPr lang="en-US" sz="900" dirty="0">
                <a:solidFill>
                  <a:srgbClr val="2D2D2D"/>
                </a:solidFill>
                <a:latin typeface="Arial" pitchFamily="34" charset="0"/>
                <a:ea typeface="Arial" pitchFamily="34" charset="-122"/>
                <a:cs typeface="Arial" pitchFamily="34" charset="-120"/>
              </a:rPr>
              <a:t>Supported by adults</a:t>
            </a:r>
          </a:p>
          <a:p>
            <a:r>
              <a:rPr lang="en-US" sz="900" dirty="0">
                <a:solidFill>
                  <a:srgbClr val="2D2D2D"/>
                </a:solidFill>
                <a:latin typeface="Arial" pitchFamily="34" charset="0"/>
                <a:ea typeface="Arial" pitchFamily="34" charset="-122"/>
                <a:cs typeface="Arial" pitchFamily="34" charset="-120"/>
              </a:rPr>
              <a:t>Purpose and self-respect develop</a:t>
            </a:r>
          </a:p>
        </p:txBody>
      </p:sp>
      <p:sp>
        <p:nvSpPr>
          <p:cNvPr id="17" name="Text 15"/>
          <p:cNvSpPr/>
          <p:nvPr/>
        </p:nvSpPr>
        <p:spPr>
          <a:xfrm>
            <a:off x="3291840" y="2761086"/>
            <a:ext cx="2560320" cy="754380"/>
          </a:xfrm>
          <a:prstGeom prst="rect">
            <a:avLst/>
          </a:prstGeom>
          <a:noFill/>
          <a:ln/>
        </p:spPr>
        <p:txBody>
          <a:bodyPr wrap="square" rtlCol="0" anchor="t"/>
          <a:lstStyle/>
          <a:p>
            <a:pPr marL="0" indent="0">
              <a:buNone/>
            </a:pPr>
            <a:r>
              <a:rPr lang="en-US" sz="900" b="1" dirty="0">
                <a:solidFill>
                  <a:srgbClr val="2D2D2D"/>
                </a:solidFill>
                <a:latin typeface="Arial" pitchFamily="34" charset="0"/>
                <a:ea typeface="Arial" pitchFamily="34" charset="-122"/>
                <a:cs typeface="Arial" pitchFamily="34" charset="-120"/>
              </a:rPr>
              <a:t>Withdrawn behavior</a:t>
            </a:r>
            <a:endParaRPr lang="en-US" sz="900" dirty="0"/>
          </a:p>
          <a:p>
            <a:r>
              <a:rPr lang="en-US" sz="900" dirty="0">
                <a:solidFill>
                  <a:srgbClr val="2D2D2D"/>
                </a:solidFill>
                <a:latin typeface="Arial" pitchFamily="34" charset="0"/>
                <a:ea typeface="Arial" pitchFamily="34" charset="-122"/>
                <a:cs typeface="Arial" pitchFamily="34" charset="-120"/>
              </a:rPr>
              <a:t>Does not want to explore</a:t>
            </a:r>
          </a:p>
          <a:p>
            <a:r>
              <a:rPr lang="en-US" sz="900" dirty="0">
                <a:solidFill>
                  <a:srgbClr val="2D2D2D"/>
                </a:solidFill>
                <a:latin typeface="Arial" pitchFamily="34" charset="0"/>
                <a:ea typeface="Arial" pitchFamily="34" charset="-122"/>
                <a:cs typeface="Arial" pitchFamily="34" charset="-120"/>
              </a:rPr>
              <a:t>Shy and afraid</a:t>
            </a:r>
          </a:p>
          <a:p>
            <a:r>
              <a:rPr lang="en-US" sz="900" dirty="0">
                <a:solidFill>
                  <a:srgbClr val="2D2D2D"/>
                </a:solidFill>
                <a:latin typeface="Arial" pitchFamily="34" charset="0"/>
                <a:ea typeface="Arial" pitchFamily="34" charset="-122"/>
                <a:cs typeface="Arial" pitchFamily="34" charset="-120"/>
              </a:rPr>
              <a:t>Feeling guilty for doing things</a:t>
            </a:r>
          </a:p>
        </p:txBody>
      </p:sp>
      <p:sp>
        <p:nvSpPr>
          <p:cNvPr id="18" name="Text 16"/>
          <p:cNvSpPr/>
          <p:nvPr/>
        </p:nvSpPr>
        <p:spPr>
          <a:xfrm>
            <a:off x="6126480" y="2761086"/>
            <a:ext cx="2560320" cy="754380"/>
          </a:xfrm>
          <a:prstGeom prst="rect">
            <a:avLst/>
          </a:prstGeom>
          <a:noFill/>
          <a:ln/>
        </p:spPr>
        <p:txBody>
          <a:bodyPr wrap="square" rtlCol="0" anchor="t"/>
          <a:lstStyle/>
          <a:p>
            <a:r>
              <a:rPr lang="en-US" sz="900" b="1" dirty="0">
                <a:solidFill>
                  <a:srgbClr val="2D2D2D"/>
                </a:solidFill>
                <a:latin typeface="Arial" pitchFamily="34" charset="0"/>
                <a:ea typeface="Arial" pitchFamily="34" charset="-122"/>
                <a:cs typeface="Arial" pitchFamily="34" charset="-120"/>
              </a:rPr>
              <a:t>Lack of support</a:t>
            </a:r>
            <a:endParaRPr lang="en-US" sz="900" dirty="0"/>
          </a:p>
          <a:p>
            <a:r>
              <a:rPr lang="en-US" sz="900" dirty="0">
                <a:solidFill>
                  <a:srgbClr val="2D2D2D"/>
                </a:solidFill>
                <a:latin typeface="Arial" pitchFamily="34" charset="0"/>
                <a:ea typeface="Arial" pitchFamily="34" charset="-122"/>
                <a:cs typeface="Arial" pitchFamily="34" charset="-120"/>
              </a:rPr>
              <a:t>Exploration and questioning</a:t>
            </a:r>
          </a:p>
          <a:p>
            <a:r>
              <a:rPr lang="en-US" sz="900" dirty="0">
                <a:solidFill>
                  <a:srgbClr val="2D2D2D"/>
                </a:solidFill>
                <a:latin typeface="Arial" pitchFamily="34" charset="0"/>
                <a:ea typeface="Arial" pitchFamily="34" charset="-122"/>
                <a:cs typeface="Arial" pitchFamily="34" charset="-120"/>
              </a:rPr>
              <a:t>Supported by adults</a:t>
            </a:r>
          </a:p>
          <a:p>
            <a:r>
              <a:rPr lang="en-US" sz="900" dirty="0">
                <a:solidFill>
                  <a:srgbClr val="2D2D2D"/>
                </a:solidFill>
                <a:latin typeface="Arial" pitchFamily="34" charset="0"/>
                <a:ea typeface="Arial" pitchFamily="34" charset="-122"/>
                <a:cs typeface="Arial" pitchFamily="34" charset="-120"/>
              </a:rPr>
              <a:t>Purpose and self-respect develop</a:t>
            </a:r>
            <a:endParaRPr lang="en-US" sz="900" dirty="0"/>
          </a:p>
        </p:txBody>
      </p:sp>
      <p:sp>
        <p:nvSpPr>
          <p:cNvPr id="19" name="Text 17"/>
          <p:cNvSpPr/>
          <p:nvPr/>
        </p:nvSpPr>
        <p:spPr>
          <a:xfrm>
            <a:off x="457200" y="3611880"/>
            <a:ext cx="8229600" cy="548640"/>
          </a:xfrm>
          <a:prstGeom prst="rect">
            <a:avLst/>
          </a:prstGeom>
          <a:noFill/>
          <a:ln/>
        </p:spPr>
        <p:txBody>
          <a:bodyPr wrap="square" rtlCol="0" anchor="ctr"/>
          <a:lstStyle/>
          <a:p>
            <a:r>
              <a:rPr lang="en-US" sz="1100" i="1" dirty="0">
                <a:solidFill>
                  <a:srgbClr val="2D2D2D"/>
                </a:solidFill>
                <a:latin typeface="Arial" pitchFamily="34" charset="0"/>
                <a:ea typeface="Arial" pitchFamily="34" charset="-122"/>
                <a:cs typeface="Arial" pitchFamily="34" charset="-120"/>
              </a:rPr>
              <a:t>Conclusion: Isaac ends up in Guilt phase. Psychosocial stress at sensitive stages of development leads to behavioral problems and emotional difficulties (Gee et al., 2024). Isaac is afraid to start things up since he realizes that his future efforts could turn out dangerous (Zeanah &amp; Humphreys, 2021).</a:t>
            </a:r>
            <a:endParaRPr lang="en-US" sz="1100" dirty="0"/>
          </a:p>
        </p:txBody>
      </p:sp>
      <p:sp>
        <p:nvSpPr>
          <p:cNvPr id="20" name="Text 18"/>
          <p:cNvSpPr/>
          <p:nvPr/>
        </p:nvSpPr>
        <p:spPr>
          <a:xfrm>
            <a:off x="7772400" y="4663440"/>
            <a:ext cx="1371600" cy="274320"/>
          </a:xfrm>
          <a:prstGeom prst="rect">
            <a:avLst/>
          </a:prstGeom>
          <a:noFill/>
          <a:ln/>
        </p:spPr>
        <p:txBody>
          <a:bodyPr wrap="square" rtlCol="0" anchor="ctr"/>
          <a:lstStyle/>
          <a:p>
            <a:pPr marL="0" indent="0" algn="r">
              <a:buNone/>
            </a:pPr>
            <a:r>
              <a:rPr lang="en-US" sz="1000" i="1" dirty="0">
                <a:solidFill>
                  <a:srgbClr val="E85D75"/>
                </a:solidFill>
                <a:latin typeface="Arial" pitchFamily="34" charset="0"/>
                <a:ea typeface="Arial" pitchFamily="34" charset="-122"/>
                <a:cs typeface="Arial" pitchFamily="34" charset="-120"/>
              </a:rPr>
              <a:t>(Zeanah &amp; Humphreys, 2021)</a:t>
            </a:r>
            <a:endParaRPr lang="en-US" sz="1000" dirty="0"/>
          </a:p>
        </p:txBody>
      </p:sp>
      <p:pic>
        <p:nvPicPr>
          <p:cNvPr id="22" name="Picture 21">
            <a:extLst>
              <a:ext uri="{FF2B5EF4-FFF2-40B4-BE49-F238E27FC236}">
                <a16:creationId xmlns:a16="http://schemas.microsoft.com/office/drawing/2014/main" id="{0385C0A8-3AAA-BC23-3252-CD35AA7344BA}"/>
              </a:ext>
            </a:extLst>
          </p:cNvPr>
          <p:cNvPicPr>
            <a:picLocks noChangeAspect="1"/>
          </p:cNvPicPr>
          <p:nvPr/>
        </p:nvPicPr>
        <p:blipFill>
          <a:blip r:embed="rId3"/>
          <a:stretch>
            <a:fillRect/>
          </a:stretch>
        </p:blipFill>
        <p:spPr>
          <a:xfrm>
            <a:off x="457200" y="1602763"/>
            <a:ext cx="2560320" cy="1073477"/>
          </a:xfrm>
          <a:prstGeom prst="rect">
            <a:avLst/>
          </a:prstGeom>
        </p:spPr>
      </p:pic>
      <p:pic>
        <p:nvPicPr>
          <p:cNvPr id="24" name="Picture 23">
            <a:extLst>
              <a:ext uri="{FF2B5EF4-FFF2-40B4-BE49-F238E27FC236}">
                <a16:creationId xmlns:a16="http://schemas.microsoft.com/office/drawing/2014/main" id="{3C6EA7CA-D6C4-F88E-E882-AA9FDDF6D123}"/>
              </a:ext>
            </a:extLst>
          </p:cNvPr>
          <p:cNvPicPr>
            <a:picLocks noChangeAspect="1"/>
          </p:cNvPicPr>
          <p:nvPr/>
        </p:nvPicPr>
        <p:blipFill>
          <a:blip r:embed="rId4"/>
          <a:srcRect/>
          <a:stretch>
            <a:fillRect/>
          </a:stretch>
        </p:blipFill>
        <p:spPr>
          <a:xfrm flipH="1">
            <a:off x="3291840" y="1600200"/>
            <a:ext cx="2560320" cy="1064472"/>
          </a:xfrm>
          <a:prstGeom prst="rect">
            <a:avLst/>
          </a:prstGeom>
        </p:spPr>
      </p:pic>
      <p:pic>
        <p:nvPicPr>
          <p:cNvPr id="26" name="Picture 25">
            <a:extLst>
              <a:ext uri="{FF2B5EF4-FFF2-40B4-BE49-F238E27FC236}">
                <a16:creationId xmlns:a16="http://schemas.microsoft.com/office/drawing/2014/main" id="{82CB3835-B5B5-D420-1139-068517A8E2E4}"/>
              </a:ext>
            </a:extLst>
          </p:cNvPr>
          <p:cNvPicPr>
            <a:picLocks noChangeAspect="1"/>
          </p:cNvPicPr>
          <p:nvPr/>
        </p:nvPicPr>
        <p:blipFill>
          <a:blip r:embed="rId5"/>
          <a:srcRect r="3964"/>
          <a:stretch>
            <a:fillRect/>
          </a:stretch>
        </p:blipFill>
        <p:spPr>
          <a:xfrm>
            <a:off x="6126481" y="1607654"/>
            <a:ext cx="2560320" cy="105705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357809" y="274320"/>
            <a:ext cx="9044607" cy="457200"/>
          </a:xfrm>
          <a:prstGeom prst="rect">
            <a:avLst/>
          </a:prstGeom>
          <a:noFill/>
          <a:ln/>
        </p:spPr>
        <p:txBody>
          <a:bodyPr wrap="square" rtlCol="0" anchor="ctr"/>
          <a:lstStyle/>
          <a:p>
            <a:pPr marL="0" indent="0">
              <a:buNone/>
            </a:pPr>
            <a:r>
              <a:rPr lang="en-US" sz="2300" b="1" dirty="0">
                <a:solidFill>
                  <a:srgbClr val="6B4C9A"/>
                </a:solidFill>
                <a:latin typeface="Arial" pitchFamily="34" charset="0"/>
                <a:ea typeface="Arial" pitchFamily="34" charset="-122"/>
                <a:cs typeface="Arial" pitchFamily="34" charset="-120"/>
              </a:rPr>
              <a:t>Erikson's Stage 1 &amp; 2: Foundation for Isaac's Current Issues</a:t>
            </a:r>
            <a:endParaRPr lang="en-US" sz="2300" dirty="0"/>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8" name="Text 6"/>
          <p:cNvSpPr/>
          <p:nvPr/>
        </p:nvSpPr>
        <p:spPr>
          <a:xfrm>
            <a:off x="457200" y="2625914"/>
            <a:ext cx="4023360" cy="1747298"/>
          </a:xfrm>
          <a:prstGeom prst="rect">
            <a:avLst/>
          </a:prstGeom>
          <a:noFill/>
          <a:ln/>
        </p:spPr>
        <p:txBody>
          <a:bodyPr wrap="square" rtlCol="0" anchor="t"/>
          <a:lstStyle/>
          <a:p>
            <a:pPr marL="0" indent="0">
              <a:buNone/>
            </a:pPr>
            <a:r>
              <a:rPr lang="en-US" sz="1200" b="1" dirty="0">
                <a:solidFill>
                  <a:srgbClr val="2D2D2D"/>
                </a:solidFill>
                <a:latin typeface="Arial" pitchFamily="34" charset="0"/>
                <a:ea typeface="Arial" pitchFamily="34" charset="-122"/>
                <a:cs typeface="Arial" pitchFamily="34" charset="-120"/>
              </a:rPr>
              <a:t>Stage 1: Trust vs Mistrust (0-18 months)</a:t>
            </a:r>
            <a:endParaRPr lang="en-US" sz="1200" dirty="0"/>
          </a:p>
          <a:p>
            <a:pPr marL="0" indent="0">
              <a:buNone/>
            </a:pPr>
            <a:endParaRPr lang="en-US" sz="1200" dirty="0"/>
          </a:p>
          <a:p>
            <a:r>
              <a:rPr lang="en-US" sz="1100" dirty="0">
                <a:solidFill>
                  <a:srgbClr val="2D2D2D"/>
                </a:solidFill>
                <a:latin typeface="Arial" pitchFamily="34" charset="0"/>
                <a:ea typeface="Arial" pitchFamily="34" charset="-122"/>
                <a:cs typeface="Arial" pitchFamily="34" charset="-120"/>
              </a:rPr>
              <a:t>Many switches in childcare prevented him from gaining trust. Such a lack of trust influences all future development (Zeanah &amp; Humphreys, 2021).</a:t>
            </a:r>
          </a:p>
          <a:p>
            <a:pPr marL="0" indent="0">
              <a:buNone/>
            </a:pPr>
            <a:endParaRPr lang="en-US" sz="1200" dirty="0"/>
          </a:p>
          <a:p>
            <a:pPr marL="0" indent="0">
              <a:buNone/>
            </a:pPr>
            <a:r>
              <a:rPr lang="en-US" sz="1000" i="1" dirty="0">
                <a:solidFill>
                  <a:srgbClr val="2D2D2D"/>
                </a:solidFill>
                <a:latin typeface="Arial" pitchFamily="34" charset="0"/>
                <a:ea typeface="Arial" pitchFamily="34" charset="-122"/>
                <a:cs typeface="Arial" pitchFamily="34" charset="-120"/>
              </a:rPr>
              <a:t>Outcome: Lack of trust</a:t>
            </a:r>
          </a:p>
        </p:txBody>
      </p:sp>
      <p:sp>
        <p:nvSpPr>
          <p:cNvPr id="9" name="Text 7"/>
          <p:cNvSpPr/>
          <p:nvPr/>
        </p:nvSpPr>
        <p:spPr>
          <a:xfrm>
            <a:off x="4663440" y="2625913"/>
            <a:ext cx="4023360" cy="1747299"/>
          </a:xfrm>
          <a:prstGeom prst="rect">
            <a:avLst/>
          </a:prstGeom>
          <a:noFill/>
          <a:ln/>
        </p:spPr>
        <p:txBody>
          <a:bodyPr wrap="square" rtlCol="0" anchor="t"/>
          <a:lstStyle/>
          <a:p>
            <a:pPr marL="0" indent="0">
              <a:buNone/>
            </a:pPr>
            <a:r>
              <a:rPr lang="en-US" sz="1200" b="1" dirty="0">
                <a:solidFill>
                  <a:srgbClr val="2D2D2D"/>
                </a:solidFill>
                <a:latin typeface="Arial" pitchFamily="34" charset="0"/>
                <a:ea typeface="Arial" pitchFamily="34" charset="-122"/>
                <a:cs typeface="Arial" pitchFamily="34" charset="-120"/>
              </a:rPr>
              <a:t>Stage 2: Autonomy vs Shame/Doubt (18months-3 years)</a:t>
            </a:r>
            <a:endParaRPr lang="en-US" sz="1200" dirty="0"/>
          </a:p>
          <a:p>
            <a:pPr marL="0" indent="0">
              <a:buNone/>
            </a:pPr>
            <a:endParaRPr lang="en-US" sz="1200" dirty="0"/>
          </a:p>
          <a:p>
            <a:r>
              <a:rPr lang="en-US" sz="1100" dirty="0">
                <a:solidFill>
                  <a:srgbClr val="2D2D2D"/>
                </a:solidFill>
                <a:latin typeface="Arial" pitchFamily="34" charset="0"/>
                <a:ea typeface="Arial" pitchFamily="34" charset="-122"/>
                <a:cs typeface="Arial" pitchFamily="34" charset="-120"/>
              </a:rPr>
              <a:t>His mother's depression inhibited her from being able to encourage Isaac's ventures. Parents' mental well-being affects a child's psycho-social development (King-Casas &amp; Chiu, 2021).</a:t>
            </a:r>
          </a:p>
          <a:p>
            <a:pPr marL="0" indent="0">
              <a:buNone/>
            </a:pPr>
            <a:endParaRPr lang="en-US" sz="1200" dirty="0"/>
          </a:p>
          <a:p>
            <a:r>
              <a:rPr lang="en-US" sz="1000" i="1" dirty="0">
                <a:solidFill>
                  <a:srgbClr val="2D2D2D"/>
                </a:solidFill>
                <a:latin typeface="Arial" pitchFamily="34" charset="0"/>
                <a:ea typeface="Arial" pitchFamily="34" charset="-122"/>
                <a:cs typeface="Arial" pitchFamily="34" charset="-120"/>
              </a:rPr>
              <a:t>Outcome: Shame for trying</a:t>
            </a:r>
            <a:endParaRPr lang="en-US" sz="1200" dirty="0"/>
          </a:p>
        </p:txBody>
      </p:sp>
      <p:sp>
        <p:nvSpPr>
          <p:cNvPr id="11" name="Text 9"/>
          <p:cNvSpPr/>
          <p:nvPr/>
        </p:nvSpPr>
        <p:spPr>
          <a:xfrm>
            <a:off x="6242304" y="4480560"/>
            <a:ext cx="2901696" cy="457200"/>
          </a:xfrm>
          <a:prstGeom prst="rect">
            <a:avLst/>
          </a:prstGeom>
          <a:noFill/>
          <a:ln/>
        </p:spPr>
        <p:txBody>
          <a:bodyPr wrap="square" rtlCol="0" anchor="ctr"/>
          <a:lstStyle/>
          <a:p>
            <a:pPr marL="0" indent="0" algn="r">
              <a:buNone/>
            </a:pPr>
            <a:r>
              <a:rPr lang="en-US" sz="1000" i="1" dirty="0">
                <a:solidFill>
                  <a:srgbClr val="E85D75"/>
                </a:solidFill>
                <a:latin typeface="Arial" pitchFamily="34" charset="0"/>
                <a:ea typeface="Arial" pitchFamily="34" charset="-122"/>
                <a:cs typeface="Arial" pitchFamily="34" charset="-120"/>
              </a:rPr>
              <a:t>(Zeanah &amp; Humphreys, 2021); (King-Casas &amp; Chiu, 2021).</a:t>
            </a:r>
            <a:endParaRPr lang="en-US" sz="1000" dirty="0"/>
          </a:p>
        </p:txBody>
      </p:sp>
      <p:pic>
        <p:nvPicPr>
          <p:cNvPr id="12" name="Picture 11">
            <a:extLst>
              <a:ext uri="{FF2B5EF4-FFF2-40B4-BE49-F238E27FC236}">
                <a16:creationId xmlns:a16="http://schemas.microsoft.com/office/drawing/2014/main" id="{15875B70-1EB9-5E07-B920-16327F2CFA0C}"/>
              </a:ext>
            </a:extLst>
          </p:cNvPr>
          <p:cNvPicPr>
            <a:picLocks noChangeAspect="1"/>
          </p:cNvPicPr>
          <p:nvPr/>
        </p:nvPicPr>
        <p:blipFill>
          <a:blip r:embed="rId3"/>
          <a:srcRect r="4667"/>
          <a:stretch>
            <a:fillRect/>
          </a:stretch>
        </p:blipFill>
        <p:spPr>
          <a:xfrm>
            <a:off x="457200" y="1005817"/>
            <a:ext cx="4023360" cy="1511769"/>
          </a:xfrm>
          <a:prstGeom prst="rect">
            <a:avLst/>
          </a:prstGeom>
        </p:spPr>
      </p:pic>
      <p:pic>
        <p:nvPicPr>
          <p:cNvPr id="14" name="Picture 13">
            <a:extLst>
              <a:ext uri="{FF2B5EF4-FFF2-40B4-BE49-F238E27FC236}">
                <a16:creationId xmlns:a16="http://schemas.microsoft.com/office/drawing/2014/main" id="{839D053A-21E8-DCAA-E5D5-5CB1B89E5BFD}"/>
              </a:ext>
            </a:extLst>
          </p:cNvPr>
          <p:cNvPicPr>
            <a:picLocks noChangeAspect="1"/>
          </p:cNvPicPr>
          <p:nvPr/>
        </p:nvPicPr>
        <p:blipFill>
          <a:blip r:embed="rId4"/>
          <a:srcRect r="4323"/>
          <a:stretch>
            <a:fillRect/>
          </a:stretch>
        </p:blipFill>
        <p:spPr>
          <a:xfrm>
            <a:off x="4631168" y="1000870"/>
            <a:ext cx="4055632" cy="151842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397566" y="274320"/>
            <a:ext cx="8478078" cy="457200"/>
          </a:xfrm>
          <a:prstGeom prst="rect">
            <a:avLst/>
          </a:prstGeom>
          <a:noFill/>
          <a:ln/>
        </p:spPr>
        <p:txBody>
          <a:bodyPr wrap="square" rtlCol="0" anchor="ctr"/>
          <a:lstStyle/>
          <a:p>
            <a:pPr marL="0" indent="0">
              <a:buNone/>
            </a:pPr>
            <a:r>
              <a:rPr lang="en-US" sz="2400" b="1" dirty="0">
                <a:solidFill>
                  <a:srgbClr val="6B4C9A"/>
                </a:solidFill>
                <a:latin typeface="Arial" pitchFamily="34" charset="0"/>
                <a:ea typeface="Arial" pitchFamily="34" charset="-122"/>
                <a:cs typeface="Arial" pitchFamily="34" charset="-120"/>
              </a:rPr>
              <a:t>Supporting Isaac's Development: Practical Interventions</a:t>
            </a:r>
            <a:endParaRPr lang="en-US" sz="2400" dirty="0"/>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6" name="Text 4"/>
          <p:cNvSpPr/>
          <p:nvPr/>
        </p:nvSpPr>
        <p:spPr>
          <a:xfrm>
            <a:off x="457200" y="1874520"/>
            <a:ext cx="3840480" cy="228600"/>
          </a:xfrm>
          <a:prstGeom prst="rect">
            <a:avLst/>
          </a:prstGeom>
          <a:noFill/>
          <a:ln/>
        </p:spPr>
        <p:txBody>
          <a:bodyPr wrap="square" rtlCol="0" anchor="ctr"/>
          <a:lstStyle/>
          <a:p>
            <a:pPr marL="0" indent="0" algn="ctr">
              <a:buNone/>
            </a:pPr>
            <a:r>
              <a:rPr lang="en-US" sz="1100" b="1" dirty="0">
                <a:solidFill>
                  <a:srgbClr val="6B4C9A"/>
                </a:solidFill>
                <a:latin typeface="Arial" pitchFamily="34" charset="0"/>
                <a:ea typeface="Arial" pitchFamily="34" charset="-122"/>
                <a:cs typeface="Arial" pitchFamily="34" charset="-120"/>
              </a:rPr>
              <a:t>1. Build Trust First</a:t>
            </a:r>
            <a:endParaRPr lang="en-US" sz="1100" dirty="0"/>
          </a:p>
        </p:txBody>
      </p:sp>
      <p:sp>
        <p:nvSpPr>
          <p:cNvPr id="7" name="Text 5"/>
          <p:cNvSpPr/>
          <p:nvPr/>
        </p:nvSpPr>
        <p:spPr>
          <a:xfrm>
            <a:off x="457200" y="2148840"/>
            <a:ext cx="3840480" cy="365760"/>
          </a:xfrm>
          <a:prstGeom prst="rect">
            <a:avLst/>
          </a:prstGeom>
          <a:noFill/>
          <a:ln/>
        </p:spPr>
        <p:txBody>
          <a:bodyPr wrap="square" rtlCol="0" anchor="ctr"/>
          <a:lstStyle/>
          <a:p>
            <a:pPr algn="ctr"/>
            <a:r>
              <a:rPr lang="en-US" sz="900" dirty="0">
                <a:solidFill>
                  <a:srgbClr val="2D2D2D"/>
                </a:solidFill>
                <a:latin typeface="Arial" pitchFamily="34" charset="0"/>
                <a:ea typeface="Arial" pitchFamily="34" charset="-122"/>
                <a:cs typeface="Arial" pitchFamily="34" charset="-120"/>
              </a:rPr>
              <a:t>Consistency and responsiveness of the leader</a:t>
            </a:r>
          </a:p>
        </p:txBody>
      </p:sp>
      <p:sp>
        <p:nvSpPr>
          <p:cNvPr id="10" name="Text 8"/>
          <p:cNvSpPr/>
          <p:nvPr/>
        </p:nvSpPr>
        <p:spPr>
          <a:xfrm>
            <a:off x="4389120" y="1874520"/>
            <a:ext cx="3840480" cy="228600"/>
          </a:xfrm>
          <a:prstGeom prst="rect">
            <a:avLst/>
          </a:prstGeom>
          <a:noFill/>
          <a:ln/>
        </p:spPr>
        <p:txBody>
          <a:bodyPr wrap="square" rtlCol="0" anchor="ctr"/>
          <a:lstStyle/>
          <a:p>
            <a:pPr marL="0" indent="0" algn="ctr">
              <a:buNone/>
            </a:pPr>
            <a:r>
              <a:rPr lang="en-US" sz="1100" b="1" dirty="0">
                <a:solidFill>
                  <a:srgbClr val="6B4C9A"/>
                </a:solidFill>
                <a:latin typeface="Arial" pitchFamily="34" charset="0"/>
                <a:ea typeface="Arial" pitchFamily="34" charset="-122"/>
                <a:cs typeface="Arial" pitchFamily="34" charset="-120"/>
              </a:rPr>
              <a:t>2. Fostering Initiative</a:t>
            </a:r>
            <a:endParaRPr lang="en-US" sz="1100" dirty="0"/>
          </a:p>
        </p:txBody>
      </p:sp>
      <p:sp>
        <p:nvSpPr>
          <p:cNvPr id="11" name="Text 9"/>
          <p:cNvSpPr/>
          <p:nvPr/>
        </p:nvSpPr>
        <p:spPr>
          <a:xfrm>
            <a:off x="4389120" y="2148840"/>
            <a:ext cx="3840480" cy="365760"/>
          </a:xfrm>
          <a:prstGeom prst="rect">
            <a:avLst/>
          </a:prstGeom>
          <a:noFill/>
          <a:ln/>
        </p:spPr>
        <p:txBody>
          <a:bodyPr wrap="square" rtlCol="0" anchor="ctr"/>
          <a:lstStyle/>
          <a:p>
            <a:pPr algn="ctr"/>
            <a:r>
              <a:rPr lang="en-US" sz="900" dirty="0">
                <a:solidFill>
                  <a:srgbClr val="2D2D2D"/>
                </a:solidFill>
                <a:latin typeface="Arial" pitchFamily="34" charset="0"/>
                <a:ea typeface="Arial" pitchFamily="34" charset="-122"/>
                <a:cs typeface="Arial" pitchFamily="34" charset="-120"/>
              </a:rPr>
              <a:t>Encouraging exploration</a:t>
            </a:r>
          </a:p>
        </p:txBody>
      </p:sp>
      <p:sp>
        <p:nvSpPr>
          <p:cNvPr id="14" name="Text 12"/>
          <p:cNvSpPr/>
          <p:nvPr/>
        </p:nvSpPr>
        <p:spPr>
          <a:xfrm>
            <a:off x="457200" y="3611880"/>
            <a:ext cx="3840480" cy="228600"/>
          </a:xfrm>
          <a:prstGeom prst="rect">
            <a:avLst/>
          </a:prstGeom>
          <a:noFill/>
          <a:ln/>
        </p:spPr>
        <p:txBody>
          <a:bodyPr wrap="square" rtlCol="0" anchor="ctr"/>
          <a:lstStyle/>
          <a:p>
            <a:pPr marL="0" indent="0" algn="ctr">
              <a:buNone/>
            </a:pPr>
            <a:r>
              <a:rPr lang="en-US" sz="1100" b="1" dirty="0">
                <a:solidFill>
                  <a:srgbClr val="6B4C9A"/>
                </a:solidFill>
                <a:latin typeface="Arial" pitchFamily="34" charset="0"/>
                <a:ea typeface="Arial" pitchFamily="34" charset="-122"/>
                <a:cs typeface="Arial" pitchFamily="34" charset="-120"/>
              </a:rPr>
              <a:t>3. Reduce Shame/Guilt</a:t>
            </a:r>
            <a:endParaRPr lang="en-US" sz="1100" dirty="0"/>
          </a:p>
        </p:txBody>
      </p:sp>
      <p:sp>
        <p:nvSpPr>
          <p:cNvPr id="15" name="Text 13"/>
          <p:cNvSpPr/>
          <p:nvPr/>
        </p:nvSpPr>
        <p:spPr>
          <a:xfrm>
            <a:off x="457200" y="3886200"/>
            <a:ext cx="3840480" cy="365760"/>
          </a:xfrm>
          <a:prstGeom prst="rect">
            <a:avLst/>
          </a:prstGeom>
          <a:noFill/>
          <a:ln/>
        </p:spPr>
        <p:txBody>
          <a:bodyPr wrap="square" rtlCol="0" anchor="ctr"/>
          <a:lstStyle/>
          <a:p>
            <a:pPr algn="ctr"/>
            <a:r>
              <a:rPr lang="en-US" sz="900" dirty="0">
                <a:solidFill>
                  <a:srgbClr val="2D2D2D"/>
                </a:solidFill>
                <a:latin typeface="Arial" pitchFamily="34" charset="0"/>
                <a:ea typeface="Arial" pitchFamily="34" charset="-122"/>
                <a:cs typeface="Arial" pitchFamily="34" charset="-120"/>
              </a:rPr>
              <a:t>Mistakes are okay!</a:t>
            </a:r>
          </a:p>
        </p:txBody>
      </p:sp>
      <p:sp>
        <p:nvSpPr>
          <p:cNvPr id="17" name="Text 15"/>
          <p:cNvSpPr/>
          <p:nvPr/>
        </p:nvSpPr>
        <p:spPr>
          <a:xfrm>
            <a:off x="4389120" y="2880360"/>
            <a:ext cx="3840480" cy="502920"/>
          </a:xfrm>
          <a:prstGeom prst="rect">
            <a:avLst/>
          </a:prstGeom>
          <a:noFill/>
          <a:ln/>
        </p:spPr>
        <p:txBody>
          <a:bodyPr wrap="square" rtlCol="0" anchor="ctr"/>
          <a:lstStyle/>
          <a:p>
            <a:pPr marL="0" indent="0" algn="ctr">
              <a:buNone/>
            </a:pPr>
            <a:endParaRPr lang="en-US" sz="800" dirty="0"/>
          </a:p>
        </p:txBody>
      </p:sp>
      <p:sp>
        <p:nvSpPr>
          <p:cNvPr id="18" name="Text 16"/>
          <p:cNvSpPr/>
          <p:nvPr/>
        </p:nvSpPr>
        <p:spPr>
          <a:xfrm>
            <a:off x="4389120" y="3611880"/>
            <a:ext cx="3840480" cy="228600"/>
          </a:xfrm>
          <a:prstGeom prst="rect">
            <a:avLst/>
          </a:prstGeom>
          <a:noFill/>
          <a:ln/>
        </p:spPr>
        <p:txBody>
          <a:bodyPr wrap="square" rtlCol="0" anchor="ctr"/>
          <a:lstStyle/>
          <a:p>
            <a:pPr marL="0" indent="0" algn="ctr">
              <a:buNone/>
            </a:pPr>
            <a:r>
              <a:rPr lang="en-US" sz="1100" b="1" dirty="0">
                <a:solidFill>
                  <a:srgbClr val="6B4C9A"/>
                </a:solidFill>
                <a:latin typeface="Arial" pitchFamily="34" charset="0"/>
                <a:ea typeface="Arial" pitchFamily="34" charset="-122"/>
                <a:cs typeface="Arial" pitchFamily="34" charset="-120"/>
              </a:rPr>
              <a:t>4. Parent Support</a:t>
            </a:r>
            <a:endParaRPr lang="en-US" sz="1100" dirty="0"/>
          </a:p>
        </p:txBody>
      </p:sp>
      <p:sp>
        <p:nvSpPr>
          <p:cNvPr id="19" name="Text 17"/>
          <p:cNvSpPr/>
          <p:nvPr/>
        </p:nvSpPr>
        <p:spPr>
          <a:xfrm>
            <a:off x="4389120" y="3886200"/>
            <a:ext cx="3840480" cy="365760"/>
          </a:xfrm>
          <a:prstGeom prst="rect">
            <a:avLst/>
          </a:prstGeom>
          <a:noFill/>
          <a:ln/>
        </p:spPr>
        <p:txBody>
          <a:bodyPr wrap="square" rtlCol="0" anchor="ctr"/>
          <a:lstStyle/>
          <a:p>
            <a:pPr algn="ctr"/>
            <a:r>
              <a:rPr lang="en-US" sz="900" dirty="0">
                <a:solidFill>
                  <a:srgbClr val="2D2D2D"/>
                </a:solidFill>
                <a:latin typeface="Arial" pitchFamily="34" charset="0"/>
                <a:ea typeface="Arial" pitchFamily="34" charset="-122"/>
                <a:cs typeface="Arial" pitchFamily="34" charset="-120"/>
              </a:rPr>
              <a:t>Take care of the mother, take care of Isaac</a:t>
            </a:r>
          </a:p>
        </p:txBody>
      </p:sp>
      <p:sp>
        <p:nvSpPr>
          <p:cNvPr id="20" name="Text 18"/>
          <p:cNvSpPr/>
          <p:nvPr/>
        </p:nvSpPr>
        <p:spPr>
          <a:xfrm>
            <a:off x="396240" y="4364736"/>
            <a:ext cx="8229600" cy="365760"/>
          </a:xfrm>
          <a:prstGeom prst="rect">
            <a:avLst/>
          </a:prstGeom>
          <a:noFill/>
          <a:ln/>
        </p:spPr>
        <p:txBody>
          <a:bodyPr wrap="square" rtlCol="0" anchor="ctr"/>
          <a:lstStyle/>
          <a:p>
            <a:r>
              <a:rPr lang="en-US" sz="1000" i="1" dirty="0">
                <a:solidFill>
                  <a:srgbClr val="2D2D2D"/>
                </a:solidFill>
                <a:latin typeface="Arial" pitchFamily="34" charset="0"/>
                <a:ea typeface="Arial" pitchFamily="34" charset="-122"/>
                <a:cs typeface="Arial" pitchFamily="34" charset="-120"/>
              </a:rPr>
              <a:t>Programs of early intervention which engage the whole family will protect from harmful impacts (Teicher &amp; Samson, 2022).</a:t>
            </a:r>
          </a:p>
        </p:txBody>
      </p:sp>
      <p:sp>
        <p:nvSpPr>
          <p:cNvPr id="21" name="Text 19"/>
          <p:cNvSpPr/>
          <p:nvPr/>
        </p:nvSpPr>
        <p:spPr>
          <a:xfrm>
            <a:off x="7772400" y="4785360"/>
            <a:ext cx="1371600" cy="274320"/>
          </a:xfrm>
          <a:prstGeom prst="rect">
            <a:avLst/>
          </a:prstGeom>
          <a:noFill/>
          <a:ln/>
        </p:spPr>
        <p:txBody>
          <a:bodyPr wrap="square" rtlCol="0" anchor="ctr"/>
          <a:lstStyle/>
          <a:p>
            <a:pPr marL="0" indent="0" algn="r">
              <a:buNone/>
            </a:pPr>
            <a:r>
              <a:rPr lang="en-US" sz="1000" i="1" dirty="0">
                <a:solidFill>
                  <a:srgbClr val="E85D75"/>
                </a:solidFill>
                <a:latin typeface="Arial" pitchFamily="34" charset="0"/>
                <a:ea typeface="Arial" pitchFamily="34" charset="-122"/>
                <a:cs typeface="Arial" pitchFamily="34" charset="-120"/>
              </a:rPr>
              <a:t>(Teicher &amp; Samson, 2022)</a:t>
            </a:r>
            <a:endParaRPr lang="en-US" sz="1000" dirty="0"/>
          </a:p>
        </p:txBody>
      </p:sp>
      <p:pic>
        <p:nvPicPr>
          <p:cNvPr id="23" name="Picture 22">
            <a:extLst>
              <a:ext uri="{FF2B5EF4-FFF2-40B4-BE49-F238E27FC236}">
                <a16:creationId xmlns:a16="http://schemas.microsoft.com/office/drawing/2014/main" id="{05E9795E-546A-B643-E94D-A5E5BB273419}"/>
              </a:ext>
            </a:extLst>
          </p:cNvPr>
          <p:cNvPicPr>
            <a:picLocks noChangeAspect="1"/>
          </p:cNvPicPr>
          <p:nvPr/>
        </p:nvPicPr>
        <p:blipFill>
          <a:blip r:embed="rId3"/>
          <a:srcRect r="3152"/>
          <a:stretch>
            <a:fillRect/>
          </a:stretch>
        </p:blipFill>
        <p:spPr>
          <a:xfrm>
            <a:off x="457200" y="999135"/>
            <a:ext cx="3840480" cy="798604"/>
          </a:xfrm>
          <a:prstGeom prst="rect">
            <a:avLst/>
          </a:prstGeom>
        </p:spPr>
      </p:pic>
      <p:pic>
        <p:nvPicPr>
          <p:cNvPr id="25" name="Picture 24">
            <a:extLst>
              <a:ext uri="{FF2B5EF4-FFF2-40B4-BE49-F238E27FC236}">
                <a16:creationId xmlns:a16="http://schemas.microsoft.com/office/drawing/2014/main" id="{6C9890BA-DC3F-4376-8C9E-F3F76BF2F1AB}"/>
              </a:ext>
            </a:extLst>
          </p:cNvPr>
          <p:cNvPicPr>
            <a:picLocks noChangeAspect="1"/>
          </p:cNvPicPr>
          <p:nvPr/>
        </p:nvPicPr>
        <p:blipFill>
          <a:blip r:embed="rId4"/>
          <a:stretch>
            <a:fillRect/>
          </a:stretch>
        </p:blipFill>
        <p:spPr>
          <a:xfrm>
            <a:off x="4389120" y="1002782"/>
            <a:ext cx="3965478" cy="798603"/>
          </a:xfrm>
          <a:prstGeom prst="rect">
            <a:avLst/>
          </a:prstGeom>
        </p:spPr>
      </p:pic>
      <p:pic>
        <p:nvPicPr>
          <p:cNvPr id="29" name="Picture 28">
            <a:extLst>
              <a:ext uri="{FF2B5EF4-FFF2-40B4-BE49-F238E27FC236}">
                <a16:creationId xmlns:a16="http://schemas.microsoft.com/office/drawing/2014/main" id="{E678B639-A48E-FA64-DB39-A0F486A7EBDB}"/>
              </a:ext>
            </a:extLst>
          </p:cNvPr>
          <p:cNvPicPr>
            <a:picLocks noChangeAspect="1"/>
          </p:cNvPicPr>
          <p:nvPr/>
        </p:nvPicPr>
        <p:blipFill>
          <a:blip r:embed="rId5"/>
          <a:srcRect b="12239"/>
          <a:stretch>
            <a:fillRect/>
          </a:stretch>
        </p:blipFill>
        <p:spPr>
          <a:xfrm>
            <a:off x="457200" y="2546237"/>
            <a:ext cx="3840480" cy="985238"/>
          </a:xfrm>
          <a:prstGeom prst="rect">
            <a:avLst/>
          </a:prstGeom>
        </p:spPr>
      </p:pic>
      <p:pic>
        <p:nvPicPr>
          <p:cNvPr id="31" name="Picture 30">
            <a:extLst>
              <a:ext uri="{FF2B5EF4-FFF2-40B4-BE49-F238E27FC236}">
                <a16:creationId xmlns:a16="http://schemas.microsoft.com/office/drawing/2014/main" id="{7603FA8E-3BBD-C1CC-F896-2AD9DA1934E8}"/>
              </a:ext>
            </a:extLst>
          </p:cNvPr>
          <p:cNvPicPr>
            <a:picLocks noChangeAspect="1"/>
          </p:cNvPicPr>
          <p:nvPr/>
        </p:nvPicPr>
        <p:blipFill>
          <a:blip r:embed="rId6"/>
          <a:srcRect b="11534"/>
          <a:stretch>
            <a:fillRect/>
          </a:stretch>
        </p:blipFill>
        <p:spPr>
          <a:xfrm>
            <a:off x="4389121" y="2531676"/>
            <a:ext cx="3840479" cy="101435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457200"/>
          </a:xfrm>
          <a:prstGeom prst="rect">
            <a:avLst/>
          </a:prstGeom>
          <a:noFill/>
          <a:ln/>
        </p:spPr>
        <p:txBody>
          <a:bodyPr wrap="square" rtlCol="0" anchor="ctr"/>
          <a:lstStyle/>
          <a:p>
            <a:pPr marL="0" indent="0">
              <a:buNone/>
            </a:pPr>
            <a:r>
              <a:rPr lang="en-US" sz="3000" b="1" dirty="0">
                <a:solidFill>
                  <a:srgbClr val="6B4C9A"/>
                </a:solidFill>
                <a:latin typeface="Arial" pitchFamily="34" charset="0"/>
                <a:ea typeface="Arial" pitchFamily="34" charset="-122"/>
                <a:cs typeface="Arial" pitchFamily="34" charset="-120"/>
              </a:rPr>
              <a:t>Strengths &amp; Limitations of Erikson's Theory</a:t>
            </a:r>
            <a:endParaRPr lang="en-US" sz="3000" dirty="0"/>
          </a:p>
        </p:txBody>
      </p:sp>
      <p:sp>
        <p:nvSpPr>
          <p:cNvPr id="3" name="Shape 1"/>
          <p:cNvSpPr/>
          <p:nvPr/>
        </p:nvSpPr>
        <p:spPr>
          <a:xfrm>
            <a:off x="457200" y="777240"/>
            <a:ext cx="8229600" cy="45720"/>
          </a:xfrm>
          <a:prstGeom prst="rect">
            <a:avLst/>
          </a:prstGeom>
          <a:solidFill>
            <a:srgbClr val="E85D75"/>
          </a:solidFill>
          <a:ln/>
        </p:spPr>
        <p:txBody>
          <a:bodyPr/>
          <a:lstStyle/>
          <a:p>
            <a:endParaRPr lang="en-US"/>
          </a:p>
        </p:txBody>
      </p:sp>
      <p:sp>
        <p:nvSpPr>
          <p:cNvPr id="8" name="Text 6"/>
          <p:cNvSpPr/>
          <p:nvPr/>
        </p:nvSpPr>
        <p:spPr>
          <a:xfrm>
            <a:off x="457200" y="2194551"/>
            <a:ext cx="4023360" cy="1608155"/>
          </a:xfrm>
          <a:prstGeom prst="rect">
            <a:avLst/>
          </a:prstGeom>
          <a:noFill/>
          <a:ln/>
        </p:spPr>
        <p:txBody>
          <a:bodyPr wrap="square" rtlCol="0" anchor="t"/>
          <a:lstStyle/>
          <a:p>
            <a:pPr marL="0" indent="0">
              <a:lnSpc>
                <a:spcPct val="150000"/>
              </a:lnSpc>
              <a:buNone/>
            </a:pPr>
            <a:r>
              <a:rPr lang="en-US" b="1" dirty="0">
                <a:solidFill>
                  <a:srgbClr val="2D2D2D"/>
                </a:solidFill>
                <a:latin typeface="Arial" pitchFamily="34" charset="0"/>
                <a:ea typeface="Arial" pitchFamily="34" charset="-122"/>
                <a:cs typeface="Arial" pitchFamily="34" charset="-120"/>
              </a:rPr>
              <a:t>STRENGTHS</a:t>
            </a:r>
            <a:endParaRPr lang="en-US" dirty="0"/>
          </a:p>
          <a:p>
            <a:pPr>
              <a:lnSpc>
                <a:spcPct val="150000"/>
              </a:lnSpc>
            </a:pPr>
            <a:r>
              <a:rPr lang="en-US" sz="1000" dirty="0">
                <a:solidFill>
                  <a:srgbClr val="2D2D2D"/>
                </a:solidFill>
                <a:latin typeface="Arial" pitchFamily="34" charset="0"/>
                <a:ea typeface="Arial" pitchFamily="34" charset="-122"/>
                <a:cs typeface="Arial" pitchFamily="34" charset="-120"/>
              </a:rPr>
              <a:t>Lifespan perspective</a:t>
            </a:r>
          </a:p>
          <a:p>
            <a:pPr>
              <a:lnSpc>
                <a:spcPct val="150000"/>
              </a:lnSpc>
            </a:pPr>
            <a:r>
              <a:rPr lang="en-US" sz="1000" dirty="0">
                <a:solidFill>
                  <a:srgbClr val="2D2D2D"/>
                </a:solidFill>
                <a:latin typeface="Arial" pitchFamily="34" charset="0"/>
                <a:ea typeface="Arial" pitchFamily="34" charset="-122"/>
                <a:cs typeface="Arial" pitchFamily="34" charset="-120"/>
              </a:rPr>
              <a:t>Has holistic properties</a:t>
            </a:r>
          </a:p>
          <a:p>
            <a:pPr>
              <a:lnSpc>
                <a:spcPct val="150000"/>
              </a:lnSpc>
            </a:pPr>
            <a:r>
              <a:rPr lang="en-US" sz="1000" dirty="0">
                <a:solidFill>
                  <a:srgbClr val="2D2D2D"/>
                </a:solidFill>
                <a:latin typeface="Arial" pitchFamily="34" charset="0"/>
                <a:ea typeface="Arial" pitchFamily="34" charset="-122"/>
                <a:cs typeface="Arial" pitchFamily="34" charset="-120"/>
              </a:rPr>
              <a:t>Looks at emotional development</a:t>
            </a:r>
          </a:p>
          <a:p>
            <a:pPr>
              <a:lnSpc>
                <a:spcPct val="150000"/>
              </a:lnSpc>
            </a:pPr>
            <a:r>
              <a:rPr lang="en-US" sz="1000" dirty="0">
                <a:solidFill>
                  <a:srgbClr val="2D2D2D"/>
                </a:solidFill>
                <a:latin typeface="Arial" pitchFamily="34" charset="0"/>
                <a:ea typeface="Arial" pitchFamily="34" charset="-122"/>
                <a:cs typeface="Arial" pitchFamily="34" charset="-120"/>
              </a:rPr>
              <a:t>Practical applicability</a:t>
            </a:r>
          </a:p>
          <a:p>
            <a:pPr>
              <a:lnSpc>
                <a:spcPct val="150000"/>
              </a:lnSpc>
            </a:pPr>
            <a:r>
              <a:rPr lang="en-US" sz="1000" dirty="0">
                <a:solidFill>
                  <a:srgbClr val="2D2D2D"/>
                </a:solidFill>
                <a:latin typeface="Arial" pitchFamily="34" charset="0"/>
                <a:ea typeface="Arial" pitchFamily="34" charset="-122"/>
                <a:cs typeface="Arial" pitchFamily="34" charset="-120"/>
              </a:rPr>
              <a:t>Very important in policy formulation</a:t>
            </a:r>
            <a:endParaRPr lang="en-US" sz="1000" dirty="0"/>
          </a:p>
        </p:txBody>
      </p:sp>
      <p:sp>
        <p:nvSpPr>
          <p:cNvPr id="9" name="Text 7"/>
          <p:cNvSpPr/>
          <p:nvPr/>
        </p:nvSpPr>
        <p:spPr>
          <a:xfrm>
            <a:off x="4663440" y="2232329"/>
            <a:ext cx="4023360" cy="1570379"/>
          </a:xfrm>
          <a:prstGeom prst="rect">
            <a:avLst/>
          </a:prstGeom>
          <a:noFill/>
          <a:ln/>
        </p:spPr>
        <p:txBody>
          <a:bodyPr wrap="square" rtlCol="0" anchor="t"/>
          <a:lstStyle/>
          <a:p>
            <a:pPr marL="0" indent="0">
              <a:lnSpc>
                <a:spcPct val="150000"/>
              </a:lnSpc>
              <a:buNone/>
            </a:pPr>
            <a:r>
              <a:rPr lang="en-US" b="1" dirty="0">
                <a:solidFill>
                  <a:srgbClr val="2D2D2D"/>
                </a:solidFill>
                <a:latin typeface="Arial" pitchFamily="34" charset="0"/>
                <a:ea typeface="Arial" pitchFamily="34" charset="-122"/>
                <a:cs typeface="Arial" pitchFamily="34" charset="-120"/>
              </a:rPr>
              <a:t>LIMITATIONS</a:t>
            </a:r>
            <a:endParaRPr lang="en-US" dirty="0"/>
          </a:p>
          <a:p>
            <a:pPr>
              <a:lnSpc>
                <a:spcPct val="150000"/>
              </a:lnSpc>
            </a:pPr>
            <a:r>
              <a:rPr lang="en-US" sz="1000" dirty="0">
                <a:solidFill>
                  <a:srgbClr val="2D2D2D"/>
                </a:solidFill>
                <a:latin typeface="Arial" pitchFamily="34" charset="0"/>
                <a:ea typeface="Arial" pitchFamily="34" charset="-122"/>
                <a:cs typeface="Arial" pitchFamily="34" charset="-120"/>
              </a:rPr>
              <a:t>Western Theory</a:t>
            </a:r>
          </a:p>
          <a:p>
            <a:pPr>
              <a:lnSpc>
                <a:spcPct val="150000"/>
              </a:lnSpc>
            </a:pPr>
            <a:r>
              <a:rPr lang="en-US" sz="1000" dirty="0">
                <a:solidFill>
                  <a:srgbClr val="2D2D2D"/>
                </a:solidFill>
                <a:latin typeface="Arial" pitchFamily="34" charset="0"/>
                <a:ea typeface="Arial" pitchFamily="34" charset="-122"/>
                <a:cs typeface="Arial" pitchFamily="34" charset="-120"/>
              </a:rPr>
              <a:t>Overlap of phases possible</a:t>
            </a:r>
          </a:p>
          <a:p>
            <a:pPr>
              <a:lnSpc>
                <a:spcPct val="150000"/>
              </a:lnSpc>
            </a:pPr>
            <a:r>
              <a:rPr lang="en-US" sz="1000" dirty="0">
                <a:solidFill>
                  <a:srgbClr val="2D2D2D"/>
                </a:solidFill>
                <a:latin typeface="Arial" pitchFamily="34" charset="0"/>
                <a:ea typeface="Arial" pitchFamily="34" charset="-122"/>
                <a:cs typeface="Arial" pitchFamily="34" charset="-120"/>
              </a:rPr>
              <a:t>Cultural ramifications</a:t>
            </a:r>
          </a:p>
          <a:p>
            <a:pPr>
              <a:lnSpc>
                <a:spcPct val="150000"/>
              </a:lnSpc>
            </a:pPr>
            <a:r>
              <a:rPr lang="en-US" sz="1000" dirty="0">
                <a:solidFill>
                  <a:srgbClr val="2D2D2D"/>
                </a:solidFill>
                <a:latin typeface="Arial" pitchFamily="34" charset="0"/>
                <a:ea typeface="Arial" pitchFamily="34" charset="-122"/>
                <a:cs typeface="Arial" pitchFamily="34" charset="-120"/>
              </a:rPr>
              <a:t>Quantitative Analysis, Difficult</a:t>
            </a:r>
          </a:p>
          <a:p>
            <a:pPr>
              <a:lnSpc>
                <a:spcPct val="150000"/>
              </a:lnSpc>
            </a:pPr>
            <a:r>
              <a:rPr lang="en-US" sz="1000" dirty="0">
                <a:solidFill>
                  <a:srgbClr val="2D2D2D"/>
                </a:solidFill>
                <a:latin typeface="Arial" pitchFamily="34" charset="0"/>
                <a:ea typeface="Arial" pitchFamily="34" charset="-122"/>
                <a:cs typeface="Arial" pitchFamily="34" charset="-120"/>
              </a:rPr>
              <a:t>Less on biology</a:t>
            </a:r>
            <a:endParaRPr lang="en-US" sz="1000" dirty="0"/>
          </a:p>
        </p:txBody>
      </p:sp>
      <p:sp>
        <p:nvSpPr>
          <p:cNvPr id="10" name="Text 8"/>
          <p:cNvSpPr/>
          <p:nvPr/>
        </p:nvSpPr>
        <p:spPr>
          <a:xfrm>
            <a:off x="457200" y="3802708"/>
            <a:ext cx="8229600" cy="640080"/>
          </a:xfrm>
          <a:prstGeom prst="rect">
            <a:avLst/>
          </a:prstGeom>
          <a:noFill/>
          <a:ln/>
        </p:spPr>
        <p:txBody>
          <a:bodyPr wrap="square" rtlCol="0" anchor="ctr"/>
          <a:lstStyle/>
          <a:p>
            <a:r>
              <a:rPr lang="en-US" sz="1000" i="1" dirty="0">
                <a:latin typeface="Arial" panose="020B0604020202020204" pitchFamily="34" charset="0"/>
                <a:cs typeface="Arial" panose="020B0604020202020204" pitchFamily="34" charset="0"/>
              </a:rPr>
              <a:t>Recently, it was shown that psychosocial interventions can help to overcome developmental problems (King-Casas &amp; Chiu, 2021; Laursen et al., 2020)</a:t>
            </a:r>
          </a:p>
        </p:txBody>
      </p:sp>
      <p:sp>
        <p:nvSpPr>
          <p:cNvPr id="11" name="Text 9"/>
          <p:cNvSpPr/>
          <p:nvPr/>
        </p:nvSpPr>
        <p:spPr>
          <a:xfrm>
            <a:off x="6803136" y="4663440"/>
            <a:ext cx="2340864" cy="274320"/>
          </a:xfrm>
          <a:prstGeom prst="rect">
            <a:avLst/>
          </a:prstGeom>
          <a:noFill/>
          <a:ln/>
        </p:spPr>
        <p:txBody>
          <a:bodyPr wrap="square" rtlCol="0" anchor="ctr"/>
          <a:lstStyle/>
          <a:p>
            <a:pPr marL="0" indent="0" algn="r">
              <a:buNone/>
            </a:pPr>
            <a:r>
              <a:rPr lang="en-US" sz="1000" i="1" dirty="0">
                <a:solidFill>
                  <a:srgbClr val="E85D75"/>
                </a:solidFill>
                <a:latin typeface="Arial" pitchFamily="34" charset="0"/>
                <a:ea typeface="Arial" pitchFamily="34" charset="-122"/>
                <a:cs typeface="Arial" pitchFamily="34" charset="-120"/>
              </a:rPr>
              <a:t>(King-Casas &amp; Chiu, 2021; Laursen et al., 2020)</a:t>
            </a:r>
            <a:endParaRPr lang="en-US" sz="1000" dirty="0"/>
          </a:p>
        </p:txBody>
      </p:sp>
      <p:pic>
        <p:nvPicPr>
          <p:cNvPr id="13" name="Picture 12">
            <a:extLst>
              <a:ext uri="{FF2B5EF4-FFF2-40B4-BE49-F238E27FC236}">
                <a16:creationId xmlns:a16="http://schemas.microsoft.com/office/drawing/2014/main" id="{0485C904-32F0-B756-6361-514435FCB523}"/>
              </a:ext>
            </a:extLst>
          </p:cNvPr>
          <p:cNvPicPr>
            <a:picLocks noChangeAspect="1"/>
          </p:cNvPicPr>
          <p:nvPr/>
        </p:nvPicPr>
        <p:blipFill>
          <a:blip r:embed="rId3"/>
          <a:stretch>
            <a:fillRect/>
          </a:stretch>
        </p:blipFill>
        <p:spPr>
          <a:xfrm>
            <a:off x="457200" y="1005836"/>
            <a:ext cx="4054792" cy="1226492"/>
          </a:xfrm>
          <a:prstGeom prst="rect">
            <a:avLst/>
          </a:prstGeom>
        </p:spPr>
      </p:pic>
      <p:pic>
        <p:nvPicPr>
          <p:cNvPr id="15" name="Picture 14">
            <a:extLst>
              <a:ext uri="{FF2B5EF4-FFF2-40B4-BE49-F238E27FC236}">
                <a16:creationId xmlns:a16="http://schemas.microsoft.com/office/drawing/2014/main" id="{C0EA6516-B5D6-2473-AD30-E77299763C06}"/>
              </a:ext>
            </a:extLst>
          </p:cNvPr>
          <p:cNvPicPr>
            <a:picLocks noChangeAspect="1"/>
          </p:cNvPicPr>
          <p:nvPr/>
        </p:nvPicPr>
        <p:blipFill>
          <a:blip r:embed="rId4"/>
          <a:srcRect r="3804"/>
          <a:stretch>
            <a:fillRect/>
          </a:stretch>
        </p:blipFill>
        <p:spPr>
          <a:xfrm>
            <a:off x="4572000" y="1005837"/>
            <a:ext cx="4023360" cy="122649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6B4C9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2800" b="1" dirty="0">
                <a:solidFill>
                  <a:srgbClr val="F9F9F9"/>
                </a:solidFill>
                <a:latin typeface="Arial" pitchFamily="34" charset="0"/>
                <a:ea typeface="Arial" pitchFamily="34" charset="-122"/>
                <a:cs typeface="Arial" pitchFamily="34" charset="-120"/>
              </a:rPr>
              <a:t>Key Takeaways: Isaac's Psychosocial Journey</a:t>
            </a:r>
            <a:endParaRPr lang="en-US" sz="2800" dirty="0"/>
          </a:p>
        </p:txBody>
      </p:sp>
      <p:sp>
        <p:nvSpPr>
          <p:cNvPr id="3" name="Shape 1"/>
          <p:cNvSpPr/>
          <p:nvPr/>
        </p:nvSpPr>
        <p:spPr>
          <a:xfrm>
            <a:off x="457200" y="1005840"/>
            <a:ext cx="8229600" cy="36576"/>
          </a:xfrm>
          <a:prstGeom prst="rect">
            <a:avLst/>
          </a:prstGeom>
          <a:solidFill>
            <a:srgbClr val="E85D75"/>
          </a:solidFill>
          <a:ln/>
        </p:spPr>
        <p:txBody>
          <a:bodyPr/>
          <a:lstStyle/>
          <a:p>
            <a:endParaRPr lang="en-US"/>
          </a:p>
        </p:txBody>
      </p:sp>
      <p:sp>
        <p:nvSpPr>
          <p:cNvPr id="6" name="Text 4"/>
          <p:cNvSpPr/>
          <p:nvPr/>
        </p:nvSpPr>
        <p:spPr>
          <a:xfrm>
            <a:off x="731520" y="2560320"/>
            <a:ext cx="7680960" cy="2011680"/>
          </a:xfrm>
          <a:prstGeom prst="rect">
            <a:avLst/>
          </a:prstGeom>
          <a:noFill/>
          <a:ln/>
        </p:spPr>
        <p:txBody>
          <a:bodyPr wrap="square" rtlCol="0" anchor="t"/>
          <a:lstStyle/>
          <a:p>
            <a:pPr marL="228600" indent="-228600">
              <a:lnSpc>
                <a:spcPct val="200000"/>
              </a:lnSpc>
              <a:buSzPct val="100000"/>
              <a:buFont typeface="+mj-lt"/>
              <a:buAutoNum type="arabicPeriod"/>
            </a:pPr>
            <a:r>
              <a:rPr lang="en-US" sz="1100" dirty="0">
                <a:solidFill>
                  <a:srgbClr val="F9F9F9"/>
                </a:solidFill>
                <a:latin typeface="Arial" pitchFamily="34" charset="0"/>
                <a:ea typeface="Arial" pitchFamily="34" charset="-122"/>
                <a:cs typeface="Arial" pitchFamily="34" charset="-120"/>
              </a:rPr>
              <a:t>The behavior of Isaac suggests crises that have not yet been solved in Stages 1, 2, and 3. </a:t>
            </a:r>
          </a:p>
          <a:p>
            <a:pPr marL="228600" indent="-228600">
              <a:lnSpc>
                <a:spcPct val="200000"/>
              </a:lnSpc>
              <a:buSzPct val="100000"/>
              <a:buFont typeface="+mj-lt"/>
              <a:buAutoNum type="arabicPeriod"/>
            </a:pPr>
            <a:r>
              <a:rPr lang="en-US" sz="1100" dirty="0">
                <a:solidFill>
                  <a:srgbClr val="F9F9F9"/>
                </a:solidFill>
                <a:latin typeface="Arial" pitchFamily="34" charset="0"/>
                <a:ea typeface="Arial" pitchFamily="34" charset="-122"/>
                <a:cs typeface="Arial" pitchFamily="34" charset="-120"/>
              </a:rPr>
              <a:t>Isaac’s withdrawal and feelings of guilt are defense mechanisms, not weaknesses.</a:t>
            </a:r>
          </a:p>
          <a:p>
            <a:pPr marL="228600" indent="-228600">
              <a:lnSpc>
                <a:spcPct val="200000"/>
              </a:lnSpc>
              <a:buSzPct val="100000"/>
              <a:buFont typeface="+mj-lt"/>
              <a:buAutoNum type="arabicPeriod"/>
            </a:pPr>
            <a:r>
              <a:rPr lang="en-US" sz="1100" dirty="0">
                <a:solidFill>
                  <a:srgbClr val="F9F9F9"/>
                </a:solidFill>
                <a:latin typeface="Arial" pitchFamily="34" charset="0"/>
                <a:ea typeface="Arial" pitchFamily="34" charset="-122"/>
                <a:cs typeface="Arial" pitchFamily="34" charset="-120"/>
              </a:rPr>
              <a:t>With ongoing positive reinforcement, Isaac will be able to “catch up” to reach Initiative.</a:t>
            </a:r>
          </a:p>
          <a:p>
            <a:pPr marL="228600" indent="-228600">
              <a:lnSpc>
                <a:spcPct val="200000"/>
              </a:lnSpc>
              <a:buSzPct val="100000"/>
              <a:buFont typeface="+mj-lt"/>
              <a:buAutoNum type="arabicPeriod"/>
            </a:pPr>
            <a:r>
              <a:rPr lang="en-US" sz="1100" dirty="0">
                <a:solidFill>
                  <a:srgbClr val="F9F9F9"/>
                </a:solidFill>
                <a:latin typeface="Arial" pitchFamily="34" charset="0"/>
                <a:ea typeface="Arial" pitchFamily="34" charset="-122"/>
                <a:cs typeface="Arial" pitchFamily="34" charset="-120"/>
              </a:rPr>
              <a:t>Erikson focuses on hope; there is always room for continued development.</a:t>
            </a:r>
          </a:p>
          <a:p>
            <a:pPr marL="228600" indent="-228600">
              <a:lnSpc>
                <a:spcPct val="200000"/>
              </a:lnSpc>
              <a:buSzPct val="100000"/>
              <a:buFont typeface="+mj-lt"/>
              <a:buAutoNum type="arabicPeriod"/>
            </a:pPr>
            <a:r>
              <a:rPr lang="en-US" sz="1100" dirty="0">
                <a:solidFill>
                  <a:srgbClr val="F9F9F9"/>
                </a:solidFill>
                <a:latin typeface="Arial" pitchFamily="34" charset="0"/>
                <a:ea typeface="Arial" pitchFamily="34" charset="-122"/>
                <a:cs typeface="Arial" pitchFamily="34" charset="-120"/>
              </a:rPr>
              <a:t>Prevention NOW helps to prevent problems in Stage 4: Industry</a:t>
            </a:r>
            <a:endParaRPr lang="en-US" sz="1100" dirty="0"/>
          </a:p>
        </p:txBody>
      </p:sp>
      <p:pic>
        <p:nvPicPr>
          <p:cNvPr id="8" name="Picture 7">
            <a:extLst>
              <a:ext uri="{FF2B5EF4-FFF2-40B4-BE49-F238E27FC236}">
                <a16:creationId xmlns:a16="http://schemas.microsoft.com/office/drawing/2014/main" id="{DD8475FF-3328-51AD-1501-02BDF2E19E7A}"/>
              </a:ext>
            </a:extLst>
          </p:cNvPr>
          <p:cNvPicPr>
            <a:picLocks noChangeAspect="1"/>
          </p:cNvPicPr>
          <p:nvPr/>
        </p:nvPicPr>
        <p:blipFill>
          <a:blip r:embed="rId3"/>
          <a:srcRect r="5000"/>
          <a:stretch>
            <a:fillRect/>
          </a:stretch>
        </p:blipFill>
        <p:spPr>
          <a:xfrm>
            <a:off x="2820510" y="1177587"/>
            <a:ext cx="3502979" cy="121814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9F9F9"/>
        </a:solidFill>
        <a:effectLst/>
      </p:bgPr>
    </p:bg>
    <p:spTree>
      <p:nvGrpSpPr>
        <p:cNvPr id="1" name=""/>
        <p:cNvGrpSpPr/>
        <p:nvPr/>
      </p:nvGrpSpPr>
      <p:grpSpPr>
        <a:xfrm>
          <a:off x="0" y="0"/>
          <a:ext cx="0" cy="0"/>
          <a:chOff x="0" y="0"/>
          <a:chExt cx="0" cy="0"/>
        </a:xfrm>
      </p:grpSpPr>
      <p:sp>
        <p:nvSpPr>
          <p:cNvPr id="2" name="Text 0"/>
          <p:cNvSpPr/>
          <p:nvPr/>
        </p:nvSpPr>
        <p:spPr>
          <a:xfrm>
            <a:off x="298704" y="274320"/>
            <a:ext cx="8478982" cy="457200"/>
          </a:xfrm>
          <a:prstGeom prst="rect">
            <a:avLst/>
          </a:prstGeom>
          <a:noFill/>
          <a:ln/>
        </p:spPr>
        <p:txBody>
          <a:bodyPr wrap="square" rtlCol="0" anchor="ctr"/>
          <a:lstStyle/>
          <a:p>
            <a:pPr marL="0" indent="0">
              <a:buNone/>
            </a:pPr>
            <a:r>
              <a:rPr lang="en-US" sz="3200" b="1" dirty="0">
                <a:solidFill>
                  <a:srgbClr val="6B4C9A"/>
                </a:solidFill>
                <a:latin typeface="Arial" pitchFamily="34" charset="0"/>
                <a:ea typeface="Arial" pitchFamily="34" charset="-122"/>
                <a:cs typeface="Arial" pitchFamily="34" charset="-120"/>
              </a:rPr>
              <a:t>References</a:t>
            </a:r>
            <a:endParaRPr lang="en-US" sz="3200" dirty="0"/>
          </a:p>
        </p:txBody>
      </p:sp>
      <p:sp>
        <p:nvSpPr>
          <p:cNvPr id="3" name="Shape 1"/>
          <p:cNvSpPr/>
          <p:nvPr/>
        </p:nvSpPr>
        <p:spPr>
          <a:xfrm>
            <a:off x="298704" y="777240"/>
            <a:ext cx="8478982" cy="45720"/>
          </a:xfrm>
          <a:prstGeom prst="rect">
            <a:avLst/>
          </a:prstGeom>
          <a:solidFill>
            <a:srgbClr val="E85D75"/>
          </a:solidFill>
          <a:ln/>
        </p:spPr>
        <p:txBody>
          <a:bodyPr/>
          <a:lstStyle/>
          <a:p>
            <a:endParaRPr lang="en-US"/>
          </a:p>
        </p:txBody>
      </p:sp>
      <p:sp>
        <p:nvSpPr>
          <p:cNvPr id="4" name="Text 2"/>
          <p:cNvSpPr/>
          <p:nvPr/>
        </p:nvSpPr>
        <p:spPr>
          <a:xfrm>
            <a:off x="304800" y="883920"/>
            <a:ext cx="8839200" cy="4259580"/>
          </a:xfrm>
          <a:prstGeom prst="rect">
            <a:avLst/>
          </a:prstGeom>
          <a:noFill/>
          <a:ln/>
        </p:spPr>
        <p:txBody>
          <a:bodyPr wrap="square" rtlCol="0" anchor="t"/>
          <a:lstStyle/>
          <a:p>
            <a:pPr marL="228600" indent="-228600">
              <a:lnSpc>
                <a:spcPct val="150000"/>
              </a:lnSpc>
              <a:buFont typeface="+mj-lt"/>
              <a:buAutoNum type="arabicPeriod"/>
            </a:pPr>
            <a:r>
              <a:rPr lang="en-US" sz="1200" dirty="0"/>
              <a:t>De Brito, S. A. and Viding, E. (2023) 'Early-life stress, behavioral outcomes, and their neurobiological mechanisms: a developmental perspective', Child Development Perspectives, 17(4), pp. 245–251. </a:t>
            </a:r>
          </a:p>
          <a:p>
            <a:pPr marL="228600" indent="-228600">
              <a:lnSpc>
                <a:spcPct val="150000"/>
              </a:lnSpc>
              <a:buFont typeface="+mj-lt"/>
              <a:buAutoNum type="arabicPeriod"/>
            </a:pPr>
            <a:r>
              <a:rPr lang="en-US" sz="1200" dirty="0"/>
              <a:t>Erikson, E. H. (1950) Childhood and society. W.W. Norton &amp; Company. </a:t>
            </a:r>
          </a:p>
          <a:p>
            <a:pPr marL="228600" indent="-228600">
              <a:lnSpc>
                <a:spcPct val="150000"/>
              </a:lnSpc>
              <a:buFont typeface="+mj-lt"/>
              <a:buAutoNum type="arabicPeriod"/>
            </a:pPr>
            <a:r>
              <a:rPr lang="en-US" sz="1200" dirty="0"/>
              <a:t>Gee, D. G., Gabard-</a:t>
            </a:r>
            <a:r>
              <a:rPr lang="en-US" sz="1200" dirty="0" err="1"/>
              <a:t>Durnam</a:t>
            </a:r>
            <a:r>
              <a:rPr lang="en-US" sz="1200" dirty="0"/>
              <a:t>, L., </a:t>
            </a:r>
            <a:r>
              <a:rPr lang="en-US" sz="1200" dirty="0" err="1"/>
              <a:t>Telzer</a:t>
            </a:r>
            <a:r>
              <a:rPr lang="en-US" sz="1200" dirty="0"/>
              <a:t>, E. H. and Humphreys, K. L. (2024) 'Psychosocial adversity, development, and the social brain: insights from the developmental neuroscience of childhood stress', Development and Psychopathology, 36(2), pp. 445–462. </a:t>
            </a:r>
          </a:p>
          <a:p>
            <a:pPr marL="228600" indent="-228600">
              <a:lnSpc>
                <a:spcPct val="150000"/>
              </a:lnSpc>
              <a:buFont typeface="+mj-lt"/>
              <a:buAutoNum type="arabicPeriod"/>
            </a:pPr>
            <a:r>
              <a:rPr lang="en-US" sz="1200" dirty="0"/>
              <a:t>King-Casas, B. and Chiu, P. H. (2021) 'Understanding systems-level benefits of psychosocial interventions', Nature Neuroscience, 24(5), pp. 649–664. </a:t>
            </a:r>
          </a:p>
          <a:p>
            <a:pPr marL="228600" indent="-228600">
              <a:lnSpc>
                <a:spcPct val="150000"/>
              </a:lnSpc>
              <a:buFont typeface="+mj-lt"/>
              <a:buAutoNum type="arabicPeriod"/>
            </a:pPr>
            <a:r>
              <a:rPr lang="en-US" sz="1200" dirty="0"/>
              <a:t>Laursen, B., Coy, K. C. and Collins, W. A. (2020) 'Reconsidering changes in parent–child conflict across adolescence: a meta-analysis', Child Development, 79(4), pp. 817–832. </a:t>
            </a:r>
          </a:p>
          <a:p>
            <a:pPr marL="228600" indent="-228600">
              <a:lnSpc>
                <a:spcPct val="150000"/>
              </a:lnSpc>
              <a:buFont typeface="+mj-lt"/>
              <a:buAutoNum type="arabicPeriod"/>
            </a:pPr>
            <a:r>
              <a:rPr lang="en-US" sz="1200" dirty="0"/>
              <a:t>National Institute for Health and Care Excellence (NICE) (2024) Postnatal mental health: Quality Standard [QS 194]. London: National Institute for Health and Care Excellence. </a:t>
            </a:r>
          </a:p>
          <a:p>
            <a:pPr marL="228600" indent="-228600">
              <a:lnSpc>
                <a:spcPct val="150000"/>
              </a:lnSpc>
              <a:buFont typeface="+mj-lt"/>
              <a:buAutoNum type="arabicPeriod"/>
            </a:pPr>
            <a:r>
              <a:rPr lang="en-US" sz="1200" dirty="0"/>
              <a:t>Teicher, M. H. and Samson, A. Y. (2022) 'Annual research review: Enduring neurobiological effects of childhood abuse and neglect', Journal of Child Psychology and Psychiatry, 63(3), pp. 241–266. </a:t>
            </a:r>
          </a:p>
          <a:p>
            <a:pPr marL="228600" indent="-228600">
              <a:lnSpc>
                <a:spcPct val="150000"/>
              </a:lnSpc>
              <a:buFont typeface="+mj-lt"/>
              <a:buAutoNum type="arabicPeriod"/>
            </a:pPr>
            <a:r>
              <a:rPr lang="en-US" sz="1200" dirty="0"/>
              <a:t>Zeanah, C. H. and Humphreys, K. L. (2021) 'Child abuse and neglect', Journal of the American Academy of Child &amp; Adolescent Psychiatry, 59(5), pp. 593–602.</a:t>
            </a:r>
          </a:p>
        </p:txBody>
      </p:sp>
      <p:sp>
        <p:nvSpPr>
          <p:cNvPr id="7" name="Text 5"/>
          <p:cNvSpPr/>
          <p:nvPr/>
        </p:nvSpPr>
        <p:spPr>
          <a:xfrm>
            <a:off x="548640" y="2569464"/>
            <a:ext cx="8046720" cy="457200"/>
          </a:xfrm>
          <a:prstGeom prst="rect">
            <a:avLst/>
          </a:prstGeom>
          <a:noFill/>
          <a:ln/>
        </p:spPr>
        <p:txBody>
          <a:bodyPr wrap="square" rtlCol="0" anchor="t"/>
          <a:lstStyle/>
          <a:p>
            <a:pPr marL="0" indent="0">
              <a:buNone/>
            </a:pPr>
            <a:endParaRPr lang="en-US" sz="900" dirty="0"/>
          </a:p>
        </p:txBody>
      </p:sp>
      <p:sp>
        <p:nvSpPr>
          <p:cNvPr id="8" name="Text 6"/>
          <p:cNvSpPr/>
          <p:nvPr/>
        </p:nvSpPr>
        <p:spPr>
          <a:xfrm>
            <a:off x="548640" y="3090672"/>
            <a:ext cx="8046720" cy="1275588"/>
          </a:xfrm>
          <a:prstGeom prst="rect">
            <a:avLst/>
          </a:prstGeom>
          <a:noFill/>
          <a:ln/>
        </p:spPr>
        <p:txBody>
          <a:bodyPr wrap="square" rtlCol="0" anchor="t"/>
          <a:lstStyle/>
          <a:p>
            <a:pPr marL="0" indent="0">
              <a:buNone/>
            </a:pPr>
            <a:endParaRPr lang="en-US" sz="900" dirty="0"/>
          </a:p>
        </p:txBody>
      </p:sp>
      <p:sp>
        <p:nvSpPr>
          <p:cNvPr id="10" name="Text 8"/>
          <p:cNvSpPr/>
          <p:nvPr/>
        </p:nvSpPr>
        <p:spPr>
          <a:xfrm>
            <a:off x="548640" y="4133088"/>
            <a:ext cx="8046720" cy="457200"/>
          </a:xfrm>
          <a:prstGeom prst="rect">
            <a:avLst/>
          </a:prstGeom>
          <a:noFill/>
          <a:ln/>
        </p:spPr>
        <p:txBody>
          <a:bodyPr wrap="square" rtlCol="0" anchor="t"/>
          <a:lstStyle/>
          <a:p>
            <a:pPr marL="0" indent="0">
              <a:buNone/>
            </a:pP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85D75"/>
        </a:solidFill>
        <a:effectLst/>
      </p:bgPr>
    </p:bg>
    <p:spTree>
      <p:nvGrpSpPr>
        <p:cNvPr id="1" name=""/>
        <p:cNvGrpSpPr/>
        <p:nvPr/>
      </p:nvGrpSpPr>
      <p:grpSpPr>
        <a:xfrm>
          <a:off x="0" y="0"/>
          <a:ext cx="0" cy="0"/>
          <a:chOff x="0" y="0"/>
          <a:chExt cx="0" cy="0"/>
        </a:xfrm>
      </p:grpSpPr>
      <p:sp>
        <p:nvSpPr>
          <p:cNvPr id="4" name="Text 2"/>
          <p:cNvSpPr/>
          <p:nvPr/>
        </p:nvSpPr>
        <p:spPr>
          <a:xfrm>
            <a:off x="457200" y="2011680"/>
            <a:ext cx="8229600" cy="731520"/>
          </a:xfrm>
          <a:prstGeom prst="rect">
            <a:avLst/>
          </a:prstGeom>
          <a:noFill/>
          <a:ln/>
        </p:spPr>
        <p:txBody>
          <a:bodyPr wrap="square" rtlCol="0" anchor="ctr"/>
          <a:lstStyle/>
          <a:p>
            <a:pPr marL="0" indent="0" algn="ctr">
              <a:buNone/>
            </a:pPr>
            <a:r>
              <a:rPr lang="en-US" sz="5400" b="1" dirty="0">
                <a:solidFill>
                  <a:srgbClr val="F9F9F9"/>
                </a:solidFill>
                <a:latin typeface="Arial" pitchFamily="34" charset="0"/>
                <a:ea typeface="Arial" pitchFamily="34" charset="-122"/>
                <a:cs typeface="Arial" pitchFamily="34" charset="-120"/>
              </a:rPr>
              <a:t>Thank You</a:t>
            </a:r>
            <a:endParaRPr lang="en-US" sz="5400" dirty="0"/>
          </a:p>
        </p:txBody>
      </p:sp>
      <p:sp>
        <p:nvSpPr>
          <p:cNvPr id="5" name="Text 3"/>
          <p:cNvSpPr/>
          <p:nvPr/>
        </p:nvSpPr>
        <p:spPr>
          <a:xfrm>
            <a:off x="457200" y="2834640"/>
            <a:ext cx="8229600" cy="457200"/>
          </a:xfrm>
          <a:prstGeom prst="rect">
            <a:avLst/>
          </a:prstGeom>
          <a:noFill/>
          <a:ln/>
        </p:spPr>
        <p:txBody>
          <a:bodyPr wrap="square" rtlCol="0" anchor="ctr"/>
          <a:lstStyle/>
          <a:p>
            <a:pPr marL="0" indent="0" algn="ctr">
              <a:buNone/>
            </a:pPr>
            <a:r>
              <a:rPr lang="en-US" sz="2800" i="1" dirty="0">
                <a:solidFill>
                  <a:srgbClr val="F9F9F9"/>
                </a:solidFill>
                <a:latin typeface="Arial" pitchFamily="34" charset="0"/>
                <a:ea typeface="Arial" pitchFamily="34" charset="-122"/>
                <a:cs typeface="Arial" pitchFamily="34" charset="-120"/>
              </a:rPr>
              <a:t>Question &amp; Discussion</a:t>
            </a:r>
            <a:endParaRPr lang="en-US" sz="2800" dirty="0"/>
          </a:p>
        </p:txBody>
      </p:sp>
      <p:sp>
        <p:nvSpPr>
          <p:cNvPr id="6" name="Text 4"/>
          <p:cNvSpPr/>
          <p:nvPr/>
        </p:nvSpPr>
        <p:spPr>
          <a:xfrm>
            <a:off x="457200" y="3840480"/>
            <a:ext cx="8229600" cy="365760"/>
          </a:xfrm>
          <a:prstGeom prst="rect">
            <a:avLst/>
          </a:prstGeom>
          <a:noFill/>
          <a:ln/>
        </p:spPr>
        <p:txBody>
          <a:bodyPr wrap="square" rtlCol="0" anchor="ctr"/>
          <a:lstStyle/>
          <a:p>
            <a:pPr marL="0" indent="0" algn="ctr">
              <a:buNone/>
            </a:pPr>
            <a:r>
              <a:rPr lang="en-US" sz="1300" dirty="0">
                <a:solidFill>
                  <a:srgbClr val="F9F9F9"/>
                </a:solidFill>
                <a:latin typeface="Arial" pitchFamily="34" charset="0"/>
                <a:ea typeface="Arial" pitchFamily="34" charset="-122"/>
                <a:cs typeface="Arial" pitchFamily="34" charset="-120"/>
              </a:rPr>
              <a:t>Erikson's Psychosocial Theory: Understanding Child Development Across the Lifespan</a:t>
            </a:r>
            <a:endParaRPr lang="en-US" sz="1300" dirty="0"/>
          </a:p>
        </p:txBody>
      </p:sp>
      <p:pic>
        <p:nvPicPr>
          <p:cNvPr id="8" name="Picture 7">
            <a:extLst>
              <a:ext uri="{FF2B5EF4-FFF2-40B4-BE49-F238E27FC236}">
                <a16:creationId xmlns:a16="http://schemas.microsoft.com/office/drawing/2014/main" id="{0E4432A1-30BC-CFCF-3FE8-3F4E56E358DE}"/>
              </a:ext>
            </a:extLst>
          </p:cNvPr>
          <p:cNvPicPr>
            <a:picLocks noChangeAspect="1"/>
          </p:cNvPicPr>
          <p:nvPr/>
        </p:nvPicPr>
        <p:blipFill>
          <a:blip r:embed="rId3"/>
          <a:srcRect r="4021"/>
          <a:stretch>
            <a:fillRect/>
          </a:stretch>
        </p:blipFill>
        <p:spPr>
          <a:xfrm>
            <a:off x="2056976" y="365761"/>
            <a:ext cx="5030048" cy="155447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202</TotalTime>
  <Words>1210</Words>
  <Application>Microsoft Office PowerPoint</Application>
  <PresentationFormat>On-screen Show (16:9)</PresentationFormat>
  <Paragraphs>146</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Erikson's Psychosocial Theory: Isaac's Case Study</dc:title>
  <dc:subject>PptxGenJS Presentation</dc:subject>
  <dc:creator>Muzamil</dc:creator>
  <cp:lastModifiedBy>Anisah Hasan (2508993)</cp:lastModifiedBy>
  <cp:revision>11</cp:revision>
  <dcterms:created xsi:type="dcterms:W3CDTF">2026-06-09T18:01:55Z</dcterms:created>
  <dcterms:modified xsi:type="dcterms:W3CDTF">2026-06-14T19:55:21Z</dcterms:modified>
</cp:coreProperties>
</file>