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vtt" ContentType="text/vt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7"/>
  </p:notesMasterIdLst>
  <p:sldIdLst>
    <p:sldId id="278" r:id="rId5"/>
    <p:sldId id="279" r:id="rId6"/>
    <p:sldId id="282" r:id="rId7"/>
    <p:sldId id="362" r:id="rId8"/>
    <p:sldId id="283" r:id="rId9"/>
    <p:sldId id="284" r:id="rId10"/>
    <p:sldId id="285" r:id="rId11"/>
    <p:sldId id="286" r:id="rId12"/>
    <p:sldId id="287" r:id="rId13"/>
    <p:sldId id="288" r:id="rId14"/>
    <p:sldId id="289" r:id="rId15"/>
    <p:sldId id="256" r:id="rId16"/>
    <p:sldId id="290" r:id="rId17"/>
    <p:sldId id="312" r:id="rId18"/>
    <p:sldId id="291" r:id="rId19"/>
    <p:sldId id="310" r:id="rId20"/>
    <p:sldId id="311" r:id="rId21"/>
    <p:sldId id="313" r:id="rId22"/>
    <p:sldId id="364" r:id="rId23"/>
    <p:sldId id="314" r:id="rId24"/>
    <p:sldId id="315" r:id="rId25"/>
    <p:sldId id="316" r:id="rId26"/>
    <p:sldId id="317" r:id="rId27"/>
    <p:sldId id="318" r:id="rId28"/>
    <p:sldId id="328" r:id="rId29"/>
    <p:sldId id="319" r:id="rId30"/>
    <p:sldId id="320" r:id="rId31"/>
    <p:sldId id="321" r:id="rId32"/>
    <p:sldId id="322" r:id="rId33"/>
    <p:sldId id="323" r:id="rId34"/>
    <p:sldId id="325" r:id="rId35"/>
    <p:sldId id="326" r:id="rId36"/>
    <p:sldId id="327" r:id="rId37"/>
    <p:sldId id="329" r:id="rId38"/>
    <p:sldId id="330" r:id="rId39"/>
    <p:sldId id="331" r:id="rId40"/>
    <p:sldId id="332" r:id="rId41"/>
    <p:sldId id="333" r:id="rId42"/>
    <p:sldId id="334" r:id="rId43"/>
    <p:sldId id="335" r:id="rId44"/>
    <p:sldId id="336" r:id="rId45"/>
    <p:sldId id="337" r:id="rId46"/>
    <p:sldId id="338" r:id="rId47"/>
    <p:sldId id="366" r:id="rId48"/>
    <p:sldId id="357" r:id="rId49"/>
    <p:sldId id="307" r:id="rId50"/>
    <p:sldId id="358" r:id="rId51"/>
    <p:sldId id="359" r:id="rId52"/>
    <p:sldId id="367" r:id="rId53"/>
    <p:sldId id="363" r:id="rId54"/>
    <p:sldId id="360" r:id="rId55"/>
    <p:sldId id="361"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2"/>
            <p14:sldId id="362"/>
            <p14:sldId id="283"/>
            <p14:sldId id="284"/>
            <p14:sldId id="285"/>
            <p14:sldId id="286"/>
            <p14:sldId id="287"/>
            <p14:sldId id="288"/>
            <p14:sldId id="289"/>
            <p14:sldId id="256"/>
            <p14:sldId id="290"/>
            <p14:sldId id="312"/>
            <p14:sldId id="291"/>
            <p14:sldId id="310"/>
            <p14:sldId id="311"/>
            <p14:sldId id="313"/>
            <p14:sldId id="364"/>
            <p14:sldId id="314"/>
            <p14:sldId id="315"/>
            <p14:sldId id="316"/>
            <p14:sldId id="317"/>
            <p14:sldId id="318"/>
            <p14:sldId id="328"/>
            <p14:sldId id="319"/>
            <p14:sldId id="320"/>
            <p14:sldId id="321"/>
            <p14:sldId id="322"/>
            <p14:sldId id="323"/>
            <p14:sldId id="325"/>
            <p14:sldId id="326"/>
            <p14:sldId id="327"/>
            <p14:sldId id="329"/>
            <p14:sldId id="330"/>
            <p14:sldId id="331"/>
            <p14:sldId id="332"/>
            <p14:sldId id="333"/>
            <p14:sldId id="334"/>
            <p14:sldId id="335"/>
            <p14:sldId id="336"/>
            <p14:sldId id="337"/>
            <p14:sldId id="338"/>
            <p14:sldId id="366"/>
            <p14:sldId id="357"/>
            <p14:sldId id="307"/>
            <p14:sldId id="358"/>
            <p14:sldId id="359"/>
            <p14:sldId id="367"/>
            <p14:sldId id="363"/>
            <p14:sldId id="360"/>
            <p14:sldId id="36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7F7DF-14AF-43E5-BE18-930CF3811388}" v="7" dt="2026-05-03T14:02:15.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923" autoAdjust="0"/>
  </p:normalViewPr>
  <p:slideViewPr>
    <p:cSldViewPr snapToGrid="0">
      <p:cViewPr varScale="1">
        <p:scale>
          <a:sx n="58" d="100"/>
          <a:sy n="58" d="100"/>
        </p:scale>
        <p:origin x="1185"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8/10/relationships/authors" Target="author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18af2c47-c64d-479a-81e6-b33e396a0e01" providerId="ADAL" clId="{EC3B918D-A90E-4384-8EA9-4431801064AD}"/>
    <pc:docChg chg="custSel modSld">
      <pc:chgData name="Alice De Angeli" userId="18af2c47-c64d-479a-81e6-b33e396a0e01" providerId="ADAL" clId="{EC3B918D-A90E-4384-8EA9-4431801064AD}" dt="2026-04-08T12:15:26.971" v="26" actId="20577"/>
      <pc:docMkLst>
        <pc:docMk/>
      </pc:docMkLst>
      <pc:sldChg chg="addSp delSp modSp mod modMedia modAnim modNotesTx">
        <pc:chgData name="Alice De Angeli" userId="18af2c47-c64d-479a-81e6-b33e396a0e01" providerId="ADAL" clId="{EC3B918D-A90E-4384-8EA9-4431801064AD}" dt="2026-04-08T12:15:26.971" v="26" actId="20577"/>
        <pc:sldMkLst>
          <pc:docMk/>
          <pc:sldMk cId="133351644" sldId="325"/>
        </pc:sldMkLst>
        <pc:spChg chg="mod">
          <ac:chgData name="Alice De Angeli" userId="18af2c47-c64d-479a-81e6-b33e396a0e01" providerId="ADAL" clId="{EC3B918D-A90E-4384-8EA9-4431801064AD}" dt="2026-04-08T12:04:36.205" v="4" actId="27636"/>
          <ac:spMkLst>
            <pc:docMk/>
            <pc:sldMk cId="133351644" sldId="325"/>
            <ac:spMk id="3" creationId="{DCC06B02-ABB0-B444-302C-7C8601F51518}"/>
          </ac:spMkLst>
        </pc:spChg>
        <pc:picChg chg="add mod">
          <ac:chgData name="Alice De Angeli" userId="18af2c47-c64d-479a-81e6-b33e396a0e01" providerId="ADAL" clId="{EC3B918D-A90E-4384-8EA9-4431801064AD}" dt="2026-04-08T12:09:01.104" v="6" actId="27784"/>
          <ac:picMkLst>
            <pc:docMk/>
            <pc:sldMk cId="133351644" sldId="325"/>
            <ac:picMk id="5" creationId="{F36B259A-D906-BD5A-7172-B07567C62BAA}"/>
          </ac:picMkLst>
        </pc:picChg>
      </pc:sldChg>
    </pc:docChg>
  </pc:docChgLst>
  <pc:docChgLst>
    <pc:chgData name="Errietta Bissa" userId="81ffec9e-7d76-4710-b828-fc34ea58d3af" providerId="ADAL" clId="{3D616F03-F71A-4881-BE12-DD7509C979BA}"/>
    <pc:docChg chg="custSel addSld delSld modSld sldOrd delSection modSection">
      <pc:chgData name="Errietta Bissa" userId="81ffec9e-7d76-4710-b828-fc34ea58d3af" providerId="ADAL" clId="{3D616F03-F71A-4881-BE12-DD7509C979BA}" dt="2026-05-03T14:06:18.948" v="1248" actId="17851"/>
      <pc:docMkLst>
        <pc:docMk/>
      </pc:docMkLst>
      <pc:sldChg chg="modSp modNotesTx">
        <pc:chgData name="Errietta Bissa" userId="81ffec9e-7d76-4710-b828-fc34ea58d3af" providerId="ADAL" clId="{3D616F03-F71A-4881-BE12-DD7509C979BA}" dt="2026-05-03T13:48:47.166" v="48" actId="20577"/>
        <pc:sldMkLst>
          <pc:docMk/>
          <pc:sldMk cId="1961615010" sldId="279"/>
        </pc:sldMkLst>
      </pc:sldChg>
      <pc:sldChg chg="modAnim">
        <pc:chgData name="Errietta Bissa" userId="81ffec9e-7d76-4710-b828-fc34ea58d3af" providerId="ADAL" clId="{3D616F03-F71A-4881-BE12-DD7509C979BA}" dt="2026-05-03T13:49:30.951" v="49"/>
        <pc:sldMkLst>
          <pc:docMk/>
          <pc:sldMk cId="3214264123" sldId="291"/>
        </pc:sldMkLst>
      </pc:sldChg>
      <pc:sldChg chg="modAnim">
        <pc:chgData name="Errietta Bissa" userId="81ffec9e-7d76-4710-b828-fc34ea58d3af" providerId="ADAL" clId="{3D616F03-F71A-4881-BE12-DD7509C979BA}" dt="2026-05-03T13:49:46.890" v="50"/>
        <pc:sldMkLst>
          <pc:docMk/>
          <pc:sldMk cId="952831168" sldId="311"/>
        </pc:sldMkLst>
      </pc:sldChg>
      <pc:sldChg chg="modAnim">
        <pc:chgData name="Errietta Bissa" userId="81ffec9e-7d76-4710-b828-fc34ea58d3af" providerId="ADAL" clId="{3D616F03-F71A-4881-BE12-DD7509C979BA}" dt="2026-05-03T13:50:11.467" v="51"/>
        <pc:sldMkLst>
          <pc:docMk/>
          <pc:sldMk cId="3756139958" sldId="318"/>
        </pc:sldMkLst>
      </pc:sldChg>
      <pc:sldChg chg="del">
        <pc:chgData name="Errietta Bissa" userId="81ffec9e-7d76-4710-b828-fc34ea58d3af" providerId="ADAL" clId="{3D616F03-F71A-4881-BE12-DD7509C979BA}" dt="2026-05-03T13:54:49.761" v="52" actId="47"/>
        <pc:sldMkLst>
          <pc:docMk/>
          <pc:sldMk cId="1197692617" sldId="324"/>
        </pc:sldMkLst>
      </pc:sldChg>
      <pc:sldChg chg="modAnim">
        <pc:chgData name="Errietta Bissa" userId="81ffec9e-7d76-4710-b828-fc34ea58d3af" providerId="ADAL" clId="{3D616F03-F71A-4881-BE12-DD7509C979BA}" dt="2026-05-03T13:55:21.087" v="53"/>
        <pc:sldMkLst>
          <pc:docMk/>
          <pc:sldMk cId="3577036998" sldId="327"/>
        </pc:sldMkLst>
      </pc:sldChg>
      <pc:sldChg chg="addSp delSp modSp mod modAnim modNotesTx">
        <pc:chgData name="Errietta Bissa" userId="81ffec9e-7d76-4710-b828-fc34ea58d3af" providerId="ADAL" clId="{3D616F03-F71A-4881-BE12-DD7509C979BA}" dt="2026-05-03T13:56:34.519" v="72" actId="20577"/>
        <pc:sldMkLst>
          <pc:docMk/>
          <pc:sldMk cId="2999160590" sldId="332"/>
        </pc:sldMkLst>
        <pc:spChg chg="mod">
          <ac:chgData name="Errietta Bissa" userId="81ffec9e-7d76-4710-b828-fc34ea58d3af" providerId="ADAL" clId="{3D616F03-F71A-4881-BE12-DD7509C979BA}" dt="2026-05-03T13:56:28.817" v="64" actId="20577"/>
          <ac:spMkLst>
            <pc:docMk/>
            <pc:sldMk cId="2999160590" sldId="332"/>
            <ac:spMk id="3" creationId="{D433B2BE-2480-0A37-DD60-B9B39D9CBD00}"/>
          </ac:spMkLst>
        </pc:spChg>
        <pc:spChg chg="del mod">
          <ac:chgData name="Errietta Bissa" userId="81ffec9e-7d76-4710-b828-fc34ea58d3af" providerId="ADAL" clId="{3D616F03-F71A-4881-BE12-DD7509C979BA}" dt="2026-05-03T13:56:23.745" v="56" actId="931"/>
          <ac:spMkLst>
            <pc:docMk/>
            <pc:sldMk cId="2999160590" sldId="332"/>
            <ac:spMk id="4" creationId="{0AE9EF73-5B74-4F41-F2A7-31CCF637402A}"/>
          </ac:spMkLst>
        </pc:spChg>
        <pc:picChg chg="add mod ord">
          <ac:chgData name="Errietta Bissa" userId="81ffec9e-7d76-4710-b828-fc34ea58d3af" providerId="ADAL" clId="{3D616F03-F71A-4881-BE12-DD7509C979BA}" dt="2026-05-03T13:56:23.745" v="56" actId="931"/>
          <ac:picMkLst>
            <pc:docMk/>
            <pc:sldMk cId="2999160590" sldId="332"/>
            <ac:picMk id="7" creationId="{36DA0A7F-40B2-2665-3376-7D0C859F7E2C}"/>
          </ac:picMkLst>
        </pc:picChg>
      </pc:sldChg>
      <pc:sldChg chg="modSp mod modAnim modNotesTx">
        <pc:chgData name="Errietta Bissa" userId="81ffec9e-7d76-4710-b828-fc34ea58d3af" providerId="ADAL" clId="{3D616F03-F71A-4881-BE12-DD7509C979BA}" dt="2026-05-03T14:01:49.724" v="311" actId="20577"/>
        <pc:sldMkLst>
          <pc:docMk/>
          <pc:sldMk cId="140635082" sldId="334"/>
        </pc:sldMkLst>
        <pc:spChg chg="mod">
          <ac:chgData name="Errietta Bissa" userId="81ffec9e-7d76-4710-b828-fc34ea58d3af" providerId="ADAL" clId="{3D616F03-F71A-4881-BE12-DD7509C979BA}" dt="2026-05-03T14:01:15.929" v="238" actId="20577"/>
          <ac:spMkLst>
            <pc:docMk/>
            <pc:sldMk cId="140635082" sldId="334"/>
            <ac:spMk id="3" creationId="{B7333D86-54ED-158E-F6D0-03982F63C5A6}"/>
          </ac:spMkLst>
        </pc:spChg>
        <pc:spChg chg="mod">
          <ac:chgData name="Errietta Bissa" userId="81ffec9e-7d76-4710-b828-fc34ea58d3af" providerId="ADAL" clId="{3D616F03-F71A-4881-BE12-DD7509C979BA}" dt="2026-05-03T14:00:55.319" v="164" actId="27636"/>
          <ac:spMkLst>
            <pc:docMk/>
            <pc:sldMk cId="140635082" sldId="334"/>
            <ac:spMk id="4" creationId="{E36D7336-DEEE-AC13-02E5-468CD2717F54}"/>
          </ac:spMkLst>
        </pc:spChg>
      </pc:sldChg>
      <pc:sldChg chg="modAnim">
        <pc:chgData name="Errietta Bissa" userId="81ffec9e-7d76-4710-b828-fc34ea58d3af" providerId="ADAL" clId="{3D616F03-F71A-4881-BE12-DD7509C979BA}" dt="2026-05-03T14:02:15.726" v="312"/>
        <pc:sldMkLst>
          <pc:docMk/>
          <pc:sldMk cId="2141153474" sldId="338"/>
        </pc:sldMkLst>
      </pc:sldChg>
      <pc:sldChg chg="modSp mod">
        <pc:chgData name="Errietta Bissa" userId="81ffec9e-7d76-4710-b828-fc34ea58d3af" providerId="ADAL" clId="{3D616F03-F71A-4881-BE12-DD7509C979BA}" dt="2026-05-03T14:02:23.199" v="314" actId="20577"/>
        <pc:sldMkLst>
          <pc:docMk/>
          <pc:sldMk cId="669109092" sldId="357"/>
        </pc:sldMkLst>
        <pc:spChg chg="mod">
          <ac:chgData name="Errietta Bissa" userId="81ffec9e-7d76-4710-b828-fc34ea58d3af" providerId="ADAL" clId="{3D616F03-F71A-4881-BE12-DD7509C979BA}" dt="2026-05-03T14:02:23.199" v="314" actId="20577"/>
          <ac:spMkLst>
            <pc:docMk/>
            <pc:sldMk cId="669109092" sldId="357"/>
            <ac:spMk id="4" creationId="{ACF04011-DD49-BE1C-6E1E-F0174993A2D4}"/>
          </ac:spMkLst>
        </pc:spChg>
      </pc:sldChg>
      <pc:sldChg chg="modNotesTx">
        <pc:chgData name="Errietta Bissa" userId="81ffec9e-7d76-4710-b828-fc34ea58d3af" providerId="ADAL" clId="{3D616F03-F71A-4881-BE12-DD7509C979BA}" dt="2026-05-03T14:04:21.749" v="637" actId="20577"/>
        <pc:sldMkLst>
          <pc:docMk/>
          <pc:sldMk cId="3358619652" sldId="360"/>
        </pc:sldMkLst>
      </pc:sldChg>
      <pc:sldChg chg="modNotesTx">
        <pc:chgData name="Errietta Bissa" userId="81ffec9e-7d76-4710-b828-fc34ea58d3af" providerId="ADAL" clId="{3D616F03-F71A-4881-BE12-DD7509C979BA}" dt="2026-05-03T14:06:09.813" v="1247" actId="20577"/>
        <pc:sldMkLst>
          <pc:docMk/>
          <pc:sldMk cId="945767" sldId="361"/>
        </pc:sldMkLst>
      </pc:sldChg>
    </pc:docChg>
  </pc:docChgLst>
  <pc:docChgLst>
    <pc:chgData name="Alice De Angeli" userId="S::alice.de.angeli@uwtsd.ac.uk::18af2c47-c64d-479a-81e6-b33e396a0e01" providerId="AD" clId="Web-{45BCB2EF-9026-ADC8-C68C-E2DF602917FF}"/>
    <pc:docChg chg="modSld">
      <pc:chgData name="Alice De Angeli" userId="S::alice.de.angeli@uwtsd.ac.uk::18af2c47-c64d-479a-81e6-b33e396a0e01" providerId="AD" clId="Web-{45BCB2EF-9026-ADC8-C68C-E2DF602917FF}" dt="2026-04-08T11:59:15.700" v="4"/>
      <pc:docMkLst>
        <pc:docMk/>
      </pc:docMkLst>
      <pc:sldChg chg="addSp delSp modSp addAnim delAnim">
        <pc:chgData name="Alice De Angeli" userId="S::alice.de.angeli@uwtsd.ac.uk::18af2c47-c64d-479a-81e6-b33e396a0e01" providerId="AD" clId="Web-{45BCB2EF-9026-ADC8-C68C-E2DF602917FF}" dt="2026-04-08T11:59:15.700" v="4"/>
        <pc:sldMkLst>
          <pc:docMk/>
          <pc:sldMk cId="133351644" sldId="32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9AE2A19-D2C8-40C0-9932-123EFA587713}">
      <dgm:prSet phldrT="[Text]"/>
      <dgm:spPr/>
      <dgm:t>
        <a:bodyPr/>
        <a:lstStyle/>
        <a:p>
          <a:pPr>
            <a:buNone/>
          </a:pPr>
          <a:r>
            <a:rPr lang="en-GB"/>
            <a:t>Assessments and Deadlines</a:t>
          </a:r>
          <a:endParaRPr lang="en-GB">
            <a:solidFill>
              <a:schemeClr val="bg1"/>
            </a:solidFill>
          </a:endParaRPr>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buNone/>
          </a:pPr>
          <a:r>
            <a:rPr lang="en-GB"/>
            <a:t>Digital tasks</a:t>
          </a:r>
          <a:endParaRPr lang="en-GB">
            <a:solidFill>
              <a:schemeClr val="bg1"/>
            </a:solidFill>
          </a:endParaRPr>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buNone/>
          </a:pPr>
          <a:r>
            <a:rPr lang="en-GB"/>
            <a:t>Exploring LinkedIn</a:t>
          </a:r>
          <a:endParaRPr lang="en-GB">
            <a:solidFill>
              <a:schemeClr val="bg1"/>
            </a:solidFill>
          </a:endParaRPr>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34527438-365E-4EB7-9AAB-64FEF83E1D5E}">
      <dgm:prSet phldrT="[Text]"/>
      <dgm:spPr/>
      <dgm:t>
        <a:bodyPr/>
        <a:lstStyle/>
        <a:p>
          <a:r>
            <a:rPr lang="en-GB"/>
            <a:t>Organising Reading materials</a:t>
          </a:r>
          <a:endParaRPr lang="en-GB">
            <a:solidFill>
              <a:schemeClr val="bg1"/>
            </a:solidFill>
          </a:endParaRPr>
        </a:p>
      </dgm:t>
    </dgm:pt>
    <dgm:pt modelId="{994A048A-DB09-4999-A92E-73104AE6240E}" type="parTrans" cxnId="{BAF32221-D4BA-45C2-BEFC-87B2EC55C18D}">
      <dgm:prSet/>
      <dgm:spPr/>
      <dgm:t>
        <a:bodyPr/>
        <a:lstStyle/>
        <a:p>
          <a:endParaRPr lang="en-GB"/>
        </a:p>
      </dgm:t>
    </dgm:pt>
    <dgm:pt modelId="{164497C2-2EF8-47A8-A3A1-395750B861E9}" type="sibTrans" cxnId="{BAF32221-D4BA-45C2-BEFC-87B2EC55C18D}">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4"/>
      <dgm:spPr/>
    </dgm:pt>
    <dgm:pt modelId="{0AAA05E8-EAA7-42C7-B01E-736BA16263B5}" type="pres">
      <dgm:prSet presAssocID="{69AE2A19-D2C8-40C0-9932-123EFA587713}" presName="parentText" presStyleLbl="node1" presStyleIdx="0" presStyleCnt="4">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4">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4"/>
      <dgm:spPr/>
    </dgm:pt>
    <dgm:pt modelId="{2038E0B5-790A-47B5-AC0C-1EE891D6F8B0}" type="pres">
      <dgm:prSet presAssocID="{9CE888BA-DB5D-4693-A554-D5E17D3F5398}" presName="parentText" presStyleLbl="node1" presStyleIdx="1" presStyleCnt="4">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4">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4"/>
      <dgm:spPr/>
    </dgm:pt>
    <dgm:pt modelId="{027802AF-CB1E-4210-8B39-EC56887D9844}" type="pres">
      <dgm:prSet presAssocID="{274B5D62-E251-4951-96E1-837A8390223F}" presName="parentText" presStyleLbl="node1" presStyleIdx="2" presStyleCnt="4">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4">
        <dgm:presLayoutVars>
          <dgm:bulletEnabled val="1"/>
        </dgm:presLayoutVars>
      </dgm:prSet>
      <dgm:spPr/>
    </dgm:pt>
    <dgm:pt modelId="{C8C06830-A58D-4075-9397-8689CC5530E8}" type="pres">
      <dgm:prSet presAssocID="{24F7C373-F02C-481E-B013-2047C50EC073}" presName="spaceBetweenRectangles" presStyleCnt="0"/>
      <dgm:spPr/>
    </dgm:pt>
    <dgm:pt modelId="{6642824F-9120-47F9-8C88-4407AA9AD96B}" type="pres">
      <dgm:prSet presAssocID="{34527438-365E-4EB7-9AAB-64FEF83E1D5E}" presName="parentLin" presStyleCnt="0"/>
      <dgm:spPr/>
    </dgm:pt>
    <dgm:pt modelId="{82BE48E3-48DE-43EC-946E-24666867B5EF}" type="pres">
      <dgm:prSet presAssocID="{34527438-365E-4EB7-9AAB-64FEF83E1D5E}" presName="parentLeftMargin" presStyleLbl="node1" presStyleIdx="2" presStyleCnt="4"/>
      <dgm:spPr/>
    </dgm:pt>
    <dgm:pt modelId="{B6293DC3-E43C-445E-9B42-8CFD7DCC1047}" type="pres">
      <dgm:prSet presAssocID="{34527438-365E-4EB7-9AAB-64FEF83E1D5E}" presName="parentText" presStyleLbl="node1" presStyleIdx="3" presStyleCnt="4">
        <dgm:presLayoutVars>
          <dgm:chMax val="0"/>
          <dgm:bulletEnabled val="1"/>
        </dgm:presLayoutVars>
      </dgm:prSet>
      <dgm:spPr/>
    </dgm:pt>
    <dgm:pt modelId="{05846806-EA29-4D03-A422-E3984EF0A72E}" type="pres">
      <dgm:prSet presAssocID="{34527438-365E-4EB7-9AAB-64FEF83E1D5E}" presName="negativeSpace" presStyleCnt="0"/>
      <dgm:spPr/>
    </dgm:pt>
    <dgm:pt modelId="{1A581D79-8328-44F4-B8D0-76EAEB370EBC}" type="pres">
      <dgm:prSet presAssocID="{34527438-365E-4EB7-9AAB-64FEF83E1D5E}" presName="childText" presStyleLbl="conFgAcc1" presStyleIdx="3" presStyleCnt="4">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991AD01D-0976-4FAB-BD76-1BC840C0FF91}" type="presOf" srcId="{34527438-365E-4EB7-9AAB-64FEF83E1D5E}" destId="{B6293DC3-E43C-445E-9B42-8CFD7DCC1047}" srcOrd="1" destOrd="0" presId="urn:microsoft.com/office/officeart/2005/8/layout/list1"/>
    <dgm:cxn modelId="{BAF32221-D4BA-45C2-BEFC-87B2EC55C18D}" srcId="{D8F6DCAB-BE7F-496A-9546-DFA225D8321F}" destId="{34527438-365E-4EB7-9AAB-64FEF83E1D5E}" srcOrd="3" destOrd="0" parTransId="{994A048A-DB09-4999-A92E-73104AE6240E}" sibTransId="{164497C2-2EF8-47A8-A3A1-395750B861E9}"/>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5C6EA590-D242-4DA0-918B-D4C844ACF81E}" type="presOf" srcId="{34527438-365E-4EB7-9AAB-64FEF83E1D5E}" destId="{82BE48E3-48DE-43EC-946E-24666867B5EF}" srcOrd="0"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 modelId="{CC7199C9-FDEB-4644-82F0-EE5AD9215554}" type="presParOf" srcId="{9CF64F5B-328C-49B9-AF3A-EB96BC66833D}" destId="{C8C06830-A58D-4075-9397-8689CC5530E8}" srcOrd="11" destOrd="0" presId="urn:microsoft.com/office/officeart/2005/8/layout/list1"/>
    <dgm:cxn modelId="{26EB9E9F-7E6B-4E9E-BF3C-05DC3809A182}" type="presParOf" srcId="{9CF64F5B-328C-49B9-AF3A-EB96BC66833D}" destId="{6642824F-9120-47F9-8C88-4407AA9AD96B}" srcOrd="12" destOrd="0" presId="urn:microsoft.com/office/officeart/2005/8/layout/list1"/>
    <dgm:cxn modelId="{F4F97054-5475-4BFB-AA2A-FA6BA6AAA53F}" type="presParOf" srcId="{6642824F-9120-47F9-8C88-4407AA9AD96B}" destId="{82BE48E3-48DE-43EC-946E-24666867B5EF}" srcOrd="0" destOrd="0" presId="urn:microsoft.com/office/officeart/2005/8/layout/list1"/>
    <dgm:cxn modelId="{F80955CB-9CD0-4967-9D32-C1707AE08D81}" type="presParOf" srcId="{6642824F-9120-47F9-8C88-4407AA9AD96B}" destId="{B6293DC3-E43C-445E-9B42-8CFD7DCC1047}" srcOrd="1" destOrd="0" presId="urn:microsoft.com/office/officeart/2005/8/layout/list1"/>
    <dgm:cxn modelId="{E92E053D-76EF-43B2-9600-2D6AE846DB37}" type="presParOf" srcId="{9CF64F5B-328C-49B9-AF3A-EB96BC66833D}" destId="{05846806-EA29-4D03-A422-E3984EF0A72E}" srcOrd="13" destOrd="0" presId="urn:microsoft.com/office/officeart/2005/8/layout/list1"/>
    <dgm:cxn modelId="{DD8053BD-6D62-4BD2-B016-B226C65C0D27}" type="presParOf" srcId="{9CF64F5B-328C-49B9-AF3A-EB96BC66833D}" destId="{1A581D79-8328-44F4-B8D0-76EAEB370EB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41742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6318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Assessments and Deadlines</a:t>
          </a:r>
          <a:endParaRPr lang="en-GB" sz="2400" kern="1200">
            <a:solidFill>
              <a:schemeClr val="bg1"/>
            </a:solidFill>
          </a:endParaRPr>
        </a:p>
      </dsp:txBody>
      <dsp:txXfrm>
        <a:off x="545918" y="97774"/>
        <a:ext cx="7089502" cy="639310"/>
      </dsp:txXfrm>
    </dsp:sp>
    <dsp:sp modelId="{717F7E87-911E-4D05-AC10-070E82D10981}">
      <dsp:nvSpPr>
        <dsp:cNvPr id="0" name=""/>
        <dsp:cNvSpPr/>
      </dsp:nvSpPr>
      <dsp:spPr>
        <a:xfrm>
          <a:off x="0" y="150606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15182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Digital tasks</a:t>
          </a:r>
          <a:endParaRPr lang="en-GB" sz="2400" kern="1200">
            <a:solidFill>
              <a:schemeClr val="bg1"/>
            </a:solidFill>
          </a:endParaRPr>
        </a:p>
      </dsp:txBody>
      <dsp:txXfrm>
        <a:off x="545918" y="1186414"/>
        <a:ext cx="7089502" cy="639310"/>
      </dsp:txXfrm>
    </dsp:sp>
    <dsp:sp modelId="{9FFAFA9F-752B-4C29-8996-D070CC919FCB}">
      <dsp:nvSpPr>
        <dsp:cNvPr id="0" name=""/>
        <dsp:cNvSpPr/>
      </dsp:nvSpPr>
      <dsp:spPr>
        <a:xfrm>
          <a:off x="0" y="259470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24046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Exploring LinkedIn</a:t>
          </a:r>
          <a:endParaRPr lang="en-GB" sz="2400" kern="1200">
            <a:solidFill>
              <a:schemeClr val="bg1"/>
            </a:solidFill>
          </a:endParaRPr>
        </a:p>
      </dsp:txBody>
      <dsp:txXfrm>
        <a:off x="545918" y="2275054"/>
        <a:ext cx="7089502" cy="639310"/>
      </dsp:txXfrm>
    </dsp:sp>
    <dsp:sp modelId="{1A581D79-8328-44F4-B8D0-76EAEB370EBC}">
      <dsp:nvSpPr>
        <dsp:cNvPr id="0" name=""/>
        <dsp:cNvSpPr/>
      </dsp:nvSpPr>
      <dsp:spPr>
        <a:xfrm>
          <a:off x="0" y="368334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293DC3-E43C-445E-9B42-8CFD7DCC1047}">
      <dsp:nvSpPr>
        <dsp:cNvPr id="0" name=""/>
        <dsp:cNvSpPr/>
      </dsp:nvSpPr>
      <dsp:spPr>
        <a:xfrm>
          <a:off x="511333" y="332910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Organising Reading materials</a:t>
          </a:r>
          <a:endParaRPr lang="en-GB" sz="2400" kern="1200">
            <a:solidFill>
              <a:schemeClr val="bg1"/>
            </a:solidFill>
          </a:endParaRPr>
        </a:p>
      </dsp:txBody>
      <dsp:txXfrm>
        <a:off x="545918" y="3363694"/>
        <a:ext cx="7089502"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uowtsd.sharepoint.com/:b:/r/teams/SkillsWorkIICL2026_GRP/Shared%20Documents/General/New/Plans/DS/Mats/DS%20Week%202/Materials%20edited%20by%20DCL/Activity%20handout-organising%20deadlines.pdf?csf=1&amp;web=1&amp;e=srhEVv"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back, everyone.</a:t>
            </a:r>
          </a:p>
          <a:p>
            <a:r>
              <a:rPr lang="en-GB" dirty="0"/>
              <a:t>Before we start Week 2, let’s take a moment to think about last week.</a:t>
            </a:r>
          </a:p>
          <a:p>
            <a:r>
              <a:rPr lang="en-GB" dirty="0"/>
              <a:t>Last week we looked at:</a:t>
            </a:r>
          </a:p>
          <a:p>
            <a:endParaRPr lang="en-GB" dirty="0"/>
          </a:p>
          <a:p>
            <a:r>
              <a:rPr lang="en-GB" dirty="0"/>
              <a:t>your digital strengths,</a:t>
            </a:r>
          </a:p>
          <a:p>
            <a:r>
              <a:rPr lang="en-GB" dirty="0"/>
              <a:t>how to use Moodle,</a:t>
            </a:r>
          </a:p>
          <a:p>
            <a:r>
              <a:rPr lang="en-GB" dirty="0"/>
              <a:t>how to organise files,</a:t>
            </a:r>
          </a:p>
          <a:p>
            <a:r>
              <a:rPr lang="en-GB" dirty="0"/>
              <a:t>and some important digital safety habits.</a:t>
            </a:r>
          </a:p>
          <a:p>
            <a:endParaRPr lang="en-GB" dirty="0"/>
          </a:p>
          <a:p>
            <a:r>
              <a:rPr lang="en-GB" dirty="0"/>
              <a:t>I’d like to begin with a quick warm‑up using </a:t>
            </a:r>
            <a:r>
              <a:rPr lang="en-GB" dirty="0" err="1"/>
              <a:t>Vevox</a:t>
            </a:r>
            <a:r>
              <a:rPr lang="en-GB" dirty="0"/>
              <a:t>.</a:t>
            </a:r>
          </a:p>
          <a:p>
            <a:r>
              <a:rPr lang="en-GB" dirty="0"/>
              <a:t>The questions will help us see what you found useful in Week 1 and what we may need to review.</a:t>
            </a:r>
          </a:p>
          <a:p>
            <a:r>
              <a:rPr lang="en-GB" dirty="0"/>
              <a:t>Please open </a:t>
            </a:r>
            <a:r>
              <a:rPr lang="en-GB" dirty="0" err="1"/>
              <a:t>Vevox</a:t>
            </a:r>
            <a:r>
              <a:rPr lang="en-GB" dirty="0"/>
              <a:t> on your phone or laptop.</a:t>
            </a:r>
          </a:p>
          <a:p>
            <a:r>
              <a:rPr lang="en-GB" dirty="0"/>
              <a:t>You’ll see a question asking about last week’s session.</a:t>
            </a:r>
          </a:p>
          <a:p>
            <a:r>
              <a:rPr lang="en-GB" dirty="0"/>
              <a:t>There are no right or wrong answers; this is just to help us get started and support your learning.</a:t>
            </a:r>
          </a:p>
          <a:p>
            <a:endParaRPr lang="en-GB" dirty="0"/>
          </a:p>
          <a:p>
            <a:r>
              <a:rPr lang="en-GB" dirty="0"/>
              <a:t>VEVOX W2.1-3</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Before we go further, here is what today is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find out about assessments and deadlines for this module.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Then we will consider how to use digital tasks for study and organisation before then going on and exploring LinkedIn.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Finally, we will look at how to best organise your reading. </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of us are quicker to finish a task. That gives you the opportunity to help others. </a:t>
            </a:r>
          </a:p>
          <a:p>
            <a:r>
              <a:rPr lang="en-GB"/>
              <a:t>Guiding others to achieve a competency is a skill in itself, and one that characterises good trainers and managers.</a:t>
            </a:r>
          </a:p>
          <a:p>
            <a:r>
              <a:rPr lang="en-GB"/>
              <a:t>So, from today if you finish a task early, you can help others. </a:t>
            </a:r>
          </a:p>
          <a:p>
            <a:r>
              <a:rPr lang="en-GB"/>
              <a:t>All you need to do is come to the front and get a helper badge. If you need help, all you need to do is put your hand up and someone will come to help you.</a:t>
            </a:r>
          </a:p>
          <a:p>
            <a:r>
              <a:rPr lang="en-GB"/>
              <a:t>At the end of the class, take a selfie with your Digital Helper Badge, and post it on Moodle in the Digital Helper Database. </a:t>
            </a:r>
          </a:p>
          <a:p>
            <a:r>
              <a:rPr lang="en-GB"/>
              <a:t>Those who take on the role of Digital Helper the most times over the course of the module will get a XXX</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905794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Now let’s look at the assessments for this module, so you know exactly what is coming this term.</a:t>
            </a:r>
          </a:p>
          <a:p>
            <a:r>
              <a:rPr lang="en-GB"/>
              <a:t>You will complete three assessments in Digital Skills.</a:t>
            </a:r>
          </a:p>
          <a:p>
            <a:r>
              <a:rPr lang="en-GB"/>
              <a:t>Each one is designed to help you learn new digital tools and to show your progress.</a:t>
            </a:r>
          </a:p>
          <a:p>
            <a:r>
              <a:rPr lang="en-GB"/>
              <a:t>DS1 is in Week 4,</a:t>
            </a:r>
          </a:p>
          <a:p>
            <a:r>
              <a:rPr lang="en-GB"/>
              <a:t>DS2 is in Week 7,</a:t>
            </a:r>
          </a:p>
          <a:p>
            <a:r>
              <a:rPr lang="en-GB"/>
              <a:t>and DS3 is in Week 10.</a:t>
            </a:r>
          </a:p>
          <a:p>
            <a:r>
              <a:rPr lang="en-GB"/>
              <a:t>Don’t worry! We will build the skills step by step in class.</a:t>
            </a:r>
          </a:p>
          <a:p>
            <a:r>
              <a:rPr lang="en-GB"/>
              <a:t>Nothing in these assessments is a surprise; every week prepares you for them.</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736362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Your first assessment is DS1: My Digital Life, due in Week 4.</a:t>
            </a:r>
          </a:p>
          <a:p>
            <a:r>
              <a:rPr lang="en-GB"/>
              <a:t>For this task, you show how you already use digital tools in your daily life.</a:t>
            </a:r>
          </a:p>
          <a:p>
            <a:r>
              <a:rPr lang="en-GB"/>
              <a:t>You can add screenshots or photos, for example, how you use your phone for planning, searching, studying, or communication.</a:t>
            </a:r>
          </a:p>
          <a:p>
            <a:r>
              <a:rPr lang="en-GB"/>
              <a:t>Then you write a short paragraph about:</a:t>
            </a:r>
          </a:p>
          <a:p>
            <a:endParaRPr lang="en-GB"/>
          </a:p>
          <a:p>
            <a:pPr marL="171450" indent="-171450">
              <a:buFont typeface="Arial" panose="020B0604020202020204" pitchFamily="34" charset="0"/>
              <a:buChar char="•"/>
            </a:pPr>
            <a:r>
              <a:rPr lang="en-GB"/>
              <a:t>what tools you use,</a:t>
            </a:r>
          </a:p>
          <a:p>
            <a:pPr marL="171450" indent="-171450">
              <a:buFont typeface="Arial" panose="020B0604020202020204" pitchFamily="34" charset="0"/>
              <a:buChar char="•"/>
            </a:pPr>
            <a:r>
              <a:rPr lang="en-GB"/>
              <a:t>what you feel good at,</a:t>
            </a:r>
          </a:p>
          <a:p>
            <a:pPr marL="171450" indent="-171450">
              <a:buFont typeface="Arial" panose="020B0604020202020204" pitchFamily="34" charset="0"/>
              <a:buChar char="•"/>
            </a:pPr>
            <a:r>
              <a:rPr lang="en-GB"/>
              <a:t>what you want to improve,</a:t>
            </a:r>
          </a:p>
          <a:p>
            <a:pPr marL="171450" indent="-171450">
              <a:buFont typeface="Arial" panose="020B0604020202020204" pitchFamily="34" charset="0"/>
              <a:buChar char="•"/>
            </a:pPr>
            <a:r>
              <a:rPr lang="en-GB"/>
              <a:t>and why these skills matter.</a:t>
            </a:r>
          </a:p>
          <a:p>
            <a:endParaRPr lang="en-GB"/>
          </a:p>
          <a:p>
            <a:r>
              <a:rPr lang="en-GB"/>
              <a:t>This first task is low‑stakes.</a:t>
            </a:r>
          </a:p>
          <a:p>
            <a:r>
              <a:rPr lang="en-GB"/>
              <a:t>It helps you see that you already have digital strengths and it helps us know how best to support you.</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812830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Your second assessment is DS2: Business Digital Task, due in Week 7.</a:t>
            </a:r>
          </a:p>
          <a:p>
            <a:r>
              <a:rPr lang="en-GB"/>
              <a:t>Here you create one piece of digital work for a business task.</a:t>
            </a:r>
          </a:p>
          <a:p>
            <a:r>
              <a:rPr lang="en-GB"/>
              <a:t>You can choose a tool that fits the task, for example:</a:t>
            </a:r>
          </a:p>
          <a:p>
            <a:pPr marL="171450" indent="-171450">
              <a:buFont typeface="Arial" panose="020B0604020202020204" pitchFamily="34" charset="0"/>
              <a:buChar char="•"/>
            </a:pPr>
            <a:r>
              <a:rPr lang="en-GB"/>
              <a:t>Word</a:t>
            </a:r>
          </a:p>
          <a:p>
            <a:pPr marL="171450" indent="-171450">
              <a:buFont typeface="Arial" panose="020B0604020202020204" pitchFamily="34" charset="0"/>
              <a:buChar char="•"/>
            </a:pPr>
            <a:r>
              <a:rPr lang="en-GB"/>
              <a:t>Excel</a:t>
            </a:r>
          </a:p>
          <a:p>
            <a:pPr marL="171450" indent="-171450">
              <a:buFont typeface="Arial" panose="020B0604020202020204" pitchFamily="34" charset="0"/>
              <a:buChar char="•"/>
            </a:pPr>
            <a:r>
              <a:rPr lang="en-GB"/>
              <a:t>PowerPoint</a:t>
            </a:r>
          </a:p>
          <a:p>
            <a:pPr marL="171450" indent="-171450">
              <a:buFont typeface="Arial" panose="020B0604020202020204" pitchFamily="34" charset="0"/>
              <a:buChar char="•"/>
            </a:pPr>
            <a:r>
              <a:rPr lang="en-GB"/>
              <a:t>or Adobe Express for a simple business layout.</a:t>
            </a:r>
          </a:p>
          <a:p>
            <a:endParaRPr lang="en-GB"/>
          </a:p>
          <a:p>
            <a:r>
              <a:rPr lang="en-GB"/>
              <a:t>You also write a short log explaining your choices:</a:t>
            </a:r>
          </a:p>
          <a:p>
            <a:endParaRPr lang="en-GB"/>
          </a:p>
          <a:p>
            <a:pPr marL="171450" indent="-171450">
              <a:buFont typeface="Arial" panose="020B0604020202020204" pitchFamily="34" charset="0"/>
              <a:buChar char="•"/>
            </a:pPr>
            <a:r>
              <a:rPr lang="en-GB"/>
              <a:t>Why did you choose this tool?</a:t>
            </a:r>
          </a:p>
          <a:p>
            <a:pPr marL="171450" indent="-171450">
              <a:buFont typeface="Arial" panose="020B0604020202020204" pitchFamily="34" charset="0"/>
              <a:buChar char="•"/>
            </a:pPr>
            <a:r>
              <a:rPr lang="en-GB"/>
              <a:t>What information did you use?</a:t>
            </a:r>
          </a:p>
          <a:p>
            <a:pPr marL="171450" indent="-171450">
              <a:buFont typeface="Arial" panose="020B0604020202020204" pitchFamily="34" charset="0"/>
              <a:buChar char="•"/>
            </a:pPr>
            <a:r>
              <a:rPr lang="en-GB"/>
              <a:t>What changes did you make?</a:t>
            </a:r>
          </a:p>
          <a:p>
            <a:pPr marL="171450" indent="-171450">
              <a:buFont typeface="Arial" panose="020B0604020202020204" pitchFamily="34" charset="0"/>
              <a:buChar char="•"/>
            </a:pPr>
            <a:r>
              <a:rPr lang="en-GB"/>
              <a:t>How did you improve your work?</a:t>
            </a:r>
          </a:p>
          <a:p>
            <a:endParaRPr lang="en-GB"/>
          </a:p>
          <a:p>
            <a:r>
              <a:rPr lang="en-GB"/>
              <a:t>Your lecturer will give you a choice of business scenarios.</a:t>
            </a:r>
          </a:p>
          <a:p>
            <a:r>
              <a:rPr lang="en-GB"/>
              <a:t>This assessment is important because it helps you practise real tools used in business,  especially making tables, charts, and clear layouts.</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328570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Your final assessment is DS3: Digital Portfolio + Audio Reflection, due in Week 10.</a:t>
            </a:r>
          </a:p>
          <a:p>
            <a:r>
              <a:rPr lang="en-GB"/>
              <a:t>For this, you choose 3–5 pieces of digital work you created during the module.</a:t>
            </a:r>
          </a:p>
          <a:p>
            <a:r>
              <a:rPr lang="en-GB"/>
              <a:t>This might include:</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a spreadsheet,</a:t>
            </a:r>
          </a:p>
          <a:p>
            <a:pPr marL="171450" indent="-171450">
              <a:buFont typeface="Arial" panose="020B0604020202020204" pitchFamily="34" charset="0"/>
              <a:buChar char="•"/>
            </a:pPr>
            <a:r>
              <a:rPr lang="en-GB"/>
              <a:t>a document,</a:t>
            </a:r>
          </a:p>
          <a:p>
            <a:pPr marL="171450" indent="-171450">
              <a:buFont typeface="Arial" panose="020B0604020202020204" pitchFamily="34" charset="0"/>
              <a:buChar char="•"/>
            </a:pPr>
            <a:r>
              <a:rPr lang="en-GB"/>
              <a:t>a PowerPoint slide,</a:t>
            </a:r>
          </a:p>
          <a:p>
            <a:pPr marL="171450" indent="-171450">
              <a:buFont typeface="Arial" panose="020B0604020202020204" pitchFamily="34" charset="0"/>
              <a:buChar char="•"/>
            </a:pPr>
            <a:r>
              <a:rPr lang="en-GB"/>
              <a:t>or a one‑page design from Adobe Express.</a:t>
            </a:r>
          </a:p>
          <a:p>
            <a:pPr marL="171450" indent="-171450">
              <a:buFont typeface="Arial" panose="020B0604020202020204" pitchFamily="34" charset="0"/>
              <a:buChar char="•"/>
            </a:pPr>
            <a:endParaRPr lang="en-GB"/>
          </a:p>
          <a:p>
            <a:r>
              <a:rPr lang="en-GB"/>
              <a:t>You then record a short audio or video reflection, a simple voice note is absolutely fine.</a:t>
            </a:r>
          </a:p>
          <a:p>
            <a:r>
              <a:rPr lang="en-GB"/>
              <a:t>In the reflection you talk about:</a:t>
            </a:r>
          </a:p>
          <a:p>
            <a:pPr marL="171450" indent="-171450">
              <a:buFont typeface="Arial" panose="020B0604020202020204" pitchFamily="34" charset="0"/>
              <a:buChar char="•"/>
            </a:pPr>
            <a:r>
              <a:rPr lang="en-GB"/>
              <a:t>what your portfolio shows,</a:t>
            </a:r>
          </a:p>
          <a:p>
            <a:pPr marL="171450" indent="-171450">
              <a:buFont typeface="Arial" panose="020B0604020202020204" pitchFamily="34" charset="0"/>
              <a:buChar char="•"/>
            </a:pPr>
            <a:r>
              <a:rPr lang="en-GB"/>
              <a:t>what skills you used,</a:t>
            </a:r>
          </a:p>
          <a:p>
            <a:pPr marL="171450" indent="-171450">
              <a:buFont typeface="Arial" panose="020B0604020202020204" pitchFamily="34" charset="0"/>
              <a:buChar char="•"/>
            </a:pPr>
            <a:r>
              <a:rPr lang="en-GB"/>
              <a:t>what you can now do well,</a:t>
            </a:r>
          </a:p>
          <a:p>
            <a:pPr marL="171450" indent="-171450">
              <a:buFont typeface="Arial" panose="020B0604020202020204" pitchFamily="34" charset="0"/>
              <a:buChar char="•"/>
            </a:pPr>
            <a:r>
              <a:rPr lang="en-GB"/>
              <a:t>what was difficult at the start,</a:t>
            </a:r>
          </a:p>
          <a:p>
            <a:pPr marL="171450" indent="-171450">
              <a:buFont typeface="Arial" panose="020B0604020202020204" pitchFamily="34" charset="0"/>
              <a:buChar char="•"/>
            </a:pPr>
            <a:r>
              <a:rPr lang="en-GB"/>
              <a:t>and how these skills help you in study and in business.</a:t>
            </a:r>
          </a:p>
          <a:p>
            <a:endParaRPr lang="en-GB"/>
          </a:p>
          <a:p>
            <a:r>
              <a:rPr lang="en-GB"/>
              <a:t>This is your chance to show your progress  and to recognise what you can now do independently</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3156518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mark your assessments, we look for:</a:t>
            </a:r>
          </a:p>
          <a:p>
            <a:endParaRPr lang="en-GB"/>
          </a:p>
          <a:p>
            <a:r>
              <a:rPr lang="en-GB"/>
              <a:t>your digital skills,</a:t>
            </a:r>
          </a:p>
          <a:p>
            <a:r>
              <a:rPr lang="en-GB"/>
              <a:t>your progress during the module,</a:t>
            </a:r>
          </a:p>
          <a:p>
            <a:r>
              <a:rPr lang="en-GB"/>
              <a:t>how you explain your choices,</a:t>
            </a:r>
          </a:p>
          <a:p>
            <a:r>
              <a:rPr lang="en-GB"/>
              <a:t>clear communication,</a:t>
            </a:r>
          </a:p>
          <a:p>
            <a:r>
              <a:rPr lang="en-GB"/>
              <a:t>and your understanding of how digital skills help you in business and daily life.</a:t>
            </a:r>
          </a:p>
          <a:p>
            <a:endParaRPr lang="en-GB"/>
          </a:p>
          <a:p>
            <a:r>
              <a:rPr lang="en-GB"/>
              <a:t>We don’t expect perfection. We expect growth.</a:t>
            </a:r>
          </a:p>
          <a:p>
            <a:r>
              <a:rPr lang="en-GB"/>
              <a:t>You will have support throughout the term, and every week builds the skills you need for these tasks.</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526358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completed a number of tasks. </a:t>
            </a:r>
          </a:p>
          <a:p>
            <a:r>
              <a:rPr lang="en-GB"/>
              <a:t>For example, the results of your JISC survey gave you clear strengths and areas to improve. You then posted your own reflection in the private forum. These can be used directly in DS1.</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70136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Next we will look at why it is important to find and record your deadlines.</a:t>
            </a:r>
          </a:p>
          <a:p>
            <a:r>
              <a:rPr lang="en-GB"/>
              <a:t>First, we will find our assessment dates in Moodle. Then we will add them to Outlook Calendar or Microsoft To Do. This helps you stay organised, just like people do in real businesses.</a:t>
            </a:r>
          </a:p>
          <a:p>
            <a:r>
              <a:rPr lang="en-GB"/>
              <a:t>In many companies, teams plan their work by using clear deadlines. When everyone knows the dates, the work runs smoothly, and there is less stress.</a:t>
            </a:r>
          </a:p>
          <a:p>
            <a:r>
              <a:rPr lang="en-GB"/>
              <a:t>Today’s activity helps you practise the same skill. It will make your study easier, and it will also help you in any business job you do later.</a:t>
            </a:r>
          </a:p>
          <a:p>
            <a:r>
              <a:rPr lang="en-GB"/>
              <a:t>Don’t worry if this is new. We will do it step by step, and you can ask for help at any time.</a:t>
            </a:r>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811301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a simple real example that helps us understand why deadlines are important.</a:t>
            </a:r>
          </a:p>
          <a:p>
            <a:r>
              <a:rPr lang="en-GB"/>
              <a:t>This example is about Birmingham City Council. They had a very big project to update their finance and HR systems. But the team missed several deadlines, and the planning was not clear. Because of this, the project became much more expensive, and it caused long delays.</a:t>
            </a:r>
          </a:p>
          <a:p>
            <a:r>
              <a:rPr lang="en-GB"/>
              <a:t>We are not looking at this to judge anyone; we are using it as a learning point. It shows what can happen when deadlines are not recorded, checked, or managed well. In business, missing deadlines can lead to extra costs, stress, and problems for the whole organisation.</a:t>
            </a:r>
          </a:p>
          <a:p>
            <a:r>
              <a:rPr lang="en-GB"/>
              <a:t>The good news is that we can build good habits now. By tracking your DS1, DS2, and DS3 deadlines clearly, you are practising a real business skill. This will help you stay organised in your studies and in future jobs.</a:t>
            </a:r>
          </a:p>
          <a:p>
            <a:r>
              <a:rPr lang="en-GB"/>
              <a:t>If anything on this slide feels unclear, please ask. We are learning this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561631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First we will check where to find your assessment deadlines in Moodle.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 easiest place to check is the Assessment section of our Digital Skills module. This section shows the deadlines for DS1, DS2, and DS3 in one clear place.</a:t>
            </a:r>
          </a:p>
          <a:p>
            <a:pPr fontAlgn="t"/>
            <a:r>
              <a:rPr lang="en-GB" sz="1200" b="0" i="0" kern="1200">
                <a:solidFill>
                  <a:schemeClr val="tx1"/>
                </a:solidFill>
                <a:effectLst/>
                <a:latin typeface="+mn-lt"/>
                <a:ea typeface="+mn-ea"/>
                <a:cs typeface="+mn-cs"/>
              </a:rPr>
              <a:t>In a moment, I will ask you to open Moodle on your laptop or your phone.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Please go to Digital Skills, then look for the Assessment section.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Your task is to find the dates for all three assessments.</a:t>
            </a:r>
          </a:p>
          <a:p>
            <a:pPr fontAlgn="t"/>
            <a:r>
              <a:rPr lang="en-GB" sz="1200" b="0" i="0" kern="1200">
                <a:solidFill>
                  <a:schemeClr val="tx1"/>
                </a:solidFill>
                <a:effectLst/>
                <a:latin typeface="+mn-lt"/>
                <a:ea typeface="+mn-ea"/>
                <a:cs typeface="+mn-cs"/>
              </a:rPr>
              <a:t>If you are not sure where to click, just put your hand up. I’m happy to help.</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This skill is important because, in business, people must know their deadlines so they can plan work and avoid last‑minute stress.</a:t>
            </a:r>
          </a:p>
          <a:p>
            <a:pPr fontAlgn="t"/>
            <a:r>
              <a:rPr lang="en-GB" sz="1200" b="0" i="0" kern="1200">
                <a:solidFill>
                  <a:schemeClr val="tx1"/>
                </a:solidFill>
                <a:effectLst/>
                <a:latin typeface="+mn-lt"/>
                <a:ea typeface="+mn-ea"/>
                <a:cs typeface="+mn-cs"/>
              </a:rPr>
              <a:t>Take your time, and let me know if anything is confusing.</a:t>
            </a:r>
          </a:p>
          <a:p>
            <a:pPr fontAlgn="t"/>
            <a:endParaRPr lang="en-GB" b="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6253534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Have you found:</a:t>
            </a:r>
          </a:p>
          <a:p>
            <a:endParaRPr lang="en-GB"/>
          </a:p>
          <a:p>
            <a:r>
              <a:rPr lang="en-GB"/>
              <a:t>The DS1 deadline?</a:t>
            </a:r>
          </a:p>
          <a:p>
            <a:r>
              <a:rPr lang="en-GB"/>
              <a:t>The DS2 deadline?</a:t>
            </a:r>
          </a:p>
          <a:p>
            <a:r>
              <a:rPr lang="en-GB"/>
              <a:t>The DS3 deadline?</a:t>
            </a:r>
          </a:p>
          <a:p>
            <a:endParaRPr lang="en-GB"/>
          </a:p>
          <a:p>
            <a:r>
              <a:rPr lang="en-GB"/>
              <a:t>If not:</a:t>
            </a:r>
          </a:p>
          <a:p>
            <a:r>
              <a:rPr lang="en-GB"/>
              <a:t>Ask for help — this is a skill you will use many times in business.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use the handout to do a simple planning activity.</a:t>
            </a:r>
            <a:br>
              <a:rPr lang="en-GB">
                <a:cs typeface="+mn-lt"/>
              </a:rPr>
            </a:br>
            <a:r>
              <a:rPr lang="en-GB"/>
              <a:t>Please choose either Outlook Calendar or Microsoft To Do. Both options are fine.</a:t>
            </a:r>
          </a:p>
          <a:p>
            <a:r>
              <a:rPr lang="en-GB"/>
              <a:t>Your task is to add the deadlines for DS1, DS2, and DS3 into your chosen tool.</a:t>
            </a:r>
            <a:br>
              <a:rPr lang="en-GB">
                <a:cs typeface="+mn-lt"/>
              </a:rPr>
            </a:br>
            <a:r>
              <a:rPr lang="en-GB"/>
              <a:t>This is just like planning work in a business, where people record deadlines to stay organised.</a:t>
            </a:r>
          </a:p>
          <a:p>
            <a:r>
              <a:rPr lang="en-GB"/>
              <a:t>Work step by step. There is no rush.</a:t>
            </a:r>
            <a:br>
              <a:rPr lang="en-GB">
                <a:cs typeface="+mn-lt"/>
              </a:rPr>
            </a:br>
            <a:r>
              <a:rPr lang="en-GB"/>
              <a:t>If you get stuck, or if something doesn’t look right on your screen, please ask. I’m here to help.</a:t>
            </a:r>
          </a:p>
          <a:p>
            <a:r>
              <a:rPr lang="en-GB"/>
              <a:t>When you finish, look at your list and check that all three deadlines are there.</a:t>
            </a:r>
            <a:br>
              <a:rPr lang="en-GB">
                <a:cs typeface="+mn-lt"/>
              </a:rPr>
            </a:br>
            <a:r>
              <a:rPr lang="en-GB"/>
              <a:t>This small action will help you plan your study time and build a good habit for future jobs.</a:t>
            </a:r>
          </a:p>
          <a:p>
            <a:endParaRPr lang="en-GB"/>
          </a:p>
          <a:p>
            <a:r>
              <a:rPr lang="en-GB">
                <a:hlinkClick r:id="rId3"/>
              </a:rPr>
              <a:t>Activity handout-organising deadlines.pdf</a:t>
            </a:r>
            <a:endParaRPr lang="en-GB"/>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8015037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Alright everyone, let’s bring the activity to a close.</a:t>
            </a:r>
          </a:p>
          <a:p>
            <a:r>
              <a:rPr lang="en-GB"/>
              <a:t>Please take a quick look at your Calendar or To Do list.</a:t>
            </a:r>
          </a:p>
          <a:p>
            <a:r>
              <a:rPr lang="en-GB"/>
              <a:t>Make sure you can see DS1, DS2, and DS3 clearly.</a:t>
            </a:r>
          </a:p>
          <a:p>
            <a:r>
              <a:rPr lang="en-GB"/>
              <a:t>If anything is missing, add it now.</a:t>
            </a:r>
          </a:p>
          <a:p>
            <a:r>
              <a:rPr lang="en-GB"/>
              <a:t>This is exactly what people do in business to stay organised and avoid last‑minute stress.</a:t>
            </a:r>
          </a:p>
          <a:p>
            <a:r>
              <a:rPr lang="en-GB"/>
              <a:t>So you’ve just practised a real workplace skill.</a:t>
            </a:r>
          </a:p>
          <a:p>
            <a:r>
              <a:rPr lang="en-GB"/>
              <a:t>Before we move on, turn to the person next to you and show them one deadline you added.</a:t>
            </a:r>
          </a:p>
          <a:p>
            <a:r>
              <a:rPr lang="en-GB"/>
              <a:t>If something didn’t work for you today, that’s okay;  just let me know and I can help you fix it.</a:t>
            </a:r>
          </a:p>
          <a:p>
            <a:r>
              <a:rPr lang="en-GB"/>
              <a:t>Great work, everyone. And do remember! The work you have done now can be used directly in your assessment portfolio as part of DS1.</a:t>
            </a:r>
          </a:p>
          <a:p>
            <a:r>
              <a:rPr lang="en-GB"/>
              <a:t>Let’s continue</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03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that we know our deadlines, we’re going to learn how to plan our time in a simple way. We will break study tasks into tiny microtasks, just like teams do in real business projects.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Project management is growing fast around the world. A 2025 Project Management Institute report shows that we may need up to 30 million more project managers in the future. This means project‑management skills are in high demand. Even basic skills, like planning, breaking work into small steps, and organising time, are useful in many different jobs. Today’s </a:t>
            </a:r>
            <a:r>
              <a:rPr lang="en-GB" sz="1200" b="0" i="0" kern="1200" err="1">
                <a:solidFill>
                  <a:schemeClr val="tx1"/>
                </a:solidFill>
                <a:effectLst/>
                <a:latin typeface="+mn-lt"/>
                <a:ea typeface="+mn-ea"/>
                <a:cs typeface="+mn-cs"/>
              </a:rPr>
              <a:t>microtasking</a:t>
            </a:r>
            <a:r>
              <a:rPr lang="en-GB" sz="1200" b="0" i="0" kern="1200">
                <a:solidFill>
                  <a:schemeClr val="tx1"/>
                </a:solidFill>
                <a:effectLst/>
                <a:latin typeface="+mn-lt"/>
                <a:ea typeface="+mn-ea"/>
                <a:cs typeface="+mn-cs"/>
              </a:rPr>
              <a:t> activity helps you practise the same skills used in real workplaces.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79780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Project management is a very important part of business. It means planning work, breaking tasks into smaller steps, and making sure everything is finished on time. Many jobs today, in all kinds of companies, need basic project‑management skills.</a:t>
            </a:r>
          </a:p>
          <a:p>
            <a:pPr fontAlgn="t"/>
            <a:r>
              <a:rPr lang="en-GB" sz="1200" b="0" i="0" kern="1200">
                <a:solidFill>
                  <a:schemeClr val="tx1"/>
                </a:solidFill>
                <a:effectLst/>
                <a:latin typeface="+mn-lt"/>
                <a:ea typeface="+mn-ea"/>
                <a:cs typeface="+mn-cs"/>
              </a:rPr>
              <a:t>This quote shows why breaking work into small steps helps. When we take a big task and make it smaller, it feels easier to start. That’s why companies use clear, simple tasks to stay organised and avoid delays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25260508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Big tasks can feel stressful because we don’t know where to start. But when we turn them into small, clear steps, everything feels easier and more manageable. Here are some examples. Each of these tasks is short, simple, and something you can finish in just a few minutes. Microtasks help you build confidence and keep moving forward.</a:t>
            </a: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2466701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Sometimes a big task feels scary, and that’s normal. Instead of trying to ‘do everything,’ we can break the task into small steps. Each small step is simple and only takes a few minutes. When we do one small step at a time, the work feels easier and we can make good progress</a:t>
            </a: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4309875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all going to work on the same task so it feels simple and clear. Our shared task is to prepare your DS1 reflection draft. I’d like you to break this into 5 to 7 very small microtasks and add them to Microsoft To Do, Outlook Tasks, or your phone Notes app. Each one should only take 5, 10, or 20 minutes. And remember to take a quick screenshot when you’re done.</a:t>
            </a: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0076501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157F1-837E-AB9A-6760-AFCA6C43E9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D90A21-2D4E-181D-0E83-B2A35D337C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EAAA16-6471-48A6-4FD9-5BB7FA109686}"/>
              </a:ext>
            </a:extLst>
          </p:cNvPr>
          <p:cNvSpPr>
            <a:spLocks noGrp="1"/>
          </p:cNvSpPr>
          <p:nvPr>
            <p:ph type="body" idx="1"/>
          </p:nvPr>
        </p:nvSpPr>
        <p:spPr/>
        <p:txBody>
          <a:bodyPr/>
          <a:lstStyle/>
          <a:p>
            <a:r>
              <a:rPr lang="en-GB"/>
              <a:t>Did you find identifying microtasks easy or challenging?</a:t>
            </a:r>
          </a:p>
        </p:txBody>
      </p:sp>
      <p:sp>
        <p:nvSpPr>
          <p:cNvPr id="4" name="Slide Number Placeholder 3">
            <a:extLst>
              <a:ext uri="{FF2B5EF4-FFF2-40B4-BE49-F238E27FC236}">
                <a16:creationId xmlns:a16="http://schemas.microsoft.com/office/drawing/2014/main" id="{F2FB99E1-957D-69E0-06DD-FDF6F33DFF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024080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0BA6E-4D68-3699-89BB-EAA20A8C2B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E6A4C3-DF0E-E4CF-642A-05907C207A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BF65D8-7196-3C50-F997-E223E494F156}"/>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The next element we will look into today is </a:t>
            </a:r>
            <a:r>
              <a:rPr lang="en-GB" sz="1200" b="0" i="0" kern="1200" err="1">
                <a:solidFill>
                  <a:schemeClr val="tx1"/>
                </a:solidFill>
                <a:effectLst/>
                <a:latin typeface="+mn-lt"/>
                <a:ea typeface="+mn-ea"/>
                <a:cs typeface="+mn-cs"/>
              </a:rPr>
              <a:t>Linkedin</a:t>
            </a:r>
            <a:r>
              <a:rPr lang="en-GB" sz="1200" b="0" i="0" kern="120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C73BD041-A478-56E9-D19E-472B68719A91}"/>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9417770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LinkedIn is a professional networking website. This means it is a place where people show their skills, connect with employers, and learn about jobs. It is very important in business today. LinkedIn has more than 1.2 billion members worldwide, and it is used in over 200 countries.</a:t>
            </a:r>
          </a:p>
          <a:p>
            <a:r>
              <a:rPr lang="en-GB"/>
              <a:t>People use LinkedIn to look for jobs and to show their abilities. Every minute, 7 to 8 people are hired through LinkedIn, which shows how powerful it is for job hunting. Also, 75% of job seekers use LinkedIn to help them find work.</a:t>
            </a:r>
          </a:p>
          <a:p>
            <a:r>
              <a:rPr lang="en-GB"/>
              <a:t>For you, as business students, LinkedIn can help you start building your professional identity even before you finish your course.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895872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LinkedIn is not just </a:t>
            </a:r>
            <a:r>
              <a:rPr lang="en-GB" err="1"/>
              <a:t>helpfu</a:t>
            </a:r>
            <a:r>
              <a:rPr lang="en-GB"/>
              <a:t>. It is one of the most important tools used in recruitment today. Around 72–97% of recruiters use LinkedIn to find people for jobs. Recruiters also look at profiles to learn about candidates, and about 87% of recruiters check LinkedIn when deciding who to interview. </a:t>
            </a:r>
          </a:p>
          <a:p>
            <a:endParaRPr lang="en-GB"/>
          </a:p>
          <a:p>
            <a:r>
              <a:rPr lang="en-GB"/>
              <a:t>LinkedIn is also useful for learning. LinkedIn Learning has more than 25,000 courses, and over 800 million course enrolments. These courses include digital skills, business communication, teamwork, and more; all skills that help you in your studies and future work. </a:t>
            </a:r>
          </a:p>
          <a:p>
            <a:r>
              <a:rPr lang="en-GB"/>
              <a:t>This is why LinkedIn is so important for business students: it helps you show your skills, connect with opportunities, and keep learning.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9528964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LinkedIn, your profile is like your online CV. It’s how you present yourself professionally.</a:t>
            </a:r>
          </a:p>
          <a:p>
            <a:r>
              <a:rPr lang="en-GB"/>
              <a:t>A good profile has a few key parts. You need a profile photo that looks clear and professional. Then you add a headline, which is one short sentence about you. For example, you could write ‘</a:t>
            </a:r>
            <a:r>
              <a:rPr lang="en-GB" err="1"/>
              <a:t>CertHE</a:t>
            </a:r>
            <a:r>
              <a:rPr lang="en-GB"/>
              <a:t> Business Student’.</a:t>
            </a:r>
          </a:p>
          <a:p>
            <a:r>
              <a:rPr lang="en-GB"/>
              <a:t>Next, there is the About section. This is a short paragraph where you introduce yourself. You also add your Experience, which can include jobs, volunteering, or even school projects. Then you list your Skills, such as communication or teamwork, and you add your Education, including your course at UWTSD.</a:t>
            </a:r>
          </a:p>
          <a:p>
            <a:r>
              <a:rPr lang="en-GB"/>
              <a:t>You don’t need to complete everything today; this is just an introduction so you understand what goes where.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23198869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LinkedIn Learning is a big part of LinkedIn, and it is very helpful for students. It has short, clear videos that are great for beginners. There are courses on digital skills, business communication, time management, and lots of other useful topics.</a:t>
            </a:r>
          </a:p>
          <a:p>
            <a:r>
              <a:rPr lang="en-GB" dirty="0"/>
              <a:t>Today, we will keep it simple. I will show you how to open LinkedIn Learning. Then you will search for ‘digital skills’ and save one course you think will help you. You don’t need to watch it now; just save it so you can come back later.</a:t>
            </a:r>
          </a:p>
          <a:p>
            <a:r>
              <a:rPr lang="en-GB" dirty="0"/>
              <a:t>Learning in small steps like this helps you build confidence, just like we practised earlier with microtasks.</a:t>
            </a:r>
          </a:p>
          <a:p>
            <a:r>
              <a:rPr lang="en-GB" dirty="0"/>
              <a:t>And do remember to take a screenshot.</a:t>
            </a:r>
          </a:p>
          <a:p>
            <a:endParaRPr lang="en-GB" dirty="0"/>
          </a:p>
          <a:p>
            <a:endParaRPr lang="en-GB" dirty="0"/>
          </a:p>
          <a:p>
            <a:endParaRPr lang="en-GB" dirty="0"/>
          </a:p>
          <a:p>
            <a:endParaRPr lang="en-GB" dirty="0"/>
          </a:p>
          <a:p>
            <a:r>
              <a:rPr lang="en-GB"/>
              <a:t>Link to video: https://uwtsd.hosted.panopto.com/Panopto/Pages/Viewer.aspx?id=b91a7533-fa9b-43ae-9d5a-b42600c8d8a5 </a:t>
            </a: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25045531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we are going to explore some LinkedIn profiles together. These are sample profiles I have uploaded to Moodle. You don’t need to create your own profile today; we are just learning what a good professional profile looks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Please open Moodle and go to </a:t>
            </a:r>
            <a:r>
              <a:rPr lang="en-GB" sz="1200" b="0" i="1" kern="1200">
                <a:solidFill>
                  <a:schemeClr val="tx1"/>
                </a:solidFill>
                <a:effectLst/>
                <a:latin typeface="+mn-lt"/>
                <a:ea typeface="+mn-ea"/>
                <a:cs typeface="+mn-cs"/>
              </a:rPr>
              <a:t>Digital Skills → Week 2 → LinkedIn Profile Samples</a:t>
            </a:r>
            <a:r>
              <a:rPr lang="en-GB" sz="1200" b="0" i="0" kern="1200">
                <a:solidFill>
                  <a:schemeClr val="tx1"/>
                </a:solidFill>
                <a:effectLst/>
                <a:latin typeface="+mn-lt"/>
                <a:ea typeface="+mn-ea"/>
                <a:cs typeface="+mn-cs"/>
              </a:rPr>
              <a:t>. You can use your laptop or your phone. Open one of the sample profiles so you can look at it closely.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38363285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You will work in pairs. With your partner, look at the sample profile and find the six main parts: photo, headline, About, Experience, Skills, and Education. Talk about what each part is used for. Then write down one idea that you might want to use in your own profile later.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When you explore the profile, notice the simple things that make it professional. A clear photo, a short headline, and simple text in the About and Experience sections all help people understand who you are. This is how many business professionals present themselves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9279236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DC7EC-CEB2-77F3-F167-E36100BC5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1FD5DA-FCC6-8314-EE19-3A0063632C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A8E659-DB2A-C8A2-E947-885878FD0DD0}"/>
              </a:ext>
            </a:extLst>
          </p:cNvPr>
          <p:cNvSpPr>
            <a:spLocks noGrp="1"/>
          </p:cNvSpPr>
          <p:nvPr>
            <p:ph type="body" idx="1"/>
          </p:nvPr>
        </p:nvSpPr>
        <p:spPr/>
        <p:txBody>
          <a:bodyPr/>
          <a:lstStyle/>
          <a:p>
            <a:r>
              <a:rPr lang="en-GB"/>
              <a:t>Have you made a note of an idea you can use in your own profile?</a:t>
            </a:r>
          </a:p>
        </p:txBody>
      </p:sp>
      <p:sp>
        <p:nvSpPr>
          <p:cNvPr id="4" name="Slide Number Placeholder 3">
            <a:extLst>
              <a:ext uri="{FF2B5EF4-FFF2-40B4-BE49-F238E27FC236}">
                <a16:creationId xmlns:a16="http://schemas.microsoft.com/office/drawing/2014/main" id="{0E6F6E1D-836F-A61E-EFB1-86201C7824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674811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we are going to organise your reading materials. This will help you keep everything in one place and make your life much easier for the assessments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32085095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 reading list is a simple online tool that shows you all the readings you need for this module in one place. It helps you find the correct articles, chapters, and resources quickly, without searching the whole internet. The reading list also has links directly to the books or PDFs, so you can open, download, or save them easily. Using the reading list saves time, keeps you organised, and helps you focus on the right materials for your studies.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9013944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Now we’re going to collect one reading for this week.</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Please go to Moodle, open our Digital Skills module, and click on </a:t>
            </a:r>
            <a:r>
              <a:rPr lang="en-GB" sz="1200" b="1" i="0" kern="1200" dirty="0">
                <a:solidFill>
                  <a:schemeClr val="tx1"/>
                </a:solidFill>
                <a:effectLst/>
                <a:latin typeface="+mn-lt"/>
                <a:ea typeface="+mn-ea"/>
                <a:cs typeface="+mn-cs"/>
              </a:rPr>
              <a:t>Online Resource List</a:t>
            </a:r>
            <a:r>
              <a:rPr lang="en-GB" sz="1200" b="0" i="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Don’t do anything else yet, just explore how the reading list works. </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9695412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Good organisation helps you in many ways. It helps you find files quickly, keep your study stress low, and prepare for DS1, DS2, and DS3. Last week, we learned the basics of file naming and folder structure. Today builds on that. We’re taking the same skills from Week 1 and using them with real readings. These habits are also used in real workplaces, because companies expect clear and tidy digital files.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36353777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Now we’re going to organise one reading together.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Please open the Online Reading List and find one reading on LinkedIn. Open it, and choose a relevant chapter to download. Save it into your Digital Skills → Reading List → Week 2 folder. When it’s saved, rename the file so it is clear and easy to recognise later. Good names help you stay organised. When you’re finished, show your partner your folder and file names, and take a quick screenshot. You have five minutes for this, and I’m here if you need help.</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15749147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40</a:t>
            </a:fld>
            <a:endParaRPr lang="en-GB"/>
          </a:p>
        </p:txBody>
      </p:sp>
    </p:spTree>
    <p:extLst>
      <p:ext uri="{BB962C8B-B14F-4D97-AF65-F5344CB8AC3E}">
        <p14:creationId xmlns:p14="http://schemas.microsoft.com/office/powerpoint/2010/main" val="22659459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reading log is just a short note to help you remember your reading. It reminds you which reading you saved, what week it belongs to, and one idea you learned from it. Keeping a reading log helps you stay organised for DS1, DS2, and DS3, and it also builds good habits that are used all the time in real workplaces.</a:t>
            </a:r>
          </a:p>
          <a:p>
            <a:r>
              <a:rPr lang="en-GB"/>
              <a:t>Today, you will choose one simple way to organise your readings. You can use OneNote, a Word reading log, or a folder with a notes file. Choose the method that feels easiest for you. Remember, short notes help you think clearly and feel less stressed.</a:t>
            </a:r>
          </a:p>
        </p:txBody>
      </p:sp>
      <p:sp>
        <p:nvSpPr>
          <p:cNvPr id="4" name="Slide Number Placeholder 3"/>
          <p:cNvSpPr>
            <a:spLocks noGrp="1"/>
          </p:cNvSpPr>
          <p:nvPr>
            <p:ph type="sldNum" sz="quarter" idx="5"/>
          </p:nvPr>
        </p:nvSpPr>
        <p:spPr/>
        <p:txBody>
          <a:bodyPr/>
          <a:lstStyle/>
          <a:p>
            <a:fld id="{26697777-AA71-4FEA-8726-D9F7C99D48EE}" type="slidenum">
              <a:rPr lang="en-GB" smtClean="0"/>
              <a:t>41</a:t>
            </a:fld>
            <a:endParaRPr lang="en-GB"/>
          </a:p>
        </p:txBody>
      </p:sp>
    </p:spTree>
    <p:extLst>
      <p:ext uri="{BB962C8B-B14F-4D97-AF65-F5344CB8AC3E}">
        <p14:creationId xmlns:p14="http://schemas.microsoft.com/office/powerpoint/2010/main" val="296485481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this step, you can choose the tool that feels easiest for you.</a:t>
            </a:r>
          </a:p>
          <a:p>
            <a:r>
              <a:rPr lang="en-GB"/>
              <a:t>Option A is OneNote. Choose this if you prefer working on your phone or tablet. Just open OneNote and create a new page for your reading notes.</a:t>
            </a:r>
          </a:p>
          <a:p>
            <a:r>
              <a:rPr lang="en-GB"/>
              <a:t>Option B is Word. Choose this if you prefer using your laptop. Open Word and make a small table to organise your notes clearly.</a:t>
            </a:r>
          </a:p>
          <a:p>
            <a:r>
              <a:rPr lang="en-GB"/>
              <a:t>Option C is a simple text file. Choose this if you want the easiest method. In your Week 2 folder, make a file called ‘Week2_ReadingNotes.txt’.</a:t>
            </a:r>
          </a:p>
          <a:p>
            <a:r>
              <a:rPr lang="en-GB"/>
              <a:t>Any option is fine: just choose the one that works best for you</a:t>
            </a:r>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93822540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Now it’s time to create your own reading log. First, choose the method that feels easiest for you: OneNote on your phone or tablet, a Word document on your laptop, or a simple text file in your Week 2 folder. Once you’ve chosen, start your notes. Write the title of the reading, the week number, and one short idea you learned. Keep your notes very simple: just a few words is fine. When you’ve added your notes, save your file and take a quick screenshot. I’m here if you need any help choosing a method or setting it up.</a:t>
            </a:r>
          </a:p>
        </p:txBody>
      </p:sp>
      <p:sp>
        <p:nvSpPr>
          <p:cNvPr id="4" name="Slide Number Placeholder 3"/>
          <p:cNvSpPr>
            <a:spLocks noGrp="1"/>
          </p:cNvSpPr>
          <p:nvPr>
            <p:ph type="sldNum" sz="quarter" idx="5"/>
          </p:nvPr>
        </p:nvSpPr>
        <p:spPr/>
        <p:txBody>
          <a:bodyPr/>
          <a:lstStyle/>
          <a:p>
            <a:fld id="{26697777-AA71-4FEA-8726-D9F7C99D48EE}" type="slidenum">
              <a:rPr lang="en-GB" smtClean="0"/>
              <a:t>43</a:t>
            </a:fld>
            <a:endParaRPr lang="en-GB"/>
          </a:p>
        </p:txBody>
      </p:sp>
    </p:spTree>
    <p:extLst>
      <p:ext uri="{BB962C8B-B14F-4D97-AF65-F5344CB8AC3E}">
        <p14:creationId xmlns:p14="http://schemas.microsoft.com/office/powerpoint/2010/main" val="38403975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we’re going to finish with a short reflection. Please answer the three questions on the slide in simple sentences. This helps you think about what you learned today. You will post your answers on Moodle in the Reflection Space – Individual forum. Only you and I can see your post, and it is not marked, so please don’t worry; just write honestly.</a:t>
            </a:r>
          </a:p>
          <a:p>
            <a:r>
              <a:rPr lang="en-GB"/>
              <a:t>Remember to upload your screenshots from today as well. Take your time, and let me know if you need any help</a:t>
            </a:r>
          </a:p>
        </p:txBody>
      </p:sp>
      <p:sp>
        <p:nvSpPr>
          <p:cNvPr id="4" name="Slide Number Placeholder 3"/>
          <p:cNvSpPr>
            <a:spLocks noGrp="1"/>
          </p:cNvSpPr>
          <p:nvPr>
            <p:ph type="sldNum" sz="quarter" idx="5"/>
          </p:nvPr>
        </p:nvSpPr>
        <p:spPr/>
        <p:txBody>
          <a:bodyPr/>
          <a:lstStyle/>
          <a:p>
            <a:fld id="{26697777-AA71-4FEA-8726-D9F7C99D48EE}" type="slidenum">
              <a:rPr lang="en-GB" smtClean="0"/>
              <a:t>45</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let’s quickly look at what we learned. You practised finding and recording your deadlines, and you learned how microtasks can make study feel easier. We explored LinkedIn and saw how professionals present themselves online. You also organised your reading files and started a simple reading log. All these skills will help you with DS1, DS2, and DS3, and they’re also important in real business workplaces. You’ve done really well today.”</a:t>
            </a:r>
          </a:p>
        </p:txBody>
      </p:sp>
      <p:sp>
        <p:nvSpPr>
          <p:cNvPr id="4" name="Slide Number Placeholder 3"/>
          <p:cNvSpPr>
            <a:spLocks noGrp="1"/>
          </p:cNvSpPr>
          <p:nvPr>
            <p:ph type="sldNum" sz="quarter" idx="5"/>
          </p:nvPr>
        </p:nvSpPr>
        <p:spPr/>
        <p:txBody>
          <a:bodyPr/>
          <a:lstStyle/>
          <a:p>
            <a:fld id="{26697777-AA71-4FEA-8726-D9F7C99D48EE}" type="slidenum">
              <a:rPr lang="en-GB" smtClean="0"/>
              <a:t>47</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 today helped you understand how to plan your study time with deadlines and microtasks.</a:t>
            </a:r>
          </a:p>
          <a:p>
            <a:r>
              <a:rPr lang="en-GB"/>
              <a:t>(pause)</a:t>
            </a:r>
          </a:p>
          <a:p>
            <a:r>
              <a:rPr lang="en-GB"/>
              <a:t>Raise your hand if you feel more confident organising your readings and files than you did at the start of the session.</a:t>
            </a:r>
          </a:p>
          <a:p>
            <a:r>
              <a:rPr lang="en-GB"/>
              <a:t>(pause)</a:t>
            </a:r>
          </a:p>
          <a:p>
            <a:r>
              <a:rPr lang="en-GB"/>
              <a:t>Raise your hand if exploring LinkedIn helped you understand how professionals present themselves.</a:t>
            </a:r>
          </a:p>
          <a:p>
            <a:r>
              <a:rPr lang="en-GB"/>
              <a:t>(pause)</a:t>
            </a:r>
          </a:p>
          <a:p>
            <a:r>
              <a:rPr lang="en-GB"/>
              <a:t>Raise your hand if you still feel unsure about some things. That is completely normal.</a:t>
            </a:r>
          </a:p>
          <a:p>
            <a:r>
              <a:rPr lang="en-GB"/>
              <a:t>Thank you. we will keep building these skills step by step.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Academic Integrity and Avoiding Plagiarism. It will help you understand some of the concepts we covered today better. </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49</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a:t>For those of you that took a digital helper badge today, and helped others, let's give a round of applause.</a:t>
            </a:r>
          </a:p>
          <a:p>
            <a:r>
              <a:rPr lang="en-GB"/>
              <a:t>Don't forget. Take a selfie with your badge and post it in the Digital Helper forum on Moodle.</a:t>
            </a:r>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50</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know Microsoft Office is used by many businesses. Microsoft offers a set of certifications to show who can use office tools at a professional level. Such a certification shows your ability with an office tool, and it proves you can do it in a business environment. </a:t>
            </a:r>
          </a:p>
        </p:txBody>
      </p:sp>
      <p:sp>
        <p:nvSpPr>
          <p:cNvPr id="4" name="Slide Number Placeholder 3"/>
          <p:cNvSpPr>
            <a:spLocks noGrp="1"/>
          </p:cNvSpPr>
          <p:nvPr>
            <p:ph type="sldNum" sz="quarter" idx="5"/>
          </p:nvPr>
        </p:nvSpPr>
        <p:spPr/>
        <p:txBody>
          <a:bodyPr/>
          <a:lstStyle/>
          <a:p>
            <a:fld id="{26697777-AA71-4FEA-8726-D9F7C99D48EE}" type="slidenum">
              <a:rPr lang="en-GB" smtClean="0"/>
              <a:t>51</a:t>
            </a:fld>
            <a:endParaRPr lang="en-GB"/>
          </a:p>
        </p:txBody>
      </p:sp>
    </p:spTree>
    <p:extLst>
      <p:ext uri="{BB962C8B-B14F-4D97-AF65-F5344CB8AC3E}">
        <p14:creationId xmlns:p14="http://schemas.microsoft.com/office/powerpoint/2010/main" val="9402130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UWTSD student,  you can access to the learning and exams to get a Microsoft Specialist Certification. You don’t have to pay for the exam or the learning materials, the university covers all such costs. But you do need to put in the work and pass the exam. </a:t>
            </a:r>
          </a:p>
          <a:p>
            <a:r>
              <a:rPr lang="en-GB" dirty="0"/>
              <a:t>As part of this module, you can start your learning for one certification. Go to moodle, under digital skills, and then to the Microsoft Specialist tile. Go through the information there to learn how to start on your specialist journey. </a:t>
            </a:r>
          </a:p>
        </p:txBody>
      </p:sp>
      <p:sp>
        <p:nvSpPr>
          <p:cNvPr id="4" name="Slide Number Placeholder 3"/>
          <p:cNvSpPr>
            <a:spLocks noGrp="1"/>
          </p:cNvSpPr>
          <p:nvPr>
            <p:ph type="sldNum" sz="quarter" idx="5"/>
          </p:nvPr>
        </p:nvSpPr>
        <p:spPr/>
        <p:txBody>
          <a:bodyPr/>
          <a:lstStyle/>
          <a:p>
            <a:fld id="{26697777-AA71-4FEA-8726-D9F7C99D48EE}" type="slidenum">
              <a:rPr lang="en-GB" smtClean="0"/>
              <a:t>52</a:t>
            </a:fld>
            <a:endParaRPr lang="en-GB"/>
          </a:p>
        </p:txBody>
      </p:sp>
    </p:spTree>
    <p:extLst>
      <p:ext uri="{BB962C8B-B14F-4D97-AF65-F5344CB8AC3E}">
        <p14:creationId xmlns:p14="http://schemas.microsoft.com/office/powerpoint/2010/main" val="17774173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03/05/2026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03/05/2026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03/05/2026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03/05/2026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03/05/2026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03/05/2026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03/05/2026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03/05/2026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03/05/2026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cio.com/article/278677/enterprise-resource-planning-10-famous-erp-disasters-dustups-and-disappointments.html"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www.linkedin.com/pulse/linkedins-impact-job-hunting-facts-figures-2025-sagar-hedau-okdwf"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linkedin.com/pulse/linkedins-impact-job-hunting-facts-figures-2025-sagar-hedau-okdwf"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hyperlink" Target="https://sqmagazine.co.uk/linkedin-statistics/"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hyperlink" Target="https://headshots-inc.com/blog/top-5-linkedin-profile-photo-mistakes-for-job-seekers/"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9.png"/><Relationship Id="rId5" Type="http://schemas.microsoft.com/office/2017/04/relationships/track" Target="../media/track1.vtt"/><Relationship Id="rId4" Type="http://schemas.openxmlformats.org/officeDocument/2006/relationships/notesSlide" Target="../notesSlides/notesSlide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3.jpeg"/></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4.xml"/><Relationship Id="rId1" Type="http://schemas.openxmlformats.org/officeDocument/2006/relationships/video" Target="https://www.youtube.com/embed/yiZkk4xdANg?feature=oembed"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1.jpeg"/></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1.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a:normAutofit/>
          </a:bodyPr>
          <a:lstStyle/>
          <a:p>
            <a:r>
              <a:rPr lang="en-GB">
                <a:ea typeface="Calibri"/>
                <a:cs typeface="Calibri"/>
              </a:rPr>
              <a:t>LCLM4002 Digital Skills</a:t>
            </a:r>
          </a:p>
          <a:p>
            <a:r>
              <a:rPr lang="en-GB">
                <a:ea typeface="Calibri"/>
                <a:cs typeface="Calibri"/>
              </a:rPr>
              <a:t>Week 2</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516033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3" name="Content Placeholder 2">
            <a:extLst>
              <a:ext uri="{FF2B5EF4-FFF2-40B4-BE49-F238E27FC236}">
                <a16:creationId xmlns:a16="http://schemas.microsoft.com/office/drawing/2014/main" id="{AC5DC29F-8EC6-0A67-581B-42A8963BB165}"/>
              </a:ext>
            </a:extLst>
          </p:cNvPr>
          <p:cNvSpPr>
            <a:spLocks noGrp="1"/>
          </p:cNvSpPr>
          <p:nvPr>
            <p:ph idx="1"/>
          </p:nvPr>
        </p:nvSpPr>
        <p:spPr/>
        <p:txBody>
          <a:bodyPr vert="horz" lIns="91440" tIns="45720" rIns="91440" bIns="45720" rtlCol="0" anchor="t">
            <a:normAutofit/>
          </a:bodyPr>
          <a:lstStyle/>
          <a:p>
            <a:r>
              <a:rPr lang="en-GB"/>
              <a:t>Let's go to VEVOX</a:t>
            </a:r>
          </a:p>
        </p:txBody>
      </p:sp>
      <p:pic>
        <p:nvPicPr>
          <p:cNvPr id="4" name="Picture 3" descr="A black and white logo&#10;&#10;AI-generated content may be incorrect.">
            <a:hlinkClick r:id="rId3"/>
            <a:extLst>
              <a:ext uri="{FF2B5EF4-FFF2-40B4-BE49-F238E27FC236}">
                <a16:creationId xmlns:a16="http://schemas.microsoft.com/office/drawing/2014/main" id="{4A8A463A-C02E-E05E-4437-B620E1DB481F}"/>
              </a:ext>
            </a:extLst>
          </p:cNvPr>
          <p:cNvPicPr>
            <a:picLocks noChangeAspect="1"/>
          </p:cNvPicPr>
          <p:nvPr/>
        </p:nvPicPr>
        <p:blipFill>
          <a:blip r:embed="rId4"/>
          <a:stretch>
            <a:fillRect/>
          </a:stretch>
        </p:blipFill>
        <p:spPr>
          <a:xfrm>
            <a:off x="3733800" y="3430588"/>
            <a:ext cx="4724400" cy="962025"/>
          </a:xfrm>
          <a:prstGeom prst="rect">
            <a:avLst/>
          </a:prstGeom>
        </p:spPr>
      </p:pic>
    </p:spTree>
    <p:extLst>
      <p:ext uri="{BB962C8B-B14F-4D97-AF65-F5344CB8AC3E}">
        <p14:creationId xmlns:p14="http://schemas.microsoft.com/office/powerpoint/2010/main" val="1961615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528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From today,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Tree>
    <p:extLst>
      <p:ext uri="{BB962C8B-B14F-4D97-AF65-F5344CB8AC3E}">
        <p14:creationId xmlns:p14="http://schemas.microsoft.com/office/powerpoint/2010/main" val="3556821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CACE-C3CE-AAF4-F03C-2E09492FCA2C}"/>
              </a:ext>
            </a:extLst>
          </p:cNvPr>
          <p:cNvSpPr>
            <a:spLocks noGrp="1"/>
          </p:cNvSpPr>
          <p:nvPr>
            <p:ph type="ctrTitle"/>
          </p:nvPr>
        </p:nvSpPr>
        <p:spPr>
          <a:xfrm>
            <a:off x="552451" y="2027237"/>
            <a:ext cx="6000750" cy="2306637"/>
          </a:xfrm>
        </p:spPr>
        <p:txBody>
          <a:bodyPr anchor="b">
            <a:normAutofit/>
          </a:bodyPr>
          <a:lstStyle/>
          <a:p>
            <a:r>
              <a:rPr lang="en-GB"/>
              <a:t>Assessments and Deadlines</a:t>
            </a:r>
          </a:p>
        </p:txBody>
      </p:sp>
      <p:sp>
        <p:nvSpPr>
          <p:cNvPr id="10" name="Subtitle 2">
            <a:extLst>
              <a:ext uri="{FF2B5EF4-FFF2-40B4-BE49-F238E27FC236}">
                <a16:creationId xmlns:a16="http://schemas.microsoft.com/office/drawing/2014/main" id="{2DCA283F-9B25-35AF-163B-69FEC8A1A674}"/>
              </a:ext>
            </a:extLst>
          </p:cNvPr>
          <p:cNvSpPr>
            <a:spLocks noGrp="1"/>
          </p:cNvSpPr>
          <p:nvPr>
            <p:ph type="subTitle" idx="1"/>
          </p:nvPr>
        </p:nvSpPr>
        <p:spPr>
          <a:xfrm>
            <a:off x="552451" y="4506913"/>
            <a:ext cx="6000750" cy="1655762"/>
          </a:xfrm>
        </p:spPr>
        <p:txBody>
          <a:bodyPr/>
          <a:lstStyle/>
          <a:p>
            <a:endParaRPr lang="en-US"/>
          </a:p>
        </p:txBody>
      </p:sp>
      <p:pic>
        <p:nvPicPr>
          <p:cNvPr id="5" name="Picture 4" descr="Close up of pin and stethoscope, pinned on doctor's appointment">
            <a:extLst>
              <a:ext uri="{FF2B5EF4-FFF2-40B4-BE49-F238E27FC236}">
                <a16:creationId xmlns:a16="http://schemas.microsoft.com/office/drawing/2014/main" id="{6616263A-3DA4-1EFB-65CB-C2732667B880}"/>
              </a:ext>
            </a:extLst>
          </p:cNvPr>
          <p:cNvPicPr>
            <a:picLocks noChangeAspect="1"/>
          </p:cNvPicPr>
          <p:nvPr/>
        </p:nvPicPr>
        <p:blipFill>
          <a:blip r:embed="rId3">
            <a:extLst>
              <a:ext uri="{28A0092B-C50C-407E-A947-70E740481C1C}">
                <a14:useLocalDpi xmlns:a14="http://schemas.microsoft.com/office/drawing/2010/main" val="0"/>
              </a:ext>
            </a:extLst>
          </a:blip>
          <a:srcRect l="12805" r="35324"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3527928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FE175-A687-BF8E-AD62-43FB264C73B4}"/>
              </a:ext>
            </a:extLst>
          </p:cNvPr>
          <p:cNvSpPr>
            <a:spLocks noGrp="1"/>
          </p:cNvSpPr>
          <p:nvPr>
            <p:ph type="title"/>
          </p:nvPr>
        </p:nvSpPr>
        <p:spPr/>
        <p:txBody>
          <a:bodyPr/>
          <a:lstStyle/>
          <a:p>
            <a:r>
              <a:rPr lang="en-GB"/>
              <a:t>Digital Skills – Your Assessments</a:t>
            </a:r>
          </a:p>
        </p:txBody>
      </p:sp>
      <p:sp>
        <p:nvSpPr>
          <p:cNvPr id="3" name="Content Placeholder 2">
            <a:extLst>
              <a:ext uri="{FF2B5EF4-FFF2-40B4-BE49-F238E27FC236}">
                <a16:creationId xmlns:a16="http://schemas.microsoft.com/office/drawing/2014/main" id="{48479FD3-94BF-D3AA-3E00-8B82A198EB20}"/>
              </a:ext>
            </a:extLst>
          </p:cNvPr>
          <p:cNvSpPr>
            <a:spLocks noGrp="1"/>
          </p:cNvSpPr>
          <p:nvPr>
            <p:ph sz="half" idx="1"/>
          </p:nvPr>
        </p:nvSpPr>
        <p:spPr/>
        <p:txBody>
          <a:bodyPr/>
          <a:lstStyle/>
          <a:p>
            <a:r>
              <a:rPr lang="en-GB"/>
              <a:t>You will complete three assessments in this module.</a:t>
            </a:r>
          </a:p>
          <a:p>
            <a:r>
              <a:rPr lang="en-GB"/>
              <a:t>They help you learn new digital skills and show your progress.</a:t>
            </a:r>
          </a:p>
          <a:p>
            <a:r>
              <a:rPr lang="en-GB"/>
              <a:t>We will learn each skill step‑by‑step in class.</a:t>
            </a:r>
          </a:p>
          <a:p>
            <a:endParaRPr lang="en-GB"/>
          </a:p>
        </p:txBody>
      </p:sp>
      <p:sp>
        <p:nvSpPr>
          <p:cNvPr id="4" name="Content Placeholder 3">
            <a:extLst>
              <a:ext uri="{FF2B5EF4-FFF2-40B4-BE49-F238E27FC236}">
                <a16:creationId xmlns:a16="http://schemas.microsoft.com/office/drawing/2014/main" id="{223B0301-C028-A46C-E95C-06C6BB4B4869}"/>
              </a:ext>
            </a:extLst>
          </p:cNvPr>
          <p:cNvSpPr>
            <a:spLocks noGrp="1"/>
          </p:cNvSpPr>
          <p:nvPr>
            <p:ph sz="half" idx="2"/>
          </p:nvPr>
        </p:nvSpPr>
        <p:spPr/>
        <p:txBody>
          <a:bodyPr/>
          <a:lstStyle/>
          <a:p>
            <a:r>
              <a:rPr lang="en-GB"/>
              <a:t>DS1: My Digital Life – 20% (Week 4)</a:t>
            </a:r>
          </a:p>
          <a:p>
            <a:r>
              <a:rPr lang="en-GB"/>
              <a:t>DS2: Business Digital Task – 40% (Week 7)</a:t>
            </a:r>
          </a:p>
          <a:p>
            <a:r>
              <a:rPr lang="en-GB"/>
              <a:t>DS3: Digital Portfolio + Audio Reflection – 40% (Week 10)</a:t>
            </a:r>
          </a:p>
          <a:p>
            <a:endParaRPr lang="en-GB"/>
          </a:p>
        </p:txBody>
      </p:sp>
    </p:spTree>
    <p:extLst>
      <p:ext uri="{BB962C8B-B14F-4D97-AF65-F5344CB8AC3E}">
        <p14:creationId xmlns:p14="http://schemas.microsoft.com/office/powerpoint/2010/main" val="349348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89277-F48C-6A20-F14D-CC4EFC4D69F4}"/>
              </a:ext>
            </a:extLst>
          </p:cNvPr>
          <p:cNvSpPr>
            <a:spLocks noGrp="1"/>
          </p:cNvSpPr>
          <p:nvPr>
            <p:ph type="title"/>
          </p:nvPr>
        </p:nvSpPr>
        <p:spPr/>
        <p:txBody>
          <a:bodyPr>
            <a:normAutofit/>
          </a:bodyPr>
          <a:lstStyle/>
          <a:p>
            <a:r>
              <a:rPr lang="en-GB"/>
              <a:t>My Digital Life (20%)</a:t>
            </a:r>
            <a:br>
              <a:rPr lang="en-GB"/>
            </a:br>
            <a:r>
              <a:rPr lang="en-GB"/>
              <a:t>Due: Week 4</a:t>
            </a:r>
          </a:p>
        </p:txBody>
      </p:sp>
      <p:sp>
        <p:nvSpPr>
          <p:cNvPr id="3" name="Content Placeholder 2">
            <a:extLst>
              <a:ext uri="{FF2B5EF4-FFF2-40B4-BE49-F238E27FC236}">
                <a16:creationId xmlns:a16="http://schemas.microsoft.com/office/drawing/2014/main" id="{F694C430-EEAC-5B88-1E73-0AAC9B8CCB17}"/>
              </a:ext>
            </a:extLst>
          </p:cNvPr>
          <p:cNvSpPr>
            <a:spLocks noGrp="1"/>
          </p:cNvSpPr>
          <p:nvPr>
            <p:ph sz="half" idx="1"/>
          </p:nvPr>
        </p:nvSpPr>
        <p:spPr/>
        <p:txBody>
          <a:bodyPr>
            <a:normAutofit fontScale="85000" lnSpcReduction="10000"/>
          </a:bodyPr>
          <a:lstStyle/>
          <a:p>
            <a:pPr marL="0" indent="0">
              <a:buNone/>
            </a:pPr>
            <a:r>
              <a:rPr lang="en-GB"/>
              <a:t>What you do:</a:t>
            </a:r>
          </a:p>
          <a:p>
            <a:endParaRPr lang="en-GB"/>
          </a:p>
          <a:p>
            <a:r>
              <a:rPr lang="en-GB"/>
              <a:t>Show how you use digital tools in daily life</a:t>
            </a:r>
          </a:p>
          <a:p>
            <a:r>
              <a:rPr lang="en-GB"/>
              <a:t>Add screenshots or photos</a:t>
            </a:r>
          </a:p>
          <a:p>
            <a:r>
              <a:rPr lang="en-GB"/>
              <a:t>Write a short paragraph about:</a:t>
            </a:r>
          </a:p>
          <a:p>
            <a:pPr lvl="1"/>
            <a:r>
              <a:rPr lang="en-GB"/>
              <a:t>tools you use</a:t>
            </a:r>
          </a:p>
          <a:p>
            <a:pPr lvl="1"/>
            <a:r>
              <a:rPr lang="en-GB"/>
              <a:t>what you feel good at</a:t>
            </a:r>
          </a:p>
          <a:p>
            <a:pPr lvl="1"/>
            <a:r>
              <a:rPr lang="en-GB"/>
              <a:t>what you want to improve</a:t>
            </a:r>
          </a:p>
          <a:p>
            <a:pPr lvl="1"/>
            <a:r>
              <a:rPr lang="en-GB"/>
              <a:t>why these skills matter</a:t>
            </a:r>
          </a:p>
          <a:p>
            <a:endParaRPr lang="en-GB"/>
          </a:p>
          <a:p>
            <a:endParaRPr lang="en-GB"/>
          </a:p>
        </p:txBody>
      </p:sp>
      <p:sp>
        <p:nvSpPr>
          <p:cNvPr id="4" name="Content Placeholder 3">
            <a:extLst>
              <a:ext uri="{FF2B5EF4-FFF2-40B4-BE49-F238E27FC236}">
                <a16:creationId xmlns:a16="http://schemas.microsoft.com/office/drawing/2014/main" id="{BD5DC2A7-C8E8-2526-A01F-D272A75964B5}"/>
              </a:ext>
            </a:extLst>
          </p:cNvPr>
          <p:cNvSpPr>
            <a:spLocks noGrp="1"/>
          </p:cNvSpPr>
          <p:nvPr>
            <p:ph sz="half" idx="2"/>
          </p:nvPr>
        </p:nvSpPr>
        <p:spPr/>
        <p:txBody>
          <a:bodyPr>
            <a:normAutofit fontScale="85000" lnSpcReduction="10000"/>
          </a:bodyPr>
          <a:lstStyle/>
          <a:p>
            <a:pPr marL="0" indent="0">
              <a:buNone/>
            </a:pPr>
            <a:r>
              <a:rPr lang="en-GB"/>
              <a:t>Why this is important:</a:t>
            </a:r>
          </a:p>
          <a:p>
            <a:r>
              <a:rPr lang="en-GB"/>
              <a:t>You already have digital skills.</a:t>
            </a:r>
          </a:p>
          <a:p>
            <a:r>
              <a:rPr lang="en-GB"/>
              <a:t>This task helps you see what you can do now.</a:t>
            </a:r>
          </a:p>
          <a:p>
            <a:endParaRPr lang="en-GB"/>
          </a:p>
        </p:txBody>
      </p:sp>
    </p:spTree>
    <p:extLst>
      <p:ext uri="{BB962C8B-B14F-4D97-AF65-F5344CB8AC3E}">
        <p14:creationId xmlns:p14="http://schemas.microsoft.com/office/powerpoint/2010/main" val="394778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2B986-75E4-F66E-DECC-87CB19CB51F1}"/>
              </a:ext>
            </a:extLst>
          </p:cNvPr>
          <p:cNvSpPr>
            <a:spLocks noGrp="1"/>
          </p:cNvSpPr>
          <p:nvPr>
            <p:ph type="title"/>
          </p:nvPr>
        </p:nvSpPr>
        <p:spPr/>
        <p:txBody>
          <a:bodyPr>
            <a:normAutofit/>
          </a:bodyPr>
          <a:lstStyle/>
          <a:p>
            <a:r>
              <a:rPr lang="en-GB"/>
              <a:t>Business Digital Task (40%)</a:t>
            </a:r>
            <a:br>
              <a:rPr lang="en-GB"/>
            </a:br>
            <a:r>
              <a:rPr lang="en-GB"/>
              <a:t>Due: Week 7</a:t>
            </a:r>
          </a:p>
        </p:txBody>
      </p:sp>
      <p:sp>
        <p:nvSpPr>
          <p:cNvPr id="3" name="Content Placeholder 2">
            <a:extLst>
              <a:ext uri="{FF2B5EF4-FFF2-40B4-BE49-F238E27FC236}">
                <a16:creationId xmlns:a16="http://schemas.microsoft.com/office/drawing/2014/main" id="{7A352F7D-79D9-5B01-7C90-C601120071FE}"/>
              </a:ext>
            </a:extLst>
          </p:cNvPr>
          <p:cNvSpPr>
            <a:spLocks noGrp="1"/>
          </p:cNvSpPr>
          <p:nvPr>
            <p:ph sz="half" idx="1"/>
          </p:nvPr>
        </p:nvSpPr>
        <p:spPr/>
        <p:txBody>
          <a:bodyPr>
            <a:normAutofit fontScale="77500" lnSpcReduction="20000"/>
          </a:bodyPr>
          <a:lstStyle/>
          <a:p>
            <a:pPr marL="0" indent="0">
              <a:buNone/>
            </a:pPr>
            <a:r>
              <a:rPr lang="en-GB"/>
              <a:t>What you do:</a:t>
            </a:r>
          </a:p>
          <a:p>
            <a:r>
              <a:rPr lang="en-GB"/>
              <a:t>Create one digital piece of work for a business task using a tool like:</a:t>
            </a:r>
          </a:p>
          <a:p>
            <a:pPr lvl="1"/>
            <a:r>
              <a:rPr lang="en-GB"/>
              <a:t>Word</a:t>
            </a:r>
          </a:p>
          <a:p>
            <a:pPr lvl="1"/>
            <a:r>
              <a:rPr lang="en-GB"/>
              <a:t>Excel</a:t>
            </a:r>
          </a:p>
          <a:p>
            <a:pPr lvl="1"/>
            <a:r>
              <a:rPr lang="en-GB"/>
              <a:t>PowerPoint</a:t>
            </a:r>
          </a:p>
          <a:p>
            <a:pPr lvl="1"/>
            <a:r>
              <a:rPr lang="en-GB"/>
              <a:t>Adobe Express</a:t>
            </a:r>
          </a:p>
          <a:p>
            <a:r>
              <a:rPr lang="en-GB"/>
              <a:t>You also write a short log explaining:</a:t>
            </a:r>
          </a:p>
          <a:p>
            <a:pPr lvl="1"/>
            <a:r>
              <a:rPr lang="en-GB"/>
              <a:t>why you chose the tool</a:t>
            </a:r>
          </a:p>
          <a:p>
            <a:pPr lvl="1"/>
            <a:r>
              <a:rPr lang="en-GB"/>
              <a:t>what information you used</a:t>
            </a:r>
          </a:p>
          <a:p>
            <a:pPr lvl="1"/>
            <a:r>
              <a:rPr lang="en-GB"/>
              <a:t>what changes you made</a:t>
            </a:r>
          </a:p>
          <a:p>
            <a:pPr lvl="1"/>
            <a:r>
              <a:rPr lang="en-GB"/>
              <a:t>how you improved your work</a:t>
            </a:r>
          </a:p>
          <a:p>
            <a:endParaRPr lang="en-GB"/>
          </a:p>
        </p:txBody>
      </p:sp>
      <p:sp>
        <p:nvSpPr>
          <p:cNvPr id="4" name="Content Placeholder 3">
            <a:extLst>
              <a:ext uri="{FF2B5EF4-FFF2-40B4-BE49-F238E27FC236}">
                <a16:creationId xmlns:a16="http://schemas.microsoft.com/office/drawing/2014/main" id="{8790B44A-8C93-52D8-3AC0-50596870F611}"/>
              </a:ext>
            </a:extLst>
          </p:cNvPr>
          <p:cNvSpPr>
            <a:spLocks noGrp="1"/>
          </p:cNvSpPr>
          <p:nvPr>
            <p:ph sz="half" idx="2"/>
          </p:nvPr>
        </p:nvSpPr>
        <p:spPr/>
        <p:txBody>
          <a:bodyPr>
            <a:normAutofit fontScale="77500" lnSpcReduction="20000"/>
          </a:bodyPr>
          <a:lstStyle/>
          <a:p>
            <a:pPr marL="0" indent="0">
              <a:buNone/>
            </a:pPr>
            <a:r>
              <a:rPr lang="en-GB"/>
              <a:t>Why this is important:</a:t>
            </a:r>
          </a:p>
          <a:p>
            <a:r>
              <a:rPr lang="en-GB"/>
              <a:t>You learn digital tools used in business and practise making clear, professional work.</a:t>
            </a:r>
          </a:p>
          <a:p>
            <a:endParaRPr lang="en-GB"/>
          </a:p>
        </p:txBody>
      </p:sp>
    </p:spTree>
    <p:extLst>
      <p:ext uri="{BB962C8B-B14F-4D97-AF65-F5344CB8AC3E}">
        <p14:creationId xmlns:p14="http://schemas.microsoft.com/office/powerpoint/2010/main" val="2134218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3C91C-DBF0-4282-AF79-53E680BBDB8E}"/>
              </a:ext>
            </a:extLst>
          </p:cNvPr>
          <p:cNvSpPr>
            <a:spLocks noGrp="1"/>
          </p:cNvSpPr>
          <p:nvPr>
            <p:ph type="title"/>
          </p:nvPr>
        </p:nvSpPr>
        <p:spPr/>
        <p:txBody>
          <a:bodyPr>
            <a:normAutofit fontScale="90000"/>
          </a:bodyPr>
          <a:lstStyle/>
          <a:p>
            <a:r>
              <a:rPr lang="en-GB"/>
              <a:t>Digital Portfolio + Audio Reflection (40%)</a:t>
            </a:r>
            <a:br>
              <a:rPr lang="en-GB"/>
            </a:br>
            <a:r>
              <a:rPr lang="en-GB"/>
              <a:t>Due: Week 10</a:t>
            </a:r>
          </a:p>
        </p:txBody>
      </p:sp>
      <p:sp>
        <p:nvSpPr>
          <p:cNvPr id="3" name="Content Placeholder 2">
            <a:extLst>
              <a:ext uri="{FF2B5EF4-FFF2-40B4-BE49-F238E27FC236}">
                <a16:creationId xmlns:a16="http://schemas.microsoft.com/office/drawing/2014/main" id="{4FD75A5E-B210-F1C3-7681-1B71F6E531A3}"/>
              </a:ext>
            </a:extLst>
          </p:cNvPr>
          <p:cNvSpPr>
            <a:spLocks noGrp="1"/>
          </p:cNvSpPr>
          <p:nvPr>
            <p:ph sz="half" idx="1"/>
          </p:nvPr>
        </p:nvSpPr>
        <p:spPr/>
        <p:txBody>
          <a:bodyPr>
            <a:normAutofit fontScale="70000" lnSpcReduction="20000"/>
          </a:bodyPr>
          <a:lstStyle/>
          <a:p>
            <a:pPr marL="0" indent="0">
              <a:buNone/>
            </a:pPr>
            <a:r>
              <a:rPr lang="en-GB"/>
              <a:t>What you do:</a:t>
            </a:r>
          </a:p>
          <a:p>
            <a:r>
              <a:rPr lang="en-GB"/>
              <a:t>Choose 3–5 pieces of digital work from this module (e.g., spreadsheet, document, slide, layout).</a:t>
            </a:r>
          </a:p>
          <a:p>
            <a:r>
              <a:rPr lang="en-GB"/>
              <a:t>Record a short audio or video (a voice note is fine) explaining:</a:t>
            </a:r>
          </a:p>
          <a:p>
            <a:pPr lvl="1"/>
            <a:r>
              <a:rPr lang="en-GB"/>
              <a:t>what your portfolio shows</a:t>
            </a:r>
          </a:p>
          <a:p>
            <a:pPr lvl="1"/>
            <a:r>
              <a:rPr lang="en-GB"/>
              <a:t>what skills you used</a:t>
            </a:r>
          </a:p>
          <a:p>
            <a:pPr lvl="1"/>
            <a:r>
              <a:rPr lang="en-GB"/>
              <a:t>what you can do well now</a:t>
            </a:r>
          </a:p>
          <a:p>
            <a:pPr lvl="1"/>
            <a:r>
              <a:rPr lang="en-GB"/>
              <a:t>what was hard at the start</a:t>
            </a:r>
          </a:p>
          <a:p>
            <a:pPr lvl="1"/>
            <a:r>
              <a:rPr lang="en-GB"/>
              <a:t>what you can now do independently</a:t>
            </a:r>
          </a:p>
          <a:p>
            <a:pPr lvl="1"/>
            <a:r>
              <a:rPr lang="en-GB"/>
              <a:t>how these skills help in study and work</a:t>
            </a:r>
          </a:p>
          <a:p>
            <a:endParaRPr lang="en-GB"/>
          </a:p>
        </p:txBody>
      </p:sp>
      <p:sp>
        <p:nvSpPr>
          <p:cNvPr id="4" name="Content Placeholder 3">
            <a:extLst>
              <a:ext uri="{FF2B5EF4-FFF2-40B4-BE49-F238E27FC236}">
                <a16:creationId xmlns:a16="http://schemas.microsoft.com/office/drawing/2014/main" id="{1C759E9A-CB2F-225A-EA2B-A824651E0583}"/>
              </a:ext>
            </a:extLst>
          </p:cNvPr>
          <p:cNvSpPr>
            <a:spLocks noGrp="1"/>
          </p:cNvSpPr>
          <p:nvPr>
            <p:ph sz="half" idx="2"/>
          </p:nvPr>
        </p:nvSpPr>
        <p:spPr/>
        <p:txBody>
          <a:bodyPr>
            <a:normAutofit fontScale="70000" lnSpcReduction="20000"/>
          </a:bodyPr>
          <a:lstStyle/>
          <a:p>
            <a:pPr marL="0" indent="0">
              <a:buNone/>
            </a:pPr>
            <a:r>
              <a:rPr lang="en-GB"/>
              <a:t>Why this is important:</a:t>
            </a:r>
          </a:p>
          <a:p>
            <a:r>
              <a:rPr lang="en-GB"/>
              <a:t>It shows your growth.</a:t>
            </a:r>
          </a:p>
          <a:p>
            <a:r>
              <a:rPr lang="en-GB"/>
              <a:t>It builds confidence using digital and audio tools.</a:t>
            </a:r>
          </a:p>
          <a:p>
            <a:endParaRPr lang="en-GB"/>
          </a:p>
        </p:txBody>
      </p:sp>
    </p:spTree>
    <p:extLst>
      <p:ext uri="{BB962C8B-B14F-4D97-AF65-F5344CB8AC3E}">
        <p14:creationId xmlns:p14="http://schemas.microsoft.com/office/powerpoint/2010/main" val="221752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B72859-0B98-9600-DDEE-5A1911540BFD}"/>
              </a:ext>
            </a:extLst>
          </p:cNvPr>
          <p:cNvSpPr>
            <a:spLocks noGrp="1"/>
          </p:cNvSpPr>
          <p:nvPr>
            <p:ph type="title"/>
          </p:nvPr>
        </p:nvSpPr>
        <p:spPr/>
        <p:txBody>
          <a:bodyPr/>
          <a:lstStyle/>
          <a:p>
            <a:r>
              <a:rPr lang="en-GB" b="1">
                <a:solidFill>
                  <a:schemeClr val="tx1"/>
                </a:solidFill>
                <a:latin typeface="+mn-lt"/>
                <a:ea typeface="+mn-ea"/>
                <a:cs typeface="+mn-cs"/>
              </a:rPr>
              <a:t>What We Look For</a:t>
            </a:r>
            <a:endParaRPr lang="en-GB"/>
          </a:p>
        </p:txBody>
      </p:sp>
      <p:sp>
        <p:nvSpPr>
          <p:cNvPr id="6" name="Content Placeholder 5">
            <a:extLst>
              <a:ext uri="{FF2B5EF4-FFF2-40B4-BE49-F238E27FC236}">
                <a16:creationId xmlns:a16="http://schemas.microsoft.com/office/drawing/2014/main" id="{FA6BD3BD-144C-36AB-6635-C654437A7BFA}"/>
              </a:ext>
            </a:extLst>
          </p:cNvPr>
          <p:cNvSpPr>
            <a:spLocks noGrp="1"/>
          </p:cNvSpPr>
          <p:nvPr>
            <p:ph idx="1"/>
          </p:nvPr>
        </p:nvSpPr>
        <p:spPr/>
        <p:txBody>
          <a:bodyPr/>
          <a:lstStyle/>
          <a:p>
            <a:pPr fontAlgn="t"/>
            <a:r>
              <a:rPr lang="en-GB"/>
              <a:t>Your digital skills</a:t>
            </a:r>
          </a:p>
          <a:p>
            <a:pPr fontAlgn="t"/>
            <a:r>
              <a:rPr lang="en-GB"/>
              <a:t>Your progress over time</a:t>
            </a:r>
          </a:p>
          <a:p>
            <a:pPr fontAlgn="t"/>
            <a:r>
              <a:rPr lang="en-GB"/>
              <a:t>How you explain your choices</a:t>
            </a:r>
          </a:p>
          <a:p>
            <a:pPr fontAlgn="t"/>
            <a:r>
              <a:rPr lang="en-GB"/>
              <a:t>Clear communication</a:t>
            </a:r>
          </a:p>
          <a:p>
            <a:pPr fontAlgn="t"/>
            <a:r>
              <a:rPr lang="en-GB"/>
              <a:t>Understanding of how digital skills support work and study</a:t>
            </a:r>
          </a:p>
          <a:p>
            <a:endParaRPr lang="en-GB"/>
          </a:p>
        </p:txBody>
      </p:sp>
    </p:spTree>
    <p:extLst>
      <p:ext uri="{BB962C8B-B14F-4D97-AF65-F5344CB8AC3E}">
        <p14:creationId xmlns:p14="http://schemas.microsoft.com/office/powerpoint/2010/main" val="1795520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D1B2-2EA3-0999-8173-AD0C0AE333E7}"/>
              </a:ext>
            </a:extLst>
          </p:cNvPr>
          <p:cNvSpPr>
            <a:spLocks noGrp="1"/>
          </p:cNvSpPr>
          <p:nvPr>
            <p:ph type="title"/>
          </p:nvPr>
        </p:nvSpPr>
        <p:spPr>
          <a:xfrm>
            <a:off x="1127125" y="365125"/>
            <a:ext cx="10226674" cy="1325563"/>
          </a:xfrm>
        </p:spPr>
        <p:txBody>
          <a:bodyPr anchor="ctr">
            <a:normAutofit/>
          </a:bodyPr>
          <a:lstStyle/>
          <a:p>
            <a:r>
              <a:rPr lang="en-GB"/>
              <a:t>You have already started working on your assessment </a:t>
            </a:r>
          </a:p>
        </p:txBody>
      </p:sp>
      <p:pic>
        <p:nvPicPr>
          <p:cNvPr id="5" name="Content Placeholder 4" descr="Angel face outline with solid fill">
            <a:extLst>
              <a:ext uri="{FF2B5EF4-FFF2-40B4-BE49-F238E27FC236}">
                <a16:creationId xmlns:a16="http://schemas.microsoft.com/office/drawing/2014/main" id="{A52ECBB7-A493-C8DE-DB86-AE123CB412E6}"/>
              </a:ext>
            </a:extLst>
          </p:cNvPr>
          <p:cNvPicPr>
            <a:picLocks noGrp="1" noChangeAspect="1"/>
          </p:cNvPicPr>
          <p:nvPr>
            <p:ph idx="1"/>
          </p:nvPr>
        </p:nvPicPr>
        <p:blipFill>
          <a:blip>
            <a:extLst>
              <a:ext uri="{96DAC541-7B7A-43D3-8B79-37D633B846F1}">
                <asvg:svgBlip xmlns:asvg="http://schemas.microsoft.com/office/drawing/2016/SVG/main" r:embed="rId3"/>
              </a:ext>
            </a:extLst>
          </a:blip>
          <a:stretch>
            <a:fillRect/>
          </a:stretch>
        </p:blipFill>
        <p:spPr>
          <a:xfrm>
            <a:off x="4064793" y="1825625"/>
            <a:ext cx="4351338" cy="4351338"/>
          </a:xfrm>
        </p:spPr>
      </p:pic>
    </p:spTree>
    <p:extLst>
      <p:ext uri="{BB962C8B-B14F-4D97-AF65-F5344CB8AC3E}">
        <p14:creationId xmlns:p14="http://schemas.microsoft.com/office/powerpoint/2010/main" val="3463892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Being Organised about your work</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a:normAutofit/>
          </a:bodyPr>
          <a:lstStyle/>
          <a:p>
            <a:endParaRPr lang="en-GB"/>
          </a:p>
        </p:txBody>
      </p:sp>
      <p:pic>
        <p:nvPicPr>
          <p:cNvPr id="4" name="Picture Placeholder 3" descr="Items on office desk">
            <a:extLst>
              <a:ext uri="{FF2B5EF4-FFF2-40B4-BE49-F238E27FC236}">
                <a16:creationId xmlns:a16="http://schemas.microsoft.com/office/drawing/2014/main" id="{F3834029-4D75-2748-3132-9EEBE07AB74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111" r="24111"/>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92B8-EBEC-8D6E-2B51-B5D513AE64C7}"/>
              </a:ext>
            </a:extLst>
          </p:cNvPr>
          <p:cNvSpPr>
            <a:spLocks noGrp="1"/>
          </p:cNvSpPr>
          <p:nvPr>
            <p:ph type="title"/>
          </p:nvPr>
        </p:nvSpPr>
        <p:spPr/>
        <p:txBody>
          <a:bodyPr/>
          <a:lstStyle/>
          <a:p>
            <a:r>
              <a:rPr lang="en-GB"/>
              <a:t>Finding and Recording Your Deadlines</a:t>
            </a:r>
          </a:p>
        </p:txBody>
      </p:sp>
      <p:sp>
        <p:nvSpPr>
          <p:cNvPr id="3" name="Content Placeholder 2">
            <a:extLst>
              <a:ext uri="{FF2B5EF4-FFF2-40B4-BE49-F238E27FC236}">
                <a16:creationId xmlns:a16="http://schemas.microsoft.com/office/drawing/2014/main" id="{9244A4F4-48F7-FDE6-B8AF-DA263C6D87F7}"/>
              </a:ext>
            </a:extLst>
          </p:cNvPr>
          <p:cNvSpPr>
            <a:spLocks noGrp="1"/>
          </p:cNvSpPr>
          <p:nvPr>
            <p:ph sz="half" idx="1"/>
          </p:nvPr>
        </p:nvSpPr>
        <p:spPr/>
        <p:txBody>
          <a:bodyPr>
            <a:normAutofit lnSpcReduction="10000"/>
          </a:bodyPr>
          <a:lstStyle/>
          <a:p>
            <a:pPr marL="0" indent="0">
              <a:buNone/>
            </a:pPr>
            <a:r>
              <a:rPr lang="en-GB"/>
              <a:t>Today we will:</a:t>
            </a:r>
          </a:p>
          <a:p>
            <a:endParaRPr lang="en-GB"/>
          </a:p>
          <a:p>
            <a:r>
              <a:rPr lang="en-GB"/>
              <a:t>Find our assessment deadlines in Moodle</a:t>
            </a:r>
          </a:p>
          <a:p>
            <a:r>
              <a:rPr lang="en-GB"/>
              <a:t>Add deadlines to Outlook Calendar or Microsoft To Do</a:t>
            </a:r>
          </a:p>
          <a:p>
            <a:r>
              <a:rPr lang="en-GB"/>
              <a:t>Build good business habits for planning work</a:t>
            </a:r>
          </a:p>
          <a:p>
            <a:endParaRPr lang="en-GB"/>
          </a:p>
        </p:txBody>
      </p:sp>
      <p:sp>
        <p:nvSpPr>
          <p:cNvPr id="4" name="Content Placeholder 3">
            <a:extLst>
              <a:ext uri="{FF2B5EF4-FFF2-40B4-BE49-F238E27FC236}">
                <a16:creationId xmlns:a16="http://schemas.microsoft.com/office/drawing/2014/main" id="{11DE0020-8F58-FA57-A190-655FD57DC96D}"/>
              </a:ext>
            </a:extLst>
          </p:cNvPr>
          <p:cNvSpPr>
            <a:spLocks noGrp="1"/>
          </p:cNvSpPr>
          <p:nvPr>
            <p:ph sz="half" idx="2"/>
          </p:nvPr>
        </p:nvSpPr>
        <p:spPr>
          <a:xfrm>
            <a:off x="6274778" y="1825625"/>
            <a:ext cx="5079021" cy="4034262"/>
          </a:xfrm>
        </p:spPr>
        <p:txBody>
          <a:bodyPr>
            <a:normAutofit lnSpcReduction="10000"/>
          </a:bodyPr>
          <a:lstStyle/>
          <a:p>
            <a:pPr marL="0" indent="0">
              <a:buNone/>
            </a:pPr>
            <a:r>
              <a:rPr lang="en-GB"/>
              <a:t>Why this matters in business:</a:t>
            </a:r>
          </a:p>
          <a:p>
            <a:r>
              <a:rPr lang="en-GB"/>
              <a:t>Companies plan projects by using clear deadlines.</a:t>
            </a:r>
          </a:p>
          <a:p>
            <a:r>
              <a:rPr lang="en-GB"/>
              <a:t>Good planning helps teams stay organised and avoid stress.</a:t>
            </a:r>
          </a:p>
          <a:p>
            <a:endParaRPr lang="en-GB"/>
          </a:p>
        </p:txBody>
      </p:sp>
    </p:spTree>
    <p:extLst>
      <p:ext uri="{BB962C8B-B14F-4D97-AF65-F5344CB8AC3E}">
        <p14:creationId xmlns:p14="http://schemas.microsoft.com/office/powerpoint/2010/main" val="2952070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D79B-1317-5F30-420F-3FC08338BF04}"/>
              </a:ext>
            </a:extLst>
          </p:cNvPr>
          <p:cNvSpPr>
            <a:spLocks noGrp="1"/>
          </p:cNvSpPr>
          <p:nvPr>
            <p:ph type="title"/>
          </p:nvPr>
        </p:nvSpPr>
        <p:spPr/>
        <p:txBody>
          <a:bodyPr/>
          <a:lstStyle/>
          <a:p>
            <a:r>
              <a:rPr lang="en-GB"/>
              <a:t>No  planning = no success</a:t>
            </a:r>
          </a:p>
        </p:txBody>
      </p:sp>
      <p:sp>
        <p:nvSpPr>
          <p:cNvPr id="3" name="Content Placeholder 2">
            <a:extLst>
              <a:ext uri="{FF2B5EF4-FFF2-40B4-BE49-F238E27FC236}">
                <a16:creationId xmlns:a16="http://schemas.microsoft.com/office/drawing/2014/main" id="{C5688B3D-93C5-8296-158E-7A5143C36605}"/>
              </a:ext>
            </a:extLst>
          </p:cNvPr>
          <p:cNvSpPr>
            <a:spLocks noGrp="1"/>
          </p:cNvSpPr>
          <p:nvPr>
            <p:ph sz="half" idx="1"/>
          </p:nvPr>
        </p:nvSpPr>
        <p:spPr/>
        <p:txBody>
          <a:bodyPr>
            <a:normAutofit fontScale="70000" lnSpcReduction="20000"/>
          </a:bodyPr>
          <a:lstStyle/>
          <a:p>
            <a:pPr marL="0" indent="0">
              <a:buNone/>
            </a:pPr>
            <a:r>
              <a:rPr lang="en-GB"/>
              <a:t>A real example from the news:</a:t>
            </a:r>
          </a:p>
          <a:p>
            <a:r>
              <a:rPr lang="en-GB"/>
              <a:t>Birmingham City Council had a big project to update its finance and HR systems.</a:t>
            </a:r>
          </a:p>
          <a:p>
            <a:r>
              <a:rPr lang="en-GB"/>
              <a:t>The team missed important deadlines and planning was not clear.</a:t>
            </a:r>
          </a:p>
          <a:p>
            <a:r>
              <a:rPr lang="en-GB"/>
              <a:t>Because of this, the project became much more expensive.</a:t>
            </a:r>
          </a:p>
          <a:p>
            <a:r>
              <a:rPr lang="en-GB"/>
              <a:t>Costs grew from £39 million to over £90 million.</a:t>
            </a:r>
          </a:p>
          <a:p>
            <a:r>
              <a:rPr lang="en-GB"/>
              <a:t>The council did not have a full working finance system for over two years.</a:t>
            </a:r>
          </a:p>
          <a:p>
            <a:endParaRPr lang="en-GB"/>
          </a:p>
        </p:txBody>
      </p:sp>
      <p:pic>
        <p:nvPicPr>
          <p:cNvPr id="6" name="Content Placeholder 5">
            <a:extLst>
              <a:ext uri="{FF2B5EF4-FFF2-40B4-BE49-F238E27FC236}">
                <a16:creationId xmlns:a16="http://schemas.microsoft.com/office/drawing/2014/main" id="{D8667C0B-05A0-70C2-5046-AC60AEE930A4}"/>
              </a:ext>
            </a:extLst>
          </p:cNvPr>
          <p:cNvPicPr>
            <a:picLocks noGrp="1" noChangeAspect="1"/>
          </p:cNvPicPr>
          <p:nvPr>
            <p:ph sz="half" idx="2"/>
          </p:nvPr>
        </p:nvPicPr>
        <p:blipFill>
          <a:blip r:embed="rId3"/>
          <a:stretch>
            <a:fillRect/>
          </a:stretch>
        </p:blipFill>
        <p:spPr>
          <a:xfrm>
            <a:off x="6275388" y="2235554"/>
            <a:ext cx="5078412" cy="3531480"/>
          </a:xfrm>
          <a:prstGeom prst="rect">
            <a:avLst/>
          </a:prstGeom>
        </p:spPr>
      </p:pic>
      <p:sp>
        <p:nvSpPr>
          <p:cNvPr id="9" name="TextBox 8">
            <a:extLst>
              <a:ext uri="{FF2B5EF4-FFF2-40B4-BE49-F238E27FC236}">
                <a16:creationId xmlns:a16="http://schemas.microsoft.com/office/drawing/2014/main" id="{8BB5B18A-DC9D-13ED-8AF3-41FF4B232E81}"/>
              </a:ext>
            </a:extLst>
          </p:cNvPr>
          <p:cNvSpPr txBox="1"/>
          <p:nvPr/>
        </p:nvSpPr>
        <p:spPr>
          <a:xfrm>
            <a:off x="6275388" y="6053069"/>
            <a:ext cx="5379992" cy="769441"/>
          </a:xfrm>
          <a:prstGeom prst="rect">
            <a:avLst/>
          </a:prstGeom>
          <a:noFill/>
        </p:spPr>
        <p:txBody>
          <a:bodyPr wrap="square" lIns="91440" tIns="45720" rIns="91440" bIns="45720" rtlCol="0" anchor="t">
            <a:spAutoFit/>
          </a:bodyPr>
          <a:lstStyle/>
          <a:p>
            <a:r>
              <a:rPr lang="en-GB" sz="1100"/>
              <a:t>Gross, G., </a:t>
            </a:r>
            <a:r>
              <a:rPr lang="en-GB" sz="1100" err="1"/>
              <a:t>Fruhlinger</a:t>
            </a:r>
            <a:r>
              <a:rPr lang="en-GB" sz="1100"/>
              <a:t>, J., Sayer, P. &amp; </a:t>
            </a:r>
            <a:r>
              <a:rPr lang="en-GB" sz="1100" err="1"/>
              <a:t>Wailgum</a:t>
            </a:r>
            <a:r>
              <a:rPr lang="en-GB" sz="1100"/>
              <a:t>, T. (2011) 18 famous ERP disasters, dustups, and disappointments. CIO, 20 December. Available at: </a:t>
            </a:r>
            <a:r>
              <a:rPr lang="en-GB" sz="1100">
                <a:hlinkClick r:id="rId4"/>
              </a:rPr>
              <a:t>https://www.cio.com/article/278677/enterprise-resource-planning-10-famous-erp-disasters-dustups-and-disappointments.html</a:t>
            </a:r>
            <a:r>
              <a:rPr lang="en-GB" sz="1100"/>
              <a:t>  (Accessed: 27 February 2026).</a:t>
            </a:r>
          </a:p>
        </p:txBody>
      </p:sp>
    </p:spTree>
    <p:extLst>
      <p:ext uri="{BB962C8B-B14F-4D97-AF65-F5344CB8AC3E}">
        <p14:creationId xmlns:p14="http://schemas.microsoft.com/office/powerpoint/2010/main" val="297783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3AE44-5170-5F73-660F-86C387B5ECD2}"/>
              </a:ext>
            </a:extLst>
          </p:cNvPr>
          <p:cNvSpPr>
            <a:spLocks noGrp="1"/>
          </p:cNvSpPr>
          <p:nvPr>
            <p:ph type="title"/>
          </p:nvPr>
        </p:nvSpPr>
        <p:spPr/>
        <p:txBody>
          <a:bodyPr/>
          <a:lstStyle/>
          <a:p>
            <a:r>
              <a:rPr lang="en-GB"/>
              <a:t>Where to Find Your Deadlines</a:t>
            </a:r>
          </a:p>
        </p:txBody>
      </p:sp>
      <p:sp>
        <p:nvSpPr>
          <p:cNvPr id="6" name="Content Placeholder 5">
            <a:extLst>
              <a:ext uri="{FF2B5EF4-FFF2-40B4-BE49-F238E27FC236}">
                <a16:creationId xmlns:a16="http://schemas.microsoft.com/office/drawing/2014/main" id="{B824F09E-4C12-A327-F425-ABE54E891D3D}"/>
              </a:ext>
            </a:extLst>
          </p:cNvPr>
          <p:cNvSpPr>
            <a:spLocks noGrp="1"/>
          </p:cNvSpPr>
          <p:nvPr>
            <p:ph sz="half" idx="1"/>
          </p:nvPr>
        </p:nvSpPr>
        <p:spPr/>
        <p:txBody>
          <a:bodyPr/>
          <a:lstStyle/>
          <a:p>
            <a:pPr marL="0" indent="0">
              <a:buNone/>
            </a:pPr>
            <a:r>
              <a:rPr lang="en-GB" b="1"/>
              <a:t>In Moodle you can check:</a:t>
            </a:r>
          </a:p>
          <a:p>
            <a:r>
              <a:rPr lang="en-GB"/>
              <a:t>The Assessment section</a:t>
            </a:r>
          </a:p>
          <a:p>
            <a:endParaRPr lang="en-GB"/>
          </a:p>
        </p:txBody>
      </p:sp>
      <p:sp>
        <p:nvSpPr>
          <p:cNvPr id="7" name="Content Placeholder 6">
            <a:extLst>
              <a:ext uri="{FF2B5EF4-FFF2-40B4-BE49-F238E27FC236}">
                <a16:creationId xmlns:a16="http://schemas.microsoft.com/office/drawing/2014/main" id="{6CA0C0A1-ECD3-4638-25C3-2B201DD115B8}"/>
              </a:ext>
            </a:extLst>
          </p:cNvPr>
          <p:cNvSpPr>
            <a:spLocks noGrp="1"/>
          </p:cNvSpPr>
          <p:nvPr>
            <p:ph sz="half" idx="2"/>
          </p:nvPr>
        </p:nvSpPr>
        <p:spPr/>
        <p:txBody>
          <a:bodyPr/>
          <a:lstStyle/>
          <a:p>
            <a:pPr marL="0" indent="0" fontAlgn="t">
              <a:buNone/>
            </a:pPr>
            <a:r>
              <a:rPr lang="en-GB"/>
              <a:t>Task:</a:t>
            </a:r>
          </a:p>
          <a:p>
            <a:pPr fontAlgn="t"/>
            <a:r>
              <a:rPr lang="en-GB"/>
              <a:t>Open Moodle → Go to Digital Skills → Find all dates for DS1, DS2, and DS3.</a:t>
            </a:r>
          </a:p>
        </p:txBody>
      </p:sp>
      <p:pic>
        <p:nvPicPr>
          <p:cNvPr id="9" name="Online Media 8" title="5 Minute Timer">
            <a:hlinkClick r:id="" action="ppaction://media"/>
            <a:extLst>
              <a:ext uri="{FF2B5EF4-FFF2-40B4-BE49-F238E27FC236}">
                <a16:creationId xmlns:a16="http://schemas.microsoft.com/office/drawing/2014/main" id="{F02876C9-AE31-89AF-0814-01E421CBCCF6}"/>
              </a:ext>
            </a:extLst>
          </p:cNvPr>
          <p:cNvPicPr>
            <a:picLocks noRot="1" noChangeAspect="1"/>
          </p:cNvPicPr>
          <p:nvPr>
            <a:videoFile r:link="rId1"/>
          </p:nvPr>
        </p:nvPicPr>
        <p:blipFill>
          <a:blip r:embed="rId4"/>
          <a:stretch>
            <a:fillRect/>
          </a:stretch>
        </p:blipFill>
        <p:spPr>
          <a:xfrm>
            <a:off x="1127124" y="4174766"/>
            <a:ext cx="4102838" cy="2318109"/>
          </a:xfrm>
          <a:prstGeom prst="rect">
            <a:avLst/>
          </a:prstGeom>
        </p:spPr>
      </p:pic>
    </p:spTree>
    <p:extLst>
      <p:ext uri="{BB962C8B-B14F-4D97-AF65-F5344CB8AC3E}">
        <p14:creationId xmlns:p14="http://schemas.microsoft.com/office/powerpoint/2010/main" val="32142641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128E-0E90-1CC1-8F6F-12115BAC187A}"/>
              </a:ext>
            </a:extLst>
          </p:cNvPr>
          <p:cNvSpPr>
            <a:spLocks noGrp="1"/>
          </p:cNvSpPr>
          <p:nvPr>
            <p:ph type="title"/>
          </p:nvPr>
        </p:nvSpPr>
        <p:spPr/>
        <p:txBody>
          <a:bodyPr/>
          <a:lstStyle/>
          <a:p>
            <a:r>
              <a:rPr lang="en-GB"/>
              <a:t>Organising your deadlines</a:t>
            </a:r>
          </a:p>
        </p:txBody>
      </p:sp>
      <p:sp>
        <p:nvSpPr>
          <p:cNvPr id="3" name="Content Placeholder 2">
            <a:extLst>
              <a:ext uri="{FF2B5EF4-FFF2-40B4-BE49-F238E27FC236}">
                <a16:creationId xmlns:a16="http://schemas.microsoft.com/office/drawing/2014/main" id="{4AE8269F-FDD7-0F87-775A-AB9609F51E45}"/>
              </a:ext>
            </a:extLst>
          </p:cNvPr>
          <p:cNvSpPr>
            <a:spLocks noGrp="1"/>
          </p:cNvSpPr>
          <p:nvPr>
            <p:ph sz="half" idx="1"/>
          </p:nvPr>
        </p:nvSpPr>
        <p:spPr/>
        <p:txBody>
          <a:bodyPr>
            <a:normAutofit lnSpcReduction="10000"/>
          </a:bodyPr>
          <a:lstStyle/>
          <a:p>
            <a:r>
              <a:rPr lang="en-GB"/>
              <a:t>Choose Option A or Option B on the handout</a:t>
            </a:r>
          </a:p>
          <a:p>
            <a:endParaRPr lang="en-GB"/>
          </a:p>
          <a:p>
            <a:r>
              <a:rPr lang="en-GB"/>
              <a:t>Remember to make a screenshot!</a:t>
            </a:r>
          </a:p>
        </p:txBody>
      </p:sp>
      <p:sp>
        <p:nvSpPr>
          <p:cNvPr id="4" name="Content Placeholder 3">
            <a:extLst>
              <a:ext uri="{FF2B5EF4-FFF2-40B4-BE49-F238E27FC236}">
                <a16:creationId xmlns:a16="http://schemas.microsoft.com/office/drawing/2014/main" id="{C940519F-235B-4D8F-6598-424BBC27A26C}"/>
              </a:ext>
            </a:extLst>
          </p:cNvPr>
          <p:cNvSpPr>
            <a:spLocks noGrp="1"/>
          </p:cNvSpPr>
          <p:nvPr>
            <p:ph sz="half" idx="2"/>
          </p:nvPr>
        </p:nvSpPr>
        <p:spPr/>
        <p:txBody>
          <a:bodyPr>
            <a:normAutofit lnSpcReduction="10000"/>
          </a:bodyPr>
          <a:lstStyle/>
          <a:p>
            <a:pPr marL="0" indent="0">
              <a:buNone/>
            </a:pPr>
            <a:r>
              <a:rPr lang="en-GB"/>
              <a:t>Why are you doing this?</a:t>
            </a:r>
          </a:p>
          <a:p>
            <a:r>
              <a:rPr lang="en-GB"/>
              <a:t>Companies use digital calendars to plan work and avoid missing deadlines.</a:t>
            </a:r>
          </a:p>
          <a:p>
            <a:r>
              <a:rPr lang="en-GB"/>
              <a:t>Breaking work into small tasks is a common business practice.</a:t>
            </a:r>
            <a:br>
              <a:rPr lang="en-GB"/>
            </a:br>
            <a:endParaRPr lang="en-GB"/>
          </a:p>
          <a:p>
            <a:pPr marL="0" indent="0">
              <a:buNone/>
            </a:pPr>
            <a:endParaRPr lang="en-GB"/>
          </a:p>
        </p:txBody>
      </p:sp>
      <p:pic>
        <p:nvPicPr>
          <p:cNvPr id="5" name="Online Media 4" title="10 Minute Timer">
            <a:hlinkClick r:id="" action="ppaction://media"/>
            <a:extLst>
              <a:ext uri="{FF2B5EF4-FFF2-40B4-BE49-F238E27FC236}">
                <a16:creationId xmlns:a16="http://schemas.microsoft.com/office/drawing/2014/main" id="{B0BDAB1D-711F-560A-5F87-94E3531B38A2}"/>
              </a:ext>
            </a:extLst>
          </p:cNvPr>
          <p:cNvPicPr>
            <a:picLocks noRot="1" noChangeAspect="1"/>
          </p:cNvPicPr>
          <p:nvPr>
            <a:videoFile r:link="rId1"/>
          </p:nvPr>
        </p:nvPicPr>
        <p:blipFill>
          <a:blip r:embed="rId4"/>
          <a:stretch>
            <a:fillRect/>
          </a:stretch>
        </p:blipFill>
        <p:spPr>
          <a:xfrm>
            <a:off x="1700011" y="4531318"/>
            <a:ext cx="3471774" cy="1961557"/>
          </a:xfrm>
          <a:prstGeom prst="rect">
            <a:avLst/>
          </a:prstGeom>
        </p:spPr>
      </p:pic>
    </p:spTree>
    <p:extLst>
      <p:ext uri="{BB962C8B-B14F-4D97-AF65-F5344CB8AC3E}">
        <p14:creationId xmlns:p14="http://schemas.microsoft.com/office/powerpoint/2010/main" val="9528311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4CFE-E496-4660-591E-A3256CAB0A11}"/>
              </a:ext>
            </a:extLst>
          </p:cNvPr>
          <p:cNvSpPr>
            <a:spLocks noGrp="1"/>
          </p:cNvSpPr>
          <p:nvPr>
            <p:ph type="title"/>
          </p:nvPr>
        </p:nvSpPr>
        <p:spPr/>
        <p:txBody>
          <a:bodyPr/>
          <a:lstStyle/>
          <a:p>
            <a:r>
              <a:rPr lang="en-GB"/>
              <a:t>Organised? YES!</a:t>
            </a:r>
          </a:p>
        </p:txBody>
      </p:sp>
      <p:pic>
        <p:nvPicPr>
          <p:cNvPr id="5" name="Content Placeholder 4" descr="Two people smiling outdoors">
            <a:extLst>
              <a:ext uri="{FF2B5EF4-FFF2-40B4-BE49-F238E27FC236}">
                <a16:creationId xmlns:a16="http://schemas.microsoft.com/office/drawing/2014/main" id="{D8E02173-A462-8515-CED6-6271C9D4171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18520" y="2012950"/>
            <a:ext cx="6243884" cy="4164013"/>
          </a:xfrm>
        </p:spPr>
      </p:pic>
    </p:spTree>
    <p:extLst>
      <p:ext uri="{BB962C8B-B14F-4D97-AF65-F5344CB8AC3E}">
        <p14:creationId xmlns:p14="http://schemas.microsoft.com/office/powerpoint/2010/main" val="730317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90B4-690B-AB47-65FB-D2094A8433E9}"/>
              </a:ext>
            </a:extLst>
          </p:cNvPr>
          <p:cNvSpPr>
            <a:spLocks noGrp="1"/>
          </p:cNvSpPr>
          <p:nvPr>
            <p:ph type="ctrTitle"/>
          </p:nvPr>
        </p:nvSpPr>
        <p:spPr/>
        <p:txBody>
          <a:bodyPr/>
          <a:lstStyle/>
          <a:p>
            <a:r>
              <a:rPr lang="en-GB" err="1"/>
              <a:t>Microtasking</a:t>
            </a:r>
            <a:endParaRPr lang="en-GB"/>
          </a:p>
        </p:txBody>
      </p:sp>
      <p:sp>
        <p:nvSpPr>
          <p:cNvPr id="3" name="Subtitle 2">
            <a:extLst>
              <a:ext uri="{FF2B5EF4-FFF2-40B4-BE49-F238E27FC236}">
                <a16:creationId xmlns:a16="http://schemas.microsoft.com/office/drawing/2014/main" id="{61287B7F-1A8C-FF18-20F6-8BA27EE0320F}"/>
              </a:ext>
            </a:extLst>
          </p:cNvPr>
          <p:cNvSpPr>
            <a:spLocks noGrp="1"/>
          </p:cNvSpPr>
          <p:nvPr>
            <p:ph type="subTitle" idx="1"/>
          </p:nvPr>
        </p:nvSpPr>
        <p:spPr/>
        <p:txBody>
          <a:bodyPr/>
          <a:lstStyle/>
          <a:p>
            <a:endParaRPr lang="en-GB"/>
          </a:p>
        </p:txBody>
      </p:sp>
      <p:pic>
        <p:nvPicPr>
          <p:cNvPr id="6" name="Picture Placeholder 5" descr="Close up of checklist">
            <a:extLst>
              <a:ext uri="{FF2B5EF4-FFF2-40B4-BE49-F238E27FC236}">
                <a16:creationId xmlns:a16="http://schemas.microsoft.com/office/drawing/2014/main" id="{ABF506C6-738A-7F07-ED08-CE2418D2DC2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a:fillRect/>
          </a:stretch>
        </p:blipFill>
        <p:spPr>
          <a:xfrm>
            <a:off x="6862713" y="9427"/>
            <a:ext cx="5329287" cy="6858000"/>
          </a:xfrm>
        </p:spPr>
      </p:pic>
    </p:spTree>
    <p:extLst>
      <p:ext uri="{BB962C8B-B14F-4D97-AF65-F5344CB8AC3E}">
        <p14:creationId xmlns:p14="http://schemas.microsoft.com/office/powerpoint/2010/main" val="1133152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92BA-F721-AEC8-C13E-8E2D47EADCB2}"/>
              </a:ext>
            </a:extLst>
          </p:cNvPr>
          <p:cNvSpPr>
            <a:spLocks noGrp="1"/>
          </p:cNvSpPr>
          <p:nvPr>
            <p:ph type="title"/>
          </p:nvPr>
        </p:nvSpPr>
        <p:spPr>
          <a:xfrm>
            <a:off x="1127125" y="365125"/>
            <a:ext cx="10226674" cy="1325563"/>
          </a:xfrm>
        </p:spPr>
        <p:txBody>
          <a:bodyPr anchor="ctr">
            <a:normAutofit/>
          </a:bodyPr>
          <a:lstStyle/>
          <a:p>
            <a:r>
              <a:rPr lang="en-GB"/>
              <a:t>Organising Activities</a:t>
            </a:r>
          </a:p>
        </p:txBody>
      </p:sp>
      <p:pic>
        <p:nvPicPr>
          <p:cNvPr id="6" name="Picture Placeholder 5">
            <a:extLst>
              <a:ext uri="{FF2B5EF4-FFF2-40B4-BE49-F238E27FC236}">
                <a16:creationId xmlns:a16="http://schemas.microsoft.com/office/drawing/2014/main" id="{F423CFDD-0A99-ABF7-3994-698FB0B1AAE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p:blipFill>
        <p:spPr>
          <a:xfrm>
            <a:off x="1151178" y="1825625"/>
            <a:ext cx="10178568" cy="4351338"/>
          </a:xfrm>
          <a:noFill/>
        </p:spPr>
      </p:pic>
    </p:spTree>
    <p:extLst>
      <p:ext uri="{BB962C8B-B14F-4D97-AF65-F5344CB8AC3E}">
        <p14:creationId xmlns:p14="http://schemas.microsoft.com/office/powerpoint/2010/main" val="1673132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B21C-6AA5-E539-1768-669517B757F2}"/>
              </a:ext>
            </a:extLst>
          </p:cNvPr>
          <p:cNvSpPr>
            <a:spLocks noGrp="1"/>
          </p:cNvSpPr>
          <p:nvPr>
            <p:ph type="title"/>
          </p:nvPr>
        </p:nvSpPr>
        <p:spPr/>
        <p:txBody>
          <a:bodyPr/>
          <a:lstStyle/>
          <a:p>
            <a:r>
              <a:rPr lang="en-GB"/>
              <a:t>Project Management + Tasking</a:t>
            </a:r>
          </a:p>
        </p:txBody>
      </p:sp>
      <p:sp>
        <p:nvSpPr>
          <p:cNvPr id="3" name="Content Placeholder 2">
            <a:extLst>
              <a:ext uri="{FF2B5EF4-FFF2-40B4-BE49-F238E27FC236}">
                <a16:creationId xmlns:a16="http://schemas.microsoft.com/office/drawing/2014/main" id="{553489A4-79EC-622B-84D3-2B479D618912}"/>
              </a:ext>
            </a:extLst>
          </p:cNvPr>
          <p:cNvSpPr>
            <a:spLocks noGrp="1"/>
          </p:cNvSpPr>
          <p:nvPr>
            <p:ph sz="half" idx="1"/>
          </p:nvPr>
        </p:nvSpPr>
        <p:spPr/>
        <p:txBody>
          <a:bodyPr>
            <a:normAutofit lnSpcReduction="10000"/>
          </a:bodyPr>
          <a:lstStyle/>
          <a:p>
            <a:pPr marL="0" indent="0">
              <a:buNone/>
            </a:pPr>
            <a:r>
              <a:rPr lang="en-GB" b="1"/>
              <a:t>“Breaking tasks down helps us to see large tasks as more approachable and doable…”</a:t>
            </a:r>
          </a:p>
          <a:p>
            <a:pPr marL="0" indent="0">
              <a:buNone/>
            </a:pPr>
            <a:r>
              <a:rPr lang="en-GB"/>
              <a:t>Melissa Gratias, Ph.D., workplace productivity coach.</a:t>
            </a:r>
          </a:p>
          <a:p>
            <a:pPr marL="0" indent="0">
              <a:buNone/>
            </a:pPr>
            <a:r>
              <a:rPr lang="en-GB" sz="1050"/>
              <a:t>Boogaard, K. (2019) What’s </a:t>
            </a:r>
            <a:r>
              <a:rPr lang="en-GB" sz="1050" err="1"/>
              <a:t>microproductivity</a:t>
            </a:r>
            <a:r>
              <a:rPr lang="en-GB" sz="1050"/>
              <a:t>? The small habit that will lead you to big wins, Work Life by Atlassian, 3 January. Available at: https://www.atlassian.com/blog/productivity/microproductivity-break-tasks-into-smaller-steps (Accessed: 27 February 2026)</a:t>
            </a:r>
            <a:endParaRPr lang="en-GB"/>
          </a:p>
        </p:txBody>
      </p:sp>
      <p:sp>
        <p:nvSpPr>
          <p:cNvPr id="4" name="Content Placeholder 3">
            <a:extLst>
              <a:ext uri="{FF2B5EF4-FFF2-40B4-BE49-F238E27FC236}">
                <a16:creationId xmlns:a16="http://schemas.microsoft.com/office/drawing/2014/main" id="{DA4B809F-08F5-4FDB-FC98-6D44DE205289}"/>
              </a:ext>
            </a:extLst>
          </p:cNvPr>
          <p:cNvSpPr>
            <a:spLocks noGrp="1"/>
          </p:cNvSpPr>
          <p:nvPr>
            <p:ph sz="half" idx="2"/>
          </p:nvPr>
        </p:nvSpPr>
        <p:spPr/>
        <p:txBody>
          <a:bodyPr>
            <a:normAutofit lnSpcReduction="10000"/>
          </a:bodyPr>
          <a:lstStyle/>
          <a:p>
            <a:r>
              <a:rPr lang="en-GB"/>
              <a:t>Project management is planning work, breaking tasks into smaller steps, and making sure the work is completed on time</a:t>
            </a:r>
          </a:p>
          <a:p>
            <a:r>
              <a:rPr lang="en-GB"/>
              <a:t>Companies use small, clear tasks to stay organised and avoid delays.</a:t>
            </a:r>
          </a:p>
        </p:txBody>
      </p:sp>
    </p:spTree>
    <p:extLst>
      <p:ext uri="{BB962C8B-B14F-4D97-AF65-F5344CB8AC3E}">
        <p14:creationId xmlns:p14="http://schemas.microsoft.com/office/powerpoint/2010/main" val="2813378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5CEBA-3E65-DF83-216C-B347E3CEF6B9}"/>
              </a:ext>
            </a:extLst>
          </p:cNvPr>
          <p:cNvSpPr>
            <a:spLocks noGrp="1"/>
          </p:cNvSpPr>
          <p:nvPr>
            <p:ph type="title"/>
          </p:nvPr>
        </p:nvSpPr>
        <p:spPr/>
        <p:txBody>
          <a:bodyPr/>
          <a:lstStyle/>
          <a:p>
            <a:r>
              <a:rPr lang="en-GB"/>
              <a:t>Why Small Tasks Matter</a:t>
            </a:r>
          </a:p>
        </p:txBody>
      </p:sp>
      <p:sp>
        <p:nvSpPr>
          <p:cNvPr id="3" name="Content Placeholder 2">
            <a:extLst>
              <a:ext uri="{FF2B5EF4-FFF2-40B4-BE49-F238E27FC236}">
                <a16:creationId xmlns:a16="http://schemas.microsoft.com/office/drawing/2014/main" id="{8D804349-7053-E92C-9CB2-E9AE8506F2E9}"/>
              </a:ext>
            </a:extLst>
          </p:cNvPr>
          <p:cNvSpPr>
            <a:spLocks noGrp="1"/>
          </p:cNvSpPr>
          <p:nvPr>
            <p:ph sz="half" idx="1"/>
          </p:nvPr>
        </p:nvSpPr>
        <p:spPr/>
        <p:txBody>
          <a:bodyPr>
            <a:normAutofit fontScale="85000" lnSpcReduction="10000"/>
          </a:bodyPr>
          <a:lstStyle/>
          <a:p>
            <a:r>
              <a:rPr lang="en-GB"/>
              <a:t>Big tasks can feel stressful.</a:t>
            </a:r>
          </a:p>
          <a:p>
            <a:r>
              <a:rPr lang="en-GB"/>
              <a:t>Small tasks feel easier because they are short, clear, and simple.</a:t>
            </a:r>
          </a:p>
          <a:p>
            <a:endParaRPr lang="en-GB"/>
          </a:p>
        </p:txBody>
      </p:sp>
      <p:sp>
        <p:nvSpPr>
          <p:cNvPr id="4" name="Content Placeholder 3">
            <a:extLst>
              <a:ext uri="{FF2B5EF4-FFF2-40B4-BE49-F238E27FC236}">
                <a16:creationId xmlns:a16="http://schemas.microsoft.com/office/drawing/2014/main" id="{72CAD3DF-AD9A-CA34-D3EE-8E147B88B3C5}"/>
              </a:ext>
            </a:extLst>
          </p:cNvPr>
          <p:cNvSpPr>
            <a:spLocks noGrp="1"/>
          </p:cNvSpPr>
          <p:nvPr>
            <p:ph sz="half" idx="2"/>
          </p:nvPr>
        </p:nvSpPr>
        <p:spPr/>
        <p:txBody>
          <a:bodyPr>
            <a:normAutofit fontScale="85000" lnSpcReduction="10000"/>
          </a:bodyPr>
          <a:lstStyle/>
          <a:p>
            <a:pPr marL="0" indent="0">
              <a:buNone/>
            </a:pPr>
            <a:r>
              <a:rPr lang="en-GB"/>
              <a:t>Examples of small study tasks:</a:t>
            </a:r>
          </a:p>
          <a:p>
            <a:endParaRPr lang="en-GB"/>
          </a:p>
          <a:p>
            <a:r>
              <a:rPr lang="en-GB"/>
              <a:t>Check Moodle “Upcoming Events”</a:t>
            </a:r>
          </a:p>
          <a:p>
            <a:r>
              <a:rPr lang="en-GB"/>
              <a:t>Read one page of a handout</a:t>
            </a:r>
          </a:p>
          <a:p>
            <a:r>
              <a:rPr lang="en-GB"/>
              <a:t>Rename three files</a:t>
            </a:r>
          </a:p>
          <a:p>
            <a:r>
              <a:rPr lang="en-GB"/>
              <a:t>Write three sentences for DS1</a:t>
            </a:r>
          </a:p>
          <a:p>
            <a:r>
              <a:rPr lang="en-GB"/>
              <a:t>Watch two minutes of a tutorial</a:t>
            </a:r>
          </a:p>
          <a:p>
            <a:endParaRPr lang="en-GB"/>
          </a:p>
        </p:txBody>
      </p:sp>
    </p:spTree>
    <p:extLst>
      <p:ext uri="{BB962C8B-B14F-4D97-AF65-F5344CB8AC3E}">
        <p14:creationId xmlns:p14="http://schemas.microsoft.com/office/powerpoint/2010/main" val="28024658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A38BA-6A02-D58B-970C-69299DF8E579}"/>
              </a:ext>
            </a:extLst>
          </p:cNvPr>
          <p:cNvSpPr>
            <a:spLocks noGrp="1"/>
          </p:cNvSpPr>
          <p:nvPr>
            <p:ph type="title"/>
          </p:nvPr>
        </p:nvSpPr>
        <p:spPr/>
        <p:txBody>
          <a:bodyPr/>
          <a:lstStyle/>
          <a:p>
            <a:r>
              <a:rPr lang="en-GB"/>
              <a:t>Turning a Big Task into Microtasks</a:t>
            </a:r>
          </a:p>
        </p:txBody>
      </p:sp>
      <p:sp>
        <p:nvSpPr>
          <p:cNvPr id="3" name="Content Placeholder 2">
            <a:extLst>
              <a:ext uri="{FF2B5EF4-FFF2-40B4-BE49-F238E27FC236}">
                <a16:creationId xmlns:a16="http://schemas.microsoft.com/office/drawing/2014/main" id="{C757C1E4-D433-DC1A-9DA8-560A8BF780EF}"/>
              </a:ext>
            </a:extLst>
          </p:cNvPr>
          <p:cNvSpPr>
            <a:spLocks noGrp="1"/>
          </p:cNvSpPr>
          <p:nvPr>
            <p:ph sz="half" idx="1"/>
          </p:nvPr>
        </p:nvSpPr>
        <p:spPr/>
        <p:txBody>
          <a:bodyPr>
            <a:normAutofit fontScale="92500" lnSpcReduction="20000"/>
          </a:bodyPr>
          <a:lstStyle/>
          <a:p>
            <a:pPr marL="0" indent="0">
              <a:buNone/>
            </a:pPr>
            <a:r>
              <a:rPr lang="en-GB"/>
              <a:t>Too big:</a:t>
            </a:r>
          </a:p>
          <a:p>
            <a:r>
              <a:rPr lang="en-GB"/>
              <a:t>“Work on DS1.”</a:t>
            </a:r>
          </a:p>
          <a:p>
            <a:endParaRPr lang="en-GB"/>
          </a:p>
        </p:txBody>
      </p:sp>
      <p:sp>
        <p:nvSpPr>
          <p:cNvPr id="4" name="Content Placeholder 3">
            <a:extLst>
              <a:ext uri="{FF2B5EF4-FFF2-40B4-BE49-F238E27FC236}">
                <a16:creationId xmlns:a16="http://schemas.microsoft.com/office/drawing/2014/main" id="{661286A4-2F96-03BE-834D-B966E595F363}"/>
              </a:ext>
            </a:extLst>
          </p:cNvPr>
          <p:cNvSpPr>
            <a:spLocks noGrp="1"/>
          </p:cNvSpPr>
          <p:nvPr>
            <p:ph sz="half" idx="2"/>
          </p:nvPr>
        </p:nvSpPr>
        <p:spPr/>
        <p:txBody>
          <a:bodyPr>
            <a:normAutofit fontScale="92500" lnSpcReduction="20000"/>
          </a:bodyPr>
          <a:lstStyle/>
          <a:p>
            <a:pPr marL="0" indent="0">
              <a:buNone/>
            </a:pPr>
            <a:r>
              <a:rPr lang="en-GB"/>
              <a:t>Better as microtasks:</a:t>
            </a:r>
          </a:p>
          <a:p>
            <a:endParaRPr lang="en-GB"/>
          </a:p>
          <a:p>
            <a:r>
              <a:rPr lang="en-GB"/>
              <a:t>Open the DS1 template</a:t>
            </a:r>
          </a:p>
          <a:p>
            <a:r>
              <a:rPr lang="en-GB"/>
              <a:t>Write the names of your digital tools</a:t>
            </a:r>
          </a:p>
          <a:p>
            <a:r>
              <a:rPr lang="en-GB"/>
              <a:t>Take one screenshot</a:t>
            </a:r>
          </a:p>
          <a:p>
            <a:r>
              <a:rPr lang="en-GB"/>
              <a:t>Write 3–4 sentences about strengths</a:t>
            </a:r>
          </a:p>
          <a:p>
            <a:r>
              <a:rPr lang="en-GB"/>
              <a:t>Save the file in the right folder</a:t>
            </a:r>
          </a:p>
          <a:p>
            <a:endParaRPr lang="en-GB"/>
          </a:p>
        </p:txBody>
      </p:sp>
    </p:spTree>
    <p:extLst>
      <p:ext uri="{BB962C8B-B14F-4D97-AF65-F5344CB8AC3E}">
        <p14:creationId xmlns:p14="http://schemas.microsoft.com/office/powerpoint/2010/main" val="20844357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B7D03-163E-3169-3F36-2C48CA05BB52}"/>
              </a:ext>
            </a:extLst>
          </p:cNvPr>
          <p:cNvSpPr>
            <a:spLocks noGrp="1"/>
          </p:cNvSpPr>
          <p:nvPr>
            <p:ph type="title"/>
          </p:nvPr>
        </p:nvSpPr>
        <p:spPr>
          <a:xfrm>
            <a:off x="1127125" y="365125"/>
            <a:ext cx="10226674" cy="1325563"/>
          </a:xfrm>
        </p:spPr>
        <p:txBody>
          <a:bodyPr anchor="ctr">
            <a:normAutofit/>
          </a:bodyPr>
          <a:lstStyle/>
          <a:p>
            <a:r>
              <a:rPr lang="en-GB"/>
              <a:t>Your Microtask List </a:t>
            </a:r>
          </a:p>
        </p:txBody>
      </p:sp>
      <p:sp>
        <p:nvSpPr>
          <p:cNvPr id="3" name="Content Placeholder 2">
            <a:extLst>
              <a:ext uri="{FF2B5EF4-FFF2-40B4-BE49-F238E27FC236}">
                <a16:creationId xmlns:a16="http://schemas.microsoft.com/office/drawing/2014/main" id="{4DEEB4A8-E3DA-0A5C-E229-43B6317C0A9F}"/>
              </a:ext>
            </a:extLst>
          </p:cNvPr>
          <p:cNvSpPr>
            <a:spLocks noGrp="1"/>
          </p:cNvSpPr>
          <p:nvPr>
            <p:ph sz="half" idx="1"/>
          </p:nvPr>
        </p:nvSpPr>
        <p:spPr>
          <a:xfrm>
            <a:off x="1127124" y="2012231"/>
            <a:ext cx="4825268" cy="4164732"/>
          </a:xfrm>
        </p:spPr>
        <p:txBody>
          <a:bodyPr vert="horz" lIns="91440" tIns="45720" rIns="91440" bIns="45720" rtlCol="0" anchor="t">
            <a:normAutofit/>
          </a:bodyPr>
          <a:lstStyle/>
          <a:p>
            <a:r>
              <a:rPr lang="en-GB" sz="2200"/>
              <a:t>We will break one shared study task into microtasks.</a:t>
            </a:r>
          </a:p>
          <a:p>
            <a:r>
              <a:rPr lang="en-GB" sz="2200"/>
              <a:t>Task: Prepare your DS1 reflection draft.</a:t>
            </a:r>
          </a:p>
          <a:p>
            <a:r>
              <a:rPr lang="en-GB" sz="2200"/>
              <a:t>Now do this:</a:t>
            </a:r>
          </a:p>
          <a:p>
            <a:pPr lvl="1"/>
            <a:r>
              <a:rPr lang="en-GB" sz="2200"/>
              <a:t>Add 5–7 microtasks to: Microsoft To Do, Outlook Tasks, or your phone Notes app.</a:t>
            </a:r>
          </a:p>
          <a:p>
            <a:pPr lvl="1"/>
            <a:r>
              <a:rPr lang="en-GB" sz="2200"/>
              <a:t>Each microtask should take 5, 10, or 20 minutes.</a:t>
            </a:r>
          </a:p>
          <a:p>
            <a:pPr lvl="1"/>
            <a:r>
              <a:rPr lang="en-GB" sz="2200"/>
              <a:t>Remember to take a screenshot </a:t>
            </a:r>
          </a:p>
          <a:p>
            <a:endParaRPr lang="en-GB" sz="2200"/>
          </a:p>
        </p:txBody>
      </p:sp>
      <p:pic>
        <p:nvPicPr>
          <p:cNvPr id="4" name="Online Media 4" title="10 Minute Timer">
            <a:hlinkClick r:id="" action="ppaction://media"/>
            <a:extLst>
              <a:ext uri="{FF2B5EF4-FFF2-40B4-BE49-F238E27FC236}">
                <a16:creationId xmlns:a16="http://schemas.microsoft.com/office/drawing/2014/main" id="{A696A682-9D0E-38D3-18CF-3BDA19CE9098}"/>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3756139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21A26-9900-BF0D-85CE-4DAB68C70AA7}"/>
            </a:ext>
          </a:extLst>
        </p:cNvPr>
        <p:cNvGrpSpPr/>
        <p:nvPr/>
      </p:nvGrpSpPr>
      <p:grpSpPr>
        <a:xfrm>
          <a:off x="0" y="0"/>
          <a:ext cx="0" cy="0"/>
          <a:chOff x="0" y="0"/>
          <a:chExt cx="0" cy="0"/>
        </a:xfrm>
      </p:grpSpPr>
      <p:pic>
        <p:nvPicPr>
          <p:cNvPr id="5" name="Content Placeholder 4" descr="Several hands raised and ready to answer a question">
            <a:extLst>
              <a:ext uri="{FF2B5EF4-FFF2-40B4-BE49-F238E27FC236}">
                <a16:creationId xmlns:a16="http://schemas.microsoft.com/office/drawing/2014/main" id="{F50D98FB-44E5-D741-F232-B9BFF39D5BC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782612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2064C-E020-1D80-6B0D-1CCC53102C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2A2F3C-83A8-9E9D-A287-A19CCF7F5A63}"/>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DA0E71BC-AE8E-FA30-BF7F-B18D5BA95723}"/>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2881327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08A9B-DE68-792E-D09A-168EE0C18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8C1001-47A8-CE0D-39E3-F700776B9E5D}"/>
              </a:ext>
            </a:extLst>
          </p:cNvPr>
          <p:cNvSpPr>
            <a:spLocks noGrp="1"/>
          </p:cNvSpPr>
          <p:nvPr>
            <p:ph type="title"/>
          </p:nvPr>
        </p:nvSpPr>
        <p:spPr>
          <a:xfrm>
            <a:off x="1127125" y="365125"/>
            <a:ext cx="10226674" cy="1325563"/>
          </a:xfrm>
        </p:spPr>
        <p:txBody>
          <a:bodyPr anchor="ctr">
            <a:normAutofit/>
          </a:bodyPr>
          <a:lstStyle/>
          <a:p>
            <a:r>
              <a:rPr lang="en-GB"/>
              <a:t>Introduction to LinkedIn</a:t>
            </a:r>
          </a:p>
        </p:txBody>
      </p:sp>
      <p:pic>
        <p:nvPicPr>
          <p:cNvPr id="4" name="Picture Placeholder 3">
            <a:extLst>
              <a:ext uri="{FF2B5EF4-FFF2-40B4-BE49-F238E27FC236}">
                <a16:creationId xmlns:a16="http://schemas.microsoft.com/office/drawing/2014/main" id="{AD177211-1822-AA9B-62E0-943330713A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p:blipFill>
        <p:spPr>
          <a:xfrm>
            <a:off x="1127124" y="2748524"/>
            <a:ext cx="10226676" cy="2505539"/>
          </a:xfrm>
          <a:noFill/>
        </p:spPr>
      </p:pic>
    </p:spTree>
    <p:extLst>
      <p:ext uri="{BB962C8B-B14F-4D97-AF65-F5344CB8AC3E}">
        <p14:creationId xmlns:p14="http://schemas.microsoft.com/office/powerpoint/2010/main" val="42906542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31FE7-C880-7090-FB0F-B20D47D13578}"/>
              </a:ext>
            </a:extLst>
          </p:cNvPr>
          <p:cNvSpPr>
            <a:spLocks noGrp="1"/>
          </p:cNvSpPr>
          <p:nvPr>
            <p:ph type="title"/>
          </p:nvPr>
        </p:nvSpPr>
        <p:spPr/>
        <p:txBody>
          <a:bodyPr/>
          <a:lstStyle/>
          <a:p>
            <a:r>
              <a:rPr lang="en-GB"/>
              <a:t>What Is LinkedIn? </a:t>
            </a:r>
          </a:p>
        </p:txBody>
      </p:sp>
      <p:sp>
        <p:nvSpPr>
          <p:cNvPr id="3" name="Content Placeholder 2">
            <a:extLst>
              <a:ext uri="{FF2B5EF4-FFF2-40B4-BE49-F238E27FC236}">
                <a16:creationId xmlns:a16="http://schemas.microsoft.com/office/drawing/2014/main" id="{46884225-8DC4-34A0-2F52-8BE94755C547}"/>
              </a:ext>
            </a:extLst>
          </p:cNvPr>
          <p:cNvSpPr>
            <a:spLocks noGrp="1"/>
          </p:cNvSpPr>
          <p:nvPr>
            <p:ph sz="half" idx="1"/>
          </p:nvPr>
        </p:nvSpPr>
        <p:spPr/>
        <p:txBody>
          <a:bodyPr vert="horz" lIns="91440" tIns="45720" rIns="91440" bIns="45720" rtlCol="0" anchor="t">
            <a:normAutofit fontScale="85000" lnSpcReduction="20000"/>
          </a:bodyPr>
          <a:lstStyle/>
          <a:p>
            <a:r>
              <a:rPr lang="en-GB"/>
              <a:t>LinkedIn is a professional networking website used by people and companies around the world.</a:t>
            </a:r>
          </a:p>
          <a:p>
            <a:r>
              <a:rPr lang="en-GB"/>
              <a:t>Why LinkedIn matters:</a:t>
            </a:r>
          </a:p>
          <a:p>
            <a:pPr lvl="1"/>
            <a:r>
              <a:rPr lang="en-GB"/>
              <a:t>LinkedIn has over 1.2 billion members in more than 200 countries. </a:t>
            </a:r>
          </a:p>
          <a:p>
            <a:pPr lvl="1"/>
            <a:r>
              <a:rPr lang="en-GB"/>
              <a:t>7–8 people are hired every minute through LinkedIn.</a:t>
            </a:r>
          </a:p>
          <a:p>
            <a:pPr lvl="1"/>
            <a:r>
              <a:rPr lang="en-GB"/>
              <a:t>75% of job seekers use LinkedIn when looking for work. </a:t>
            </a:r>
          </a:p>
          <a:p>
            <a:r>
              <a:rPr lang="en-GB" sz="900"/>
              <a:t>Hedau, S. (2025) LinkedIn’s Impact on Job Hunting: Facts &amp; Figures (2025), LinkedIn, 25 July. Available at: </a:t>
            </a:r>
            <a:r>
              <a:rPr lang="en-GB" sz="900">
                <a:hlinkClick r:id="rId3"/>
              </a:rPr>
              <a:t>https://www.linkedin.com/pulse/linkedins-impact-job-hunting-facts-figures-2025-sagar-hedau-okdwf</a:t>
            </a:r>
            <a:r>
              <a:rPr lang="en-GB" sz="900"/>
              <a:t>  (Accessed: 27 February 2026).</a:t>
            </a:r>
          </a:p>
        </p:txBody>
      </p:sp>
      <p:sp>
        <p:nvSpPr>
          <p:cNvPr id="4" name="Content Placeholder 3">
            <a:extLst>
              <a:ext uri="{FF2B5EF4-FFF2-40B4-BE49-F238E27FC236}">
                <a16:creationId xmlns:a16="http://schemas.microsoft.com/office/drawing/2014/main" id="{8F75BBAE-25A7-48A6-16D2-85EB908F944E}"/>
              </a:ext>
            </a:extLst>
          </p:cNvPr>
          <p:cNvSpPr>
            <a:spLocks noGrp="1"/>
          </p:cNvSpPr>
          <p:nvPr>
            <p:ph sz="half" idx="2"/>
          </p:nvPr>
        </p:nvSpPr>
        <p:spPr/>
        <p:txBody>
          <a:bodyPr>
            <a:normAutofit fontScale="85000" lnSpcReduction="20000"/>
          </a:bodyPr>
          <a:lstStyle/>
          <a:p>
            <a:pPr marL="0" indent="0">
              <a:buNone/>
            </a:pPr>
            <a:r>
              <a:rPr lang="en-GB"/>
              <a:t>What LinkedIn helps you do:</a:t>
            </a:r>
          </a:p>
          <a:p>
            <a:r>
              <a:rPr lang="en-GB"/>
              <a:t>Show your skills</a:t>
            </a:r>
          </a:p>
          <a:p>
            <a:r>
              <a:rPr lang="en-GB"/>
              <a:t>Build a professional profile</a:t>
            </a:r>
          </a:p>
          <a:p>
            <a:r>
              <a:rPr lang="en-GB"/>
              <a:t>Connect with employers</a:t>
            </a:r>
          </a:p>
          <a:p>
            <a:r>
              <a:rPr lang="en-GB"/>
              <a:t>Learn new skills with LinkedIn Learning</a:t>
            </a:r>
          </a:p>
          <a:p>
            <a:endParaRPr lang="en-GB"/>
          </a:p>
        </p:txBody>
      </p:sp>
    </p:spTree>
    <p:extLst>
      <p:ext uri="{BB962C8B-B14F-4D97-AF65-F5344CB8AC3E}">
        <p14:creationId xmlns:p14="http://schemas.microsoft.com/office/powerpoint/2010/main" val="25796826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DC124-4708-A0FC-1B8B-0676C980AAAE}"/>
              </a:ext>
            </a:extLst>
          </p:cNvPr>
          <p:cNvSpPr>
            <a:spLocks noGrp="1"/>
          </p:cNvSpPr>
          <p:nvPr>
            <p:ph type="title"/>
          </p:nvPr>
        </p:nvSpPr>
        <p:spPr/>
        <p:txBody>
          <a:bodyPr/>
          <a:lstStyle/>
          <a:p>
            <a:r>
              <a:rPr lang="en-GB"/>
              <a:t>Why LinkedIn Is Useful for Business Students </a:t>
            </a:r>
          </a:p>
        </p:txBody>
      </p:sp>
      <p:sp>
        <p:nvSpPr>
          <p:cNvPr id="3" name="Content Placeholder 2">
            <a:extLst>
              <a:ext uri="{FF2B5EF4-FFF2-40B4-BE49-F238E27FC236}">
                <a16:creationId xmlns:a16="http://schemas.microsoft.com/office/drawing/2014/main" id="{FD1C4A9A-4143-1E63-C9A3-4E3D82FD02EF}"/>
              </a:ext>
            </a:extLst>
          </p:cNvPr>
          <p:cNvSpPr>
            <a:spLocks noGrp="1"/>
          </p:cNvSpPr>
          <p:nvPr>
            <p:ph sz="half" idx="1"/>
          </p:nvPr>
        </p:nvSpPr>
        <p:spPr/>
        <p:txBody>
          <a:bodyPr vert="horz" lIns="91440" tIns="45720" rIns="91440" bIns="45720" rtlCol="0" anchor="t">
            <a:normAutofit fontScale="92500" lnSpcReduction="10000"/>
          </a:bodyPr>
          <a:lstStyle/>
          <a:p>
            <a:r>
              <a:rPr lang="en-GB"/>
              <a:t>72–97% of recruiters use LinkedIn to find candidates. </a:t>
            </a:r>
          </a:p>
          <a:p>
            <a:r>
              <a:rPr lang="en-GB"/>
              <a:t>Over 3 million people are hired through LinkedIn each year.</a:t>
            </a:r>
          </a:p>
          <a:p>
            <a:r>
              <a:rPr lang="en-GB"/>
              <a:t>87% of recruiters check LinkedIn profiles to learn about candidates. </a:t>
            </a:r>
          </a:p>
          <a:p>
            <a:r>
              <a:rPr lang="en-GB" sz="1000"/>
              <a:t>Hedau, S. (2025) LinkedIn’s Impact on Job Hunting: Facts &amp; Figures (2025), LinkedIn, 25 July. Available at: </a:t>
            </a:r>
            <a:r>
              <a:rPr lang="en-GB" sz="1000">
                <a:hlinkClick r:id="rId3"/>
              </a:rPr>
              <a:t>https://www.linkedin.com/pulse/linkedins-impact-job-hunting-facts-figures-2025-sagar-hedau-okdwf</a:t>
            </a:r>
            <a:r>
              <a:rPr lang="en-GB" sz="1000"/>
              <a:t>  (Accessed: 27 February 2026).</a:t>
            </a:r>
          </a:p>
        </p:txBody>
      </p:sp>
      <p:sp>
        <p:nvSpPr>
          <p:cNvPr id="4" name="Content Placeholder 3">
            <a:extLst>
              <a:ext uri="{FF2B5EF4-FFF2-40B4-BE49-F238E27FC236}">
                <a16:creationId xmlns:a16="http://schemas.microsoft.com/office/drawing/2014/main" id="{53F7CD9B-EFCD-0C2E-71C2-87119AC41854}"/>
              </a:ext>
            </a:extLst>
          </p:cNvPr>
          <p:cNvSpPr>
            <a:spLocks noGrp="1"/>
          </p:cNvSpPr>
          <p:nvPr>
            <p:ph sz="half" idx="2"/>
          </p:nvPr>
        </p:nvSpPr>
        <p:spPr/>
        <p:txBody>
          <a:bodyPr vert="horz" lIns="91440" tIns="45720" rIns="91440" bIns="45720" rtlCol="0" anchor="t">
            <a:normAutofit fontScale="92500" lnSpcReduction="10000"/>
          </a:bodyPr>
          <a:lstStyle/>
          <a:p>
            <a:r>
              <a:rPr lang="en-GB"/>
              <a:t>LinkedIn Learning has over 25,000 courses and more than 800 million course enrolments. </a:t>
            </a:r>
          </a:p>
          <a:p>
            <a:endParaRPr lang="en-GB"/>
          </a:p>
          <a:p>
            <a:r>
              <a:rPr lang="en-GB" sz="1000"/>
              <a:t>Lee, R. A. (2025) LinkedIn Statistics 2026: User Numbers, Job Postings &amp; Learning Trends. SQ Magazine, updated 3 October. Available at: </a:t>
            </a:r>
            <a:r>
              <a:rPr lang="en-GB" sz="1000">
                <a:hlinkClick r:id="rId4"/>
              </a:rPr>
              <a:t>https://sqmagazine.co.uk/linkedin-statistics/</a:t>
            </a:r>
            <a:r>
              <a:rPr lang="en-GB" sz="1000"/>
              <a:t> (Accessed: 27 February 2026).</a:t>
            </a:r>
            <a:endParaRPr lang="en-GB"/>
          </a:p>
        </p:txBody>
      </p:sp>
    </p:spTree>
    <p:extLst>
      <p:ext uri="{BB962C8B-B14F-4D97-AF65-F5344CB8AC3E}">
        <p14:creationId xmlns:p14="http://schemas.microsoft.com/office/powerpoint/2010/main" val="35326597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FBB9-C0F4-CBDC-9F7A-D24E0F9FF3CC}"/>
              </a:ext>
            </a:extLst>
          </p:cNvPr>
          <p:cNvSpPr>
            <a:spLocks noGrp="1"/>
          </p:cNvSpPr>
          <p:nvPr>
            <p:ph type="title"/>
          </p:nvPr>
        </p:nvSpPr>
        <p:spPr>
          <a:xfrm>
            <a:off x="1127125" y="365125"/>
            <a:ext cx="10226674" cy="1325563"/>
          </a:xfrm>
        </p:spPr>
        <p:txBody>
          <a:bodyPr anchor="ctr">
            <a:normAutofit/>
          </a:bodyPr>
          <a:lstStyle/>
          <a:p>
            <a:r>
              <a:rPr lang="en-GB"/>
              <a:t>A good LinkedIn profile has:</a:t>
            </a:r>
          </a:p>
        </p:txBody>
      </p:sp>
      <p:sp>
        <p:nvSpPr>
          <p:cNvPr id="3" name="Content Placeholder 2">
            <a:extLst>
              <a:ext uri="{FF2B5EF4-FFF2-40B4-BE49-F238E27FC236}">
                <a16:creationId xmlns:a16="http://schemas.microsoft.com/office/drawing/2014/main" id="{49B0FD7F-186A-111F-CB3A-EA7A968B7960}"/>
              </a:ext>
            </a:extLst>
          </p:cNvPr>
          <p:cNvSpPr>
            <a:spLocks noGrp="1"/>
          </p:cNvSpPr>
          <p:nvPr>
            <p:ph sz="half" idx="1"/>
          </p:nvPr>
        </p:nvSpPr>
        <p:spPr>
          <a:xfrm>
            <a:off x="1127124" y="1825625"/>
            <a:ext cx="4790099" cy="4351338"/>
          </a:xfrm>
        </p:spPr>
        <p:txBody>
          <a:bodyPr>
            <a:normAutofit/>
          </a:bodyPr>
          <a:lstStyle/>
          <a:p>
            <a:r>
              <a:rPr lang="en-GB" sz="2200"/>
              <a:t>Photo (clear, professional‑looking)</a:t>
            </a:r>
          </a:p>
          <a:p>
            <a:r>
              <a:rPr lang="en-GB" sz="2200"/>
              <a:t>Headline (a short line about you, e.g., “</a:t>
            </a:r>
            <a:r>
              <a:rPr lang="en-GB" sz="2200" err="1"/>
              <a:t>CertHE</a:t>
            </a:r>
            <a:r>
              <a:rPr lang="en-GB" sz="2200"/>
              <a:t> Business Student”)</a:t>
            </a:r>
          </a:p>
          <a:p>
            <a:r>
              <a:rPr lang="en-GB" sz="2200"/>
              <a:t>About section (a simple introduction)</a:t>
            </a:r>
          </a:p>
          <a:p>
            <a:r>
              <a:rPr lang="en-GB" sz="2200"/>
              <a:t>Experience (jobs, volunteering, or school projects)</a:t>
            </a:r>
          </a:p>
          <a:p>
            <a:r>
              <a:rPr lang="en-GB" sz="2200"/>
              <a:t>Skills (e.g., communication, teamwork)</a:t>
            </a:r>
          </a:p>
          <a:p>
            <a:r>
              <a:rPr lang="en-GB" sz="2200"/>
              <a:t>Education (your course at UWTSD)</a:t>
            </a:r>
          </a:p>
          <a:p>
            <a:endParaRPr lang="en-GB" sz="2200"/>
          </a:p>
        </p:txBody>
      </p:sp>
      <p:pic>
        <p:nvPicPr>
          <p:cNvPr id="6" name="Content Placeholder 5">
            <a:extLst>
              <a:ext uri="{FF2B5EF4-FFF2-40B4-BE49-F238E27FC236}">
                <a16:creationId xmlns:a16="http://schemas.microsoft.com/office/drawing/2014/main" id="{3897D0B7-E8D0-EEB0-39D6-2B24A0DE723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4153" r="14723" b="-2"/>
          <a:stretch>
            <a:fillRect/>
          </a:stretch>
        </p:blipFill>
        <p:spPr>
          <a:xfrm>
            <a:off x="6274778" y="1825625"/>
            <a:ext cx="5079021" cy="4351338"/>
          </a:xfrm>
          <a:noFill/>
        </p:spPr>
      </p:pic>
      <p:sp>
        <p:nvSpPr>
          <p:cNvPr id="10" name="TextBox 9">
            <a:extLst>
              <a:ext uri="{FF2B5EF4-FFF2-40B4-BE49-F238E27FC236}">
                <a16:creationId xmlns:a16="http://schemas.microsoft.com/office/drawing/2014/main" id="{8EA3F115-3F23-AD91-C419-A8ED190D62E8}"/>
              </a:ext>
            </a:extLst>
          </p:cNvPr>
          <p:cNvSpPr txBox="1"/>
          <p:nvPr/>
        </p:nvSpPr>
        <p:spPr>
          <a:xfrm>
            <a:off x="6337189" y="6058894"/>
            <a:ext cx="5524435" cy="577081"/>
          </a:xfrm>
          <a:prstGeom prst="rect">
            <a:avLst/>
          </a:prstGeom>
          <a:noFill/>
        </p:spPr>
        <p:txBody>
          <a:bodyPr wrap="square" lIns="91440" tIns="45720" rIns="91440" bIns="45720" anchor="t">
            <a:spAutoFit/>
          </a:bodyPr>
          <a:lstStyle/>
          <a:p>
            <a:r>
              <a:rPr lang="en-GB" sz="1050" err="1"/>
              <a:t>HeadShots</a:t>
            </a:r>
            <a:r>
              <a:rPr lang="en-GB" sz="1050"/>
              <a:t> Inc (n.d.) Top 5 LinkedIn Profile Photo Mistakes for Job Seekers. Available at: </a:t>
            </a:r>
            <a:r>
              <a:rPr lang="en-GB" sz="1050">
                <a:hlinkClick r:id="rId4"/>
              </a:rPr>
              <a:t>https://headshots-inc.com/blog/top-5-linkedin-profile-photo-mistakes-for-job-seekers/</a:t>
            </a:r>
            <a:r>
              <a:rPr lang="en-GB" sz="1050"/>
              <a:t> (Accessed: 27 February 2026).</a:t>
            </a:r>
          </a:p>
        </p:txBody>
      </p:sp>
    </p:spTree>
    <p:extLst>
      <p:ext uri="{BB962C8B-B14F-4D97-AF65-F5344CB8AC3E}">
        <p14:creationId xmlns:p14="http://schemas.microsoft.com/office/powerpoint/2010/main" val="34968325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D44D-3EA0-746B-8573-EF395CA7D335}"/>
              </a:ext>
            </a:extLst>
          </p:cNvPr>
          <p:cNvSpPr>
            <a:spLocks noGrp="1"/>
          </p:cNvSpPr>
          <p:nvPr>
            <p:ph type="title"/>
          </p:nvPr>
        </p:nvSpPr>
        <p:spPr/>
        <p:txBody>
          <a:bodyPr/>
          <a:lstStyle/>
          <a:p>
            <a:r>
              <a:rPr lang="en-GB"/>
              <a:t>Start With LinkedIn Learning</a:t>
            </a:r>
          </a:p>
        </p:txBody>
      </p:sp>
      <p:sp>
        <p:nvSpPr>
          <p:cNvPr id="3" name="Content Placeholder 2">
            <a:extLst>
              <a:ext uri="{FF2B5EF4-FFF2-40B4-BE49-F238E27FC236}">
                <a16:creationId xmlns:a16="http://schemas.microsoft.com/office/drawing/2014/main" id="{DCC06B02-ABB0-B444-302C-7C8601F51518}"/>
              </a:ext>
            </a:extLst>
          </p:cNvPr>
          <p:cNvSpPr>
            <a:spLocks noGrp="1"/>
          </p:cNvSpPr>
          <p:nvPr>
            <p:ph sz="half" idx="1"/>
          </p:nvPr>
        </p:nvSpPr>
        <p:spPr>
          <a:xfrm>
            <a:off x="1127124" y="2012231"/>
            <a:ext cx="3956940" cy="4164732"/>
          </a:xfrm>
        </p:spPr>
        <p:txBody>
          <a:bodyPr>
            <a:normAutofit fontScale="62500" lnSpcReduction="20000"/>
          </a:bodyPr>
          <a:lstStyle/>
          <a:p>
            <a:pPr marL="0" indent="0">
              <a:buNone/>
            </a:pPr>
            <a:r>
              <a:rPr lang="en-GB" dirty="0"/>
              <a:t>LinkedIn Learning gives you:</a:t>
            </a:r>
          </a:p>
          <a:p>
            <a:r>
              <a:rPr lang="en-GB" dirty="0"/>
              <a:t>Short, clear videos</a:t>
            </a:r>
          </a:p>
          <a:p>
            <a:r>
              <a:rPr lang="en-GB" dirty="0"/>
              <a:t>Beginner‑friendly digital skills</a:t>
            </a:r>
          </a:p>
          <a:p>
            <a:r>
              <a:rPr lang="en-GB" dirty="0"/>
              <a:t>Business skills like communication, teamwork, and time management</a:t>
            </a:r>
          </a:p>
          <a:p>
            <a:endParaRPr lang="en-GB" dirty="0"/>
          </a:p>
          <a:p>
            <a:pPr marL="0" indent="0">
              <a:buNone/>
            </a:pPr>
            <a:r>
              <a:rPr lang="en-GB" dirty="0"/>
              <a:t>Today we will:</a:t>
            </a:r>
          </a:p>
          <a:p>
            <a:r>
              <a:rPr lang="en-GB" dirty="0"/>
              <a:t>Open LinkedIn Learning → Search for “digital skills” → Save one course you want to try later.</a:t>
            </a:r>
          </a:p>
          <a:p>
            <a:r>
              <a:rPr lang="en-GB" dirty="0"/>
              <a:t>Don’t forget to take a screenshot!</a:t>
            </a:r>
          </a:p>
        </p:txBody>
      </p:sp>
      <p:pic>
        <p:nvPicPr>
          <p:cNvPr id="5" name="How to access LinkedIn Learning">
            <a:hlinkClick r:id="" action="ppaction://media"/>
            <a:extLst>
              <a:ext uri="{FF2B5EF4-FFF2-40B4-BE49-F238E27FC236}">
                <a16:creationId xmlns:a16="http://schemas.microsoft.com/office/drawing/2014/main" id="{F36B259A-D906-BD5A-7172-B07567C62BAA}"/>
              </a:ext>
            </a:extLst>
          </p:cNvPr>
          <p:cNvPicPr>
            <a:picLocks noGrp="1" noChangeAspect="1"/>
          </p:cNvPicPr>
          <p:nvPr>
            <p:ph sz="half" idx="2"/>
            <a:videoFile r:link="rId2"/>
            <p:extLst>
              <p:ext uri="{DAA4B4D4-6D71-4841-9C94-3DE7FCFB9230}">
                <p14:media xmlns:p14="http://schemas.microsoft.com/office/powerpoint/2010/main" r:embed="rId1">
                  <p14:extLst>
                    <p:ext uri="{3AFAAA56-56D3-431D-BCD4-E75A35582382}">
                      <p173:tracksInfo xmlns:p173="http://schemas.microsoft.com/office/powerpoint/2017/3/main" displayLoc="media">
                        <p173:trackLst>
                          <p173:track id="{82E7292B-52C7-4E52-97CB-DE699571033A}" label="" lang="en-gb" r:embed="rId5"/>
                        </p173:trackLst>
                      </p173:tracksInfo>
                    </p:ext>
                  </p14:extLst>
                </p14:media>
              </p:ext>
            </p:extLst>
          </p:nvPr>
        </p:nvPicPr>
        <p:blipFill>
          <a:blip r:embed="rId6"/>
          <a:stretch>
            <a:fillRect/>
          </a:stretch>
        </p:blipFill>
        <p:spPr>
          <a:xfrm>
            <a:off x="5419133" y="2304288"/>
            <a:ext cx="5934668" cy="3337560"/>
          </a:xfrm>
        </p:spPr>
      </p:pic>
    </p:spTree>
    <p:extLst>
      <p:ext uri="{BB962C8B-B14F-4D97-AF65-F5344CB8AC3E}">
        <p14:creationId xmlns:p14="http://schemas.microsoft.com/office/powerpoint/2010/main" val="13335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1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F014-13FE-92AF-C2F2-39ED1BFBA6FB}"/>
              </a:ext>
            </a:extLst>
          </p:cNvPr>
          <p:cNvSpPr>
            <a:spLocks noGrp="1"/>
          </p:cNvSpPr>
          <p:nvPr>
            <p:ph type="title"/>
          </p:nvPr>
        </p:nvSpPr>
        <p:spPr/>
        <p:txBody>
          <a:bodyPr/>
          <a:lstStyle/>
          <a:p>
            <a:r>
              <a:rPr lang="en-GB"/>
              <a:t>Exploring LinkedIn Profiles</a:t>
            </a:r>
          </a:p>
        </p:txBody>
      </p:sp>
      <p:sp>
        <p:nvSpPr>
          <p:cNvPr id="3" name="Content Placeholder 2">
            <a:extLst>
              <a:ext uri="{FF2B5EF4-FFF2-40B4-BE49-F238E27FC236}">
                <a16:creationId xmlns:a16="http://schemas.microsoft.com/office/drawing/2014/main" id="{527C42A0-D371-390C-9668-E4E41A13152D}"/>
              </a:ext>
            </a:extLst>
          </p:cNvPr>
          <p:cNvSpPr>
            <a:spLocks noGrp="1"/>
          </p:cNvSpPr>
          <p:nvPr>
            <p:ph sz="half" idx="1"/>
          </p:nvPr>
        </p:nvSpPr>
        <p:spPr/>
        <p:txBody>
          <a:bodyPr>
            <a:normAutofit fontScale="92500" lnSpcReduction="20000"/>
          </a:bodyPr>
          <a:lstStyle/>
          <a:p>
            <a:r>
              <a:rPr lang="en-GB"/>
              <a:t>Now we will explore sample LinkedIn profiles from Moodle.</a:t>
            </a:r>
          </a:p>
          <a:p>
            <a:r>
              <a:rPr lang="en-GB"/>
              <a:t>You will work in pairs to identify:</a:t>
            </a:r>
          </a:p>
          <a:p>
            <a:pPr lvl="1"/>
            <a:r>
              <a:rPr lang="en-GB"/>
              <a:t>Photo</a:t>
            </a:r>
          </a:p>
          <a:p>
            <a:pPr lvl="1"/>
            <a:r>
              <a:rPr lang="en-GB"/>
              <a:t>Headline</a:t>
            </a:r>
          </a:p>
          <a:p>
            <a:pPr lvl="1"/>
            <a:r>
              <a:rPr lang="en-GB"/>
              <a:t>About</a:t>
            </a:r>
          </a:p>
          <a:p>
            <a:pPr lvl="1"/>
            <a:r>
              <a:rPr lang="en-GB"/>
              <a:t>Experience</a:t>
            </a:r>
          </a:p>
          <a:p>
            <a:pPr lvl="1"/>
            <a:r>
              <a:rPr lang="en-GB"/>
              <a:t>Skills</a:t>
            </a:r>
          </a:p>
          <a:p>
            <a:pPr lvl="1"/>
            <a:r>
              <a:rPr lang="en-GB"/>
              <a:t>Education</a:t>
            </a:r>
          </a:p>
          <a:p>
            <a:endParaRPr lang="en-GB"/>
          </a:p>
        </p:txBody>
      </p:sp>
      <p:sp>
        <p:nvSpPr>
          <p:cNvPr id="4" name="Content Placeholder 3">
            <a:extLst>
              <a:ext uri="{FF2B5EF4-FFF2-40B4-BE49-F238E27FC236}">
                <a16:creationId xmlns:a16="http://schemas.microsoft.com/office/drawing/2014/main" id="{E5AC64EA-26BF-B1F6-17A6-78ADB0A6A933}"/>
              </a:ext>
            </a:extLst>
          </p:cNvPr>
          <p:cNvSpPr>
            <a:spLocks noGrp="1"/>
          </p:cNvSpPr>
          <p:nvPr>
            <p:ph sz="half" idx="2"/>
          </p:nvPr>
        </p:nvSpPr>
        <p:spPr/>
        <p:txBody>
          <a:bodyPr>
            <a:normAutofit fontScale="92500" lnSpcReduction="20000"/>
          </a:bodyPr>
          <a:lstStyle/>
          <a:p>
            <a:r>
              <a:rPr lang="en-GB"/>
              <a:t>You will access the profiles on Moodle.</a:t>
            </a:r>
          </a:p>
          <a:p>
            <a:r>
              <a:rPr lang="en-GB"/>
              <a:t>Go to:</a:t>
            </a:r>
          </a:p>
          <a:p>
            <a:pPr lvl="1"/>
            <a:r>
              <a:rPr lang="en-GB"/>
              <a:t>Moodle → Digital Skills → Week 2 → LinkedIn Profile Samples</a:t>
            </a:r>
          </a:p>
          <a:p>
            <a:r>
              <a:rPr lang="en-GB"/>
              <a:t>Open one sample profile on your laptop or phone.</a:t>
            </a:r>
          </a:p>
        </p:txBody>
      </p:sp>
    </p:spTree>
    <p:extLst>
      <p:ext uri="{BB962C8B-B14F-4D97-AF65-F5344CB8AC3E}">
        <p14:creationId xmlns:p14="http://schemas.microsoft.com/office/powerpoint/2010/main" val="28012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07DE-2D5E-6638-7206-976999A3EF45}"/>
              </a:ext>
            </a:extLst>
          </p:cNvPr>
          <p:cNvSpPr>
            <a:spLocks noGrp="1"/>
          </p:cNvSpPr>
          <p:nvPr>
            <p:ph type="title"/>
          </p:nvPr>
        </p:nvSpPr>
        <p:spPr/>
        <p:txBody>
          <a:bodyPr/>
          <a:lstStyle/>
          <a:p>
            <a:r>
              <a:rPr lang="en-GB"/>
              <a:t>Work with a partner</a:t>
            </a:r>
          </a:p>
        </p:txBody>
      </p:sp>
      <p:sp>
        <p:nvSpPr>
          <p:cNvPr id="3" name="Content Placeholder 2">
            <a:extLst>
              <a:ext uri="{FF2B5EF4-FFF2-40B4-BE49-F238E27FC236}">
                <a16:creationId xmlns:a16="http://schemas.microsoft.com/office/drawing/2014/main" id="{718F273E-42E7-68F0-E2E1-985855F15CEF}"/>
              </a:ext>
            </a:extLst>
          </p:cNvPr>
          <p:cNvSpPr>
            <a:spLocks noGrp="1"/>
          </p:cNvSpPr>
          <p:nvPr>
            <p:ph sz="half" idx="1"/>
          </p:nvPr>
        </p:nvSpPr>
        <p:spPr/>
        <p:txBody>
          <a:bodyPr>
            <a:normAutofit fontScale="70000" lnSpcReduction="20000"/>
          </a:bodyPr>
          <a:lstStyle/>
          <a:p>
            <a:r>
              <a:rPr lang="en-GB"/>
              <a:t>Open the sample profiles from Moodle</a:t>
            </a:r>
          </a:p>
          <a:p>
            <a:r>
              <a:rPr lang="en-GB"/>
              <a:t>Find the six main profile sections</a:t>
            </a:r>
          </a:p>
          <a:p>
            <a:r>
              <a:rPr lang="en-GB"/>
              <a:t>Talk about what each section is for</a:t>
            </a:r>
          </a:p>
          <a:p>
            <a:r>
              <a:rPr lang="en-GB"/>
              <a:t>Write down one idea you might use in your own profile later</a:t>
            </a:r>
          </a:p>
          <a:p>
            <a:r>
              <a:rPr lang="en-GB"/>
              <a:t>This is an exploration task.</a:t>
            </a:r>
          </a:p>
          <a:p>
            <a:endParaRPr lang="en-GB"/>
          </a:p>
        </p:txBody>
      </p:sp>
      <p:sp>
        <p:nvSpPr>
          <p:cNvPr id="4" name="Content Placeholder 3">
            <a:extLst>
              <a:ext uri="{FF2B5EF4-FFF2-40B4-BE49-F238E27FC236}">
                <a16:creationId xmlns:a16="http://schemas.microsoft.com/office/drawing/2014/main" id="{62AA9B0B-957E-08BC-6406-20FB8EDB7113}"/>
              </a:ext>
            </a:extLst>
          </p:cNvPr>
          <p:cNvSpPr>
            <a:spLocks noGrp="1"/>
          </p:cNvSpPr>
          <p:nvPr>
            <p:ph sz="half" idx="2"/>
          </p:nvPr>
        </p:nvSpPr>
        <p:spPr/>
        <p:txBody>
          <a:bodyPr>
            <a:normAutofit fontScale="70000" lnSpcReduction="20000"/>
          </a:bodyPr>
          <a:lstStyle/>
          <a:p>
            <a:r>
              <a:rPr lang="en-GB"/>
              <a:t>When viewing the sample profile, notice:</a:t>
            </a:r>
          </a:p>
          <a:p>
            <a:pPr lvl="1"/>
            <a:r>
              <a:rPr lang="en-GB"/>
              <a:t>A clear photo</a:t>
            </a:r>
          </a:p>
          <a:p>
            <a:pPr lvl="1"/>
            <a:r>
              <a:rPr lang="en-GB"/>
              <a:t>A short, simple headline</a:t>
            </a:r>
          </a:p>
          <a:p>
            <a:pPr lvl="1"/>
            <a:r>
              <a:rPr lang="en-GB"/>
              <a:t>An About section that is friendly and easy to read</a:t>
            </a:r>
          </a:p>
          <a:p>
            <a:pPr lvl="1"/>
            <a:r>
              <a:rPr lang="en-GB"/>
              <a:t>Experience written in small, short points</a:t>
            </a:r>
          </a:p>
          <a:p>
            <a:pPr lvl="1"/>
            <a:r>
              <a:rPr lang="en-GB"/>
              <a:t>Skills that match the person’s goals</a:t>
            </a:r>
          </a:p>
          <a:p>
            <a:pPr lvl="1"/>
            <a:r>
              <a:rPr lang="en-GB"/>
              <a:t>Education listed clearly</a:t>
            </a:r>
          </a:p>
          <a:p>
            <a:endParaRPr lang="en-GB"/>
          </a:p>
          <a:p>
            <a:r>
              <a:rPr lang="en-GB"/>
              <a:t>These are examples of good practice.</a:t>
            </a:r>
          </a:p>
        </p:txBody>
      </p:sp>
      <p:pic>
        <p:nvPicPr>
          <p:cNvPr id="5" name="Online Media 4" title="10 Minute Timer">
            <a:hlinkClick r:id="" action="ppaction://media"/>
            <a:extLst>
              <a:ext uri="{FF2B5EF4-FFF2-40B4-BE49-F238E27FC236}">
                <a16:creationId xmlns:a16="http://schemas.microsoft.com/office/drawing/2014/main" id="{0F64CE2F-707B-9703-E151-8D5E0BB9D678}"/>
              </a:ext>
            </a:extLst>
          </p:cNvPr>
          <p:cNvPicPr>
            <a:picLocks noRot="1" noChangeAspect="1"/>
          </p:cNvPicPr>
          <p:nvPr>
            <a:videoFile r:link="rId1"/>
          </p:nvPr>
        </p:nvPicPr>
        <p:blipFill>
          <a:blip r:embed="rId4"/>
          <a:stretch>
            <a:fillRect/>
          </a:stretch>
        </p:blipFill>
        <p:spPr>
          <a:xfrm>
            <a:off x="1932167" y="4456444"/>
            <a:ext cx="3943185" cy="2227899"/>
          </a:xfrm>
          <a:prstGeom prst="rect">
            <a:avLst/>
          </a:prstGeom>
          <a:noFill/>
        </p:spPr>
      </p:pic>
    </p:spTree>
    <p:extLst>
      <p:ext uri="{BB962C8B-B14F-4D97-AF65-F5344CB8AC3E}">
        <p14:creationId xmlns:p14="http://schemas.microsoft.com/office/powerpoint/2010/main" val="35770369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F752A-A964-6827-31B0-6CCEA673001C}"/>
            </a:ext>
          </a:extLst>
        </p:cNvPr>
        <p:cNvGrpSpPr/>
        <p:nvPr/>
      </p:nvGrpSpPr>
      <p:grpSpPr>
        <a:xfrm>
          <a:off x="0" y="0"/>
          <a:ext cx="0" cy="0"/>
          <a:chOff x="0" y="0"/>
          <a:chExt cx="0" cy="0"/>
        </a:xfrm>
      </p:grpSpPr>
      <p:pic>
        <p:nvPicPr>
          <p:cNvPr id="5" name="Content Placeholder 4" descr="Several hands raised and ready to answer a question">
            <a:extLst>
              <a:ext uri="{FF2B5EF4-FFF2-40B4-BE49-F238E27FC236}">
                <a16:creationId xmlns:a16="http://schemas.microsoft.com/office/drawing/2014/main" id="{F0657349-356F-9AE9-88CB-D6F66263D04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8240309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1B27B-EB43-A40A-FC0F-EFE7B1F92638}"/>
              </a:ext>
            </a:extLst>
          </p:cNvPr>
          <p:cNvSpPr>
            <a:spLocks noGrp="1"/>
          </p:cNvSpPr>
          <p:nvPr>
            <p:ph type="ctrTitle"/>
          </p:nvPr>
        </p:nvSpPr>
        <p:spPr/>
        <p:txBody>
          <a:bodyPr/>
          <a:lstStyle/>
          <a:p>
            <a:r>
              <a:rPr lang="en-GB"/>
              <a:t>Organising Reading Materials</a:t>
            </a:r>
          </a:p>
        </p:txBody>
      </p:sp>
      <p:sp>
        <p:nvSpPr>
          <p:cNvPr id="3" name="Subtitle 2">
            <a:extLst>
              <a:ext uri="{FF2B5EF4-FFF2-40B4-BE49-F238E27FC236}">
                <a16:creationId xmlns:a16="http://schemas.microsoft.com/office/drawing/2014/main" id="{1EAD0BA1-37D8-81A9-BE35-8D00439F3238}"/>
              </a:ext>
            </a:extLst>
          </p:cNvPr>
          <p:cNvSpPr>
            <a:spLocks noGrp="1"/>
          </p:cNvSpPr>
          <p:nvPr>
            <p:ph type="subTitle" idx="1"/>
          </p:nvPr>
        </p:nvSpPr>
        <p:spPr/>
        <p:txBody>
          <a:bodyPr/>
          <a:lstStyle/>
          <a:p>
            <a:endParaRPr lang="en-GB"/>
          </a:p>
        </p:txBody>
      </p:sp>
      <p:pic>
        <p:nvPicPr>
          <p:cNvPr id="6" name="Picture Placeholder 5" descr="Open book">
            <a:extLst>
              <a:ext uri="{FF2B5EF4-FFF2-40B4-BE49-F238E27FC236}">
                <a16:creationId xmlns:a16="http://schemas.microsoft.com/office/drawing/2014/main" id="{051C8464-B37E-100D-C907-9CE951504D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68" r="24068"/>
          <a:stretch>
            <a:fillRect/>
          </a:stretch>
        </p:blipFill>
        <p:spPr/>
      </p:pic>
    </p:spTree>
    <p:extLst>
      <p:ext uri="{BB962C8B-B14F-4D97-AF65-F5344CB8AC3E}">
        <p14:creationId xmlns:p14="http://schemas.microsoft.com/office/powerpoint/2010/main" val="1920415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95C16-0A0C-7DF1-4363-C60485E2EC1F}"/>
              </a:ext>
            </a:extLst>
          </p:cNvPr>
          <p:cNvSpPr>
            <a:spLocks noGrp="1"/>
          </p:cNvSpPr>
          <p:nvPr>
            <p:ph type="title"/>
          </p:nvPr>
        </p:nvSpPr>
        <p:spPr/>
        <p:txBody>
          <a:bodyPr/>
          <a:lstStyle/>
          <a:p>
            <a:r>
              <a:rPr lang="en-GB"/>
              <a:t>Organising Your Reading Materials</a:t>
            </a:r>
            <a:br>
              <a:rPr lang="en-GB"/>
            </a:br>
            <a:endParaRPr lang="en-GB"/>
          </a:p>
        </p:txBody>
      </p:sp>
      <p:sp>
        <p:nvSpPr>
          <p:cNvPr id="3" name="Content Placeholder 2">
            <a:extLst>
              <a:ext uri="{FF2B5EF4-FFF2-40B4-BE49-F238E27FC236}">
                <a16:creationId xmlns:a16="http://schemas.microsoft.com/office/drawing/2014/main" id="{4AB43072-E6C7-07E7-1181-C4FC3579119E}"/>
              </a:ext>
            </a:extLst>
          </p:cNvPr>
          <p:cNvSpPr>
            <a:spLocks noGrp="1"/>
          </p:cNvSpPr>
          <p:nvPr>
            <p:ph idx="1"/>
          </p:nvPr>
        </p:nvSpPr>
        <p:spPr/>
        <p:txBody>
          <a:bodyPr>
            <a:normAutofit lnSpcReduction="10000"/>
          </a:bodyPr>
          <a:lstStyle/>
          <a:p>
            <a:pPr marL="0" indent="0">
              <a:buNone/>
            </a:pPr>
            <a:r>
              <a:rPr lang="en-GB"/>
              <a:t>Now we will:</a:t>
            </a:r>
          </a:p>
          <a:p>
            <a:r>
              <a:rPr lang="en-GB"/>
              <a:t>Open the Online Reading List for this module</a:t>
            </a:r>
          </a:p>
          <a:p>
            <a:r>
              <a:rPr lang="en-GB"/>
              <a:t>Download or save the readings you need</a:t>
            </a:r>
          </a:p>
          <a:p>
            <a:r>
              <a:rPr lang="en-GB"/>
              <a:t>Store them in organised folders</a:t>
            </a:r>
          </a:p>
          <a:p>
            <a:r>
              <a:rPr lang="en-GB"/>
              <a:t>Rename files clearly</a:t>
            </a:r>
          </a:p>
          <a:p>
            <a:endParaRPr lang="en-GB"/>
          </a:p>
          <a:p>
            <a:r>
              <a:rPr lang="en-GB"/>
              <a:t>These skills help you stay organised for study and business.</a:t>
            </a:r>
          </a:p>
          <a:p>
            <a:endParaRPr lang="en-GB"/>
          </a:p>
        </p:txBody>
      </p:sp>
    </p:spTree>
    <p:extLst>
      <p:ext uri="{BB962C8B-B14F-4D97-AF65-F5344CB8AC3E}">
        <p14:creationId xmlns:p14="http://schemas.microsoft.com/office/powerpoint/2010/main" val="2800479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FCF47-5A26-ADF8-1A90-3B9526AECE7C}"/>
              </a:ext>
            </a:extLst>
          </p:cNvPr>
          <p:cNvSpPr>
            <a:spLocks noGrp="1"/>
          </p:cNvSpPr>
          <p:nvPr>
            <p:ph type="title"/>
          </p:nvPr>
        </p:nvSpPr>
        <p:spPr/>
        <p:txBody>
          <a:bodyPr/>
          <a:lstStyle/>
          <a:p>
            <a:r>
              <a:rPr lang="en-GB"/>
              <a:t>How to Find the Online Reading List</a:t>
            </a:r>
          </a:p>
        </p:txBody>
      </p:sp>
      <p:sp>
        <p:nvSpPr>
          <p:cNvPr id="3" name="Content Placeholder 2">
            <a:extLst>
              <a:ext uri="{FF2B5EF4-FFF2-40B4-BE49-F238E27FC236}">
                <a16:creationId xmlns:a16="http://schemas.microsoft.com/office/drawing/2014/main" id="{D433B2BE-2480-0A37-DD60-B9B39D9CBD00}"/>
              </a:ext>
            </a:extLst>
          </p:cNvPr>
          <p:cNvSpPr>
            <a:spLocks noGrp="1"/>
          </p:cNvSpPr>
          <p:nvPr>
            <p:ph sz="half" idx="1"/>
          </p:nvPr>
        </p:nvSpPr>
        <p:spPr/>
        <p:txBody>
          <a:bodyPr/>
          <a:lstStyle/>
          <a:p>
            <a:pPr marL="0" indent="0">
              <a:buNone/>
            </a:pPr>
            <a:r>
              <a:rPr lang="en-GB" dirty="0"/>
              <a:t>Go to:</a:t>
            </a:r>
          </a:p>
          <a:p>
            <a:r>
              <a:rPr lang="en-GB" dirty="0"/>
              <a:t>Moodle → Digital Skills → Online Resource List</a:t>
            </a:r>
          </a:p>
          <a:p>
            <a:r>
              <a:rPr lang="en-GB" dirty="0"/>
              <a:t>Take a moment to explore how the reading list works</a:t>
            </a:r>
          </a:p>
          <a:p>
            <a:pPr marL="0" indent="0">
              <a:buNone/>
            </a:pPr>
            <a:endParaRPr lang="en-GB" dirty="0"/>
          </a:p>
        </p:txBody>
      </p:sp>
      <p:pic>
        <p:nvPicPr>
          <p:cNvPr id="7" name="Content Placeholder 6">
            <a:extLst>
              <a:ext uri="{FF2B5EF4-FFF2-40B4-BE49-F238E27FC236}">
                <a16:creationId xmlns:a16="http://schemas.microsoft.com/office/drawing/2014/main" id="{36DA0A7F-40B2-2665-3376-7D0C859F7E2C}"/>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275388" y="3380956"/>
            <a:ext cx="5078412" cy="1240675"/>
          </a:xfrm>
          <a:prstGeom prst="rect">
            <a:avLst/>
          </a:prstGeom>
        </p:spPr>
      </p:pic>
      <p:pic>
        <p:nvPicPr>
          <p:cNvPr id="5" name="Online Media 4" title="3 Minute Timer">
            <a:hlinkClick r:id="" action="ppaction://media"/>
            <a:extLst>
              <a:ext uri="{FF2B5EF4-FFF2-40B4-BE49-F238E27FC236}">
                <a16:creationId xmlns:a16="http://schemas.microsoft.com/office/drawing/2014/main" id="{6547CB6C-721A-7FA6-83B2-0AE7114E4844}"/>
              </a:ext>
            </a:extLst>
          </p:cNvPr>
          <p:cNvPicPr>
            <a:picLocks noRot="1" noChangeAspect="1"/>
          </p:cNvPicPr>
          <p:nvPr>
            <a:videoFile r:link="rId1"/>
          </p:nvPr>
        </p:nvPicPr>
        <p:blipFill>
          <a:blip r:embed="rId5"/>
          <a:stretch>
            <a:fillRect/>
          </a:stretch>
        </p:blipFill>
        <p:spPr>
          <a:xfrm>
            <a:off x="2481464" y="4993419"/>
            <a:ext cx="2772402" cy="1566407"/>
          </a:xfrm>
          <a:prstGeom prst="rect">
            <a:avLst/>
          </a:prstGeom>
        </p:spPr>
      </p:pic>
    </p:spTree>
    <p:extLst>
      <p:ext uri="{BB962C8B-B14F-4D97-AF65-F5344CB8AC3E}">
        <p14:creationId xmlns:p14="http://schemas.microsoft.com/office/powerpoint/2010/main" val="29991605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E3B53-B501-B2DB-6990-A63594EEE0C4}"/>
              </a:ext>
            </a:extLst>
          </p:cNvPr>
          <p:cNvSpPr>
            <a:spLocks noGrp="1"/>
          </p:cNvSpPr>
          <p:nvPr>
            <p:ph type="title"/>
          </p:nvPr>
        </p:nvSpPr>
        <p:spPr/>
        <p:txBody>
          <a:bodyPr/>
          <a:lstStyle/>
          <a:p>
            <a:r>
              <a:rPr lang="en-GB"/>
              <a:t>Remember the importance of organisation</a:t>
            </a:r>
          </a:p>
        </p:txBody>
      </p:sp>
      <p:sp>
        <p:nvSpPr>
          <p:cNvPr id="3" name="Content Placeholder 2">
            <a:extLst>
              <a:ext uri="{FF2B5EF4-FFF2-40B4-BE49-F238E27FC236}">
                <a16:creationId xmlns:a16="http://schemas.microsoft.com/office/drawing/2014/main" id="{909A49B1-4B60-AA56-F7D2-3DE0F0D59B89}"/>
              </a:ext>
            </a:extLst>
          </p:cNvPr>
          <p:cNvSpPr>
            <a:spLocks noGrp="1"/>
          </p:cNvSpPr>
          <p:nvPr>
            <p:ph sz="half" idx="1"/>
          </p:nvPr>
        </p:nvSpPr>
        <p:spPr/>
        <p:txBody>
          <a:bodyPr>
            <a:normAutofit fontScale="85000" lnSpcReduction="20000"/>
          </a:bodyPr>
          <a:lstStyle/>
          <a:p>
            <a:pPr marL="0" indent="0">
              <a:buNone/>
            </a:pPr>
            <a:r>
              <a:rPr lang="en-GB"/>
              <a:t>Good organisation helps you:</a:t>
            </a:r>
          </a:p>
          <a:p>
            <a:r>
              <a:rPr lang="en-GB"/>
              <a:t>Find files quickly</a:t>
            </a:r>
          </a:p>
          <a:p>
            <a:r>
              <a:rPr lang="en-GB"/>
              <a:t>Keep study stress low</a:t>
            </a:r>
          </a:p>
          <a:p>
            <a:r>
              <a:rPr lang="en-GB"/>
              <a:t>Prepare for DS1, DS2, and DS3</a:t>
            </a:r>
          </a:p>
          <a:p>
            <a:r>
              <a:rPr lang="en-GB"/>
              <a:t>Build habits used in real workplaces</a:t>
            </a:r>
          </a:p>
          <a:p>
            <a:endParaRPr lang="en-GB"/>
          </a:p>
          <a:p>
            <a:pPr marL="0" indent="0">
              <a:buNone/>
            </a:pPr>
            <a:r>
              <a:rPr lang="en-GB"/>
              <a:t>Companies expect clear and tidy digital files.</a:t>
            </a:r>
          </a:p>
        </p:txBody>
      </p:sp>
      <p:sp>
        <p:nvSpPr>
          <p:cNvPr id="4" name="Content Placeholder 3">
            <a:extLst>
              <a:ext uri="{FF2B5EF4-FFF2-40B4-BE49-F238E27FC236}">
                <a16:creationId xmlns:a16="http://schemas.microsoft.com/office/drawing/2014/main" id="{D085A557-5A35-3F10-1BD6-ACF4943C19E9}"/>
              </a:ext>
            </a:extLst>
          </p:cNvPr>
          <p:cNvSpPr>
            <a:spLocks noGrp="1"/>
          </p:cNvSpPr>
          <p:nvPr>
            <p:ph sz="half" idx="2"/>
          </p:nvPr>
        </p:nvSpPr>
        <p:spPr/>
        <p:txBody>
          <a:bodyPr>
            <a:normAutofit fontScale="85000" lnSpcReduction="20000"/>
          </a:bodyPr>
          <a:lstStyle/>
          <a:p>
            <a:pPr marL="0" indent="0">
              <a:buNone/>
            </a:pPr>
            <a:r>
              <a:rPr lang="en-GB"/>
              <a:t>Example:</a:t>
            </a:r>
          </a:p>
          <a:p>
            <a:r>
              <a:rPr lang="en-GB"/>
              <a:t>📁 Digital Skills</a:t>
            </a:r>
          </a:p>
          <a:p>
            <a:r>
              <a:rPr lang="en-GB"/>
              <a:t>└── 📁 Reading List</a:t>
            </a:r>
          </a:p>
          <a:p>
            <a:r>
              <a:rPr lang="en-GB"/>
              <a:t>└── Week 2</a:t>
            </a:r>
          </a:p>
          <a:p>
            <a:r>
              <a:rPr lang="en-GB"/>
              <a:t>└── 📁 Assessments</a:t>
            </a:r>
          </a:p>
          <a:p>
            <a:r>
              <a:rPr lang="en-GB"/>
              <a:t>└── DS1</a:t>
            </a:r>
          </a:p>
          <a:p>
            <a:r>
              <a:rPr lang="en-GB"/>
              <a:t>└── DS2</a:t>
            </a:r>
          </a:p>
          <a:p>
            <a:r>
              <a:rPr lang="en-GB"/>
              <a:t>└── DS3</a:t>
            </a:r>
          </a:p>
          <a:p>
            <a:pPr marL="0" indent="0">
              <a:buNone/>
            </a:pPr>
            <a:r>
              <a:rPr lang="en-GB"/>
              <a:t>Keep folder names short and clear.</a:t>
            </a:r>
          </a:p>
        </p:txBody>
      </p:sp>
    </p:spTree>
    <p:extLst>
      <p:ext uri="{BB962C8B-B14F-4D97-AF65-F5344CB8AC3E}">
        <p14:creationId xmlns:p14="http://schemas.microsoft.com/office/powerpoint/2010/main" val="31182227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A0BF2-A728-54AD-0488-A85A1A08A0EE}"/>
              </a:ext>
            </a:extLst>
          </p:cNvPr>
          <p:cNvSpPr>
            <a:spLocks noGrp="1"/>
          </p:cNvSpPr>
          <p:nvPr>
            <p:ph type="title"/>
          </p:nvPr>
        </p:nvSpPr>
        <p:spPr/>
        <p:txBody>
          <a:bodyPr/>
          <a:lstStyle/>
          <a:p>
            <a:r>
              <a:rPr lang="en-GB"/>
              <a:t>Organise Your Reading</a:t>
            </a:r>
          </a:p>
        </p:txBody>
      </p:sp>
      <p:sp>
        <p:nvSpPr>
          <p:cNvPr id="3" name="Content Placeholder 2">
            <a:extLst>
              <a:ext uri="{FF2B5EF4-FFF2-40B4-BE49-F238E27FC236}">
                <a16:creationId xmlns:a16="http://schemas.microsoft.com/office/drawing/2014/main" id="{B7333D86-54ED-158E-F6D0-03982F63C5A6}"/>
              </a:ext>
            </a:extLst>
          </p:cNvPr>
          <p:cNvSpPr>
            <a:spLocks noGrp="1"/>
          </p:cNvSpPr>
          <p:nvPr>
            <p:ph sz="half" idx="1"/>
          </p:nvPr>
        </p:nvSpPr>
        <p:spPr/>
        <p:txBody>
          <a:bodyPr>
            <a:normAutofit fontScale="85000" lnSpcReduction="10000"/>
          </a:bodyPr>
          <a:lstStyle/>
          <a:p>
            <a:r>
              <a:rPr lang="en-GB" dirty="0"/>
              <a:t>Open the Online Reading List</a:t>
            </a:r>
          </a:p>
          <a:p>
            <a:r>
              <a:rPr lang="en-GB" dirty="0"/>
              <a:t>Find one reading on LinkedIn</a:t>
            </a:r>
          </a:p>
          <a:p>
            <a:r>
              <a:rPr lang="en-GB" dirty="0"/>
              <a:t>Open it and choose a relevant chapter to download. </a:t>
            </a:r>
          </a:p>
          <a:p>
            <a:r>
              <a:rPr lang="en-GB" dirty="0"/>
              <a:t>Save it to your Digital Skills → Reading List → Week 2 folder</a:t>
            </a:r>
          </a:p>
          <a:p>
            <a:r>
              <a:rPr lang="en-GB" dirty="0"/>
              <a:t>Rename the file clearly</a:t>
            </a:r>
          </a:p>
          <a:p>
            <a:r>
              <a:rPr lang="en-GB" dirty="0"/>
              <a:t>Show your partner your folder and file names</a:t>
            </a:r>
          </a:p>
          <a:p>
            <a:r>
              <a:rPr lang="en-GB" dirty="0"/>
              <a:t>Take a screenshot!</a:t>
            </a:r>
          </a:p>
          <a:p>
            <a:endParaRPr lang="en-GB" dirty="0"/>
          </a:p>
        </p:txBody>
      </p:sp>
      <p:sp>
        <p:nvSpPr>
          <p:cNvPr id="4" name="Content Placeholder 3">
            <a:extLst>
              <a:ext uri="{FF2B5EF4-FFF2-40B4-BE49-F238E27FC236}">
                <a16:creationId xmlns:a16="http://schemas.microsoft.com/office/drawing/2014/main" id="{E36D7336-DEEE-AC13-02E5-468CD2717F54}"/>
              </a:ext>
            </a:extLst>
          </p:cNvPr>
          <p:cNvSpPr>
            <a:spLocks noGrp="1"/>
          </p:cNvSpPr>
          <p:nvPr>
            <p:ph sz="half" idx="2"/>
          </p:nvPr>
        </p:nvSpPr>
        <p:spPr/>
        <p:txBody>
          <a:bodyPr>
            <a:normAutofit fontScale="85000" lnSpcReduction="10000"/>
          </a:bodyPr>
          <a:lstStyle/>
          <a:p>
            <a:pPr marL="0" indent="0">
              <a:buNone/>
            </a:pPr>
            <a:r>
              <a:rPr lang="en-GB"/>
              <a:t>Rename your reading so you know what it is later:</a:t>
            </a:r>
          </a:p>
          <a:p>
            <a:r>
              <a:rPr lang="en-GB"/>
              <a:t>Good names:</a:t>
            </a:r>
          </a:p>
          <a:p>
            <a:pPr lvl="1"/>
            <a:r>
              <a:rPr lang="en-GB"/>
              <a:t>“Week2_Reading1.pdf”</a:t>
            </a:r>
          </a:p>
          <a:p>
            <a:pPr lvl="1"/>
            <a:r>
              <a:rPr lang="en-GB"/>
              <a:t>“DigitalSkills_Article.pdf”</a:t>
            </a:r>
          </a:p>
          <a:p>
            <a:r>
              <a:rPr lang="en-GB"/>
              <a:t>Not helpful:</a:t>
            </a:r>
          </a:p>
          <a:p>
            <a:pPr lvl="1"/>
            <a:r>
              <a:rPr lang="en-GB"/>
              <a:t>“download.pdf”</a:t>
            </a:r>
          </a:p>
          <a:p>
            <a:pPr lvl="1"/>
            <a:r>
              <a:rPr lang="en-GB"/>
              <a:t>“file123.pdf”</a:t>
            </a:r>
          </a:p>
          <a:p>
            <a:endParaRPr lang="en-GB"/>
          </a:p>
          <a:p>
            <a:endParaRPr lang="en-GB"/>
          </a:p>
        </p:txBody>
      </p:sp>
      <p:pic>
        <p:nvPicPr>
          <p:cNvPr id="5" name="Online Media 8" title="5 Minute Timer">
            <a:hlinkClick r:id="" action="ppaction://media"/>
            <a:extLst>
              <a:ext uri="{FF2B5EF4-FFF2-40B4-BE49-F238E27FC236}">
                <a16:creationId xmlns:a16="http://schemas.microsoft.com/office/drawing/2014/main" id="{10B42D54-787C-147D-0FFE-C06B3861567A}"/>
              </a:ext>
            </a:extLst>
          </p:cNvPr>
          <p:cNvPicPr>
            <a:picLocks noRot="1" noChangeAspect="1"/>
          </p:cNvPicPr>
          <p:nvPr>
            <a:videoFile r:link="rId1"/>
          </p:nvPr>
        </p:nvPicPr>
        <p:blipFill>
          <a:blip r:embed="rId4"/>
          <a:stretch>
            <a:fillRect/>
          </a:stretch>
        </p:blipFill>
        <p:spPr>
          <a:xfrm>
            <a:off x="8619214" y="4999433"/>
            <a:ext cx="2868424" cy="1620663"/>
          </a:xfrm>
          <a:prstGeom prst="rect">
            <a:avLst/>
          </a:prstGeom>
        </p:spPr>
      </p:pic>
    </p:spTree>
    <p:extLst>
      <p:ext uri="{BB962C8B-B14F-4D97-AF65-F5344CB8AC3E}">
        <p14:creationId xmlns:p14="http://schemas.microsoft.com/office/powerpoint/2010/main" val="1406350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B294B-C58E-2622-B9FC-36EECB0F5098}"/>
              </a:ext>
            </a:extLst>
          </p:cNvPr>
          <p:cNvSpPr>
            <a:spLocks noGrp="1"/>
          </p:cNvSpPr>
          <p:nvPr>
            <p:ph type="ctrTitle"/>
          </p:nvPr>
        </p:nvSpPr>
        <p:spPr/>
        <p:txBody>
          <a:bodyPr/>
          <a:lstStyle/>
          <a:p>
            <a:r>
              <a:rPr lang="en-GB"/>
              <a:t>Using a Digital Tool to Organise Readings</a:t>
            </a:r>
          </a:p>
        </p:txBody>
      </p:sp>
      <p:sp>
        <p:nvSpPr>
          <p:cNvPr id="3" name="Subtitle 2">
            <a:extLst>
              <a:ext uri="{FF2B5EF4-FFF2-40B4-BE49-F238E27FC236}">
                <a16:creationId xmlns:a16="http://schemas.microsoft.com/office/drawing/2014/main" id="{5414C881-82DD-7C0A-AABA-7F0DD21EEB9D}"/>
              </a:ext>
            </a:extLst>
          </p:cNvPr>
          <p:cNvSpPr>
            <a:spLocks noGrp="1"/>
          </p:cNvSpPr>
          <p:nvPr>
            <p:ph type="subTitle" idx="1"/>
          </p:nvPr>
        </p:nvSpPr>
        <p:spPr/>
        <p:txBody>
          <a:bodyPr/>
          <a:lstStyle/>
          <a:p>
            <a:endParaRPr lang="en-GB"/>
          </a:p>
        </p:txBody>
      </p:sp>
      <p:pic>
        <p:nvPicPr>
          <p:cNvPr id="12" name="Picture Placeholder 11" descr="Robot operating a machine">
            <a:extLst>
              <a:ext uri="{FF2B5EF4-FFF2-40B4-BE49-F238E27FC236}">
                <a16:creationId xmlns:a16="http://schemas.microsoft.com/office/drawing/2014/main" id="{7FD86ECD-90AF-A8EE-154E-2DF6A265AC7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154" r="20154"/>
          <a:stretch>
            <a:fillRect/>
          </a:stretch>
        </p:blipFill>
        <p:spPr/>
      </p:pic>
    </p:spTree>
    <p:extLst>
      <p:ext uri="{BB962C8B-B14F-4D97-AF65-F5344CB8AC3E}">
        <p14:creationId xmlns:p14="http://schemas.microsoft.com/office/powerpoint/2010/main" val="22595985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89EF3-0B7A-1731-52CB-33F630D07B63}"/>
              </a:ext>
            </a:extLst>
          </p:cNvPr>
          <p:cNvSpPr>
            <a:spLocks noGrp="1"/>
          </p:cNvSpPr>
          <p:nvPr>
            <p:ph type="title"/>
          </p:nvPr>
        </p:nvSpPr>
        <p:spPr/>
        <p:txBody>
          <a:bodyPr/>
          <a:lstStyle/>
          <a:p>
            <a:r>
              <a:rPr lang="en-GB"/>
              <a:t>What Is a Reading Log?</a:t>
            </a:r>
          </a:p>
        </p:txBody>
      </p:sp>
      <p:sp>
        <p:nvSpPr>
          <p:cNvPr id="3" name="Content Placeholder 2">
            <a:extLst>
              <a:ext uri="{FF2B5EF4-FFF2-40B4-BE49-F238E27FC236}">
                <a16:creationId xmlns:a16="http://schemas.microsoft.com/office/drawing/2014/main" id="{53E9ED4A-DD18-F89D-0AE9-5B7C317AAC19}"/>
              </a:ext>
            </a:extLst>
          </p:cNvPr>
          <p:cNvSpPr>
            <a:spLocks noGrp="1"/>
          </p:cNvSpPr>
          <p:nvPr>
            <p:ph sz="half" idx="1"/>
          </p:nvPr>
        </p:nvSpPr>
        <p:spPr/>
        <p:txBody>
          <a:bodyPr>
            <a:normAutofit fontScale="92500" lnSpcReduction="20000"/>
          </a:bodyPr>
          <a:lstStyle/>
          <a:p>
            <a:r>
              <a:rPr lang="en-GB"/>
              <a:t>A reading log is a short note that helps you remember:</a:t>
            </a:r>
          </a:p>
          <a:p>
            <a:pPr lvl="1"/>
            <a:r>
              <a:rPr lang="en-GB"/>
              <a:t>The reading you saved</a:t>
            </a:r>
          </a:p>
          <a:p>
            <a:pPr lvl="1"/>
            <a:r>
              <a:rPr lang="en-GB"/>
              <a:t>The week it belongs to</a:t>
            </a:r>
          </a:p>
          <a:p>
            <a:pPr lvl="1"/>
            <a:r>
              <a:rPr lang="en-GB"/>
              <a:t>One idea or point from the reading</a:t>
            </a:r>
          </a:p>
          <a:p>
            <a:r>
              <a:rPr lang="en-GB"/>
              <a:t>This helps you stay organised for DS1, DS2, and DS3.</a:t>
            </a:r>
          </a:p>
          <a:p>
            <a:r>
              <a:rPr lang="en-GB"/>
              <a:t>Build habits used in business workplaces</a:t>
            </a:r>
          </a:p>
          <a:p>
            <a:endParaRPr lang="en-GB"/>
          </a:p>
          <a:p>
            <a:endParaRPr lang="en-GB"/>
          </a:p>
        </p:txBody>
      </p:sp>
      <p:sp>
        <p:nvSpPr>
          <p:cNvPr id="4" name="Content Placeholder 3">
            <a:extLst>
              <a:ext uri="{FF2B5EF4-FFF2-40B4-BE49-F238E27FC236}">
                <a16:creationId xmlns:a16="http://schemas.microsoft.com/office/drawing/2014/main" id="{860CF7F5-8A2F-6BFA-051A-E75EE8D4BE8E}"/>
              </a:ext>
            </a:extLst>
          </p:cNvPr>
          <p:cNvSpPr>
            <a:spLocks noGrp="1"/>
          </p:cNvSpPr>
          <p:nvPr>
            <p:ph sz="half" idx="2"/>
          </p:nvPr>
        </p:nvSpPr>
        <p:spPr/>
        <p:txBody>
          <a:bodyPr>
            <a:normAutofit fontScale="92500" lnSpcReduction="20000"/>
          </a:bodyPr>
          <a:lstStyle/>
          <a:p>
            <a:r>
              <a:rPr lang="en-GB"/>
              <a:t>Today you will choose one simple way to organise your readings:</a:t>
            </a:r>
          </a:p>
          <a:p>
            <a:pPr lvl="1"/>
            <a:r>
              <a:rPr lang="en-GB"/>
              <a:t>OneNote notebook</a:t>
            </a:r>
          </a:p>
          <a:p>
            <a:pPr lvl="1"/>
            <a:r>
              <a:rPr lang="en-GB"/>
              <a:t>Word reading log</a:t>
            </a:r>
          </a:p>
          <a:p>
            <a:pPr lvl="1"/>
            <a:r>
              <a:rPr lang="en-GB"/>
              <a:t>Folder + Notes file</a:t>
            </a:r>
          </a:p>
          <a:p>
            <a:r>
              <a:rPr lang="en-GB"/>
              <a:t>Choose the method that feels easiest for you.</a:t>
            </a:r>
          </a:p>
          <a:p>
            <a:r>
              <a:rPr lang="en-GB"/>
              <a:t>Short notes = clear thinking and less stress.</a:t>
            </a:r>
          </a:p>
        </p:txBody>
      </p:sp>
    </p:spTree>
    <p:extLst>
      <p:ext uri="{BB962C8B-B14F-4D97-AF65-F5344CB8AC3E}">
        <p14:creationId xmlns:p14="http://schemas.microsoft.com/office/powerpoint/2010/main" val="8552768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08B79-91B8-1423-25FE-744516BE170F}"/>
              </a:ext>
            </a:extLst>
          </p:cNvPr>
          <p:cNvSpPr>
            <a:spLocks noGrp="1"/>
          </p:cNvSpPr>
          <p:nvPr>
            <p:ph type="title"/>
          </p:nvPr>
        </p:nvSpPr>
        <p:spPr/>
        <p:txBody>
          <a:bodyPr/>
          <a:lstStyle/>
          <a:p>
            <a:r>
              <a:rPr lang="en-GB"/>
              <a:t>How to set up a reading log</a:t>
            </a:r>
          </a:p>
        </p:txBody>
      </p:sp>
      <p:sp>
        <p:nvSpPr>
          <p:cNvPr id="3" name="Content Placeholder 2">
            <a:extLst>
              <a:ext uri="{FF2B5EF4-FFF2-40B4-BE49-F238E27FC236}">
                <a16:creationId xmlns:a16="http://schemas.microsoft.com/office/drawing/2014/main" id="{4B041CA9-445C-77C7-DF07-85F6A97193AC}"/>
              </a:ext>
            </a:extLst>
          </p:cNvPr>
          <p:cNvSpPr>
            <a:spLocks noGrp="1"/>
          </p:cNvSpPr>
          <p:nvPr>
            <p:ph idx="1"/>
          </p:nvPr>
        </p:nvSpPr>
        <p:spPr/>
        <p:txBody>
          <a:bodyPr>
            <a:normAutofit lnSpcReduction="10000"/>
          </a:bodyPr>
          <a:lstStyle/>
          <a:p>
            <a:r>
              <a:rPr lang="en-GB"/>
              <a:t>Option A: OneNote Notebook</a:t>
            </a:r>
          </a:p>
          <a:p>
            <a:pPr lvl="1"/>
            <a:r>
              <a:rPr lang="en-GB"/>
              <a:t>Use if you prefer your phone or tablet.</a:t>
            </a:r>
          </a:p>
          <a:p>
            <a:pPr lvl="1"/>
            <a:r>
              <a:rPr lang="en-GB"/>
              <a:t>Create a new page</a:t>
            </a:r>
          </a:p>
          <a:p>
            <a:r>
              <a:rPr lang="en-GB"/>
              <a:t>Option B: Word</a:t>
            </a:r>
          </a:p>
          <a:p>
            <a:pPr lvl="1"/>
            <a:r>
              <a:rPr lang="en-GB"/>
              <a:t>Use if you prefer your laptop</a:t>
            </a:r>
          </a:p>
          <a:p>
            <a:pPr lvl="1"/>
            <a:r>
              <a:rPr lang="en-GB"/>
              <a:t>Create a table</a:t>
            </a:r>
          </a:p>
          <a:p>
            <a:r>
              <a:rPr lang="en-GB"/>
              <a:t>Option C: Text file</a:t>
            </a:r>
          </a:p>
          <a:p>
            <a:pPr lvl="1"/>
            <a:r>
              <a:rPr lang="en-GB"/>
              <a:t>Use if you want the simplest method.</a:t>
            </a:r>
          </a:p>
          <a:p>
            <a:pPr lvl="1"/>
            <a:r>
              <a:rPr lang="en-GB"/>
              <a:t>In your Week 2 folder, make a text file called: “Week2_ReadingNotes.txt”</a:t>
            </a:r>
          </a:p>
          <a:p>
            <a:endParaRPr lang="en-GB"/>
          </a:p>
        </p:txBody>
      </p:sp>
    </p:spTree>
    <p:extLst>
      <p:ext uri="{BB962C8B-B14F-4D97-AF65-F5344CB8AC3E}">
        <p14:creationId xmlns:p14="http://schemas.microsoft.com/office/powerpoint/2010/main" val="24304283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E0445-86E5-22F9-78FC-D0D8FD29E8D9}"/>
              </a:ext>
            </a:extLst>
          </p:cNvPr>
          <p:cNvSpPr>
            <a:spLocks noGrp="1"/>
          </p:cNvSpPr>
          <p:nvPr>
            <p:ph type="title"/>
          </p:nvPr>
        </p:nvSpPr>
        <p:spPr/>
        <p:txBody>
          <a:bodyPr/>
          <a:lstStyle/>
          <a:p>
            <a:r>
              <a:rPr lang="en-GB"/>
              <a:t>Your Task </a:t>
            </a:r>
          </a:p>
        </p:txBody>
      </p:sp>
      <p:sp>
        <p:nvSpPr>
          <p:cNvPr id="3" name="Content Placeholder 2">
            <a:extLst>
              <a:ext uri="{FF2B5EF4-FFF2-40B4-BE49-F238E27FC236}">
                <a16:creationId xmlns:a16="http://schemas.microsoft.com/office/drawing/2014/main" id="{4A849D47-058A-01D4-5B13-6F20C821D8E4}"/>
              </a:ext>
            </a:extLst>
          </p:cNvPr>
          <p:cNvSpPr>
            <a:spLocks noGrp="1"/>
          </p:cNvSpPr>
          <p:nvPr>
            <p:ph sz="half" idx="1"/>
          </p:nvPr>
        </p:nvSpPr>
        <p:spPr/>
        <p:txBody>
          <a:bodyPr>
            <a:normAutofit/>
          </a:bodyPr>
          <a:lstStyle/>
          <a:p>
            <a:r>
              <a:rPr lang="en-GB"/>
              <a:t>Open your saved Week 2 reading</a:t>
            </a:r>
          </a:p>
          <a:p>
            <a:r>
              <a:rPr lang="en-GB"/>
              <a:t>Choose OneNote, Word, or Notes file</a:t>
            </a:r>
          </a:p>
          <a:p>
            <a:r>
              <a:rPr lang="en-GB"/>
              <a:t>Add:</a:t>
            </a:r>
          </a:p>
          <a:p>
            <a:pPr lvl="1"/>
            <a:r>
              <a:rPr lang="en-GB"/>
              <a:t>Reading title</a:t>
            </a:r>
          </a:p>
          <a:p>
            <a:pPr lvl="1"/>
            <a:r>
              <a:rPr lang="en-GB"/>
              <a:t>Week number</a:t>
            </a:r>
          </a:p>
          <a:p>
            <a:pPr lvl="1"/>
            <a:r>
              <a:rPr lang="en-GB"/>
              <a:t>One thing you learned</a:t>
            </a:r>
          </a:p>
          <a:p>
            <a:endParaRPr lang="en-GB"/>
          </a:p>
        </p:txBody>
      </p:sp>
      <p:sp>
        <p:nvSpPr>
          <p:cNvPr id="4" name="Content Placeholder 3">
            <a:extLst>
              <a:ext uri="{FF2B5EF4-FFF2-40B4-BE49-F238E27FC236}">
                <a16:creationId xmlns:a16="http://schemas.microsoft.com/office/drawing/2014/main" id="{8A7B93ED-09BD-CB08-9CD3-BD14664FA9EF}"/>
              </a:ext>
            </a:extLst>
          </p:cNvPr>
          <p:cNvSpPr>
            <a:spLocks noGrp="1"/>
          </p:cNvSpPr>
          <p:nvPr>
            <p:ph sz="half" idx="2"/>
          </p:nvPr>
        </p:nvSpPr>
        <p:spPr/>
        <p:txBody>
          <a:bodyPr>
            <a:normAutofit/>
          </a:bodyPr>
          <a:lstStyle/>
          <a:p>
            <a:r>
              <a:rPr lang="en-GB"/>
              <a:t>Save your work</a:t>
            </a:r>
          </a:p>
          <a:p>
            <a:r>
              <a:rPr lang="en-GB"/>
              <a:t>Show your partner your reading log</a:t>
            </a:r>
          </a:p>
          <a:p>
            <a:r>
              <a:rPr lang="en-GB"/>
              <a:t>Take a screenshot</a:t>
            </a:r>
          </a:p>
          <a:p>
            <a:endParaRPr lang="en-GB"/>
          </a:p>
        </p:txBody>
      </p:sp>
      <p:pic>
        <p:nvPicPr>
          <p:cNvPr id="5" name="Online Media 8" title="5 Minute Timer">
            <a:hlinkClick r:id="" action="ppaction://media"/>
            <a:extLst>
              <a:ext uri="{FF2B5EF4-FFF2-40B4-BE49-F238E27FC236}">
                <a16:creationId xmlns:a16="http://schemas.microsoft.com/office/drawing/2014/main" id="{57557121-66E5-08D1-4B09-90DB70090486}"/>
              </a:ext>
            </a:extLst>
          </p:cNvPr>
          <p:cNvPicPr>
            <a:picLocks noRot="1" noChangeAspect="1"/>
          </p:cNvPicPr>
          <p:nvPr>
            <a:videoFile r:link="rId1"/>
          </p:nvPr>
        </p:nvPicPr>
        <p:blipFill>
          <a:blip r:embed="rId4"/>
          <a:stretch>
            <a:fillRect/>
          </a:stretch>
        </p:blipFill>
        <p:spPr>
          <a:xfrm>
            <a:off x="7250961" y="4174766"/>
            <a:ext cx="4102838" cy="2318109"/>
          </a:xfrm>
          <a:prstGeom prst="rect">
            <a:avLst/>
          </a:prstGeom>
        </p:spPr>
      </p:pic>
    </p:spTree>
    <p:extLst>
      <p:ext uri="{BB962C8B-B14F-4D97-AF65-F5344CB8AC3E}">
        <p14:creationId xmlns:p14="http://schemas.microsoft.com/office/powerpoint/2010/main" val="21411534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DC521-45B2-4AB9-9FA5-57C9C9E24E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832A88-2354-F943-FA41-CFCF7027295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3E7529-4DE7-A6EE-3A77-8474B7C8D06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6645907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70000" lnSpcReduction="20000"/>
          </a:bodyPr>
          <a:lstStyle/>
          <a:p>
            <a:pPr marL="0" indent="0">
              <a:buNone/>
            </a:pPr>
            <a:r>
              <a:rPr lang="en-GB" dirty="0"/>
              <a:t>Please write a short post answering the following questions:</a:t>
            </a:r>
          </a:p>
          <a:p>
            <a:endParaRPr lang="en-GB" dirty="0"/>
          </a:p>
          <a:p>
            <a:r>
              <a:rPr lang="en-GB" dirty="0"/>
              <a:t>What is one small digital skill you learned today that made studying feel easier?</a:t>
            </a:r>
          </a:p>
          <a:p>
            <a:r>
              <a:rPr lang="en-GB" dirty="0"/>
              <a:t>How did exploring LinkedIn help you understand how professionals present themselves?</a:t>
            </a:r>
          </a:p>
          <a:p>
            <a:r>
              <a:rPr lang="en-GB" dirty="0"/>
              <a:t>How might today’s organisation tasks help you with your DS1, DS2, or DS3 work later on?</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vert="horz" lIns="91440" tIns="45720" rIns="91440" bIns="45720" rtlCol="0" anchor="t">
            <a:normAutofit fontScale="70000" lnSpcReduction="2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a:p>
            <a:r>
              <a:rPr lang="en-GB"/>
              <a:t>Remember to post your screenshots from today's class! You can use them for your assessment </a:t>
            </a:r>
          </a:p>
        </p:txBody>
      </p:sp>
      <p:pic>
        <p:nvPicPr>
          <p:cNvPr id="6" name="Content Placeholder 4" descr="Angel face outline with solid fill">
            <a:extLst>
              <a:ext uri="{FF2B5EF4-FFF2-40B4-BE49-F238E27FC236}">
                <a16:creationId xmlns:a16="http://schemas.microsoft.com/office/drawing/2014/main" id="{F72C21B0-E652-1B47-2266-23DFBAE39A0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516393" y="5368925"/>
            <a:ext cx="1392238" cy="1392238"/>
          </a:xfrm>
          <a:prstGeom prst="rect">
            <a:avLst/>
          </a:prstGeom>
        </p:spPr>
      </p:pic>
    </p:spTree>
    <p:extLst>
      <p:ext uri="{BB962C8B-B14F-4D97-AF65-F5344CB8AC3E}">
        <p14:creationId xmlns:p14="http://schemas.microsoft.com/office/powerpoint/2010/main" val="6691090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sp>
        <p:nvSpPr>
          <p:cNvPr id="3" name="Content Placeholder 2">
            <a:extLst>
              <a:ext uri="{FF2B5EF4-FFF2-40B4-BE49-F238E27FC236}">
                <a16:creationId xmlns:a16="http://schemas.microsoft.com/office/drawing/2014/main" id="{023AE619-802A-1DB6-E721-1453E2A69760}"/>
              </a:ext>
            </a:extLst>
          </p:cNvPr>
          <p:cNvSpPr>
            <a:spLocks noGrp="1"/>
          </p:cNvSpPr>
          <p:nvPr>
            <p:ph idx="1"/>
          </p:nvPr>
        </p:nvSpPr>
        <p:spPr/>
        <p:txBody>
          <a:bodyPr>
            <a:normAutofit fontScale="92500" lnSpcReduction="20000"/>
          </a:bodyPr>
          <a:lstStyle/>
          <a:p>
            <a:r>
              <a:rPr lang="en-GB"/>
              <a:t>How to find and record deadlines using Moodle, Outlook, and To Do</a:t>
            </a:r>
          </a:p>
          <a:p>
            <a:r>
              <a:rPr lang="en-GB"/>
              <a:t>How to use microtasks to make study feel easier</a:t>
            </a:r>
          </a:p>
          <a:p>
            <a:r>
              <a:rPr lang="en-GB"/>
              <a:t>What LinkedIn is and how professionals present themselves</a:t>
            </a:r>
          </a:p>
          <a:p>
            <a:r>
              <a:rPr lang="en-GB"/>
              <a:t>How to explore profile sections: photo, headline, About, Experience, Skills, Education</a:t>
            </a:r>
          </a:p>
          <a:p>
            <a:r>
              <a:rPr lang="en-GB"/>
              <a:t>How to use the Online Reading List</a:t>
            </a:r>
          </a:p>
          <a:p>
            <a:r>
              <a:rPr lang="en-GB"/>
              <a:t>How to organise readings with folders and clear file names</a:t>
            </a:r>
          </a:p>
          <a:p>
            <a:r>
              <a:rPr lang="en-GB"/>
              <a:t>How to start a simple reading log in OneNote, Word, or a text file</a:t>
            </a:r>
          </a:p>
        </p:txBody>
      </p:sp>
    </p:spTree>
    <p:extLst>
      <p:ext uri="{BB962C8B-B14F-4D97-AF65-F5344CB8AC3E}">
        <p14:creationId xmlns:p14="http://schemas.microsoft.com/office/powerpoint/2010/main" val="20619792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5449200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3</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pPr marL="514350" indent="-514350">
              <a:buAutoNum type="arabicPeriod"/>
            </a:pPr>
            <a:r>
              <a:rPr lang="en-GB"/>
              <a:t>Go through the assessment information on Moodle</a:t>
            </a:r>
          </a:p>
          <a:p>
            <a:pPr marL="514350" indent="-514350">
              <a:buAutoNum type="arabicPeriod"/>
            </a:pPr>
            <a:r>
              <a:rPr lang="en-GB"/>
              <a:t>Start thinking about the first task by using the DS1 supporting materials</a:t>
            </a:r>
          </a:p>
          <a:p>
            <a:pPr marL="514350" indent="-514350">
              <a:buAutoNum type="arabicPeriod"/>
            </a:pPr>
            <a:endParaRPr lang="en-GB"/>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(Digital Skills)</a:t>
            </a:r>
          </a:p>
          <a:p>
            <a:r>
              <a:rPr lang="en-GB"/>
              <a:t>Click Assessment Information and Submission</a:t>
            </a:r>
          </a:p>
          <a:p>
            <a:r>
              <a:rPr lang="en-GB"/>
              <a:t>Go to the DS1 Supporting Materials</a:t>
            </a:r>
          </a:p>
          <a:p>
            <a:pPr marL="0" indent="0">
              <a:buNone/>
            </a:pPr>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t="20671" r="249" b="14985"/>
          <a:stretch>
            <a:fillRect/>
          </a:stretch>
        </p:blipFill>
        <p:spPr>
          <a:xfrm>
            <a:off x="9311015" y="191557"/>
            <a:ext cx="2608203" cy="1372850"/>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Tree>
    <p:extLst>
      <p:ext uri="{BB962C8B-B14F-4D97-AF65-F5344CB8AC3E}">
        <p14:creationId xmlns:p14="http://schemas.microsoft.com/office/powerpoint/2010/main" val="28111314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139F-E3AA-FB36-3D10-C48BE34AB31F}"/>
              </a:ext>
            </a:extLst>
          </p:cNvPr>
          <p:cNvSpPr>
            <a:spLocks noGrp="1"/>
          </p:cNvSpPr>
          <p:nvPr>
            <p:ph type="title"/>
          </p:nvPr>
        </p:nvSpPr>
        <p:spPr/>
        <p:txBody>
          <a:bodyPr/>
          <a:lstStyle/>
          <a:p>
            <a:r>
              <a:rPr lang="en-GB"/>
              <a:t>Microsoft Specialist Certification</a:t>
            </a:r>
          </a:p>
        </p:txBody>
      </p:sp>
      <p:sp>
        <p:nvSpPr>
          <p:cNvPr id="3" name="Content Placeholder 2">
            <a:extLst>
              <a:ext uri="{FF2B5EF4-FFF2-40B4-BE49-F238E27FC236}">
                <a16:creationId xmlns:a16="http://schemas.microsoft.com/office/drawing/2014/main" id="{0E7090B5-49F6-A1AB-618B-FA21FDF28299}"/>
              </a:ext>
            </a:extLst>
          </p:cNvPr>
          <p:cNvSpPr>
            <a:spLocks noGrp="1"/>
          </p:cNvSpPr>
          <p:nvPr>
            <p:ph sz="half" idx="1"/>
          </p:nvPr>
        </p:nvSpPr>
        <p:spPr/>
        <p:txBody>
          <a:bodyPr>
            <a:normAutofit fontScale="92500"/>
          </a:bodyPr>
          <a:lstStyle/>
          <a:p>
            <a:r>
              <a:rPr lang="en-GB"/>
              <a:t>Microsoft Specialist (MOS) is an official certificate that shows you can use Microsoft tools (Word, Excel, and PowerPoint) at a professional level.</a:t>
            </a:r>
          </a:p>
          <a:p>
            <a:r>
              <a:rPr lang="en-GB"/>
              <a:t>It proves you can complete real workplace tasks using Microsoft 365.</a:t>
            </a:r>
          </a:p>
        </p:txBody>
      </p:sp>
      <p:sp>
        <p:nvSpPr>
          <p:cNvPr id="4" name="Content Placeholder 3">
            <a:extLst>
              <a:ext uri="{FF2B5EF4-FFF2-40B4-BE49-F238E27FC236}">
                <a16:creationId xmlns:a16="http://schemas.microsoft.com/office/drawing/2014/main" id="{EBE56E00-7F13-3FA5-8E82-8C1288C5968E}"/>
              </a:ext>
            </a:extLst>
          </p:cNvPr>
          <p:cNvSpPr>
            <a:spLocks noGrp="1"/>
          </p:cNvSpPr>
          <p:nvPr>
            <p:ph sz="half" idx="2"/>
          </p:nvPr>
        </p:nvSpPr>
        <p:spPr/>
        <p:txBody>
          <a:bodyPr>
            <a:normAutofit fontScale="92500"/>
          </a:bodyPr>
          <a:lstStyle/>
          <a:p>
            <a:r>
              <a:rPr lang="en-GB"/>
              <a:t>Over </a:t>
            </a:r>
            <a:r>
              <a:rPr lang="en-GB" b="1"/>
              <a:t>72% of recruiters </a:t>
            </a:r>
            <a:r>
              <a:rPr lang="en-GB"/>
              <a:t>use Microsoft‑related tools in hiring decisions, and certifications help them quickly identify strong candidates</a:t>
            </a:r>
          </a:p>
        </p:txBody>
      </p:sp>
    </p:spTree>
    <p:extLst>
      <p:ext uri="{BB962C8B-B14F-4D97-AF65-F5344CB8AC3E}">
        <p14:creationId xmlns:p14="http://schemas.microsoft.com/office/powerpoint/2010/main" val="33586196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0ED2-EC7E-5CB2-D0A1-B05AC47BF49F}"/>
              </a:ext>
            </a:extLst>
          </p:cNvPr>
          <p:cNvSpPr>
            <a:spLocks noGrp="1"/>
          </p:cNvSpPr>
          <p:nvPr>
            <p:ph type="title"/>
          </p:nvPr>
        </p:nvSpPr>
        <p:spPr/>
        <p:txBody>
          <a:bodyPr/>
          <a:lstStyle/>
          <a:p>
            <a:r>
              <a:rPr lang="en-GB"/>
              <a:t>Start on your Microsoft Specialist Journey</a:t>
            </a:r>
          </a:p>
        </p:txBody>
      </p:sp>
      <p:sp>
        <p:nvSpPr>
          <p:cNvPr id="3" name="Content Placeholder 2">
            <a:extLst>
              <a:ext uri="{FF2B5EF4-FFF2-40B4-BE49-F238E27FC236}">
                <a16:creationId xmlns:a16="http://schemas.microsoft.com/office/drawing/2014/main" id="{DF9807EB-4D8B-99DA-785F-6C798E9ABC40}"/>
              </a:ext>
            </a:extLst>
          </p:cNvPr>
          <p:cNvSpPr>
            <a:spLocks noGrp="1"/>
          </p:cNvSpPr>
          <p:nvPr>
            <p:ph idx="1"/>
          </p:nvPr>
        </p:nvSpPr>
        <p:spPr/>
        <p:txBody>
          <a:bodyPr vert="horz" lIns="91440" tIns="45720" rIns="91440" bIns="45720" rtlCol="0" anchor="t">
            <a:normAutofit lnSpcReduction="10000"/>
          </a:bodyPr>
          <a:lstStyle/>
          <a:p>
            <a:r>
              <a:rPr lang="en-GB"/>
              <a:t>Go to Moodle</a:t>
            </a:r>
          </a:p>
          <a:p>
            <a:r>
              <a:rPr lang="en-GB"/>
              <a:t>Go to Digital Skills</a:t>
            </a:r>
          </a:p>
          <a:p>
            <a:r>
              <a:rPr lang="en-GB"/>
              <a:t>Go to Microsoft Specialist tile</a:t>
            </a:r>
          </a:p>
          <a:p>
            <a:endParaRPr lang="en-GB"/>
          </a:p>
          <a:p>
            <a:r>
              <a:rPr lang="en-GB"/>
              <a:t>As a UWTSD student, you do not have to pay to study for Microsoft Specialist or to sit the relevant exam.</a:t>
            </a:r>
          </a:p>
          <a:p>
            <a:r>
              <a:rPr lang="en-GB"/>
              <a:t>This is an extra opportunity the university provides for you.</a:t>
            </a:r>
          </a:p>
        </p:txBody>
      </p:sp>
    </p:spTree>
    <p:extLst>
      <p:ext uri="{BB962C8B-B14F-4D97-AF65-F5344CB8AC3E}">
        <p14:creationId xmlns:p14="http://schemas.microsoft.com/office/powerpoint/2010/main" val="945767"/>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7209D74D-F7DC-422E-B0B7-BDA2F7C8D7DA}">
  <ds:schemaRefs>
    <ds:schemaRef ds:uri="http://schemas.microsoft.com/sharepoint/v3/contenttype/forms"/>
  </ds:schemaRefs>
</ds:datastoreItem>
</file>

<file path=customXml/itemProps2.xml><?xml version="1.0" encoding="utf-8"?>
<ds:datastoreItem xmlns:ds="http://schemas.openxmlformats.org/officeDocument/2006/customXml" ds:itemID="{803D28DC-629B-4AE1-AD7A-040C0BA176BB}">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09BC4D6-635D-497F-A5C0-C4159952C8B4}">
  <ds:schemaRefs>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20412d98-6c36-457e-a543-06e3d82144c9"/>
    <ds:schemaRef ds:uri="http://www.w3.org/XML/1998/namespace"/>
    <ds:schemaRef ds:uri="http://schemas.openxmlformats.org/package/2006/metadata/core-properties"/>
    <ds:schemaRef ds:uri="826e5e0b-69f2-41be-b336-f8a1ad71dd1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6647</Words>
  <Application>Microsoft Office PowerPoint</Application>
  <PresentationFormat>Widescreen</PresentationFormat>
  <Paragraphs>577</Paragraphs>
  <Slides>52</Slides>
  <Notes>48</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Aptos</vt:lpstr>
      <vt:lpstr>Aptos ExtraBold</vt:lpstr>
      <vt:lpstr>Arial</vt:lpstr>
      <vt:lpstr>Calibri</vt:lpstr>
      <vt:lpstr>Wingdings</vt:lpstr>
      <vt:lpstr>Office Theme</vt:lpstr>
      <vt:lpstr>Welcome to Digital Skills</vt:lpstr>
      <vt:lpstr>Let’s remember last week!</vt:lpstr>
      <vt:lpstr>What today is about</vt:lpstr>
      <vt:lpstr>Finished? Help others</vt:lpstr>
      <vt:lpstr>Assessments and Deadlines</vt:lpstr>
      <vt:lpstr>Digital Skills – Your Assessments</vt:lpstr>
      <vt:lpstr>My Digital Life (20%) Due: Week 4</vt:lpstr>
      <vt:lpstr>Business Digital Task (40%) Due: Week 7</vt:lpstr>
      <vt:lpstr>Digital Portfolio + Audio Reflection (40%) Due: Week 10</vt:lpstr>
      <vt:lpstr>What We Look For</vt:lpstr>
      <vt:lpstr>You have already started working on your assessment </vt:lpstr>
      <vt:lpstr>Being Organised about your work</vt:lpstr>
      <vt:lpstr>Finding and Recording Your Deadlines</vt:lpstr>
      <vt:lpstr>No  planning = no success</vt:lpstr>
      <vt:lpstr>Where to Find Your Deadlines</vt:lpstr>
      <vt:lpstr>PowerPoint Presentation</vt:lpstr>
      <vt:lpstr>Organising your deadlines</vt:lpstr>
      <vt:lpstr>Organised? YES!</vt:lpstr>
      <vt:lpstr>Microtasking</vt:lpstr>
      <vt:lpstr>Organising Activities</vt:lpstr>
      <vt:lpstr>Project Management + Tasking</vt:lpstr>
      <vt:lpstr>Why Small Tasks Matter</vt:lpstr>
      <vt:lpstr>Turning a Big Task into Microtasks</vt:lpstr>
      <vt:lpstr>Your Microtask List </vt:lpstr>
      <vt:lpstr>PowerPoint Presentation</vt:lpstr>
      <vt:lpstr>Break time!</vt:lpstr>
      <vt:lpstr>Introduction to LinkedIn</vt:lpstr>
      <vt:lpstr>What Is LinkedIn? </vt:lpstr>
      <vt:lpstr>Why LinkedIn Is Useful for Business Students </vt:lpstr>
      <vt:lpstr>A good LinkedIn profile has:</vt:lpstr>
      <vt:lpstr>Start With LinkedIn Learning</vt:lpstr>
      <vt:lpstr>Exploring LinkedIn Profiles</vt:lpstr>
      <vt:lpstr>Work with a partner</vt:lpstr>
      <vt:lpstr>PowerPoint Presentation</vt:lpstr>
      <vt:lpstr>Organising Reading Materials</vt:lpstr>
      <vt:lpstr>Organising Your Reading Materials </vt:lpstr>
      <vt:lpstr>How to Find the Online Reading List</vt:lpstr>
      <vt:lpstr>Remember the importance of organisation</vt:lpstr>
      <vt:lpstr>Organise Your Reading</vt:lpstr>
      <vt:lpstr>Using a Digital Tool to Organise Readings</vt:lpstr>
      <vt:lpstr>What Is a Reading Log?</vt:lpstr>
      <vt:lpstr>How to set up a reading log</vt:lpstr>
      <vt:lpstr>Your Task </vt:lpstr>
      <vt:lpstr>Break time!</vt:lpstr>
      <vt:lpstr>Reflection Time!</vt:lpstr>
      <vt:lpstr>Recap</vt:lpstr>
      <vt:lpstr>Today we learned how to:</vt:lpstr>
      <vt:lpstr>PowerPoint Presentation</vt:lpstr>
      <vt:lpstr>Homework for Week 3</vt:lpstr>
      <vt:lpstr>Did you help others today?</vt:lpstr>
      <vt:lpstr>Microsoft Specialist Certification</vt:lpstr>
      <vt:lpstr>Start on your Microsoft Specialist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11</cp:revision>
  <dcterms:created xsi:type="dcterms:W3CDTF">2026-02-06T13:25:12Z</dcterms:created>
  <dcterms:modified xsi:type="dcterms:W3CDTF">2026-05-03T14:06:22Z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