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345" r:id="rId2"/>
    <p:sldId id="369" r:id="rId3"/>
    <p:sldId id="370" r:id="rId4"/>
    <p:sldId id="346" r:id="rId5"/>
    <p:sldId id="348" r:id="rId6"/>
    <p:sldId id="349" r:id="rId7"/>
    <p:sldId id="358" r:id="rId8"/>
    <p:sldId id="359" r:id="rId9"/>
    <p:sldId id="360" r:id="rId10"/>
    <p:sldId id="363" r:id="rId11"/>
    <p:sldId id="361" r:id="rId12"/>
    <p:sldId id="364" r:id="rId13"/>
    <p:sldId id="366" r:id="rId14"/>
    <p:sldId id="367" r:id="rId15"/>
    <p:sldId id="362" r:id="rId16"/>
    <p:sldId id="350" r:id="rId17"/>
    <p:sldId id="351" r:id="rId18"/>
    <p:sldId id="352" r:id="rId19"/>
    <p:sldId id="353" r:id="rId20"/>
    <p:sldId id="354" r:id="rId21"/>
    <p:sldId id="355" r:id="rId22"/>
    <p:sldId id="368" r:id="rId23"/>
    <p:sldId id="356" r:id="rId24"/>
    <p:sldId id="35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E90F88-F3B7-494E-AC18-1F0C5D24F273}" v="28" dt="2023-09-06T09:12:29.0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3" autoAdjust="0"/>
    <p:restoredTop sz="94660"/>
  </p:normalViewPr>
  <p:slideViewPr>
    <p:cSldViewPr snapToGrid="0">
      <p:cViewPr varScale="1">
        <p:scale>
          <a:sx n="98" d="100"/>
          <a:sy n="98" d="100"/>
        </p:scale>
        <p:origin x="72"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in Barr" userId="b0272536-ba4e-47f6-aa3e-aa9b228c20e7" providerId="ADAL" clId="{42E90F88-F3B7-494E-AC18-1F0C5D24F273}"/>
    <pc:docChg chg="undo custSel addSld delSld modSld modMainMaster">
      <pc:chgData name="Colin Barr" userId="b0272536-ba4e-47f6-aa3e-aa9b228c20e7" providerId="ADAL" clId="{42E90F88-F3B7-494E-AC18-1F0C5D24F273}" dt="2023-09-06T09:14:06.153" v="1005" actId="20577"/>
      <pc:docMkLst>
        <pc:docMk/>
      </pc:docMkLst>
      <pc:sldChg chg="addSp modSp mod modTransition">
        <pc:chgData name="Colin Barr" userId="b0272536-ba4e-47f6-aa3e-aa9b228c20e7" providerId="ADAL" clId="{42E90F88-F3B7-494E-AC18-1F0C5D24F273}" dt="2023-09-06T08:44:26.522" v="661"/>
        <pc:sldMkLst>
          <pc:docMk/>
          <pc:sldMk cId="3154718227" sldId="345"/>
        </pc:sldMkLst>
        <pc:spChg chg="mod">
          <ac:chgData name="Colin Barr" userId="b0272536-ba4e-47f6-aa3e-aa9b228c20e7" providerId="ADAL" clId="{42E90F88-F3B7-494E-AC18-1F0C5D24F273}" dt="2023-09-06T08:31:58.399" v="536" actId="20577"/>
          <ac:spMkLst>
            <pc:docMk/>
            <pc:sldMk cId="3154718227" sldId="345"/>
            <ac:spMk id="4" creationId="{00000000-0000-0000-0000-000000000000}"/>
          </ac:spMkLst>
        </pc:spChg>
        <pc:picChg chg="add mod modCrop">
          <ac:chgData name="Colin Barr" userId="b0272536-ba4e-47f6-aa3e-aa9b228c20e7" providerId="ADAL" clId="{42E90F88-F3B7-494E-AC18-1F0C5D24F273}" dt="2023-09-06T08:34:13.354" v="543" actId="1076"/>
          <ac:picMkLst>
            <pc:docMk/>
            <pc:sldMk cId="3154718227" sldId="345"/>
            <ac:picMk id="2" creationId="{801D420A-C341-E1C8-C50A-A7851D87F556}"/>
          </ac:picMkLst>
        </pc:picChg>
      </pc:sldChg>
      <pc:sldChg chg="addSp modSp mod modTransition">
        <pc:chgData name="Colin Barr" userId="b0272536-ba4e-47f6-aa3e-aa9b228c20e7" providerId="ADAL" clId="{42E90F88-F3B7-494E-AC18-1F0C5D24F273}" dt="2023-09-06T08:44:26.522" v="661"/>
        <pc:sldMkLst>
          <pc:docMk/>
          <pc:sldMk cId="1745954373" sldId="346"/>
        </pc:sldMkLst>
        <pc:spChg chg="mod">
          <ac:chgData name="Colin Barr" userId="b0272536-ba4e-47f6-aa3e-aa9b228c20e7" providerId="ADAL" clId="{42E90F88-F3B7-494E-AC18-1F0C5D24F273}" dt="2023-09-06T08:38:47.705" v="594" actId="20577"/>
          <ac:spMkLst>
            <pc:docMk/>
            <pc:sldMk cId="1745954373" sldId="346"/>
            <ac:spMk id="4" creationId="{00000000-0000-0000-0000-000000000000}"/>
          </ac:spMkLst>
        </pc:spChg>
        <pc:picChg chg="add mod modCrop">
          <ac:chgData name="Colin Barr" userId="b0272536-ba4e-47f6-aa3e-aa9b228c20e7" providerId="ADAL" clId="{42E90F88-F3B7-494E-AC18-1F0C5D24F273}" dt="2023-09-06T08:40:24.497" v="606" actId="1076"/>
          <ac:picMkLst>
            <pc:docMk/>
            <pc:sldMk cId="1745954373" sldId="346"/>
            <ac:picMk id="5" creationId="{EAC12775-3D72-15F1-C39E-D7B77D0474ED}"/>
          </ac:picMkLst>
        </pc:picChg>
      </pc:sldChg>
      <pc:sldChg chg="modSp del mod">
        <pc:chgData name="Colin Barr" userId="b0272536-ba4e-47f6-aa3e-aa9b228c20e7" providerId="ADAL" clId="{42E90F88-F3B7-494E-AC18-1F0C5D24F273}" dt="2023-09-06T08:37:23.949" v="562" actId="47"/>
        <pc:sldMkLst>
          <pc:docMk/>
          <pc:sldMk cId="2321409467" sldId="347"/>
        </pc:sldMkLst>
        <pc:spChg chg="mod">
          <ac:chgData name="Colin Barr" userId="b0272536-ba4e-47f6-aa3e-aa9b228c20e7" providerId="ADAL" clId="{42E90F88-F3B7-494E-AC18-1F0C5D24F273}" dt="2023-09-06T08:37:22.310" v="561" actId="21"/>
          <ac:spMkLst>
            <pc:docMk/>
            <pc:sldMk cId="2321409467" sldId="347"/>
            <ac:spMk id="6" creationId="{00000000-0000-0000-0000-000000000000}"/>
          </ac:spMkLst>
        </pc:spChg>
      </pc:sldChg>
      <pc:sldChg chg="addSp modSp mod modTransition">
        <pc:chgData name="Colin Barr" userId="b0272536-ba4e-47f6-aa3e-aa9b228c20e7" providerId="ADAL" clId="{42E90F88-F3B7-494E-AC18-1F0C5D24F273}" dt="2023-09-06T08:44:26.522" v="661"/>
        <pc:sldMkLst>
          <pc:docMk/>
          <pc:sldMk cId="736201848" sldId="348"/>
        </pc:sldMkLst>
        <pc:picChg chg="add mod">
          <ac:chgData name="Colin Barr" userId="b0272536-ba4e-47f6-aa3e-aa9b228c20e7" providerId="ADAL" clId="{42E90F88-F3B7-494E-AC18-1F0C5D24F273}" dt="2023-09-06T08:43:14.319" v="609" actId="14100"/>
          <ac:picMkLst>
            <pc:docMk/>
            <pc:sldMk cId="736201848" sldId="348"/>
            <ac:picMk id="3" creationId="{D9C52BCA-FCE4-9999-DC34-DCDC2D370602}"/>
          </ac:picMkLst>
        </pc:picChg>
      </pc:sldChg>
      <pc:sldChg chg="addSp modSp mod modTransition modAnim">
        <pc:chgData name="Colin Barr" userId="b0272536-ba4e-47f6-aa3e-aa9b228c20e7" providerId="ADAL" clId="{42E90F88-F3B7-494E-AC18-1F0C5D24F273}" dt="2023-09-06T08:46:58.513" v="670" actId="1076"/>
        <pc:sldMkLst>
          <pc:docMk/>
          <pc:sldMk cId="1998906639" sldId="349"/>
        </pc:sldMkLst>
        <pc:spChg chg="mod">
          <ac:chgData name="Colin Barr" userId="b0272536-ba4e-47f6-aa3e-aa9b228c20e7" providerId="ADAL" clId="{42E90F88-F3B7-494E-AC18-1F0C5D24F273}" dt="2023-09-06T08:43:42.583" v="657" actId="20577"/>
          <ac:spMkLst>
            <pc:docMk/>
            <pc:sldMk cId="1998906639" sldId="349"/>
            <ac:spMk id="2" creationId="{00000000-0000-0000-0000-000000000000}"/>
          </ac:spMkLst>
        </pc:spChg>
        <pc:picChg chg="add mod">
          <ac:chgData name="Colin Barr" userId="b0272536-ba4e-47f6-aa3e-aa9b228c20e7" providerId="ADAL" clId="{42E90F88-F3B7-494E-AC18-1F0C5D24F273}" dt="2023-09-06T08:46:58.513" v="670" actId="1076"/>
          <ac:picMkLst>
            <pc:docMk/>
            <pc:sldMk cId="1998906639" sldId="349"/>
            <ac:picMk id="3" creationId="{E3E22F91-4799-6348-5977-D46CCCD0F7E0}"/>
          </ac:picMkLst>
        </pc:picChg>
      </pc:sldChg>
      <pc:sldChg chg="addSp modSp mod modTransition">
        <pc:chgData name="Colin Barr" userId="b0272536-ba4e-47f6-aa3e-aa9b228c20e7" providerId="ADAL" clId="{42E90F88-F3B7-494E-AC18-1F0C5D24F273}" dt="2023-09-06T09:07:46.038" v="856" actId="14100"/>
        <pc:sldMkLst>
          <pc:docMk/>
          <pc:sldMk cId="29803334" sldId="350"/>
        </pc:sldMkLst>
        <pc:picChg chg="add mod">
          <ac:chgData name="Colin Barr" userId="b0272536-ba4e-47f6-aa3e-aa9b228c20e7" providerId="ADAL" clId="{42E90F88-F3B7-494E-AC18-1F0C5D24F273}" dt="2023-09-06T09:07:46.038" v="856" actId="14100"/>
          <ac:picMkLst>
            <pc:docMk/>
            <pc:sldMk cId="29803334" sldId="350"/>
            <ac:picMk id="3" creationId="{9074E945-A04F-CC59-785D-732EEBFE098F}"/>
          </ac:picMkLst>
        </pc:picChg>
      </pc:sldChg>
      <pc:sldChg chg="addSp modSp mod modTransition">
        <pc:chgData name="Colin Barr" userId="b0272536-ba4e-47f6-aa3e-aa9b228c20e7" providerId="ADAL" clId="{42E90F88-F3B7-494E-AC18-1F0C5D24F273}" dt="2023-09-06T09:09:18.127" v="915" actId="1076"/>
        <pc:sldMkLst>
          <pc:docMk/>
          <pc:sldMk cId="1749406823" sldId="351"/>
        </pc:sldMkLst>
        <pc:spChg chg="mod">
          <ac:chgData name="Colin Barr" userId="b0272536-ba4e-47f6-aa3e-aa9b228c20e7" providerId="ADAL" clId="{42E90F88-F3B7-494E-AC18-1F0C5D24F273}" dt="2023-09-06T09:08:09.345" v="904" actId="20577"/>
          <ac:spMkLst>
            <pc:docMk/>
            <pc:sldMk cId="1749406823" sldId="351"/>
            <ac:spMk id="4" creationId="{00000000-0000-0000-0000-000000000000}"/>
          </ac:spMkLst>
        </pc:spChg>
        <pc:picChg chg="add mod">
          <ac:chgData name="Colin Barr" userId="b0272536-ba4e-47f6-aa3e-aa9b228c20e7" providerId="ADAL" clId="{42E90F88-F3B7-494E-AC18-1F0C5D24F273}" dt="2023-09-06T09:09:14.936" v="914" actId="14100"/>
          <ac:picMkLst>
            <pc:docMk/>
            <pc:sldMk cId="1749406823" sldId="351"/>
            <ac:picMk id="3" creationId="{0844F09D-ED8F-D3AA-5409-D1C2E9AB3F64}"/>
          </ac:picMkLst>
        </pc:picChg>
        <pc:picChg chg="add mod modCrop">
          <ac:chgData name="Colin Barr" userId="b0272536-ba4e-47f6-aa3e-aa9b228c20e7" providerId="ADAL" clId="{42E90F88-F3B7-494E-AC18-1F0C5D24F273}" dt="2023-09-06T09:09:18.127" v="915" actId="1076"/>
          <ac:picMkLst>
            <pc:docMk/>
            <pc:sldMk cId="1749406823" sldId="351"/>
            <ac:picMk id="5" creationId="{969F54AB-81C7-BE1A-AC17-205B2AEB17E3}"/>
          </ac:picMkLst>
        </pc:picChg>
      </pc:sldChg>
      <pc:sldChg chg="addSp modSp mod modTransition">
        <pc:chgData name="Colin Barr" userId="b0272536-ba4e-47f6-aa3e-aa9b228c20e7" providerId="ADAL" clId="{42E90F88-F3B7-494E-AC18-1F0C5D24F273}" dt="2023-09-06T09:10:00.512" v="917" actId="1076"/>
        <pc:sldMkLst>
          <pc:docMk/>
          <pc:sldMk cId="365054362" sldId="352"/>
        </pc:sldMkLst>
        <pc:picChg chg="add mod">
          <ac:chgData name="Colin Barr" userId="b0272536-ba4e-47f6-aa3e-aa9b228c20e7" providerId="ADAL" clId="{42E90F88-F3B7-494E-AC18-1F0C5D24F273}" dt="2023-09-06T09:10:00.512" v="917" actId="1076"/>
          <ac:picMkLst>
            <pc:docMk/>
            <pc:sldMk cId="365054362" sldId="352"/>
            <ac:picMk id="3" creationId="{94FE94CD-95C0-8F24-6034-A9BF04BB6694}"/>
          </ac:picMkLst>
        </pc:picChg>
      </pc:sldChg>
      <pc:sldChg chg="modTransition">
        <pc:chgData name="Colin Barr" userId="b0272536-ba4e-47f6-aa3e-aa9b228c20e7" providerId="ADAL" clId="{42E90F88-F3B7-494E-AC18-1F0C5D24F273}" dt="2023-09-06T08:44:26.522" v="661"/>
        <pc:sldMkLst>
          <pc:docMk/>
          <pc:sldMk cId="4190396223" sldId="353"/>
        </pc:sldMkLst>
      </pc:sldChg>
      <pc:sldChg chg="modTransition">
        <pc:chgData name="Colin Barr" userId="b0272536-ba4e-47f6-aa3e-aa9b228c20e7" providerId="ADAL" clId="{42E90F88-F3B7-494E-AC18-1F0C5D24F273}" dt="2023-09-06T08:44:26.522" v="661"/>
        <pc:sldMkLst>
          <pc:docMk/>
          <pc:sldMk cId="4239251337" sldId="354"/>
        </pc:sldMkLst>
      </pc:sldChg>
      <pc:sldChg chg="addSp modSp mod modTransition">
        <pc:chgData name="Colin Barr" userId="b0272536-ba4e-47f6-aa3e-aa9b228c20e7" providerId="ADAL" clId="{42E90F88-F3B7-494E-AC18-1F0C5D24F273}" dt="2023-09-06T09:13:46.895" v="995" actId="1076"/>
        <pc:sldMkLst>
          <pc:docMk/>
          <pc:sldMk cId="3911009986" sldId="355"/>
        </pc:sldMkLst>
        <pc:spChg chg="mod">
          <ac:chgData name="Colin Barr" userId="b0272536-ba4e-47f6-aa3e-aa9b228c20e7" providerId="ADAL" clId="{42E90F88-F3B7-494E-AC18-1F0C5D24F273}" dt="2023-09-06T09:13:43.496" v="994" actId="20577"/>
          <ac:spMkLst>
            <pc:docMk/>
            <pc:sldMk cId="3911009986" sldId="355"/>
            <ac:spMk id="4" creationId="{00000000-0000-0000-0000-000000000000}"/>
          </ac:spMkLst>
        </pc:spChg>
        <pc:picChg chg="add mod">
          <ac:chgData name="Colin Barr" userId="b0272536-ba4e-47f6-aa3e-aa9b228c20e7" providerId="ADAL" clId="{42E90F88-F3B7-494E-AC18-1F0C5D24F273}" dt="2023-09-06T09:13:46.895" v="995" actId="1076"/>
          <ac:picMkLst>
            <pc:docMk/>
            <pc:sldMk cId="3911009986" sldId="355"/>
            <ac:picMk id="2" creationId="{B1EF9F81-06EC-703B-CDF0-B294F596883A}"/>
          </ac:picMkLst>
        </pc:picChg>
      </pc:sldChg>
      <pc:sldChg chg="modTransition">
        <pc:chgData name="Colin Barr" userId="b0272536-ba4e-47f6-aa3e-aa9b228c20e7" providerId="ADAL" clId="{42E90F88-F3B7-494E-AC18-1F0C5D24F273}" dt="2023-09-06T08:44:26.522" v="661"/>
        <pc:sldMkLst>
          <pc:docMk/>
          <pc:sldMk cId="222100702" sldId="356"/>
        </pc:sldMkLst>
      </pc:sldChg>
      <pc:sldChg chg="modSp mod modTransition">
        <pc:chgData name="Colin Barr" userId="b0272536-ba4e-47f6-aa3e-aa9b228c20e7" providerId="ADAL" clId="{42E90F88-F3B7-494E-AC18-1F0C5D24F273}" dt="2023-09-06T09:14:06.153" v="1005" actId="20577"/>
        <pc:sldMkLst>
          <pc:docMk/>
          <pc:sldMk cId="421341016" sldId="357"/>
        </pc:sldMkLst>
        <pc:spChg chg="mod">
          <ac:chgData name="Colin Barr" userId="b0272536-ba4e-47f6-aa3e-aa9b228c20e7" providerId="ADAL" clId="{42E90F88-F3B7-494E-AC18-1F0C5D24F273}" dt="2023-09-06T09:14:06.153" v="1005" actId="20577"/>
          <ac:spMkLst>
            <pc:docMk/>
            <pc:sldMk cId="421341016" sldId="357"/>
            <ac:spMk id="45058" creationId="{00000000-0000-0000-0000-000000000000}"/>
          </ac:spMkLst>
        </pc:spChg>
      </pc:sldChg>
      <pc:sldChg chg="addSp modSp mod modTransition">
        <pc:chgData name="Colin Barr" userId="b0272536-ba4e-47f6-aa3e-aa9b228c20e7" providerId="ADAL" clId="{42E90F88-F3B7-494E-AC18-1F0C5D24F273}" dt="2023-09-06T08:49:47.043" v="691" actId="20577"/>
        <pc:sldMkLst>
          <pc:docMk/>
          <pc:sldMk cId="284876491" sldId="358"/>
        </pc:sldMkLst>
        <pc:spChg chg="mod">
          <ac:chgData name="Colin Barr" userId="b0272536-ba4e-47f6-aa3e-aa9b228c20e7" providerId="ADAL" clId="{42E90F88-F3B7-494E-AC18-1F0C5D24F273}" dt="2023-09-06T08:49:47.043" v="691" actId="20577"/>
          <ac:spMkLst>
            <pc:docMk/>
            <pc:sldMk cId="284876491" sldId="358"/>
            <ac:spMk id="3" creationId="{00000000-0000-0000-0000-000000000000}"/>
          </ac:spMkLst>
        </pc:spChg>
        <pc:picChg chg="add mod">
          <ac:chgData name="Colin Barr" userId="b0272536-ba4e-47f6-aa3e-aa9b228c20e7" providerId="ADAL" clId="{42E90F88-F3B7-494E-AC18-1F0C5D24F273}" dt="2023-09-06T08:48:59.868" v="672" actId="1076"/>
          <ac:picMkLst>
            <pc:docMk/>
            <pc:sldMk cId="284876491" sldId="358"/>
            <ac:picMk id="4" creationId="{26EBB75D-05FB-563A-8916-E0DBE18332F3}"/>
          </ac:picMkLst>
        </pc:picChg>
      </pc:sldChg>
      <pc:sldChg chg="addSp modSp mod modTransition">
        <pc:chgData name="Colin Barr" userId="b0272536-ba4e-47f6-aa3e-aa9b228c20e7" providerId="ADAL" clId="{42E90F88-F3B7-494E-AC18-1F0C5D24F273}" dt="2023-09-06T08:51:04.887" v="694" actId="14100"/>
        <pc:sldMkLst>
          <pc:docMk/>
          <pc:sldMk cId="2544994401" sldId="359"/>
        </pc:sldMkLst>
        <pc:picChg chg="add mod">
          <ac:chgData name="Colin Barr" userId="b0272536-ba4e-47f6-aa3e-aa9b228c20e7" providerId="ADAL" clId="{42E90F88-F3B7-494E-AC18-1F0C5D24F273}" dt="2023-09-06T08:51:04.887" v="694" actId="14100"/>
          <ac:picMkLst>
            <pc:docMk/>
            <pc:sldMk cId="2544994401" sldId="359"/>
            <ac:picMk id="4" creationId="{04673FE1-040E-BF3E-76AF-D6980359BCB6}"/>
          </ac:picMkLst>
        </pc:picChg>
      </pc:sldChg>
      <pc:sldChg chg="addSp modSp mod modTransition">
        <pc:chgData name="Colin Barr" userId="b0272536-ba4e-47f6-aa3e-aa9b228c20e7" providerId="ADAL" clId="{42E90F88-F3B7-494E-AC18-1F0C5D24F273}" dt="2023-09-06T08:51:18.742" v="697" actId="14100"/>
        <pc:sldMkLst>
          <pc:docMk/>
          <pc:sldMk cId="2320370713" sldId="360"/>
        </pc:sldMkLst>
        <pc:picChg chg="add mod">
          <ac:chgData name="Colin Barr" userId="b0272536-ba4e-47f6-aa3e-aa9b228c20e7" providerId="ADAL" clId="{42E90F88-F3B7-494E-AC18-1F0C5D24F273}" dt="2023-09-06T08:51:18.742" v="697" actId="14100"/>
          <ac:picMkLst>
            <pc:docMk/>
            <pc:sldMk cId="2320370713" sldId="360"/>
            <ac:picMk id="2" creationId="{D4A1FF64-24C2-2A93-D257-825249F7DCBB}"/>
          </ac:picMkLst>
        </pc:picChg>
      </pc:sldChg>
      <pc:sldChg chg="addSp modSp mod modTransition">
        <pc:chgData name="Colin Barr" userId="b0272536-ba4e-47f6-aa3e-aa9b228c20e7" providerId="ADAL" clId="{42E90F88-F3B7-494E-AC18-1F0C5D24F273}" dt="2023-09-06T09:05:15.187" v="800" actId="1076"/>
        <pc:sldMkLst>
          <pc:docMk/>
          <pc:sldMk cId="3074506956" sldId="361"/>
        </pc:sldMkLst>
        <pc:spChg chg="mod">
          <ac:chgData name="Colin Barr" userId="b0272536-ba4e-47f6-aa3e-aa9b228c20e7" providerId="ADAL" clId="{42E90F88-F3B7-494E-AC18-1F0C5D24F273}" dt="2023-09-06T09:05:12.590" v="799" actId="1076"/>
          <ac:spMkLst>
            <pc:docMk/>
            <pc:sldMk cId="3074506956" sldId="361"/>
            <ac:spMk id="2" creationId="{00000000-0000-0000-0000-000000000000}"/>
          </ac:spMkLst>
        </pc:spChg>
        <pc:spChg chg="mod">
          <ac:chgData name="Colin Barr" userId="b0272536-ba4e-47f6-aa3e-aa9b228c20e7" providerId="ADAL" clId="{42E90F88-F3B7-494E-AC18-1F0C5D24F273}" dt="2023-09-06T09:05:15.187" v="800" actId="1076"/>
          <ac:spMkLst>
            <pc:docMk/>
            <pc:sldMk cId="3074506956" sldId="361"/>
            <ac:spMk id="3" creationId="{00000000-0000-0000-0000-000000000000}"/>
          </ac:spMkLst>
        </pc:spChg>
        <pc:picChg chg="add mod">
          <ac:chgData name="Colin Barr" userId="b0272536-ba4e-47f6-aa3e-aa9b228c20e7" providerId="ADAL" clId="{42E90F88-F3B7-494E-AC18-1F0C5D24F273}" dt="2023-09-06T09:05:08.580" v="798" actId="1076"/>
          <ac:picMkLst>
            <pc:docMk/>
            <pc:sldMk cId="3074506956" sldId="361"/>
            <ac:picMk id="4" creationId="{040CB4A6-26E6-58A0-8562-5BA809793614}"/>
          </ac:picMkLst>
        </pc:picChg>
      </pc:sldChg>
      <pc:sldChg chg="modSp mod modTransition">
        <pc:chgData name="Colin Barr" userId="b0272536-ba4e-47f6-aa3e-aa9b228c20e7" providerId="ADAL" clId="{42E90F88-F3B7-494E-AC18-1F0C5D24F273}" dt="2023-09-06T09:07:34.287" v="853" actId="14100"/>
        <pc:sldMkLst>
          <pc:docMk/>
          <pc:sldMk cId="3996019296" sldId="362"/>
        </pc:sldMkLst>
        <pc:picChg chg="mod">
          <ac:chgData name="Colin Barr" userId="b0272536-ba4e-47f6-aa3e-aa9b228c20e7" providerId="ADAL" clId="{42E90F88-F3B7-494E-AC18-1F0C5D24F273}" dt="2023-09-06T09:07:34.287" v="853" actId="14100"/>
          <ac:picMkLst>
            <pc:docMk/>
            <pc:sldMk cId="3996019296" sldId="362"/>
            <ac:picMk id="4" creationId="{00000000-0000-0000-0000-000000000000}"/>
          </ac:picMkLst>
        </pc:picChg>
      </pc:sldChg>
      <pc:sldChg chg="addSp modSp mod modTransition">
        <pc:chgData name="Colin Barr" userId="b0272536-ba4e-47f6-aa3e-aa9b228c20e7" providerId="ADAL" clId="{42E90F88-F3B7-494E-AC18-1F0C5D24F273}" dt="2023-09-06T08:52:35.822" v="704" actId="14100"/>
        <pc:sldMkLst>
          <pc:docMk/>
          <pc:sldMk cId="1969451301" sldId="363"/>
        </pc:sldMkLst>
        <pc:picChg chg="add mod modCrop">
          <ac:chgData name="Colin Barr" userId="b0272536-ba4e-47f6-aa3e-aa9b228c20e7" providerId="ADAL" clId="{42E90F88-F3B7-494E-AC18-1F0C5D24F273}" dt="2023-09-06T08:52:35.822" v="704" actId="14100"/>
          <ac:picMkLst>
            <pc:docMk/>
            <pc:sldMk cId="1969451301" sldId="363"/>
            <ac:picMk id="4" creationId="{867E0EAE-0B7A-11FE-7A77-F17EAC16B266}"/>
          </ac:picMkLst>
        </pc:picChg>
      </pc:sldChg>
      <pc:sldChg chg="addSp modSp mod modTransition">
        <pc:chgData name="Colin Barr" userId="b0272536-ba4e-47f6-aa3e-aa9b228c20e7" providerId="ADAL" clId="{42E90F88-F3B7-494E-AC18-1F0C5D24F273}" dt="2023-09-06T09:05:52.762" v="846" actId="1076"/>
        <pc:sldMkLst>
          <pc:docMk/>
          <pc:sldMk cId="310904260" sldId="364"/>
        </pc:sldMkLst>
        <pc:spChg chg="mod">
          <ac:chgData name="Colin Barr" userId="b0272536-ba4e-47f6-aa3e-aa9b228c20e7" providerId="ADAL" clId="{42E90F88-F3B7-494E-AC18-1F0C5D24F273}" dt="2023-09-06T09:05:46.238" v="843" actId="207"/>
          <ac:spMkLst>
            <pc:docMk/>
            <pc:sldMk cId="310904260" sldId="364"/>
            <ac:spMk id="3" creationId="{00000000-0000-0000-0000-000000000000}"/>
          </ac:spMkLst>
        </pc:spChg>
        <pc:picChg chg="add mod">
          <ac:chgData name="Colin Barr" userId="b0272536-ba4e-47f6-aa3e-aa9b228c20e7" providerId="ADAL" clId="{42E90F88-F3B7-494E-AC18-1F0C5D24F273}" dt="2023-09-06T09:05:52.762" v="846" actId="1076"/>
          <ac:picMkLst>
            <pc:docMk/>
            <pc:sldMk cId="310904260" sldId="364"/>
            <ac:picMk id="4" creationId="{9F6866A1-C5C2-41D5-B08D-7048D89F80CC}"/>
          </ac:picMkLst>
        </pc:picChg>
      </pc:sldChg>
      <pc:sldChg chg="addSp modSp mod modTransition">
        <pc:chgData name="Colin Barr" userId="b0272536-ba4e-47f6-aa3e-aa9b228c20e7" providerId="ADAL" clId="{42E90F88-F3B7-494E-AC18-1F0C5D24F273}" dt="2023-09-06T09:06:44.020" v="849" actId="14100"/>
        <pc:sldMkLst>
          <pc:docMk/>
          <pc:sldMk cId="4154208795" sldId="366"/>
        </pc:sldMkLst>
        <pc:picChg chg="add mod">
          <ac:chgData name="Colin Barr" userId="b0272536-ba4e-47f6-aa3e-aa9b228c20e7" providerId="ADAL" clId="{42E90F88-F3B7-494E-AC18-1F0C5D24F273}" dt="2023-09-06T09:06:44.020" v="849" actId="14100"/>
          <ac:picMkLst>
            <pc:docMk/>
            <pc:sldMk cId="4154208795" sldId="366"/>
            <ac:picMk id="4" creationId="{7B52A91F-B203-924B-2674-7333A84C46AD}"/>
          </ac:picMkLst>
        </pc:picChg>
      </pc:sldChg>
      <pc:sldChg chg="addSp modSp mod modTransition">
        <pc:chgData name="Colin Barr" userId="b0272536-ba4e-47f6-aa3e-aa9b228c20e7" providerId="ADAL" clId="{42E90F88-F3B7-494E-AC18-1F0C5D24F273}" dt="2023-09-06T09:07:22.444" v="852" actId="1076"/>
        <pc:sldMkLst>
          <pc:docMk/>
          <pc:sldMk cId="4247793950" sldId="367"/>
        </pc:sldMkLst>
        <pc:picChg chg="add mod">
          <ac:chgData name="Colin Barr" userId="b0272536-ba4e-47f6-aa3e-aa9b228c20e7" providerId="ADAL" clId="{42E90F88-F3B7-494E-AC18-1F0C5D24F273}" dt="2023-09-06T09:07:22.444" v="852" actId="1076"/>
          <ac:picMkLst>
            <pc:docMk/>
            <pc:sldMk cId="4247793950" sldId="367"/>
            <ac:picMk id="3" creationId="{9196FA6F-2026-090B-DA61-6C5CD062852E}"/>
          </ac:picMkLst>
        </pc:picChg>
      </pc:sldChg>
      <pc:sldChg chg="modTransition">
        <pc:chgData name="Colin Barr" userId="b0272536-ba4e-47f6-aa3e-aa9b228c20e7" providerId="ADAL" clId="{42E90F88-F3B7-494E-AC18-1F0C5D24F273}" dt="2023-09-06T08:44:26.522" v="661"/>
        <pc:sldMkLst>
          <pc:docMk/>
          <pc:sldMk cId="1175649720" sldId="368"/>
        </pc:sldMkLst>
      </pc:sldChg>
      <pc:sldChg chg="addSp modSp add mod modTransition">
        <pc:chgData name="Colin Barr" userId="b0272536-ba4e-47f6-aa3e-aa9b228c20e7" providerId="ADAL" clId="{42E90F88-F3B7-494E-AC18-1F0C5D24F273}" dt="2023-09-06T08:44:26.522" v="661"/>
        <pc:sldMkLst>
          <pc:docMk/>
          <pc:sldMk cId="1210523957" sldId="369"/>
        </pc:sldMkLst>
        <pc:spChg chg="mod">
          <ac:chgData name="Colin Barr" userId="b0272536-ba4e-47f6-aa3e-aa9b228c20e7" providerId="ADAL" clId="{42E90F88-F3B7-494E-AC18-1F0C5D24F273}" dt="2023-09-06T08:35:50.857" v="554" actId="313"/>
          <ac:spMkLst>
            <pc:docMk/>
            <pc:sldMk cId="1210523957" sldId="369"/>
            <ac:spMk id="4" creationId="{00000000-0000-0000-0000-000000000000}"/>
          </ac:spMkLst>
        </pc:spChg>
        <pc:picChg chg="add mod">
          <ac:chgData name="Colin Barr" userId="b0272536-ba4e-47f6-aa3e-aa9b228c20e7" providerId="ADAL" clId="{42E90F88-F3B7-494E-AC18-1F0C5D24F273}" dt="2023-09-06T08:35:38.921" v="549" actId="1076"/>
          <ac:picMkLst>
            <pc:docMk/>
            <pc:sldMk cId="1210523957" sldId="369"/>
            <ac:picMk id="2" creationId="{143811A0-DCF4-EA32-0B67-C10BD5C0D192}"/>
          </ac:picMkLst>
        </pc:picChg>
      </pc:sldChg>
      <pc:sldChg chg="addSp delSp modSp add mod modTransition">
        <pc:chgData name="Colin Barr" userId="b0272536-ba4e-47f6-aa3e-aa9b228c20e7" providerId="ADAL" clId="{42E90F88-F3B7-494E-AC18-1F0C5D24F273}" dt="2023-09-06T08:44:26.522" v="661"/>
        <pc:sldMkLst>
          <pc:docMk/>
          <pc:sldMk cId="2412403438" sldId="370"/>
        </pc:sldMkLst>
        <pc:spChg chg="add del">
          <ac:chgData name="Colin Barr" userId="b0272536-ba4e-47f6-aa3e-aa9b228c20e7" providerId="ADAL" clId="{42E90F88-F3B7-494E-AC18-1F0C5D24F273}" dt="2023-09-06T08:37:30.712" v="564" actId="22"/>
          <ac:spMkLst>
            <pc:docMk/>
            <pc:sldMk cId="2412403438" sldId="370"/>
            <ac:spMk id="5" creationId="{6C0D460C-9E91-7DBB-5779-444201135931}"/>
          </ac:spMkLst>
        </pc:spChg>
        <pc:spChg chg="add mod">
          <ac:chgData name="Colin Barr" userId="b0272536-ba4e-47f6-aa3e-aa9b228c20e7" providerId="ADAL" clId="{42E90F88-F3B7-494E-AC18-1F0C5D24F273}" dt="2023-09-06T08:37:51.972" v="579" actId="20577"/>
          <ac:spMkLst>
            <pc:docMk/>
            <pc:sldMk cId="2412403438" sldId="370"/>
            <ac:spMk id="7" creationId="{B44EBFB9-93C7-6D0E-63EC-99283D8F2F04}"/>
          </ac:spMkLst>
        </pc:spChg>
        <pc:picChg chg="add mod modCrop">
          <ac:chgData name="Colin Barr" userId="b0272536-ba4e-47f6-aa3e-aa9b228c20e7" providerId="ADAL" clId="{42E90F88-F3B7-494E-AC18-1F0C5D24F273}" dt="2023-09-06T08:37:08.503" v="560" actId="1076"/>
          <ac:picMkLst>
            <pc:docMk/>
            <pc:sldMk cId="2412403438" sldId="370"/>
            <ac:picMk id="2" creationId="{26612488-6E59-13CC-0E1C-307CC3E1DF30}"/>
          </ac:picMkLst>
        </pc:picChg>
      </pc:sldChg>
      <pc:sldMasterChg chg="modTransition modSldLayout">
        <pc:chgData name="Colin Barr" userId="b0272536-ba4e-47f6-aa3e-aa9b228c20e7" providerId="ADAL" clId="{42E90F88-F3B7-494E-AC18-1F0C5D24F273}" dt="2023-09-06T08:44:26.522" v="661"/>
        <pc:sldMasterMkLst>
          <pc:docMk/>
          <pc:sldMasterMk cId="1882438240" sldId="2147483648"/>
        </pc:sldMasterMkLst>
        <pc:sldLayoutChg chg="modTransition">
          <pc:chgData name="Colin Barr" userId="b0272536-ba4e-47f6-aa3e-aa9b228c20e7" providerId="ADAL" clId="{42E90F88-F3B7-494E-AC18-1F0C5D24F273}" dt="2023-09-06T08:44:26.522" v="661"/>
          <pc:sldLayoutMkLst>
            <pc:docMk/>
            <pc:sldMasterMk cId="1882438240" sldId="2147483648"/>
            <pc:sldLayoutMk cId="4179343490" sldId="2147483649"/>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2472613268" sldId="2147483650"/>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5412430" sldId="2147483651"/>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1456903454" sldId="2147483652"/>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2071937793" sldId="2147483653"/>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2611655900" sldId="2147483654"/>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227643874" sldId="2147483655"/>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3478015491" sldId="2147483656"/>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4101809210" sldId="2147483657"/>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2774450577" sldId="2147483658"/>
          </pc:sldLayoutMkLst>
        </pc:sldLayoutChg>
        <pc:sldLayoutChg chg="modTransition">
          <pc:chgData name="Colin Barr" userId="b0272536-ba4e-47f6-aa3e-aa9b228c20e7" providerId="ADAL" clId="{42E90F88-F3B7-494E-AC18-1F0C5D24F273}" dt="2023-09-06T08:44:26.522" v="661"/>
          <pc:sldLayoutMkLst>
            <pc:docMk/>
            <pc:sldMasterMk cId="1882438240" sldId="2147483648"/>
            <pc:sldLayoutMk cId="478819945"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05/09/2023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F83D71A-7FAF-4701-AE9E-07B6F410B9C3}" type="slidenum">
              <a:rPr lang="cy-GB" altLang="en-US" sz="1200" smtClean="0">
                <a:latin typeface="Arial" panose="020B0604020202020204" pitchFamily="34" charset="0"/>
              </a:rPr>
              <a:pPr/>
              <a:t>1</a:t>
            </a:fld>
            <a:endParaRPr lang="cy-GB" altLang="en-US" sz="1200">
              <a:latin typeface="Arial" panose="020B0604020202020204" pitchFamily="34" charset="0"/>
            </a:endParaRPr>
          </a:p>
        </p:txBody>
      </p:sp>
    </p:spTree>
    <p:extLst>
      <p:ext uri="{BB962C8B-B14F-4D97-AF65-F5344CB8AC3E}">
        <p14:creationId xmlns:p14="http://schemas.microsoft.com/office/powerpoint/2010/main" val="2722659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F83D71A-7FAF-4701-AE9E-07B6F410B9C3}"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1850311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F83D71A-7FAF-4701-AE9E-07B6F410B9C3}"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1098580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F83D71A-7FAF-4701-AE9E-07B6F410B9C3}"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29737157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0488" y="744538"/>
            <a:ext cx="6616700"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aseline="0" dirty="0">
              <a:solidFill>
                <a:srgbClr val="000000"/>
              </a:solidFill>
              <a:latin typeface="Arial" panose="020B0604020202020204" pitchFamily="34" charset="0"/>
            </a:endParaRPr>
          </a:p>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7EBE909-E22D-40D4-A52A-3FCE95D92B57}"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1375202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extLst>
      <p:ext uri="{BB962C8B-B14F-4D97-AF65-F5344CB8AC3E}">
        <p14:creationId xmlns:p14="http://schemas.microsoft.com/office/powerpoint/2010/main" val="280191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4117BB-56F2-4DDA-A171-CE25573F348F}" type="slidenum">
              <a:rPr lang="en-GB" smtClean="0"/>
              <a:t>7</a:t>
            </a:fld>
            <a:endParaRPr lang="en-GB"/>
          </a:p>
        </p:txBody>
      </p:sp>
    </p:spTree>
    <p:extLst>
      <p:ext uri="{BB962C8B-B14F-4D97-AF65-F5344CB8AC3E}">
        <p14:creationId xmlns:p14="http://schemas.microsoft.com/office/powerpoint/2010/main" val="3865333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D9B4F2-BDC0-4579-BD76-EAD4711A8E5B}" type="slidenum">
              <a:rPr lang="cy-GB" altLang="en-US" smtClean="0"/>
              <a:pPr>
                <a:defRPr/>
              </a:pPr>
              <a:t>8</a:t>
            </a:fld>
            <a:endParaRPr lang="cy-GB" altLang="en-US"/>
          </a:p>
        </p:txBody>
      </p:sp>
    </p:spTree>
    <p:extLst>
      <p:ext uri="{BB962C8B-B14F-4D97-AF65-F5344CB8AC3E}">
        <p14:creationId xmlns:p14="http://schemas.microsoft.com/office/powerpoint/2010/main" val="4010224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D9B4F2-BDC0-4579-BD76-EAD4711A8E5B}" type="slidenum">
              <a:rPr lang="cy-GB" altLang="en-US" smtClean="0"/>
              <a:pPr>
                <a:defRPr/>
              </a:pPr>
              <a:t>9</a:t>
            </a:fld>
            <a:endParaRPr lang="cy-GB" altLang="en-US"/>
          </a:p>
        </p:txBody>
      </p:sp>
    </p:spTree>
    <p:extLst>
      <p:ext uri="{BB962C8B-B14F-4D97-AF65-F5344CB8AC3E}">
        <p14:creationId xmlns:p14="http://schemas.microsoft.com/office/powerpoint/2010/main" val="2871714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D9B4F2-BDC0-4579-BD76-EAD4711A8E5B}" type="slidenum">
              <a:rPr lang="cy-GB" altLang="en-US" smtClean="0"/>
              <a:pPr>
                <a:defRPr/>
              </a:pPr>
              <a:t>11</a:t>
            </a:fld>
            <a:endParaRPr lang="cy-GB" altLang="en-US"/>
          </a:p>
        </p:txBody>
      </p:sp>
    </p:spTree>
    <p:extLst>
      <p:ext uri="{BB962C8B-B14F-4D97-AF65-F5344CB8AC3E}">
        <p14:creationId xmlns:p14="http://schemas.microsoft.com/office/powerpoint/2010/main" val="1203003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1D9B4F2-BDC0-4579-BD76-EAD4711A8E5B}" type="slidenum">
              <a:rPr kumimoji="0" lang="cy-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12</a:t>
            </a:fld>
            <a:endParaRPr kumimoji="0" lang="cy-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56516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1D9B4F2-BDC0-4579-BD76-EAD4711A8E5B}" type="slidenum">
              <a:rPr kumimoji="0" lang="cy-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13</a:t>
            </a:fld>
            <a:endParaRPr kumimoji="0" lang="cy-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663386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17100069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D9B4F2-BDC0-4579-BD76-EAD4711A8E5B}" type="slidenum">
              <a:rPr lang="cy-GB" altLang="en-US" smtClean="0"/>
              <a:pPr>
                <a:defRPr/>
              </a:pPr>
              <a:t>15</a:t>
            </a:fld>
            <a:endParaRPr lang="cy-GB" altLang="en-US"/>
          </a:p>
        </p:txBody>
      </p:sp>
    </p:spTree>
    <p:extLst>
      <p:ext uri="{BB962C8B-B14F-4D97-AF65-F5344CB8AC3E}">
        <p14:creationId xmlns:p14="http://schemas.microsoft.com/office/powerpoint/2010/main" val="2471816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2882381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extLst>
      <p:ext uri="{BB962C8B-B14F-4D97-AF65-F5344CB8AC3E}">
        <p14:creationId xmlns:p14="http://schemas.microsoft.com/office/powerpoint/2010/main" val="31503336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extLst>
      <p:ext uri="{BB962C8B-B14F-4D97-AF65-F5344CB8AC3E}">
        <p14:creationId xmlns:p14="http://schemas.microsoft.com/office/powerpoint/2010/main" val="5885648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F39FFE4-0185-4F9B-862B-44548B0E4463}"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27225657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31589221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6E51ADB1-BA9A-42E8-8BA7-49595DC8073F}"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78563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D9B4F2-BDC0-4579-BD76-EAD4711A8E5B}" type="slidenum">
              <a:rPr lang="cy-GB" altLang="en-US" smtClean="0"/>
              <a:pPr>
                <a:defRPr/>
              </a:pPr>
              <a:t>23</a:t>
            </a:fld>
            <a:endParaRPr lang="cy-GB" altLang="en-US"/>
          </a:p>
        </p:txBody>
      </p:sp>
    </p:spTree>
    <p:extLst>
      <p:ext uri="{BB962C8B-B14F-4D97-AF65-F5344CB8AC3E}">
        <p14:creationId xmlns:p14="http://schemas.microsoft.com/office/powerpoint/2010/main" val="26907410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90488" y="744538"/>
            <a:ext cx="6616700" cy="3722687"/>
          </a:xfrm>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A2A60B0-CBFA-42FC-88BB-AB03C8F35012}"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3128529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05/09/2023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05/09/2023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course/view.php?id=1156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tethemrightonline-com.ezproxy.uwtsd.ac.uk/video?docid=CTR_6301824192001&amp;tocid=CTR_file_6301824192001" TargetMode="External"/><Relationship Id="rId2" Type="http://schemas.openxmlformats.org/officeDocument/2006/relationships/hyperlink" Target="https://www-citethemrightonline-com.ezproxy.uwtsd.ac.uk/video?docid=CTR_6301826351001&amp;tocid=CTR_file_6301826351001"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357492" y="277240"/>
            <a:ext cx="11257334" cy="5440364"/>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cy-GB" dirty="0">
                <a:solidFill>
                  <a:srgbClr val="7030A0"/>
                </a:solidFill>
                <a:latin typeface="Arial" panose="020B0604020202020204" pitchFamily="34" charset="0"/>
              </a:rPr>
              <a:t>Plan </a:t>
            </a:r>
            <a:r>
              <a:rPr lang="cy-GB" dirty="0" err="1">
                <a:solidFill>
                  <a:srgbClr val="7030A0"/>
                </a:solidFill>
                <a:latin typeface="Arial" panose="020B0604020202020204" pitchFamily="34" charset="0"/>
              </a:rPr>
              <a:t>for</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today</a:t>
            </a:r>
            <a:r>
              <a:rPr lang="cy-GB" dirty="0">
                <a:solidFill>
                  <a:srgbClr val="7030A0"/>
                </a:solidFill>
                <a:latin typeface="Arial" panose="020B0604020202020204" pitchFamily="34" charset="0"/>
              </a:rPr>
              <a:t>...a  lot of </a:t>
            </a:r>
            <a:r>
              <a:rPr lang="cy-GB" dirty="0" err="1">
                <a:solidFill>
                  <a:srgbClr val="7030A0"/>
                </a:solidFill>
                <a:latin typeface="Arial" panose="020B0604020202020204" pitchFamily="34" charset="0"/>
              </a:rPr>
              <a:t>stuff</a:t>
            </a:r>
            <a:endParaRPr lang="cy-GB" dirty="0">
              <a:solidFill>
                <a:srgbClr val="7030A0"/>
              </a:solidFill>
              <a:latin typeface="Arial" panose="020B0604020202020204" pitchFamily="34" charset="0"/>
            </a:endParaRPr>
          </a:p>
          <a:p>
            <a:pPr marL="0" indent="0">
              <a:buNone/>
              <a:defRPr/>
            </a:pPr>
            <a:endParaRPr lang="cy-GB" dirty="0">
              <a:solidFill>
                <a:srgbClr val="7030A0"/>
              </a:solidFill>
              <a:latin typeface="Arial" panose="020B0604020202020204" pitchFamily="34" charset="0"/>
            </a:endParaRPr>
          </a:p>
          <a:p>
            <a:pPr>
              <a:defRPr/>
            </a:pPr>
            <a:r>
              <a:rPr lang="cy-GB" dirty="0" err="1">
                <a:solidFill>
                  <a:srgbClr val="7030A0"/>
                </a:solidFill>
                <a:latin typeface="Arial" panose="020B0604020202020204" pitchFamily="34" charset="0"/>
              </a:rPr>
              <a:t>Register</a:t>
            </a:r>
            <a:r>
              <a:rPr lang="cy-GB" dirty="0">
                <a:solidFill>
                  <a:srgbClr val="7030A0"/>
                </a:solidFill>
                <a:latin typeface="Arial" panose="020B0604020202020204" pitchFamily="34" charset="0"/>
              </a:rPr>
              <a:t> / </a:t>
            </a:r>
            <a:r>
              <a:rPr lang="cy-GB" dirty="0" err="1">
                <a:solidFill>
                  <a:srgbClr val="7030A0"/>
                </a:solidFill>
                <a:latin typeface="Arial" panose="020B0604020202020204" pitchFamily="34" charset="0"/>
              </a:rPr>
              <a:t>Engagement</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policy</a:t>
            </a:r>
            <a:r>
              <a:rPr lang="cy-GB" dirty="0">
                <a:solidFill>
                  <a:srgbClr val="7030A0"/>
                </a:solidFill>
                <a:latin typeface="Arial" panose="020B0604020202020204" pitchFamily="34" charset="0"/>
              </a:rPr>
              <a:t> </a:t>
            </a:r>
          </a:p>
          <a:p>
            <a:pPr>
              <a:defRPr/>
            </a:pPr>
            <a:r>
              <a:rPr lang="cy-GB" dirty="0" err="1">
                <a:solidFill>
                  <a:srgbClr val="7030A0"/>
                </a:solidFill>
                <a:latin typeface="Arial" panose="020B0604020202020204" pitchFamily="34" charset="0"/>
              </a:rPr>
              <a:t>Library</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next</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week</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now</a:t>
            </a:r>
            <a:r>
              <a:rPr lang="cy-GB" dirty="0">
                <a:solidFill>
                  <a:srgbClr val="7030A0"/>
                </a:solidFill>
                <a:latin typeface="Arial" panose="020B0604020202020204" pitchFamily="34" charset="0"/>
              </a:rPr>
              <a:t> (5:30pm-6:15pm)</a:t>
            </a:r>
          </a:p>
          <a:p>
            <a:pPr>
              <a:defRPr/>
            </a:pPr>
            <a:r>
              <a:rPr lang="cy-GB" dirty="0" err="1">
                <a:solidFill>
                  <a:srgbClr val="7030A0"/>
                </a:solidFill>
                <a:latin typeface="Arial" panose="020B0604020202020204" pitchFamily="34" charset="0"/>
              </a:rPr>
              <a:t>Presentation</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slides</a:t>
            </a:r>
            <a:r>
              <a:rPr lang="cy-GB" dirty="0">
                <a:solidFill>
                  <a:srgbClr val="7030A0"/>
                </a:solidFill>
                <a:latin typeface="Arial" panose="020B0604020202020204" pitchFamily="34" charset="0"/>
              </a:rPr>
              <a:t> to </a:t>
            </a:r>
            <a:r>
              <a:rPr lang="cy-GB" dirty="0" err="1">
                <a:solidFill>
                  <a:srgbClr val="7030A0"/>
                </a:solidFill>
                <a:latin typeface="Arial" panose="020B0604020202020204" pitchFamily="34" charset="0"/>
              </a:rPr>
              <a:t>finish</a:t>
            </a:r>
            <a:endParaRPr lang="cy-GB" dirty="0">
              <a:solidFill>
                <a:srgbClr val="7030A0"/>
              </a:solidFill>
              <a:latin typeface="Arial" panose="020B0604020202020204" pitchFamily="34" charset="0"/>
            </a:endParaRPr>
          </a:p>
          <a:p>
            <a:pPr>
              <a:defRPr/>
            </a:pPr>
            <a:r>
              <a:rPr lang="cy-GB" dirty="0" err="1">
                <a:solidFill>
                  <a:srgbClr val="7030A0"/>
                </a:solidFill>
                <a:latin typeface="Arial" panose="020B0604020202020204" pitchFamily="34" charset="0"/>
              </a:rPr>
              <a:t>Referencing</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slides</a:t>
            </a:r>
            <a:r>
              <a:rPr lang="cy-GB" dirty="0">
                <a:solidFill>
                  <a:srgbClr val="7030A0"/>
                </a:solidFill>
                <a:latin typeface="Arial" panose="020B0604020202020204" pitchFamily="34" charset="0"/>
              </a:rPr>
              <a:t> to </a:t>
            </a:r>
            <a:r>
              <a:rPr lang="cy-GB" dirty="0" err="1">
                <a:solidFill>
                  <a:srgbClr val="7030A0"/>
                </a:solidFill>
                <a:latin typeface="Arial" panose="020B0604020202020204" pitchFamily="34" charset="0"/>
              </a:rPr>
              <a:t>start</a:t>
            </a:r>
            <a:endParaRPr lang="cy-GB" dirty="0">
              <a:solidFill>
                <a:srgbClr val="7030A0"/>
              </a:solidFill>
              <a:latin typeface="Arial" panose="020B0604020202020204" pitchFamily="34" charset="0"/>
            </a:endParaRPr>
          </a:p>
          <a:p>
            <a:pPr>
              <a:defRPr/>
            </a:pPr>
            <a:r>
              <a:rPr lang="cy-GB" dirty="0" err="1">
                <a:solidFill>
                  <a:srgbClr val="7030A0"/>
                </a:solidFill>
                <a:latin typeface="Arial" panose="020B0604020202020204" pitchFamily="34" charset="0"/>
              </a:rPr>
              <a:t>Panopto</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assessment</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recordings</a:t>
            </a:r>
            <a:r>
              <a:rPr lang="cy-GB" dirty="0">
                <a:solidFill>
                  <a:srgbClr val="7030A0"/>
                </a:solidFill>
                <a:latin typeface="Arial" panose="020B0604020202020204" pitchFamily="34" charset="0"/>
              </a:rPr>
              <a:t> to </a:t>
            </a:r>
            <a:r>
              <a:rPr lang="cy-GB" dirty="0" err="1">
                <a:solidFill>
                  <a:srgbClr val="7030A0"/>
                </a:solidFill>
                <a:latin typeface="Arial" panose="020B0604020202020204" pitchFamily="34" charset="0"/>
              </a:rPr>
              <a:t>watch</a:t>
            </a:r>
            <a:endParaRPr lang="cy-GB" dirty="0">
              <a:solidFill>
                <a:srgbClr val="7030A0"/>
              </a:solidFill>
              <a:latin typeface="Arial" panose="020B0604020202020204" pitchFamily="34" charset="0"/>
            </a:endParaRPr>
          </a:p>
          <a:p>
            <a:pPr>
              <a:defRPr/>
            </a:pPr>
            <a:r>
              <a:rPr lang="cy-GB" dirty="0">
                <a:solidFill>
                  <a:srgbClr val="7030A0"/>
                </a:solidFill>
                <a:latin typeface="Arial" panose="020B0604020202020204" pitchFamily="34" charset="0"/>
              </a:rPr>
              <a:t>TT </a:t>
            </a:r>
            <a:r>
              <a:rPr lang="cy-GB" dirty="0" err="1">
                <a:solidFill>
                  <a:srgbClr val="7030A0"/>
                </a:solidFill>
                <a:latin typeface="Arial" panose="020B0604020202020204" pitchFamily="34" charset="0"/>
              </a:rPr>
              <a:t>for</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presentations</a:t>
            </a:r>
            <a:endParaRPr lang="cy-GB" dirty="0">
              <a:solidFill>
                <a:srgbClr val="7030A0"/>
              </a:solidFill>
              <a:latin typeface="Arial" panose="020B0604020202020204" pitchFamily="34" charset="0"/>
            </a:endParaRPr>
          </a:p>
          <a:p>
            <a:pPr>
              <a:defRPr/>
            </a:pPr>
            <a:r>
              <a:rPr lang="cy-GB" dirty="0" err="1">
                <a:solidFill>
                  <a:srgbClr val="7030A0"/>
                </a:solidFill>
                <a:latin typeface="Arial" panose="020B0604020202020204" pitchFamily="34" charset="0"/>
              </a:rPr>
              <a:t>Practice</a:t>
            </a:r>
            <a:r>
              <a:rPr lang="cy-GB" dirty="0">
                <a:solidFill>
                  <a:srgbClr val="7030A0"/>
                </a:solidFill>
                <a:latin typeface="Arial" panose="020B0604020202020204" pitchFamily="34" charset="0"/>
              </a:rPr>
              <a:t> </a:t>
            </a:r>
            <a:r>
              <a:rPr lang="cy-GB" dirty="0" err="1">
                <a:solidFill>
                  <a:srgbClr val="7030A0"/>
                </a:solidFill>
                <a:latin typeface="Arial" panose="020B0604020202020204" pitchFamily="34" charset="0"/>
              </a:rPr>
              <a:t>quiz</a:t>
            </a:r>
            <a:r>
              <a:rPr lang="cy-GB" dirty="0">
                <a:solidFill>
                  <a:srgbClr val="7030A0"/>
                </a:solidFill>
                <a:latin typeface="Arial" panose="020B0604020202020204" pitchFamily="34" charset="0"/>
              </a:rPr>
              <a:t>?</a:t>
            </a:r>
          </a:p>
        </p:txBody>
      </p:sp>
      <p:pic>
        <p:nvPicPr>
          <p:cNvPr id="2" name="Picture 1">
            <a:extLst>
              <a:ext uri="{FF2B5EF4-FFF2-40B4-BE49-F238E27FC236}">
                <a16:creationId xmlns:a16="http://schemas.microsoft.com/office/drawing/2014/main" id="{801D420A-C341-E1C8-C50A-A7851D87F556}"/>
              </a:ext>
            </a:extLst>
          </p:cNvPr>
          <p:cNvPicPr>
            <a:picLocks noChangeAspect="1"/>
          </p:cNvPicPr>
          <p:nvPr/>
        </p:nvPicPr>
        <p:blipFill rotWithShape="1">
          <a:blip r:embed="rId3"/>
          <a:srcRect l="23731" r="23078" b="800"/>
          <a:stretch/>
        </p:blipFill>
        <p:spPr>
          <a:xfrm>
            <a:off x="8297852" y="1313842"/>
            <a:ext cx="3744990" cy="3666720"/>
          </a:xfrm>
          <a:prstGeom prst="rect">
            <a:avLst/>
          </a:prstGeom>
        </p:spPr>
      </p:pic>
    </p:spTree>
    <p:extLst>
      <p:ext uri="{BB962C8B-B14F-4D97-AF65-F5344CB8AC3E}">
        <p14:creationId xmlns:p14="http://schemas.microsoft.com/office/powerpoint/2010/main" val="3154718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540290" y="364788"/>
            <a:ext cx="11111419" cy="5440364"/>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cy-GB" sz="4800" b="1" dirty="0" err="1">
                <a:solidFill>
                  <a:srgbClr val="0000FF"/>
                </a:solidFill>
                <a:latin typeface="Arial" panose="020B0604020202020204" pitchFamily="34" charset="0"/>
              </a:rPr>
              <a:t>Engagement</a:t>
            </a:r>
            <a:r>
              <a:rPr lang="cy-GB" sz="4800" b="1" dirty="0">
                <a:solidFill>
                  <a:srgbClr val="0000FF"/>
                </a:solidFill>
                <a:latin typeface="Arial" panose="020B0604020202020204" pitchFamily="34" charset="0"/>
              </a:rPr>
              <a:t> </a:t>
            </a:r>
            <a:r>
              <a:rPr lang="cy-GB" sz="4800" b="1" dirty="0" err="1">
                <a:solidFill>
                  <a:srgbClr val="0000FF"/>
                </a:solidFill>
                <a:latin typeface="Arial" panose="020B0604020202020204" pitchFamily="34" charset="0"/>
              </a:rPr>
              <a:t>policy</a:t>
            </a:r>
            <a:r>
              <a:rPr lang="cy-GB" sz="4800" b="1" dirty="0">
                <a:solidFill>
                  <a:srgbClr val="0000FF"/>
                </a:solidFill>
                <a:latin typeface="Arial" panose="020B0604020202020204" pitchFamily="34" charset="0"/>
              </a:rPr>
              <a:t> </a:t>
            </a:r>
          </a:p>
          <a:p>
            <a:pPr marL="0" indent="0">
              <a:buNone/>
              <a:defRPr/>
            </a:pPr>
            <a:r>
              <a:rPr lang="cy-GB" sz="2400" b="1" dirty="0">
                <a:solidFill>
                  <a:srgbClr val="0000FF"/>
                </a:solidFill>
                <a:latin typeface="Arial" panose="020B0604020202020204" pitchFamily="34" charset="0"/>
              </a:rPr>
              <a:t>(</a:t>
            </a:r>
            <a:r>
              <a:rPr lang="cy-GB" sz="2400" b="1" dirty="0" err="1">
                <a:solidFill>
                  <a:srgbClr val="0000FF"/>
                </a:solidFill>
                <a:latin typeface="Arial" panose="020B0604020202020204" pitchFamily="34" charset="0"/>
              </a:rPr>
              <a:t>no</a:t>
            </a:r>
            <a:r>
              <a:rPr lang="cy-GB" sz="2400" b="1" dirty="0">
                <a:solidFill>
                  <a:srgbClr val="0000FF"/>
                </a:solidFill>
                <a:latin typeface="Arial" panose="020B0604020202020204" pitchFamily="34" charset="0"/>
              </a:rPr>
              <a:t> </a:t>
            </a:r>
            <a:r>
              <a:rPr lang="cy-GB" sz="2400" b="1" dirty="0" err="1">
                <a:solidFill>
                  <a:srgbClr val="0000FF"/>
                </a:solidFill>
                <a:latin typeface="Arial" panose="020B0604020202020204" pitchFamily="34" charset="0"/>
              </a:rPr>
              <a:t>longer</a:t>
            </a:r>
            <a:r>
              <a:rPr lang="cy-GB" sz="2400" b="1" dirty="0">
                <a:solidFill>
                  <a:srgbClr val="0000FF"/>
                </a:solidFill>
                <a:latin typeface="Arial" panose="020B0604020202020204" pitchFamily="34" charset="0"/>
              </a:rPr>
              <a:t> </a:t>
            </a:r>
            <a:r>
              <a:rPr lang="cy-GB" sz="2400" b="1" dirty="0" err="1">
                <a:solidFill>
                  <a:srgbClr val="0000FF"/>
                </a:solidFill>
                <a:latin typeface="Arial" panose="020B0604020202020204" pitchFamily="34" charset="0"/>
              </a:rPr>
              <a:t>attendance</a:t>
            </a:r>
            <a:r>
              <a:rPr lang="cy-GB" sz="2400" b="1" dirty="0">
                <a:solidFill>
                  <a:srgbClr val="0000FF"/>
                </a:solidFill>
                <a:latin typeface="Arial" panose="020B0604020202020204" pitchFamily="34" charset="0"/>
              </a:rPr>
              <a:t> </a:t>
            </a:r>
            <a:r>
              <a:rPr lang="cy-GB" sz="2400" b="1" dirty="0" err="1">
                <a:solidFill>
                  <a:srgbClr val="0000FF"/>
                </a:solidFill>
                <a:latin typeface="Arial" panose="020B0604020202020204" pitchFamily="34" charset="0"/>
              </a:rPr>
              <a:t>policy</a:t>
            </a:r>
            <a:r>
              <a:rPr lang="cy-GB" sz="2400" b="1" dirty="0">
                <a:solidFill>
                  <a:srgbClr val="0000FF"/>
                </a:solidFill>
                <a:latin typeface="Arial" panose="020B0604020202020204" pitchFamily="34" charset="0"/>
              </a:rPr>
              <a:t>)</a:t>
            </a:r>
          </a:p>
          <a:p>
            <a:pPr marL="0" indent="0">
              <a:buNone/>
              <a:defRPr/>
            </a:pPr>
            <a:endParaRPr lang="cy-GB" sz="2400" b="1" dirty="0">
              <a:solidFill>
                <a:srgbClr val="0000FF"/>
              </a:solidFill>
              <a:latin typeface="Arial" panose="020B0604020202020204" pitchFamily="34" charset="0"/>
            </a:endParaRPr>
          </a:p>
          <a:p>
            <a:pPr marL="0" indent="0">
              <a:buNone/>
              <a:defRPr/>
            </a:pPr>
            <a:r>
              <a:rPr lang="en-GB" sz="2800" dirty="0">
                <a:solidFill>
                  <a:srgbClr val="0000FF"/>
                </a:solidFill>
                <a:latin typeface="Arial" panose="020B0604020202020204" pitchFamily="34" charset="0"/>
              </a:rPr>
              <a:t>'We will be monitoring your ‘engagement’ every 2 weeks throughout the term. By engagement we mean your use of Moodle, attendance, assignment submission, and use of Teams. If you do all of these things, we won't be contacting you about engagement. If you fall behind, you will be contacted so that we can support you to re-engage. If you feel you are falling behind, please don't wait to be contacted. The sooner we know something is wrong, the sooner we can support you.'</a:t>
            </a:r>
            <a:endParaRPr lang="cy-GB" sz="2800" dirty="0">
              <a:solidFill>
                <a:srgbClr val="0000FF"/>
              </a:solidFill>
              <a:latin typeface="Arial" panose="020B0604020202020204" pitchFamily="34" charset="0"/>
            </a:endParaRPr>
          </a:p>
        </p:txBody>
      </p:sp>
      <p:pic>
        <p:nvPicPr>
          <p:cNvPr id="2" name="Picture 1">
            <a:extLst>
              <a:ext uri="{FF2B5EF4-FFF2-40B4-BE49-F238E27FC236}">
                <a16:creationId xmlns:a16="http://schemas.microsoft.com/office/drawing/2014/main" id="{143811A0-DCF4-EA32-0B67-C10BD5C0D192}"/>
              </a:ext>
            </a:extLst>
          </p:cNvPr>
          <p:cNvPicPr>
            <a:picLocks noChangeAspect="1"/>
          </p:cNvPicPr>
          <p:nvPr/>
        </p:nvPicPr>
        <p:blipFill>
          <a:blip r:embed="rId3"/>
          <a:stretch>
            <a:fillRect/>
          </a:stretch>
        </p:blipFill>
        <p:spPr>
          <a:xfrm>
            <a:off x="9201178" y="129500"/>
            <a:ext cx="2715203" cy="1893854"/>
          </a:xfrm>
          <a:prstGeom prst="rect">
            <a:avLst/>
          </a:prstGeom>
        </p:spPr>
      </p:pic>
    </p:spTree>
    <p:extLst>
      <p:ext uri="{BB962C8B-B14F-4D97-AF65-F5344CB8AC3E}">
        <p14:creationId xmlns:p14="http://schemas.microsoft.com/office/powerpoint/2010/main" val="1210523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571500" y="685801"/>
            <a:ext cx="10096500" cy="5440364"/>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cy-GB" sz="4800" b="1" dirty="0">
                <a:solidFill>
                  <a:srgbClr val="0000FF"/>
                </a:solidFill>
                <a:latin typeface="Arial" panose="020B0604020202020204" pitchFamily="34" charset="0"/>
              </a:rPr>
              <a:t>ECEY4008</a:t>
            </a:r>
          </a:p>
          <a:p>
            <a:pPr marL="0" indent="0">
              <a:buNone/>
              <a:defRPr/>
            </a:pPr>
            <a:r>
              <a:rPr lang="cy-GB" sz="4800" dirty="0">
                <a:solidFill>
                  <a:srgbClr val="0000FF"/>
                </a:solidFill>
                <a:latin typeface="Arial" panose="020B0604020202020204" pitchFamily="34" charset="0"/>
              </a:rPr>
              <a:t>Referencing and Turnitin</a:t>
            </a:r>
          </a:p>
        </p:txBody>
      </p:sp>
      <p:pic>
        <p:nvPicPr>
          <p:cNvPr id="2" name="Picture 1">
            <a:extLst>
              <a:ext uri="{FF2B5EF4-FFF2-40B4-BE49-F238E27FC236}">
                <a16:creationId xmlns:a16="http://schemas.microsoft.com/office/drawing/2014/main" id="{26612488-6E59-13CC-0E1C-307CC3E1DF30}"/>
              </a:ext>
            </a:extLst>
          </p:cNvPr>
          <p:cNvPicPr>
            <a:picLocks noChangeAspect="1"/>
          </p:cNvPicPr>
          <p:nvPr/>
        </p:nvPicPr>
        <p:blipFill rotWithShape="1">
          <a:blip r:embed="rId3"/>
          <a:srcRect t="8240" b="8875"/>
          <a:stretch/>
        </p:blipFill>
        <p:spPr>
          <a:xfrm>
            <a:off x="5619750" y="2687035"/>
            <a:ext cx="4948136" cy="3439130"/>
          </a:xfrm>
          <a:prstGeom prst="rect">
            <a:avLst/>
          </a:prstGeom>
        </p:spPr>
      </p:pic>
      <p:sp>
        <p:nvSpPr>
          <p:cNvPr id="7" name="TextBox 6">
            <a:extLst>
              <a:ext uri="{FF2B5EF4-FFF2-40B4-BE49-F238E27FC236}">
                <a16:creationId xmlns:a16="http://schemas.microsoft.com/office/drawing/2014/main" id="{B44EBFB9-93C7-6D0E-63EC-99283D8F2F04}"/>
              </a:ext>
            </a:extLst>
          </p:cNvPr>
          <p:cNvSpPr txBox="1"/>
          <p:nvPr/>
        </p:nvSpPr>
        <p:spPr>
          <a:xfrm>
            <a:off x="571500" y="3064213"/>
            <a:ext cx="6605079" cy="2246769"/>
          </a:xfrm>
          <a:prstGeom prst="rect">
            <a:avLst/>
          </a:prstGeom>
          <a:noFill/>
        </p:spPr>
        <p:txBody>
          <a:bodyPr wrap="square">
            <a:spAutoFit/>
          </a:bodyPr>
          <a:lstStyle/>
          <a:p>
            <a:r>
              <a:rPr lang="en-GB" sz="2800" dirty="0">
                <a:solidFill>
                  <a:srgbClr val="0000FF"/>
                </a:solidFill>
                <a:latin typeface="Arial" panose="020B0604020202020204" pitchFamily="34" charset="0"/>
              </a:rPr>
              <a:t>Resources;</a:t>
            </a:r>
          </a:p>
          <a:p>
            <a:r>
              <a:rPr lang="en-GB" sz="2800" dirty="0">
                <a:solidFill>
                  <a:srgbClr val="0000FF"/>
                </a:solidFill>
                <a:latin typeface="Arial" panose="020B0604020202020204" pitchFamily="34" charset="0"/>
              </a:rPr>
              <a:t>PP Presentation</a:t>
            </a:r>
          </a:p>
          <a:p>
            <a:r>
              <a:rPr lang="en-GB" sz="2800" dirty="0">
                <a:solidFill>
                  <a:srgbClr val="0000FF"/>
                </a:solidFill>
                <a:latin typeface="Arial" panose="020B0604020202020204" pitchFamily="34" charset="0"/>
              </a:rPr>
              <a:t>Reference lists</a:t>
            </a:r>
          </a:p>
          <a:p>
            <a:r>
              <a:rPr lang="en-GB" sz="2800" dirty="0">
                <a:solidFill>
                  <a:srgbClr val="0000FF"/>
                </a:solidFill>
                <a:latin typeface="Arial" panose="020B0604020202020204" pitchFamily="34" charset="0"/>
              </a:rPr>
              <a:t>Turnitin</a:t>
            </a:r>
          </a:p>
          <a:p>
            <a:r>
              <a:rPr lang="en-GB" sz="2800" dirty="0">
                <a:solidFill>
                  <a:srgbClr val="0000FF"/>
                </a:solidFill>
                <a:latin typeface="Arial" panose="020B0604020202020204" pitchFamily="34" charset="0"/>
              </a:rPr>
              <a:t>Practical activities</a:t>
            </a:r>
            <a:endParaRPr lang="en-GB" sz="2800" dirty="0"/>
          </a:p>
        </p:txBody>
      </p:sp>
    </p:spTree>
    <p:extLst>
      <p:ext uri="{BB962C8B-B14F-4D97-AF65-F5344CB8AC3E}">
        <p14:creationId xmlns:p14="http://schemas.microsoft.com/office/powerpoint/2010/main" val="2412403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671" y="365125"/>
            <a:ext cx="10989129" cy="1325563"/>
          </a:xfrm>
        </p:spPr>
        <p:txBody>
          <a:bodyPr>
            <a:normAutofit/>
          </a:bodyPr>
          <a:lstStyle/>
          <a:p>
            <a:pPr>
              <a:defRPr/>
            </a:pPr>
            <a:r>
              <a:rPr lang="en-GB" altLang="en-US" sz="4800" kern="0" dirty="0">
                <a:solidFill>
                  <a:srgbClr val="0000FF"/>
                </a:solidFill>
                <a:latin typeface="Arial" panose="020B0604020202020204" pitchFamily="34" charset="0"/>
                <a:ea typeface="ＭＳ Ｐゴシック" pitchFamily="34" charset="-128"/>
              </a:rPr>
              <a:t>Content</a:t>
            </a:r>
            <a:endParaRPr lang="cy-GB" sz="4800" dirty="0">
              <a:solidFill>
                <a:srgbClr val="0000FF"/>
              </a:solidFill>
            </a:endParaRPr>
          </a:p>
        </p:txBody>
      </p:sp>
      <p:sp>
        <p:nvSpPr>
          <p:cNvPr id="4" name="Content Placeholder 3"/>
          <p:cNvSpPr txBox="1">
            <a:spLocks/>
          </p:cNvSpPr>
          <p:nvPr/>
        </p:nvSpPr>
        <p:spPr>
          <a:xfrm>
            <a:off x="272143" y="1600201"/>
            <a:ext cx="9938657" cy="45259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en-US" sz="2800" kern="0" dirty="0">
                <a:solidFill>
                  <a:srgbClr val="0000FF"/>
                </a:solidFill>
                <a:latin typeface="Arial" panose="020B0604020202020204" pitchFamily="34" charset="0"/>
                <a:ea typeface="ＭＳ Ｐゴシック" pitchFamily="34" charset="-128"/>
              </a:rPr>
              <a:t>What is referencing?</a:t>
            </a:r>
          </a:p>
          <a:p>
            <a:pPr>
              <a:buFontTx/>
              <a:buChar char="•"/>
              <a:defRPr/>
            </a:pPr>
            <a:r>
              <a:rPr lang="en-GB" altLang="en-US" sz="2800" kern="0" dirty="0">
                <a:solidFill>
                  <a:srgbClr val="0000FF"/>
                </a:solidFill>
                <a:latin typeface="Arial" panose="020B0604020202020204" pitchFamily="34" charset="0"/>
                <a:ea typeface="ＭＳ Ｐゴシック" pitchFamily="34" charset="-128"/>
              </a:rPr>
              <a:t>Plagiarism</a:t>
            </a:r>
          </a:p>
          <a:p>
            <a:pPr>
              <a:buFontTx/>
              <a:buChar char="•"/>
              <a:defRPr/>
            </a:pPr>
            <a:r>
              <a:rPr lang="en-GB" altLang="en-US" sz="2800" kern="0" dirty="0">
                <a:solidFill>
                  <a:srgbClr val="0000FF"/>
                </a:solidFill>
                <a:latin typeface="Arial" panose="020B0604020202020204" pitchFamily="34" charset="0"/>
                <a:ea typeface="ＭＳ Ｐゴシック" pitchFamily="34" charset="-128"/>
              </a:rPr>
              <a:t>TURNITIN</a:t>
            </a:r>
          </a:p>
          <a:p>
            <a:pPr>
              <a:buFontTx/>
              <a:buChar char="•"/>
              <a:defRPr/>
            </a:pPr>
            <a:r>
              <a:rPr lang="en-GB" altLang="en-US" sz="2800" strike="sngStrike" kern="0" dirty="0">
                <a:solidFill>
                  <a:srgbClr val="0000FF"/>
                </a:solidFill>
                <a:latin typeface="Arial" panose="020B0604020202020204" pitchFamily="34" charset="0"/>
                <a:ea typeface="ＭＳ Ｐゴシック" pitchFamily="34" charset="-128"/>
              </a:rPr>
              <a:t>Referencing handbook </a:t>
            </a:r>
            <a:r>
              <a:rPr lang="en-GB" altLang="en-US" sz="2800" kern="0" dirty="0">
                <a:solidFill>
                  <a:srgbClr val="0000FF"/>
                </a:solidFill>
                <a:latin typeface="Arial" panose="020B0604020202020204" pitchFamily="34" charset="0"/>
                <a:ea typeface="ＭＳ Ｐゴシック" pitchFamily="34" charset="-128"/>
              </a:rPr>
              <a:t>/ Cite them…..??</a:t>
            </a:r>
          </a:p>
          <a:p>
            <a:pPr>
              <a:buFontTx/>
              <a:buChar char="•"/>
              <a:defRPr/>
            </a:pPr>
            <a:r>
              <a:rPr lang="en-GB" sz="2800" kern="0" dirty="0">
                <a:solidFill>
                  <a:srgbClr val="0000FF"/>
                </a:solidFill>
                <a:latin typeface="Arial" panose="020B0604020202020204" pitchFamily="34" charset="0"/>
                <a:ea typeface="ＭＳ Ｐゴシック" pitchFamily="34" charset="-128"/>
              </a:rPr>
              <a:t>Formatting a reference list</a:t>
            </a:r>
          </a:p>
        </p:txBody>
      </p:sp>
      <p:pic>
        <p:nvPicPr>
          <p:cNvPr id="5" name="Picture 4">
            <a:extLst>
              <a:ext uri="{FF2B5EF4-FFF2-40B4-BE49-F238E27FC236}">
                <a16:creationId xmlns:a16="http://schemas.microsoft.com/office/drawing/2014/main" id="{EAC12775-3D72-15F1-C39E-D7B77D0474ED}"/>
              </a:ext>
            </a:extLst>
          </p:cNvPr>
          <p:cNvPicPr>
            <a:picLocks noChangeAspect="1"/>
          </p:cNvPicPr>
          <p:nvPr/>
        </p:nvPicPr>
        <p:blipFill rotWithShape="1">
          <a:blip r:embed="rId3"/>
          <a:srcRect l="7857" t="15177" r="12049"/>
          <a:stretch/>
        </p:blipFill>
        <p:spPr>
          <a:xfrm>
            <a:off x="6449437" y="944364"/>
            <a:ext cx="5612861" cy="3962799"/>
          </a:xfrm>
          <a:prstGeom prst="rect">
            <a:avLst/>
          </a:prstGeom>
        </p:spPr>
      </p:pic>
    </p:spTree>
    <p:extLst>
      <p:ext uri="{BB962C8B-B14F-4D97-AF65-F5344CB8AC3E}">
        <p14:creationId xmlns:p14="http://schemas.microsoft.com/office/powerpoint/2010/main" val="1745954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558" y="346982"/>
            <a:ext cx="10515600" cy="1325563"/>
          </a:xfrm>
        </p:spPr>
        <p:txBody>
          <a:bodyPr>
            <a:noAutofit/>
          </a:bodyPr>
          <a:lstStyle/>
          <a:p>
            <a:pPr>
              <a:defRPr/>
            </a:pPr>
            <a:r>
              <a:rPr lang="en-GB" altLang="en-US" sz="4800" kern="0" dirty="0">
                <a:solidFill>
                  <a:srgbClr val="0000FF"/>
                </a:solidFill>
                <a:latin typeface="Arial" panose="020B0604020202020204" pitchFamily="34" charset="0"/>
                <a:ea typeface="ＭＳ Ｐゴシック" pitchFamily="34" charset="-128"/>
              </a:rPr>
              <a:t>What is referencing?</a:t>
            </a:r>
            <a:endParaRPr lang="cy-GB" sz="4800" dirty="0">
              <a:solidFill>
                <a:srgbClr val="0000FF"/>
              </a:solidFill>
            </a:endParaRPr>
          </a:p>
        </p:txBody>
      </p:sp>
      <p:sp>
        <p:nvSpPr>
          <p:cNvPr id="4" name="Content Placeholder 3"/>
          <p:cNvSpPr>
            <a:spLocks noGrp="1"/>
          </p:cNvSpPr>
          <p:nvPr>
            <p:ph sz="half" idx="2"/>
          </p:nvPr>
        </p:nvSpPr>
        <p:spPr>
          <a:xfrm>
            <a:off x="375558" y="1672545"/>
            <a:ext cx="9775371" cy="4141109"/>
          </a:xfrm>
        </p:spPr>
        <p:txBody>
          <a:bodyPr/>
          <a:lstStyle/>
          <a:p>
            <a:pPr>
              <a:buFontTx/>
              <a:buChar char="•"/>
              <a:defRPr/>
            </a:pPr>
            <a:r>
              <a:rPr lang="en-GB" altLang="en-US" sz="3200" kern="0" dirty="0">
                <a:solidFill>
                  <a:srgbClr val="0000FF"/>
                </a:solidFill>
                <a:latin typeface="Arial" panose="020B0604020202020204" pitchFamily="34" charset="0"/>
                <a:ea typeface="ＭＳ Ｐゴシック" pitchFamily="34" charset="-128"/>
              </a:rPr>
              <a:t>Acknowledge sources</a:t>
            </a:r>
          </a:p>
          <a:p>
            <a:pPr>
              <a:buFontTx/>
              <a:buChar char="•"/>
              <a:defRPr/>
            </a:pPr>
            <a:r>
              <a:rPr lang="en-GB" altLang="en-US" sz="3200" kern="0" dirty="0">
                <a:solidFill>
                  <a:srgbClr val="0000FF"/>
                </a:solidFill>
                <a:latin typeface="Arial" panose="020B0604020202020204" pitchFamily="34" charset="0"/>
                <a:ea typeface="ＭＳ Ｐゴシック" pitchFamily="34" charset="-128"/>
              </a:rPr>
              <a:t>Quotations</a:t>
            </a:r>
          </a:p>
          <a:p>
            <a:pPr>
              <a:buFontTx/>
              <a:buChar char="•"/>
              <a:defRPr/>
            </a:pPr>
            <a:r>
              <a:rPr lang="en-GB" altLang="en-US" sz="3200" kern="0" dirty="0">
                <a:solidFill>
                  <a:srgbClr val="0000FF"/>
                </a:solidFill>
                <a:latin typeface="Arial" panose="020B0604020202020204" pitchFamily="34" charset="0"/>
                <a:ea typeface="ＭＳ Ｐゴシック" pitchFamily="34" charset="-128"/>
              </a:rPr>
              <a:t>Paraphrasing</a:t>
            </a:r>
          </a:p>
          <a:p>
            <a:pPr>
              <a:buFontTx/>
              <a:buChar char="•"/>
              <a:defRPr/>
            </a:pPr>
            <a:r>
              <a:rPr lang="en-GB" altLang="en-US" sz="3200" kern="0" dirty="0">
                <a:solidFill>
                  <a:srgbClr val="0000FF"/>
                </a:solidFill>
                <a:latin typeface="Arial" panose="020B0604020202020204" pitchFamily="34" charset="0"/>
                <a:ea typeface="ＭＳ Ｐゴシック" pitchFamily="34" charset="-128"/>
              </a:rPr>
              <a:t>Reference list</a:t>
            </a:r>
          </a:p>
          <a:p>
            <a:pPr marL="0" indent="0">
              <a:buNone/>
              <a:defRPr/>
            </a:pPr>
            <a:endParaRPr lang="cy-GB" dirty="0"/>
          </a:p>
        </p:txBody>
      </p:sp>
      <p:pic>
        <p:nvPicPr>
          <p:cNvPr id="3" name="Picture 2">
            <a:extLst>
              <a:ext uri="{FF2B5EF4-FFF2-40B4-BE49-F238E27FC236}">
                <a16:creationId xmlns:a16="http://schemas.microsoft.com/office/drawing/2014/main" id="{D9C52BCA-FCE4-9999-DC34-DCDC2D370602}"/>
              </a:ext>
            </a:extLst>
          </p:cNvPr>
          <p:cNvPicPr>
            <a:picLocks noChangeAspect="1"/>
          </p:cNvPicPr>
          <p:nvPr/>
        </p:nvPicPr>
        <p:blipFill>
          <a:blip r:embed="rId3"/>
          <a:stretch>
            <a:fillRect/>
          </a:stretch>
        </p:blipFill>
        <p:spPr>
          <a:xfrm>
            <a:off x="6488348" y="1743075"/>
            <a:ext cx="4576053" cy="2699871"/>
          </a:xfrm>
          <a:prstGeom prst="rect">
            <a:avLst/>
          </a:prstGeom>
        </p:spPr>
      </p:pic>
    </p:spTree>
    <p:extLst>
      <p:ext uri="{BB962C8B-B14F-4D97-AF65-F5344CB8AC3E}">
        <p14:creationId xmlns:p14="http://schemas.microsoft.com/office/powerpoint/2010/main" val="736201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457" y="365125"/>
            <a:ext cx="11016343" cy="1325563"/>
          </a:xfrm>
        </p:spPr>
        <p:txBody>
          <a:bodyPr>
            <a:normAutofit/>
          </a:bodyPr>
          <a:lstStyle/>
          <a:p>
            <a:pPr>
              <a:defRPr/>
            </a:pPr>
            <a:r>
              <a:rPr lang="en-GB" altLang="en-US" sz="4800" kern="0" dirty="0">
                <a:solidFill>
                  <a:srgbClr val="0000FF"/>
                </a:solidFill>
                <a:latin typeface="Arial" panose="020B0604020202020204" pitchFamily="34" charset="0"/>
                <a:ea typeface="ＭＳ Ｐゴシック" pitchFamily="34" charset="-128"/>
              </a:rPr>
              <a:t>Why do we reference – discuss 1 min</a:t>
            </a:r>
            <a:endParaRPr lang="cy-GB" sz="4800" dirty="0">
              <a:solidFill>
                <a:srgbClr val="0000FF"/>
              </a:solidFill>
            </a:endParaRPr>
          </a:p>
        </p:txBody>
      </p:sp>
      <p:sp>
        <p:nvSpPr>
          <p:cNvPr id="4" name="Content Placeholder 3"/>
          <p:cNvSpPr>
            <a:spLocks noGrp="1"/>
          </p:cNvSpPr>
          <p:nvPr>
            <p:ph sz="half" idx="2"/>
          </p:nvPr>
        </p:nvSpPr>
        <p:spPr>
          <a:xfrm>
            <a:off x="244929" y="1464129"/>
            <a:ext cx="9965871" cy="4662035"/>
          </a:xfrm>
        </p:spPr>
        <p:txBody>
          <a:bodyPr/>
          <a:lstStyle/>
          <a:p>
            <a:pPr>
              <a:buFontTx/>
              <a:buChar char="•"/>
              <a:defRPr/>
            </a:pPr>
            <a:r>
              <a:rPr lang="en-GB" altLang="en-US" sz="3200" kern="0" dirty="0">
                <a:solidFill>
                  <a:srgbClr val="0000FF"/>
                </a:solidFill>
                <a:latin typeface="Arial" panose="020B0604020202020204" pitchFamily="34" charset="0"/>
                <a:ea typeface="ＭＳ Ｐゴシック" pitchFamily="34" charset="-128"/>
              </a:rPr>
              <a:t>Acknowledge sources</a:t>
            </a:r>
          </a:p>
          <a:p>
            <a:pPr>
              <a:buFontTx/>
              <a:buChar char="•"/>
              <a:defRPr/>
            </a:pPr>
            <a:r>
              <a:rPr lang="en-GB" altLang="en-US" sz="3200" kern="0" dirty="0">
                <a:solidFill>
                  <a:srgbClr val="0000FF"/>
                </a:solidFill>
                <a:latin typeface="Arial" panose="020B0604020202020204" pitchFamily="34" charset="0"/>
                <a:ea typeface="ＭＳ Ｐゴシック" pitchFamily="34" charset="-128"/>
              </a:rPr>
              <a:t>Find information again</a:t>
            </a:r>
          </a:p>
          <a:p>
            <a:pPr>
              <a:buFontTx/>
              <a:buChar char="•"/>
              <a:defRPr/>
            </a:pPr>
            <a:r>
              <a:rPr lang="en-GB" altLang="en-US" sz="3200" kern="0" dirty="0">
                <a:solidFill>
                  <a:srgbClr val="0000FF"/>
                </a:solidFill>
                <a:latin typeface="Arial" panose="020B0604020202020204" pitchFamily="34" charset="0"/>
                <a:ea typeface="ＭＳ Ｐゴシック" pitchFamily="34" charset="-128"/>
              </a:rPr>
              <a:t>Help avoid plagiarism</a:t>
            </a:r>
          </a:p>
          <a:p>
            <a:pPr>
              <a:defRPr/>
            </a:pPr>
            <a:endParaRPr lang="cy-GB" dirty="0"/>
          </a:p>
        </p:txBody>
      </p:sp>
      <p:pic>
        <p:nvPicPr>
          <p:cNvPr id="3" name="Picture 2">
            <a:extLst>
              <a:ext uri="{FF2B5EF4-FFF2-40B4-BE49-F238E27FC236}">
                <a16:creationId xmlns:a16="http://schemas.microsoft.com/office/drawing/2014/main" id="{E3E22F91-4799-6348-5977-D46CCCD0F7E0}"/>
              </a:ext>
            </a:extLst>
          </p:cNvPr>
          <p:cNvPicPr>
            <a:picLocks noChangeAspect="1"/>
          </p:cNvPicPr>
          <p:nvPr/>
        </p:nvPicPr>
        <p:blipFill>
          <a:blip r:embed="rId3"/>
          <a:stretch>
            <a:fillRect/>
          </a:stretch>
        </p:blipFill>
        <p:spPr>
          <a:xfrm>
            <a:off x="7190072" y="1464129"/>
            <a:ext cx="3991468" cy="4662035"/>
          </a:xfrm>
          <a:prstGeom prst="rect">
            <a:avLst/>
          </a:prstGeom>
        </p:spPr>
      </p:pic>
    </p:spTree>
    <p:extLst>
      <p:ext uri="{BB962C8B-B14F-4D97-AF65-F5344CB8AC3E}">
        <p14:creationId xmlns:p14="http://schemas.microsoft.com/office/powerpoint/2010/main" val="199890663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614" y="353787"/>
            <a:ext cx="11172970" cy="1148442"/>
          </a:xfrm>
        </p:spPr>
        <p:txBody>
          <a:bodyPr>
            <a:noAutofit/>
          </a:bodyPr>
          <a:lstStyle/>
          <a:p>
            <a:r>
              <a:rPr lang="en-GB" sz="4800" dirty="0">
                <a:solidFill>
                  <a:srgbClr val="0000FF"/>
                </a:solidFill>
                <a:latin typeface="Arial" panose="020B0604020202020204" pitchFamily="34" charset="0"/>
              </a:rPr>
              <a:t>Have you ever had anything stolen?</a:t>
            </a:r>
          </a:p>
        </p:txBody>
      </p:sp>
      <p:sp>
        <p:nvSpPr>
          <p:cNvPr id="3" name="Content Placeholder 2"/>
          <p:cNvSpPr>
            <a:spLocks noGrp="1"/>
          </p:cNvSpPr>
          <p:nvPr>
            <p:ph sz="half" idx="1"/>
          </p:nvPr>
        </p:nvSpPr>
        <p:spPr>
          <a:xfrm>
            <a:off x="228600" y="1752600"/>
            <a:ext cx="10331896" cy="4165644"/>
          </a:xfrm>
        </p:spPr>
        <p:txBody>
          <a:bodyPr>
            <a:normAutofit fontScale="25000" lnSpcReduction="20000"/>
          </a:bodyPr>
          <a:lstStyle/>
          <a:p>
            <a:endParaRPr lang="en-GB" dirty="0"/>
          </a:p>
          <a:p>
            <a:r>
              <a:rPr lang="en-GB" sz="12800" dirty="0">
                <a:solidFill>
                  <a:srgbClr val="0000FF"/>
                </a:solidFill>
              </a:rPr>
              <a:t>Mobile phone </a:t>
            </a:r>
          </a:p>
          <a:p>
            <a:r>
              <a:rPr lang="en-GB" sz="12800" dirty="0">
                <a:solidFill>
                  <a:srgbClr val="0000FF"/>
                </a:solidFill>
              </a:rPr>
              <a:t>Money</a:t>
            </a:r>
          </a:p>
          <a:p>
            <a:r>
              <a:rPr lang="en-GB" sz="12800" dirty="0">
                <a:solidFill>
                  <a:srgbClr val="0000FF"/>
                </a:solidFill>
              </a:rPr>
              <a:t>Identity</a:t>
            </a:r>
          </a:p>
          <a:p>
            <a:r>
              <a:rPr lang="en-GB" sz="12800" dirty="0">
                <a:solidFill>
                  <a:srgbClr val="0000FF"/>
                </a:solidFill>
              </a:rPr>
              <a:t>Authorship.. Which; </a:t>
            </a:r>
          </a:p>
          <a:p>
            <a:pPr marL="0" indent="0">
              <a:buNone/>
            </a:pPr>
            <a:r>
              <a:rPr lang="en-GB" sz="12800" dirty="0">
                <a:solidFill>
                  <a:srgbClr val="0000FF"/>
                </a:solidFill>
              </a:rPr>
              <a:t>    “refers to the production and ownership of ideas and intellectual material, such as books, articles, images, etc.” </a:t>
            </a:r>
          </a:p>
          <a:p>
            <a:pPr marL="0" indent="0">
              <a:buNone/>
            </a:pPr>
            <a:r>
              <a:rPr lang="en-GB" sz="12800" dirty="0">
                <a:solidFill>
                  <a:srgbClr val="0000FF"/>
                </a:solidFill>
              </a:rPr>
              <a:t>(University of Essex, n.d., p. 4)</a:t>
            </a:r>
          </a:p>
          <a:p>
            <a:endParaRPr lang="en-GB" sz="12800" dirty="0"/>
          </a:p>
          <a:p>
            <a:endParaRPr lang="en-GB" sz="12800" dirty="0"/>
          </a:p>
          <a:p>
            <a:endParaRPr lang="en-GB" dirty="0"/>
          </a:p>
          <a:p>
            <a:endParaRPr lang="en-GB" dirty="0"/>
          </a:p>
          <a:p>
            <a:endParaRPr lang="en-GB" dirty="0"/>
          </a:p>
          <a:p>
            <a:endParaRPr lang="en-GB" dirty="0"/>
          </a:p>
          <a:p>
            <a:endParaRPr lang="en-GB" dirty="0"/>
          </a:p>
          <a:p>
            <a:pPr marL="0" indent="0">
              <a:buNone/>
            </a:pPr>
            <a:r>
              <a:rPr lang="en-GB" sz="825" dirty="0">
                <a:solidFill>
                  <a:srgbClr val="FF0000"/>
                </a:solidFill>
              </a:rPr>
              <a:t>                                                                                                                                                                                                               http://crime-security.org/71-thief/001-thief.html</a:t>
            </a:r>
          </a:p>
        </p:txBody>
      </p:sp>
      <p:sp>
        <p:nvSpPr>
          <p:cNvPr id="5" name="TextBox 4"/>
          <p:cNvSpPr txBox="1"/>
          <p:nvPr/>
        </p:nvSpPr>
        <p:spPr>
          <a:xfrm>
            <a:off x="7819726" y="3742576"/>
            <a:ext cx="1915886" cy="300082"/>
          </a:xfrm>
          <a:prstGeom prst="rect">
            <a:avLst/>
          </a:prstGeom>
          <a:noFill/>
        </p:spPr>
        <p:txBody>
          <a:bodyPr wrap="square" rtlCol="0">
            <a:spAutoFit/>
          </a:bodyPr>
          <a:lstStyle/>
          <a:p>
            <a:r>
              <a:rPr lang="en-GB" sz="1350" dirty="0">
                <a:solidFill>
                  <a:schemeClr val="bg1"/>
                </a:solidFill>
              </a:rPr>
              <a:t>Image 1</a:t>
            </a:r>
          </a:p>
        </p:txBody>
      </p:sp>
      <p:pic>
        <p:nvPicPr>
          <p:cNvPr id="4" name="Picture 3">
            <a:extLst>
              <a:ext uri="{FF2B5EF4-FFF2-40B4-BE49-F238E27FC236}">
                <a16:creationId xmlns:a16="http://schemas.microsoft.com/office/drawing/2014/main" id="{26EBB75D-05FB-563A-8916-E0DBE18332F3}"/>
              </a:ext>
            </a:extLst>
          </p:cNvPr>
          <p:cNvPicPr>
            <a:picLocks noChangeAspect="1"/>
          </p:cNvPicPr>
          <p:nvPr/>
        </p:nvPicPr>
        <p:blipFill>
          <a:blip r:embed="rId3"/>
          <a:stretch>
            <a:fillRect/>
          </a:stretch>
        </p:blipFill>
        <p:spPr>
          <a:xfrm>
            <a:off x="8241658" y="1639922"/>
            <a:ext cx="1895475" cy="1600200"/>
          </a:xfrm>
          <a:prstGeom prst="rect">
            <a:avLst/>
          </a:prstGeom>
        </p:spPr>
      </p:pic>
    </p:spTree>
    <p:extLst>
      <p:ext uri="{BB962C8B-B14F-4D97-AF65-F5344CB8AC3E}">
        <p14:creationId xmlns:p14="http://schemas.microsoft.com/office/powerpoint/2010/main" val="284876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271" y="384462"/>
            <a:ext cx="10924289" cy="1119658"/>
          </a:xfrm>
        </p:spPr>
        <p:txBody>
          <a:bodyPr>
            <a:noAutofit/>
          </a:bodyPr>
          <a:lstStyle/>
          <a:p>
            <a:r>
              <a:rPr lang="en-GB" sz="4800" dirty="0">
                <a:solidFill>
                  <a:srgbClr val="0000FF"/>
                </a:solidFill>
                <a:latin typeface="Arial" panose="020B0604020202020204" pitchFamily="34" charset="0"/>
              </a:rPr>
              <a:t>What exactly is plagiarism?</a:t>
            </a:r>
          </a:p>
        </p:txBody>
      </p:sp>
      <p:sp>
        <p:nvSpPr>
          <p:cNvPr id="3" name="Content Placeholder 2"/>
          <p:cNvSpPr>
            <a:spLocks noGrp="1"/>
          </p:cNvSpPr>
          <p:nvPr>
            <p:ph idx="1"/>
          </p:nvPr>
        </p:nvSpPr>
        <p:spPr>
          <a:xfrm>
            <a:off x="212271" y="1453243"/>
            <a:ext cx="11141529" cy="4723720"/>
          </a:xfrm>
        </p:spPr>
        <p:txBody>
          <a:bodyPr/>
          <a:lstStyle/>
          <a:p>
            <a:pPr marL="0" indent="0">
              <a:buNone/>
            </a:pPr>
            <a:r>
              <a:rPr lang="en-GB" sz="4000" dirty="0"/>
              <a:t>“Using or copying the work of others (whether written, printed or in any other form) without proper acknowledgement in any coursework” (UWTSD, n.d.)</a:t>
            </a:r>
          </a:p>
          <a:p>
            <a:endParaRPr lang="en-GB" dirty="0"/>
          </a:p>
        </p:txBody>
      </p:sp>
      <p:pic>
        <p:nvPicPr>
          <p:cNvPr id="4" name="Picture 3">
            <a:extLst>
              <a:ext uri="{FF2B5EF4-FFF2-40B4-BE49-F238E27FC236}">
                <a16:creationId xmlns:a16="http://schemas.microsoft.com/office/drawing/2014/main" id="{04673FE1-040E-BF3E-76AF-D6980359BCB6}"/>
              </a:ext>
            </a:extLst>
          </p:cNvPr>
          <p:cNvPicPr>
            <a:picLocks noChangeAspect="1"/>
          </p:cNvPicPr>
          <p:nvPr/>
        </p:nvPicPr>
        <p:blipFill>
          <a:blip r:embed="rId3"/>
          <a:stretch>
            <a:fillRect/>
          </a:stretch>
        </p:blipFill>
        <p:spPr>
          <a:xfrm>
            <a:off x="5875506" y="3456891"/>
            <a:ext cx="4364072" cy="2720072"/>
          </a:xfrm>
          <a:prstGeom prst="rect">
            <a:avLst/>
          </a:prstGeom>
        </p:spPr>
      </p:pic>
    </p:spTree>
    <p:extLst>
      <p:ext uri="{BB962C8B-B14F-4D97-AF65-F5344CB8AC3E}">
        <p14:creationId xmlns:p14="http://schemas.microsoft.com/office/powerpoint/2010/main" val="2544994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04800" y="881744"/>
            <a:ext cx="9893424" cy="4193322"/>
          </a:xfrm>
        </p:spPr>
        <p:txBody>
          <a:bodyPr>
            <a:noAutofit/>
          </a:bodyPr>
          <a:lstStyle/>
          <a:p>
            <a:pPr marL="0" indent="0">
              <a:buNone/>
            </a:pPr>
            <a:endParaRPr lang="en-GB" sz="3200" dirty="0">
              <a:solidFill>
                <a:srgbClr val="0000FF"/>
              </a:solidFill>
              <a:latin typeface="Arial" panose="020B0604020202020204" pitchFamily="34" charset="0"/>
            </a:endParaRPr>
          </a:p>
          <a:p>
            <a:r>
              <a:rPr lang="en-GB" sz="3200" dirty="0">
                <a:solidFill>
                  <a:srgbClr val="0000FF"/>
                </a:solidFill>
                <a:latin typeface="Arial" panose="020B0604020202020204" pitchFamily="34" charset="0"/>
              </a:rPr>
              <a:t>term used to describe the misuse of authorship</a:t>
            </a:r>
          </a:p>
          <a:p>
            <a:r>
              <a:rPr lang="en-GB" sz="3200" dirty="0">
                <a:solidFill>
                  <a:srgbClr val="0000FF"/>
                </a:solidFill>
                <a:latin typeface="Arial" panose="020B0604020202020204" pitchFamily="34" charset="0"/>
              </a:rPr>
              <a:t>a serious academic offence and is treated as such by the University of Wales Trinity Saint David</a:t>
            </a:r>
          </a:p>
        </p:txBody>
      </p:sp>
      <p:sp>
        <p:nvSpPr>
          <p:cNvPr id="6" name="Title 5">
            <a:extLst>
              <a:ext uri="{FF2B5EF4-FFF2-40B4-BE49-F238E27FC236}">
                <a16:creationId xmlns:a16="http://schemas.microsoft.com/office/drawing/2014/main" id="{14CD46C7-9AAF-DE63-34CF-E649D07DAFC1}"/>
              </a:ext>
            </a:extLst>
          </p:cNvPr>
          <p:cNvSpPr>
            <a:spLocks noGrp="1"/>
          </p:cNvSpPr>
          <p:nvPr>
            <p:ph type="title"/>
          </p:nvPr>
        </p:nvSpPr>
        <p:spPr>
          <a:xfrm>
            <a:off x="304800" y="365125"/>
            <a:ext cx="11049000" cy="864961"/>
          </a:xfrm>
        </p:spPr>
        <p:txBody>
          <a:bodyPr>
            <a:normAutofit fontScale="90000"/>
          </a:bodyPr>
          <a:lstStyle/>
          <a:p>
            <a:r>
              <a:rPr lang="en-GB" sz="5300" dirty="0">
                <a:solidFill>
                  <a:srgbClr val="0000FF"/>
                </a:solidFill>
                <a:latin typeface="Arial" panose="020B0604020202020204" pitchFamily="34" charset="0"/>
              </a:rPr>
              <a:t>Plagiarism</a:t>
            </a:r>
            <a:r>
              <a:rPr lang="cy-GB" sz="4800" dirty="0">
                <a:latin typeface="Arial" panose="020B0604020202020204" pitchFamily="34" charset="0"/>
              </a:rPr>
              <a:t>    </a:t>
            </a:r>
            <a:br>
              <a:rPr lang="cy-GB" dirty="0">
                <a:latin typeface="Arial" panose="020B0604020202020204" pitchFamily="34" charset="0"/>
              </a:rPr>
            </a:br>
            <a:endParaRPr lang="en-GB" dirty="0"/>
          </a:p>
        </p:txBody>
      </p:sp>
      <p:pic>
        <p:nvPicPr>
          <p:cNvPr id="2" name="Picture 1">
            <a:extLst>
              <a:ext uri="{FF2B5EF4-FFF2-40B4-BE49-F238E27FC236}">
                <a16:creationId xmlns:a16="http://schemas.microsoft.com/office/drawing/2014/main" id="{D4A1FF64-24C2-2A93-D257-825249F7DCBB}"/>
              </a:ext>
            </a:extLst>
          </p:cNvPr>
          <p:cNvPicPr>
            <a:picLocks noChangeAspect="1"/>
          </p:cNvPicPr>
          <p:nvPr/>
        </p:nvPicPr>
        <p:blipFill>
          <a:blip r:embed="rId3"/>
          <a:stretch>
            <a:fillRect/>
          </a:stretch>
        </p:blipFill>
        <p:spPr>
          <a:xfrm>
            <a:off x="7286017" y="3647542"/>
            <a:ext cx="4067783" cy="2535399"/>
          </a:xfrm>
          <a:prstGeom prst="rect">
            <a:avLst/>
          </a:prstGeom>
        </p:spPr>
      </p:pic>
    </p:spTree>
    <p:extLst>
      <p:ext uri="{BB962C8B-B14F-4D97-AF65-F5344CB8AC3E}">
        <p14:creationId xmlns:p14="http://schemas.microsoft.com/office/powerpoint/2010/main" val="2320370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9566-4FE8-C3CE-7FD9-9D86241A3302}"/>
              </a:ext>
            </a:extLst>
          </p:cNvPr>
          <p:cNvSpPr>
            <a:spLocks noGrp="1"/>
          </p:cNvSpPr>
          <p:nvPr>
            <p:ph type="title"/>
          </p:nvPr>
        </p:nvSpPr>
        <p:spPr>
          <a:xfrm>
            <a:off x="571500" y="365125"/>
            <a:ext cx="10782300" cy="1325563"/>
          </a:xfrm>
        </p:spPr>
        <p:txBody>
          <a:bodyPr>
            <a:normAutofit/>
          </a:bodyPr>
          <a:lstStyle/>
          <a:p>
            <a:r>
              <a:rPr lang="en-GB" sz="4800" dirty="0">
                <a:solidFill>
                  <a:srgbClr val="0000FF"/>
                </a:solidFill>
              </a:rPr>
              <a:t>Academic good practice</a:t>
            </a:r>
          </a:p>
        </p:txBody>
      </p:sp>
      <p:sp>
        <p:nvSpPr>
          <p:cNvPr id="3" name="Content Placeholder 2">
            <a:extLst>
              <a:ext uri="{FF2B5EF4-FFF2-40B4-BE49-F238E27FC236}">
                <a16:creationId xmlns:a16="http://schemas.microsoft.com/office/drawing/2014/main" id="{F3A6203C-B244-8683-C792-24C651BE4692}"/>
              </a:ext>
            </a:extLst>
          </p:cNvPr>
          <p:cNvSpPr>
            <a:spLocks noGrp="1"/>
          </p:cNvSpPr>
          <p:nvPr>
            <p:ph sz="half" idx="1"/>
          </p:nvPr>
        </p:nvSpPr>
        <p:spPr>
          <a:xfrm>
            <a:off x="636814" y="1632857"/>
            <a:ext cx="9402536" cy="4544106"/>
          </a:xfrm>
        </p:spPr>
        <p:txBody>
          <a:bodyPr>
            <a:normAutofit/>
          </a:bodyPr>
          <a:lstStyle/>
          <a:p>
            <a:pPr marL="0" indent="0">
              <a:buNone/>
            </a:pPr>
            <a:r>
              <a:rPr lang="en-GB" sz="3600" dirty="0"/>
              <a:t>“Respecting authorship through good academic practice is one of the key values of higher education in the UK.” (University of Essex, n.d.)</a:t>
            </a:r>
          </a:p>
        </p:txBody>
      </p:sp>
      <p:pic>
        <p:nvPicPr>
          <p:cNvPr id="4" name="Picture 3">
            <a:extLst>
              <a:ext uri="{FF2B5EF4-FFF2-40B4-BE49-F238E27FC236}">
                <a16:creationId xmlns:a16="http://schemas.microsoft.com/office/drawing/2014/main" id="{867E0EAE-0B7A-11FE-7A77-F17EAC16B266}"/>
              </a:ext>
            </a:extLst>
          </p:cNvPr>
          <p:cNvPicPr>
            <a:picLocks noChangeAspect="1"/>
          </p:cNvPicPr>
          <p:nvPr/>
        </p:nvPicPr>
        <p:blipFill rotWithShape="1">
          <a:blip r:embed="rId2"/>
          <a:srcRect t="23679"/>
          <a:stretch/>
        </p:blipFill>
        <p:spPr>
          <a:xfrm>
            <a:off x="7601099" y="3565423"/>
            <a:ext cx="3954088" cy="3029930"/>
          </a:xfrm>
          <a:prstGeom prst="rect">
            <a:avLst/>
          </a:prstGeom>
        </p:spPr>
      </p:pic>
    </p:spTree>
    <p:extLst>
      <p:ext uri="{BB962C8B-B14F-4D97-AF65-F5344CB8AC3E}">
        <p14:creationId xmlns:p14="http://schemas.microsoft.com/office/powerpoint/2010/main" val="1969451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314" y="-148463"/>
            <a:ext cx="11223171" cy="1345959"/>
          </a:xfrm>
        </p:spPr>
        <p:txBody>
          <a:bodyPr>
            <a:noAutofit/>
          </a:bodyPr>
          <a:lstStyle/>
          <a:p>
            <a:br>
              <a:rPr lang="en-GB" sz="4800" dirty="0">
                <a:solidFill>
                  <a:srgbClr val="0000FF"/>
                </a:solidFill>
                <a:latin typeface="Arial" panose="020B0604020202020204" pitchFamily="34" charset="0"/>
              </a:rPr>
            </a:br>
            <a:r>
              <a:rPr lang="en-GB" sz="4800" dirty="0">
                <a:solidFill>
                  <a:srgbClr val="0000FF"/>
                </a:solidFill>
                <a:latin typeface="Arial" panose="020B0604020202020204" pitchFamily="34" charset="0"/>
              </a:rPr>
              <a:t>Awareness of the reasons for plagiarism</a:t>
            </a:r>
          </a:p>
        </p:txBody>
      </p:sp>
      <p:sp>
        <p:nvSpPr>
          <p:cNvPr id="3" name="Content Placeholder 2"/>
          <p:cNvSpPr>
            <a:spLocks noGrp="1"/>
          </p:cNvSpPr>
          <p:nvPr>
            <p:ph sz="half" idx="1"/>
          </p:nvPr>
        </p:nvSpPr>
        <p:spPr>
          <a:xfrm>
            <a:off x="217598" y="1363031"/>
            <a:ext cx="6319389" cy="5949212"/>
          </a:xfrm>
        </p:spPr>
        <p:txBody>
          <a:bodyPr>
            <a:noAutofit/>
          </a:bodyPr>
          <a:lstStyle/>
          <a:p>
            <a:r>
              <a:rPr lang="en-GB" sz="3200" dirty="0">
                <a:solidFill>
                  <a:srgbClr val="0000FF"/>
                </a:solidFill>
                <a:latin typeface="Arial" panose="020B0604020202020204" pitchFamily="34" charset="0"/>
              </a:rPr>
              <a:t>Being unclear about what plagiarism is</a:t>
            </a:r>
          </a:p>
          <a:p>
            <a:r>
              <a:rPr lang="en-GB" sz="3200" dirty="0">
                <a:solidFill>
                  <a:srgbClr val="0000FF"/>
                </a:solidFill>
                <a:latin typeface="Arial" panose="020B0604020202020204" pitchFamily="34" charset="0"/>
              </a:rPr>
              <a:t>Poor time management skills </a:t>
            </a:r>
          </a:p>
          <a:p>
            <a:r>
              <a:rPr lang="en-GB" sz="3200" dirty="0">
                <a:solidFill>
                  <a:srgbClr val="0000FF"/>
                </a:solidFill>
                <a:latin typeface="Arial" panose="020B0604020202020204" pitchFamily="34" charset="0"/>
              </a:rPr>
              <a:t>Ineffective method of note-taking – e.g. not always recording the source of information</a:t>
            </a:r>
          </a:p>
          <a:p>
            <a:r>
              <a:rPr lang="en-GB" sz="3200" dirty="0">
                <a:solidFill>
                  <a:srgbClr val="7030A0"/>
                </a:solidFill>
                <a:latin typeface="Arial" panose="020B0604020202020204" pitchFamily="34" charset="0"/>
              </a:rPr>
              <a:t>These are inadvertent and poor academic practice</a:t>
            </a:r>
          </a:p>
        </p:txBody>
      </p:sp>
      <p:pic>
        <p:nvPicPr>
          <p:cNvPr id="4" name="Picture 3">
            <a:extLst>
              <a:ext uri="{FF2B5EF4-FFF2-40B4-BE49-F238E27FC236}">
                <a16:creationId xmlns:a16="http://schemas.microsoft.com/office/drawing/2014/main" id="{040CB4A6-26E6-58A0-8562-5BA809793614}"/>
              </a:ext>
            </a:extLst>
          </p:cNvPr>
          <p:cNvPicPr>
            <a:picLocks noChangeAspect="1"/>
          </p:cNvPicPr>
          <p:nvPr/>
        </p:nvPicPr>
        <p:blipFill>
          <a:blip r:embed="rId3"/>
          <a:stretch>
            <a:fillRect/>
          </a:stretch>
        </p:blipFill>
        <p:spPr>
          <a:xfrm>
            <a:off x="6703437" y="2052537"/>
            <a:ext cx="4802763" cy="3017196"/>
          </a:xfrm>
          <a:prstGeom prst="rect">
            <a:avLst/>
          </a:prstGeom>
        </p:spPr>
      </p:pic>
    </p:spTree>
    <p:extLst>
      <p:ext uri="{BB962C8B-B14F-4D97-AF65-F5344CB8AC3E}">
        <p14:creationId xmlns:p14="http://schemas.microsoft.com/office/powerpoint/2010/main" val="3074506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443" y="-936171"/>
            <a:ext cx="11130643" cy="2008415"/>
          </a:xfrm>
        </p:spPr>
        <p:txBody>
          <a:bodyPr>
            <a:noAutofit/>
          </a:bodyPr>
          <a:lstStyle/>
          <a:p>
            <a:br>
              <a:rPr lang="en-GB" sz="4800" dirty="0">
                <a:latin typeface="Arial" panose="020B0604020202020204" pitchFamily="34" charset="0"/>
              </a:rPr>
            </a:br>
            <a:br>
              <a:rPr lang="en-GB" sz="4800" dirty="0">
                <a:solidFill>
                  <a:srgbClr val="0000FF"/>
                </a:solidFill>
                <a:latin typeface="Arial" panose="020B0604020202020204" pitchFamily="34" charset="0"/>
              </a:rPr>
            </a:br>
            <a:r>
              <a:rPr lang="en-GB" sz="4800" dirty="0">
                <a:solidFill>
                  <a:srgbClr val="0000FF"/>
                </a:solidFill>
                <a:latin typeface="Arial" panose="020B0604020202020204" pitchFamily="34" charset="0"/>
              </a:rPr>
              <a:t>Awareness of the reasons for plagiarism</a:t>
            </a:r>
          </a:p>
        </p:txBody>
      </p:sp>
      <p:sp>
        <p:nvSpPr>
          <p:cNvPr id="3" name="Content Placeholder 2"/>
          <p:cNvSpPr>
            <a:spLocks noGrp="1"/>
          </p:cNvSpPr>
          <p:nvPr>
            <p:ph sz="half" idx="1"/>
          </p:nvPr>
        </p:nvSpPr>
        <p:spPr>
          <a:xfrm>
            <a:off x="484413" y="1229094"/>
            <a:ext cx="10771415" cy="5688632"/>
          </a:xfrm>
        </p:spPr>
        <p:txBody>
          <a:bodyPr>
            <a:noAutofit/>
          </a:bodyPr>
          <a:lstStyle/>
          <a:p>
            <a:r>
              <a:rPr lang="en-GB" sz="3200" dirty="0">
                <a:solidFill>
                  <a:srgbClr val="0000FF"/>
                </a:solidFill>
                <a:latin typeface="Arial" panose="020B0604020202020204" pitchFamily="34" charset="0"/>
              </a:rPr>
              <a:t>Feeling under extreme pressure to pass or succeed </a:t>
            </a:r>
          </a:p>
          <a:p>
            <a:r>
              <a:rPr lang="en-GB" sz="3200" dirty="0">
                <a:solidFill>
                  <a:srgbClr val="0000FF"/>
                </a:solidFill>
                <a:latin typeface="Arial" panose="020B0604020202020204" pitchFamily="34" charset="0"/>
              </a:rPr>
              <a:t>Different cultural values/practising different academic conventions</a:t>
            </a:r>
          </a:p>
          <a:p>
            <a:r>
              <a:rPr lang="en-GB" sz="3200" dirty="0">
                <a:solidFill>
                  <a:srgbClr val="7030A0"/>
                </a:solidFill>
                <a:latin typeface="Arial" panose="020B0604020202020204" pitchFamily="34" charset="0"/>
              </a:rPr>
              <a:t>Believing that it will not be detected … this is not poor academic practice</a:t>
            </a:r>
          </a:p>
        </p:txBody>
      </p:sp>
      <p:pic>
        <p:nvPicPr>
          <p:cNvPr id="4" name="Picture 3">
            <a:extLst>
              <a:ext uri="{FF2B5EF4-FFF2-40B4-BE49-F238E27FC236}">
                <a16:creationId xmlns:a16="http://schemas.microsoft.com/office/drawing/2014/main" id="{9F6866A1-C5C2-41D5-B08D-7048D89F80CC}"/>
              </a:ext>
            </a:extLst>
          </p:cNvPr>
          <p:cNvPicPr>
            <a:picLocks noChangeAspect="1"/>
          </p:cNvPicPr>
          <p:nvPr/>
        </p:nvPicPr>
        <p:blipFill>
          <a:blip r:embed="rId3"/>
          <a:stretch>
            <a:fillRect/>
          </a:stretch>
        </p:blipFill>
        <p:spPr>
          <a:xfrm>
            <a:off x="6802177" y="3531140"/>
            <a:ext cx="5004060" cy="3143655"/>
          </a:xfrm>
          <a:prstGeom prst="rect">
            <a:avLst/>
          </a:prstGeom>
        </p:spPr>
      </p:pic>
    </p:spTree>
    <p:extLst>
      <p:ext uri="{BB962C8B-B14F-4D97-AF65-F5344CB8AC3E}">
        <p14:creationId xmlns:p14="http://schemas.microsoft.com/office/powerpoint/2010/main" val="310904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929" y="76200"/>
            <a:ext cx="11511642" cy="54429"/>
          </a:xfrm>
        </p:spPr>
        <p:txBody>
          <a:bodyPr>
            <a:noAutofit/>
          </a:bodyPr>
          <a:lstStyle/>
          <a:p>
            <a:br>
              <a:rPr lang="en-GB" sz="4800" dirty="0">
                <a:latin typeface="Arial" panose="020B0604020202020204" pitchFamily="34" charset="0"/>
              </a:rPr>
            </a:br>
            <a:br>
              <a:rPr lang="en-GB" sz="4800" dirty="0">
                <a:solidFill>
                  <a:srgbClr val="0000FF"/>
                </a:solidFill>
                <a:latin typeface="Arial" panose="020B0604020202020204" pitchFamily="34" charset="0"/>
              </a:rPr>
            </a:br>
            <a:r>
              <a:rPr lang="en-GB" sz="4800" dirty="0">
                <a:solidFill>
                  <a:srgbClr val="0000FF"/>
                </a:solidFill>
                <a:latin typeface="Arial" panose="020B0604020202020204" pitchFamily="34" charset="0"/>
              </a:rPr>
              <a:t>Awareness of the reasons for plagiarism</a:t>
            </a:r>
          </a:p>
        </p:txBody>
      </p:sp>
      <p:sp>
        <p:nvSpPr>
          <p:cNvPr id="3" name="Content Placeholder 2"/>
          <p:cNvSpPr>
            <a:spLocks noGrp="1"/>
          </p:cNvSpPr>
          <p:nvPr>
            <p:ph sz="half" idx="1"/>
          </p:nvPr>
        </p:nvSpPr>
        <p:spPr>
          <a:xfrm>
            <a:off x="293915" y="1191986"/>
            <a:ext cx="10954692" cy="7130245"/>
          </a:xfrm>
        </p:spPr>
        <p:txBody>
          <a:bodyPr>
            <a:noAutofit/>
          </a:bodyPr>
          <a:lstStyle/>
          <a:p>
            <a:r>
              <a:rPr lang="en-GB" sz="3200" dirty="0">
                <a:solidFill>
                  <a:srgbClr val="0000FF"/>
                </a:solidFill>
                <a:latin typeface="Arial" panose="020B0604020202020204" pitchFamily="34" charset="0"/>
                <a:cs typeface="Arial" panose="020B0604020202020204" pitchFamily="34" charset="0"/>
              </a:rPr>
              <a:t>Knowing that the syllabus has stayed the same each year – e.g. having access to work from previous students</a:t>
            </a:r>
          </a:p>
          <a:p>
            <a:r>
              <a:rPr lang="en-GB" sz="3200" dirty="0">
                <a:solidFill>
                  <a:srgbClr val="0000FF"/>
                </a:solidFill>
                <a:latin typeface="Arial" panose="020B0604020202020204" pitchFamily="34" charset="0"/>
                <a:cs typeface="Arial" panose="020B0604020202020204" pitchFamily="34" charset="0"/>
              </a:rPr>
              <a:t>Lack of academic confidence</a:t>
            </a:r>
          </a:p>
          <a:p>
            <a:r>
              <a:rPr lang="en-GB" sz="3200" dirty="0">
                <a:solidFill>
                  <a:srgbClr val="0000FF"/>
                </a:solidFill>
                <a:latin typeface="Arial" panose="020B0604020202020204" pitchFamily="34" charset="0"/>
                <a:cs typeface="Arial" panose="020B0604020202020204" pitchFamily="34" charset="0"/>
              </a:rPr>
              <a:t>Being conditioned from secondary schooling </a:t>
            </a:r>
          </a:p>
        </p:txBody>
      </p:sp>
      <p:pic>
        <p:nvPicPr>
          <p:cNvPr id="4" name="Picture 3">
            <a:extLst>
              <a:ext uri="{FF2B5EF4-FFF2-40B4-BE49-F238E27FC236}">
                <a16:creationId xmlns:a16="http://schemas.microsoft.com/office/drawing/2014/main" id="{7B52A91F-B203-924B-2674-7333A84C46AD}"/>
              </a:ext>
            </a:extLst>
          </p:cNvPr>
          <p:cNvPicPr>
            <a:picLocks noChangeAspect="1"/>
          </p:cNvPicPr>
          <p:nvPr/>
        </p:nvPicPr>
        <p:blipFill>
          <a:blip r:embed="rId3"/>
          <a:stretch>
            <a:fillRect/>
          </a:stretch>
        </p:blipFill>
        <p:spPr>
          <a:xfrm>
            <a:off x="6536988" y="3752700"/>
            <a:ext cx="4419296" cy="2940841"/>
          </a:xfrm>
          <a:prstGeom prst="rect">
            <a:avLst/>
          </a:prstGeom>
        </p:spPr>
      </p:pic>
    </p:spTree>
    <p:extLst>
      <p:ext uri="{BB962C8B-B14F-4D97-AF65-F5344CB8AC3E}">
        <p14:creationId xmlns:p14="http://schemas.microsoft.com/office/powerpoint/2010/main" val="4154208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329" y="274638"/>
            <a:ext cx="9813471" cy="634082"/>
          </a:xfrm>
        </p:spPr>
        <p:txBody>
          <a:bodyPr>
            <a:noAutofit/>
          </a:bodyPr>
          <a:lstStyle/>
          <a:p>
            <a:pPr>
              <a:defRPr/>
            </a:pPr>
            <a:r>
              <a:rPr lang="cy-GB" sz="4800" dirty="0">
                <a:latin typeface="Arial" panose="020B0604020202020204" pitchFamily="34" charset="0"/>
              </a:rPr>
              <a:t>Turnitin</a:t>
            </a:r>
          </a:p>
        </p:txBody>
      </p:sp>
      <p:sp>
        <p:nvSpPr>
          <p:cNvPr id="4" name="Content Placeholder 3"/>
          <p:cNvSpPr>
            <a:spLocks noGrp="1"/>
          </p:cNvSpPr>
          <p:nvPr>
            <p:ph sz="half" idx="2"/>
          </p:nvPr>
        </p:nvSpPr>
        <p:spPr>
          <a:xfrm>
            <a:off x="293914" y="1196753"/>
            <a:ext cx="9916886" cy="4929411"/>
          </a:xfrm>
        </p:spPr>
        <p:txBody>
          <a:bodyPr>
            <a:normAutofit/>
          </a:bodyPr>
          <a:lstStyle/>
          <a:p>
            <a:pPr>
              <a:defRPr/>
            </a:pPr>
            <a:r>
              <a:rPr lang="en-US" sz="3200" dirty="0">
                <a:solidFill>
                  <a:srgbClr val="0000FF"/>
                </a:solidFill>
                <a:latin typeface="Arial" panose="020B0604020202020204" pitchFamily="34" charset="0"/>
              </a:rPr>
              <a:t>Online resource which helps staff detect potential plagiarism</a:t>
            </a:r>
          </a:p>
          <a:p>
            <a:pPr>
              <a:defRPr/>
            </a:pPr>
            <a:r>
              <a:rPr lang="en-US" sz="3200" dirty="0">
                <a:solidFill>
                  <a:srgbClr val="0000FF"/>
                </a:solidFill>
                <a:latin typeface="Arial" panose="020B0604020202020204" pitchFamily="34" charset="0"/>
              </a:rPr>
              <a:t>Compares students’ work against very large database</a:t>
            </a:r>
          </a:p>
          <a:p>
            <a:pPr>
              <a:defRPr/>
            </a:pPr>
            <a:r>
              <a:rPr lang="en-US" sz="3200" dirty="0">
                <a:solidFill>
                  <a:srgbClr val="0000FF"/>
                </a:solidFill>
                <a:latin typeface="Arial" panose="020B0604020202020204" pitchFamily="34" charset="0"/>
              </a:rPr>
              <a:t>Helps students reduce percentage of similarity</a:t>
            </a:r>
            <a:endParaRPr lang="cy-GB" sz="3200" dirty="0"/>
          </a:p>
        </p:txBody>
      </p:sp>
      <p:pic>
        <p:nvPicPr>
          <p:cNvPr id="3" name="Picture 2">
            <a:extLst>
              <a:ext uri="{FF2B5EF4-FFF2-40B4-BE49-F238E27FC236}">
                <a16:creationId xmlns:a16="http://schemas.microsoft.com/office/drawing/2014/main" id="{9196FA6F-2026-090B-DA61-6C5CD062852E}"/>
              </a:ext>
            </a:extLst>
          </p:cNvPr>
          <p:cNvPicPr>
            <a:picLocks noChangeAspect="1"/>
          </p:cNvPicPr>
          <p:nvPr/>
        </p:nvPicPr>
        <p:blipFill>
          <a:blip r:embed="rId3"/>
          <a:stretch>
            <a:fillRect/>
          </a:stretch>
        </p:blipFill>
        <p:spPr>
          <a:xfrm>
            <a:off x="7451385" y="4523173"/>
            <a:ext cx="3942945" cy="2060189"/>
          </a:xfrm>
          <a:prstGeom prst="rect">
            <a:avLst/>
          </a:prstGeom>
        </p:spPr>
      </p:pic>
    </p:spTree>
    <p:extLst>
      <p:ext uri="{BB962C8B-B14F-4D97-AF65-F5344CB8AC3E}">
        <p14:creationId xmlns:p14="http://schemas.microsoft.com/office/powerpoint/2010/main" val="4247793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386" y="76201"/>
            <a:ext cx="9837964" cy="1066800"/>
          </a:xfrm>
        </p:spPr>
        <p:txBody>
          <a:bodyPr>
            <a:noAutofit/>
          </a:bodyPr>
          <a:lstStyle/>
          <a:p>
            <a:r>
              <a:rPr lang="en-GB" sz="4800" dirty="0">
                <a:solidFill>
                  <a:srgbClr val="0000FF"/>
                </a:solidFill>
                <a:latin typeface="Arial" panose="020B0604020202020204" pitchFamily="34" charset="0"/>
              </a:rPr>
              <a:t>Detecting Plagiarism</a:t>
            </a:r>
          </a:p>
        </p:txBody>
      </p:sp>
      <p:pic>
        <p:nvPicPr>
          <p:cNvPr id="4" name="Content Placeholder 3" descr="Image of Turnitin report"/>
          <p:cNvPicPr>
            <a:picLocks noGrp="1"/>
          </p:cNvPicPr>
          <p:nvPr>
            <p:ph idx="1"/>
          </p:nvPr>
        </p:nvPicPr>
        <p:blipFill rotWithShape="1">
          <a:blip r:embed="rId3"/>
          <a:srcRect l="831" t="10344" r="1784" b="9261"/>
          <a:stretch/>
        </p:blipFill>
        <p:spPr bwMode="auto">
          <a:xfrm>
            <a:off x="437937" y="882449"/>
            <a:ext cx="11361713" cy="5899350"/>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4629151" y="2543175"/>
            <a:ext cx="1666875" cy="300082"/>
          </a:xfrm>
          <a:prstGeom prst="rect">
            <a:avLst/>
          </a:prstGeom>
          <a:noFill/>
        </p:spPr>
        <p:txBody>
          <a:bodyPr wrap="square" rtlCol="0">
            <a:spAutoFit/>
          </a:bodyPr>
          <a:lstStyle/>
          <a:p>
            <a:endParaRPr lang="en-GB" sz="1350" dirty="0"/>
          </a:p>
        </p:txBody>
      </p:sp>
      <p:sp>
        <p:nvSpPr>
          <p:cNvPr id="6" name="TextBox 5"/>
          <p:cNvSpPr txBox="1"/>
          <p:nvPr/>
        </p:nvSpPr>
        <p:spPr>
          <a:xfrm>
            <a:off x="4629151" y="2543174"/>
            <a:ext cx="1666875" cy="300082"/>
          </a:xfrm>
          <a:prstGeom prst="rect">
            <a:avLst/>
          </a:prstGeom>
          <a:solidFill>
            <a:schemeClr val="bg1"/>
          </a:solidFill>
        </p:spPr>
        <p:txBody>
          <a:bodyPr wrap="square" rtlCol="0">
            <a:spAutoFit/>
          </a:bodyPr>
          <a:lstStyle/>
          <a:p>
            <a:endParaRPr lang="en-GB" sz="1350" dirty="0"/>
          </a:p>
        </p:txBody>
      </p:sp>
      <p:sp>
        <p:nvSpPr>
          <p:cNvPr id="7" name="TextBox 6"/>
          <p:cNvSpPr txBox="1"/>
          <p:nvPr/>
        </p:nvSpPr>
        <p:spPr>
          <a:xfrm>
            <a:off x="6096000" y="359229"/>
            <a:ext cx="4572002" cy="523220"/>
          </a:xfrm>
          <a:prstGeom prst="rect">
            <a:avLst/>
          </a:prstGeom>
          <a:noFill/>
        </p:spPr>
        <p:txBody>
          <a:bodyPr wrap="square" rtlCol="0">
            <a:spAutoFit/>
          </a:bodyPr>
          <a:lstStyle/>
          <a:p>
            <a:r>
              <a:rPr lang="en-GB" sz="2800" dirty="0"/>
              <a:t>(</a:t>
            </a:r>
            <a:r>
              <a:rPr lang="en-GB" sz="2800" dirty="0" err="1"/>
              <a:t>Turnitin</a:t>
            </a:r>
            <a:r>
              <a:rPr lang="en-GB" sz="2800" dirty="0"/>
              <a:t>, 2015)</a:t>
            </a:r>
          </a:p>
        </p:txBody>
      </p:sp>
    </p:spTree>
    <p:extLst>
      <p:ext uri="{BB962C8B-B14F-4D97-AF65-F5344CB8AC3E}">
        <p14:creationId xmlns:p14="http://schemas.microsoft.com/office/powerpoint/2010/main" val="3996019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cy-GB" sz="4800" dirty="0">
                <a:latin typeface="Arial" panose="020B0604020202020204" pitchFamily="34" charset="0"/>
              </a:rPr>
              <a:t>Turnitin</a:t>
            </a:r>
          </a:p>
        </p:txBody>
      </p:sp>
      <p:sp>
        <p:nvSpPr>
          <p:cNvPr id="5" name="Content Placeholder 4"/>
          <p:cNvSpPr>
            <a:spLocks noGrp="1"/>
          </p:cNvSpPr>
          <p:nvPr>
            <p:ph idx="1"/>
          </p:nvPr>
        </p:nvSpPr>
        <p:spPr/>
        <p:txBody>
          <a:bodyPr/>
          <a:lstStyle/>
          <a:p>
            <a:pPr marL="0" indent="0">
              <a:buNone/>
            </a:pPr>
            <a:r>
              <a:rPr lang="en-GB" dirty="0">
                <a:solidFill>
                  <a:srgbClr val="0000FF"/>
                </a:solidFill>
                <a:latin typeface="Arial" panose="020B0604020202020204" pitchFamily="34" charset="0"/>
              </a:rPr>
              <a:t>Link to module to find Turnitin</a:t>
            </a:r>
            <a:endParaRPr lang="en-US" dirty="0">
              <a:solidFill>
                <a:srgbClr val="0000FF"/>
              </a:solidFill>
              <a:latin typeface="Arial" panose="020B0604020202020204" pitchFamily="34" charset="0"/>
            </a:endParaRPr>
          </a:p>
          <a:p>
            <a:pPr marL="0" indent="0">
              <a:buNone/>
            </a:pPr>
            <a:endParaRPr lang="en-GB" dirty="0">
              <a:hlinkClick r:id="rId3"/>
            </a:endParaRPr>
          </a:p>
          <a:p>
            <a:r>
              <a:rPr lang="en-GB" dirty="0">
                <a:hlinkClick r:id="rId3"/>
              </a:rPr>
              <a:t>Course: </a:t>
            </a:r>
            <a:r>
              <a:rPr lang="en-GB" dirty="0" err="1">
                <a:hlinkClick r:id="rId3"/>
              </a:rPr>
              <a:t>Datblygu</a:t>
            </a:r>
            <a:r>
              <a:rPr lang="en-GB" dirty="0">
                <a:hlinkClick r:id="rId3"/>
              </a:rPr>
              <a:t> </a:t>
            </a:r>
            <a:r>
              <a:rPr lang="en-GB" dirty="0" err="1">
                <a:hlinkClick r:id="rId3"/>
              </a:rPr>
              <a:t>Sgiliau</a:t>
            </a:r>
            <a:r>
              <a:rPr lang="en-GB" dirty="0">
                <a:hlinkClick r:id="rId3"/>
              </a:rPr>
              <a:t> </a:t>
            </a:r>
            <a:r>
              <a:rPr lang="en-GB" dirty="0" err="1">
                <a:hlinkClick r:id="rId3"/>
              </a:rPr>
              <a:t>Astudio</a:t>
            </a:r>
            <a:r>
              <a:rPr lang="en-GB" dirty="0">
                <a:hlinkClick r:id="rId3"/>
              </a:rPr>
              <a:t> </a:t>
            </a:r>
            <a:r>
              <a:rPr lang="en-GB" dirty="0" err="1">
                <a:hlinkClick r:id="rId3"/>
              </a:rPr>
              <a:t>Effeithiol</a:t>
            </a:r>
            <a:r>
              <a:rPr lang="en-GB" dirty="0">
                <a:hlinkClick r:id="rId3"/>
              </a:rPr>
              <a:t>/Developing Effective Study Skills (ECEY4008/C) (uwtsd.ac.uk)</a:t>
            </a:r>
            <a:endParaRPr lang="en-GB" dirty="0"/>
          </a:p>
          <a:p>
            <a:endParaRPr lang="en-GB" dirty="0">
              <a:latin typeface="Arial" panose="020B0604020202020204" pitchFamily="34" charset="0"/>
            </a:endParaRPr>
          </a:p>
          <a:p>
            <a:endParaRPr lang="en-GB" dirty="0">
              <a:latin typeface="Arial" panose="020B0604020202020204" pitchFamily="34" charset="0"/>
            </a:endParaRPr>
          </a:p>
        </p:txBody>
      </p:sp>
      <p:pic>
        <p:nvPicPr>
          <p:cNvPr id="3" name="Picture 2">
            <a:extLst>
              <a:ext uri="{FF2B5EF4-FFF2-40B4-BE49-F238E27FC236}">
                <a16:creationId xmlns:a16="http://schemas.microsoft.com/office/drawing/2014/main" id="{9074E945-A04F-CC59-785D-732EEBFE098F}"/>
              </a:ext>
            </a:extLst>
          </p:cNvPr>
          <p:cNvPicPr>
            <a:picLocks noChangeAspect="1"/>
          </p:cNvPicPr>
          <p:nvPr/>
        </p:nvPicPr>
        <p:blipFill>
          <a:blip r:embed="rId4"/>
          <a:stretch>
            <a:fillRect/>
          </a:stretch>
        </p:blipFill>
        <p:spPr>
          <a:xfrm>
            <a:off x="7013198" y="212589"/>
            <a:ext cx="4340601" cy="2267964"/>
          </a:xfrm>
          <a:prstGeom prst="rect">
            <a:avLst/>
          </a:prstGeom>
        </p:spPr>
      </p:pic>
    </p:spTree>
    <p:extLst>
      <p:ext uri="{BB962C8B-B14F-4D97-AF65-F5344CB8AC3E}">
        <p14:creationId xmlns:p14="http://schemas.microsoft.com/office/powerpoint/2010/main" val="29803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871" y="332656"/>
            <a:ext cx="10685523" cy="634082"/>
          </a:xfrm>
        </p:spPr>
        <p:txBody>
          <a:bodyPr>
            <a:noAutofit/>
          </a:bodyPr>
          <a:lstStyle/>
          <a:p>
            <a:pPr>
              <a:defRPr/>
            </a:pPr>
            <a:r>
              <a:rPr lang="cy-GB" sz="4800" dirty="0">
                <a:solidFill>
                  <a:srgbClr val="0000FF"/>
                </a:solidFill>
                <a:latin typeface="Arial" panose="020B0604020202020204" pitchFamily="34" charset="0"/>
              </a:rPr>
              <a:t>Turnitin– Assignments</a:t>
            </a:r>
          </a:p>
        </p:txBody>
      </p:sp>
      <p:sp>
        <p:nvSpPr>
          <p:cNvPr id="4" name="Content Placeholder 3"/>
          <p:cNvSpPr>
            <a:spLocks noGrp="1"/>
          </p:cNvSpPr>
          <p:nvPr>
            <p:ph sz="half" idx="2"/>
          </p:nvPr>
        </p:nvSpPr>
        <p:spPr>
          <a:xfrm>
            <a:off x="375557" y="1110343"/>
            <a:ext cx="10112931" cy="5231845"/>
          </a:xfrm>
        </p:spPr>
        <p:txBody>
          <a:bodyPr/>
          <a:lstStyle/>
          <a:p>
            <a:pPr>
              <a:defRPr/>
            </a:pPr>
            <a:r>
              <a:rPr lang="cy-GB" dirty="0">
                <a:solidFill>
                  <a:srgbClr val="0000FF"/>
                </a:solidFill>
                <a:latin typeface="Arial" panose="020B0604020202020204" pitchFamily="34" charset="0"/>
              </a:rPr>
              <a:t>Upload </a:t>
            </a:r>
            <a:r>
              <a:rPr lang="cy-GB" dirty="0" err="1">
                <a:solidFill>
                  <a:srgbClr val="0000FF"/>
                </a:solidFill>
                <a:latin typeface="Arial" panose="020B0604020202020204" pitchFamily="34" charset="0"/>
              </a:rPr>
              <a:t>assignment</a:t>
            </a:r>
            <a:r>
              <a:rPr lang="cy-GB" dirty="0">
                <a:solidFill>
                  <a:srgbClr val="0000FF"/>
                </a:solidFill>
                <a:latin typeface="Arial" panose="020B0604020202020204" pitchFamily="34" charset="0"/>
              </a:rPr>
              <a:t> </a:t>
            </a:r>
            <a:r>
              <a:rPr lang="cy-GB" dirty="0" err="1">
                <a:solidFill>
                  <a:srgbClr val="0000FF"/>
                </a:solidFill>
                <a:latin typeface="Arial" panose="020B0604020202020204" pitchFamily="34" charset="0"/>
              </a:rPr>
              <a:t>on</a:t>
            </a:r>
            <a:r>
              <a:rPr lang="cy-GB" dirty="0">
                <a:solidFill>
                  <a:srgbClr val="0000FF"/>
                </a:solidFill>
                <a:latin typeface="Arial" panose="020B0604020202020204" pitchFamily="34" charset="0"/>
              </a:rPr>
              <a:t> to </a:t>
            </a:r>
            <a:r>
              <a:rPr lang="cy-GB" dirty="0" err="1">
                <a:solidFill>
                  <a:srgbClr val="0000FF"/>
                </a:solidFill>
                <a:latin typeface="Arial" panose="020B0604020202020204" pitchFamily="34" charset="0"/>
              </a:rPr>
              <a:t>Draft</a:t>
            </a:r>
            <a:r>
              <a:rPr lang="cy-GB" dirty="0">
                <a:solidFill>
                  <a:srgbClr val="0000FF"/>
                </a:solidFill>
                <a:latin typeface="Arial" panose="020B0604020202020204" pitchFamily="34" charset="0"/>
              </a:rPr>
              <a:t> </a:t>
            </a:r>
            <a:r>
              <a:rPr lang="cy-GB" dirty="0" err="1">
                <a:solidFill>
                  <a:srgbClr val="0000FF"/>
                </a:solidFill>
                <a:latin typeface="Arial" panose="020B0604020202020204" pitchFamily="34" charset="0"/>
              </a:rPr>
              <a:t>link</a:t>
            </a:r>
            <a:endParaRPr lang="cy-GB" dirty="0">
              <a:solidFill>
                <a:srgbClr val="0000FF"/>
              </a:solidFill>
              <a:latin typeface="Arial" panose="020B0604020202020204" pitchFamily="34" charset="0"/>
            </a:endParaRPr>
          </a:p>
          <a:p>
            <a:pPr>
              <a:defRPr/>
            </a:pPr>
            <a:r>
              <a:rPr lang="cy-GB" dirty="0">
                <a:solidFill>
                  <a:srgbClr val="0000FF"/>
                </a:solidFill>
                <a:latin typeface="Arial" panose="020B0604020202020204" pitchFamily="34" charset="0"/>
              </a:rPr>
              <a:t>Check similarity report (</a:t>
            </a:r>
            <a:r>
              <a:rPr lang="cy-GB" dirty="0" err="1">
                <a:solidFill>
                  <a:srgbClr val="0000FF"/>
                </a:solidFill>
                <a:latin typeface="Arial" panose="020B0604020202020204" pitchFamily="34" charset="0"/>
              </a:rPr>
              <a:t>In</a:t>
            </a:r>
            <a:r>
              <a:rPr lang="cy-GB" dirty="0">
                <a:solidFill>
                  <a:srgbClr val="0000FF"/>
                </a:solidFill>
                <a:latin typeface="Arial" panose="020B0604020202020204" pitchFamily="34" charset="0"/>
              </a:rPr>
              <a:t> </a:t>
            </a:r>
            <a:r>
              <a:rPr lang="cy-GB" dirty="0" err="1">
                <a:solidFill>
                  <a:srgbClr val="0000FF"/>
                </a:solidFill>
                <a:latin typeface="Arial" panose="020B0604020202020204" pitchFamily="34" charset="0"/>
              </a:rPr>
              <a:t>Colour</a:t>
            </a:r>
            <a:r>
              <a:rPr lang="cy-GB" dirty="0">
                <a:solidFill>
                  <a:srgbClr val="0000FF"/>
                </a:solidFill>
                <a:latin typeface="Arial" panose="020B0604020202020204" pitchFamily="34" charset="0"/>
              </a:rPr>
              <a:t>) The closier to red the </a:t>
            </a:r>
            <a:r>
              <a:rPr lang="cy-GB" dirty="0" err="1">
                <a:solidFill>
                  <a:srgbClr val="0000FF"/>
                </a:solidFill>
                <a:latin typeface="Arial" panose="020B0604020202020204" pitchFamily="34" charset="0"/>
              </a:rPr>
              <a:t>higher</a:t>
            </a:r>
            <a:r>
              <a:rPr lang="cy-GB" dirty="0">
                <a:solidFill>
                  <a:srgbClr val="0000FF"/>
                </a:solidFill>
                <a:latin typeface="Arial" panose="020B0604020202020204" pitchFamily="34" charset="0"/>
              </a:rPr>
              <a:t> the %</a:t>
            </a:r>
          </a:p>
          <a:p>
            <a:pPr>
              <a:defRPr/>
            </a:pPr>
            <a:r>
              <a:rPr lang="cy-GB" dirty="0">
                <a:solidFill>
                  <a:srgbClr val="0000FF"/>
                </a:solidFill>
                <a:latin typeface="Arial" panose="020B0604020202020204" pitchFamily="34" charset="0"/>
              </a:rPr>
              <a:t>Even if low percentage, you must check every coloured segment</a:t>
            </a:r>
          </a:p>
        </p:txBody>
      </p:sp>
      <p:pic>
        <p:nvPicPr>
          <p:cNvPr id="3" name="Picture 2">
            <a:extLst>
              <a:ext uri="{FF2B5EF4-FFF2-40B4-BE49-F238E27FC236}">
                <a16:creationId xmlns:a16="http://schemas.microsoft.com/office/drawing/2014/main" id="{0844F09D-ED8F-D3AA-5409-D1C2E9AB3F64}"/>
              </a:ext>
            </a:extLst>
          </p:cNvPr>
          <p:cNvPicPr>
            <a:picLocks noChangeAspect="1"/>
          </p:cNvPicPr>
          <p:nvPr/>
        </p:nvPicPr>
        <p:blipFill>
          <a:blip r:embed="rId3"/>
          <a:stretch>
            <a:fillRect/>
          </a:stretch>
        </p:blipFill>
        <p:spPr>
          <a:xfrm>
            <a:off x="9445557" y="332656"/>
            <a:ext cx="2581072" cy="1348611"/>
          </a:xfrm>
          <a:prstGeom prst="rect">
            <a:avLst/>
          </a:prstGeom>
        </p:spPr>
      </p:pic>
      <p:pic>
        <p:nvPicPr>
          <p:cNvPr id="5" name="Picture 4">
            <a:extLst>
              <a:ext uri="{FF2B5EF4-FFF2-40B4-BE49-F238E27FC236}">
                <a16:creationId xmlns:a16="http://schemas.microsoft.com/office/drawing/2014/main" id="{969F54AB-81C7-BE1A-AC17-205B2AEB17E3}"/>
              </a:ext>
            </a:extLst>
          </p:cNvPr>
          <p:cNvPicPr>
            <a:picLocks noChangeAspect="1"/>
          </p:cNvPicPr>
          <p:nvPr/>
        </p:nvPicPr>
        <p:blipFill rotWithShape="1">
          <a:blip r:embed="rId4"/>
          <a:srcRect l="5609" t="4258" r="15195" b="751"/>
          <a:stretch/>
        </p:blipFill>
        <p:spPr>
          <a:xfrm>
            <a:off x="5564223" y="3229582"/>
            <a:ext cx="4714672" cy="3365771"/>
          </a:xfrm>
          <a:prstGeom prst="rect">
            <a:avLst/>
          </a:prstGeom>
        </p:spPr>
      </p:pic>
    </p:spTree>
    <p:extLst>
      <p:ext uri="{BB962C8B-B14F-4D97-AF65-F5344CB8AC3E}">
        <p14:creationId xmlns:p14="http://schemas.microsoft.com/office/powerpoint/2010/main" val="1749406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229" y="274638"/>
            <a:ext cx="9851571" cy="634082"/>
          </a:xfrm>
        </p:spPr>
        <p:txBody>
          <a:bodyPr>
            <a:noAutofit/>
          </a:bodyPr>
          <a:lstStyle/>
          <a:p>
            <a:pPr>
              <a:defRPr/>
            </a:pPr>
            <a:r>
              <a:rPr lang="cy-GB" sz="4800" dirty="0">
                <a:solidFill>
                  <a:srgbClr val="0000FF"/>
                </a:solidFill>
                <a:latin typeface="Arial" panose="020B0604020202020204" pitchFamily="34" charset="0"/>
              </a:rPr>
              <a:t>Turnitin</a:t>
            </a:r>
          </a:p>
        </p:txBody>
      </p:sp>
      <p:sp>
        <p:nvSpPr>
          <p:cNvPr id="4" name="Content Placeholder 3"/>
          <p:cNvSpPr>
            <a:spLocks noGrp="1"/>
          </p:cNvSpPr>
          <p:nvPr>
            <p:ph sz="half" idx="2"/>
          </p:nvPr>
        </p:nvSpPr>
        <p:spPr>
          <a:xfrm>
            <a:off x="359229" y="1196753"/>
            <a:ext cx="9851571" cy="4929411"/>
          </a:xfrm>
        </p:spPr>
        <p:txBody>
          <a:bodyPr>
            <a:normAutofit/>
          </a:bodyPr>
          <a:lstStyle/>
          <a:p>
            <a:pPr>
              <a:defRPr/>
            </a:pPr>
            <a:r>
              <a:rPr lang="cy-GB" sz="3200" dirty="0" err="1">
                <a:solidFill>
                  <a:srgbClr val="0000FF"/>
                </a:solidFill>
                <a:latin typeface="Arial" panose="020B0604020202020204" pitchFamily="34" charset="0"/>
              </a:rPr>
              <a:t>Have</a:t>
            </a:r>
            <a:r>
              <a:rPr lang="cy-GB" sz="3200" dirty="0">
                <a:solidFill>
                  <a:srgbClr val="0000FF"/>
                </a:solidFill>
                <a:latin typeface="Arial" panose="020B0604020202020204" pitchFamily="34" charset="0"/>
              </a:rPr>
              <a:t> a go...</a:t>
            </a:r>
          </a:p>
          <a:p>
            <a:pPr>
              <a:defRPr/>
            </a:pPr>
            <a:r>
              <a:rPr lang="en-US" sz="3200" dirty="0">
                <a:solidFill>
                  <a:srgbClr val="0000FF"/>
                </a:solidFill>
                <a:latin typeface="Arial" panose="020B0604020202020204" pitchFamily="34" charset="0"/>
              </a:rPr>
              <a:t>Is there a lot of </a:t>
            </a:r>
            <a:r>
              <a:rPr lang="en-US" sz="3200" dirty="0" err="1">
                <a:solidFill>
                  <a:srgbClr val="0000FF"/>
                </a:solidFill>
                <a:latin typeface="Arial" panose="020B0604020202020204" pitchFamily="34" charset="0"/>
              </a:rPr>
              <a:t>colour</a:t>
            </a:r>
            <a:r>
              <a:rPr lang="en-US" sz="3200" dirty="0">
                <a:solidFill>
                  <a:srgbClr val="0000FF"/>
                </a:solidFill>
                <a:latin typeface="Arial" panose="020B0604020202020204" pitchFamily="34" charset="0"/>
              </a:rPr>
              <a:t>?</a:t>
            </a:r>
          </a:p>
          <a:p>
            <a:pPr>
              <a:defRPr/>
            </a:pPr>
            <a:r>
              <a:rPr lang="en-US" sz="3200" dirty="0">
                <a:solidFill>
                  <a:srgbClr val="0000FF"/>
                </a:solidFill>
                <a:latin typeface="Arial" panose="020B0604020202020204" pitchFamily="34" charset="0"/>
              </a:rPr>
              <a:t>Perhaps more paraphrasing is required?</a:t>
            </a:r>
          </a:p>
          <a:p>
            <a:pPr>
              <a:defRPr/>
            </a:pPr>
            <a:r>
              <a:rPr lang="en-US" sz="3200" dirty="0">
                <a:solidFill>
                  <a:srgbClr val="0000FF"/>
                </a:solidFill>
                <a:latin typeface="Arial" panose="020B0604020202020204" pitchFamily="34" charset="0"/>
              </a:rPr>
              <a:t>Perhaps the amount of direct quotations need to be reduced?</a:t>
            </a:r>
            <a:endParaRPr lang="cy-GB" sz="3200" dirty="0">
              <a:solidFill>
                <a:srgbClr val="0000FF"/>
              </a:solidFill>
              <a:latin typeface="Arial" panose="020B0604020202020204" pitchFamily="34" charset="0"/>
            </a:endParaRPr>
          </a:p>
        </p:txBody>
      </p:sp>
      <p:pic>
        <p:nvPicPr>
          <p:cNvPr id="3" name="Picture 2">
            <a:extLst>
              <a:ext uri="{FF2B5EF4-FFF2-40B4-BE49-F238E27FC236}">
                <a16:creationId xmlns:a16="http://schemas.microsoft.com/office/drawing/2014/main" id="{94FE94CD-95C0-8F24-6034-A9BF04BB6694}"/>
              </a:ext>
            </a:extLst>
          </p:cNvPr>
          <p:cNvPicPr>
            <a:picLocks noChangeAspect="1"/>
          </p:cNvPicPr>
          <p:nvPr/>
        </p:nvPicPr>
        <p:blipFill>
          <a:blip r:embed="rId3"/>
          <a:stretch>
            <a:fillRect/>
          </a:stretch>
        </p:blipFill>
        <p:spPr>
          <a:xfrm>
            <a:off x="7202739" y="3492716"/>
            <a:ext cx="4712616" cy="3365284"/>
          </a:xfrm>
          <a:prstGeom prst="rect">
            <a:avLst/>
          </a:prstGeom>
        </p:spPr>
      </p:pic>
    </p:spTree>
    <p:extLst>
      <p:ext uri="{BB962C8B-B14F-4D97-AF65-F5344CB8AC3E}">
        <p14:creationId xmlns:p14="http://schemas.microsoft.com/office/powerpoint/2010/main" val="365054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288471" y="-48986"/>
            <a:ext cx="9750879" cy="691243"/>
          </a:xfrm>
        </p:spPr>
        <p:txBody>
          <a:bodyPr>
            <a:noAutofit/>
          </a:bodyPr>
          <a:lstStyle/>
          <a:p>
            <a:br>
              <a:rPr lang="en-GB" altLang="en-US" sz="4800" dirty="0">
                <a:latin typeface="Arial" panose="020B0604020202020204" pitchFamily="34" charset="0"/>
              </a:rPr>
            </a:br>
            <a:r>
              <a:rPr lang="en-GB" altLang="en-US" sz="4800" dirty="0">
                <a:solidFill>
                  <a:srgbClr val="0000FF"/>
                </a:solidFill>
                <a:latin typeface="Arial" panose="020B0604020202020204" pitchFamily="34" charset="0"/>
              </a:rPr>
              <a:t>Direct referencing</a:t>
            </a:r>
            <a:endParaRPr lang="cy-GB" altLang="en-US" sz="4800" dirty="0">
              <a:solidFill>
                <a:srgbClr val="0000FF"/>
              </a:solidFill>
              <a:latin typeface="Arial" panose="020B0604020202020204" pitchFamily="34" charset="0"/>
            </a:endParaRPr>
          </a:p>
        </p:txBody>
      </p:sp>
      <p:sp>
        <p:nvSpPr>
          <p:cNvPr id="4" name="Content Placeholder 3"/>
          <p:cNvSpPr>
            <a:spLocks noGrp="1"/>
          </p:cNvSpPr>
          <p:nvPr>
            <p:ph sz="half" idx="2"/>
          </p:nvPr>
        </p:nvSpPr>
        <p:spPr>
          <a:xfrm>
            <a:off x="342900" y="1228971"/>
            <a:ext cx="9862457" cy="4641379"/>
          </a:xfrm>
        </p:spPr>
        <p:txBody>
          <a:bodyPr>
            <a:normAutofit/>
          </a:bodyPr>
          <a:lstStyle/>
          <a:p>
            <a:pPr marL="0" indent="0">
              <a:buNone/>
              <a:defRPr/>
            </a:pPr>
            <a:r>
              <a:rPr lang="en-US" sz="3200" dirty="0">
                <a:solidFill>
                  <a:srgbClr val="0000FF"/>
                </a:solidFill>
                <a:latin typeface="Arial" panose="020B0604020202020204" pitchFamily="34" charset="0"/>
              </a:rPr>
              <a:t>Knight (2011) suggests that outdoor play provides children with important social skills.</a:t>
            </a:r>
          </a:p>
          <a:p>
            <a:pPr>
              <a:defRPr/>
            </a:pPr>
            <a:endParaRPr lang="en-US" sz="3200" dirty="0">
              <a:solidFill>
                <a:srgbClr val="0000FF"/>
              </a:solidFill>
              <a:latin typeface="Arial" panose="020B0604020202020204" pitchFamily="34" charset="0"/>
            </a:endParaRPr>
          </a:p>
          <a:p>
            <a:pPr marL="0" indent="0">
              <a:buNone/>
              <a:defRPr/>
            </a:pPr>
            <a:r>
              <a:rPr lang="en-US" sz="3200" dirty="0">
                <a:solidFill>
                  <a:srgbClr val="0000FF"/>
                </a:solidFill>
                <a:latin typeface="Arial" panose="020B0604020202020204" pitchFamily="34" charset="0"/>
              </a:rPr>
              <a:t>Outdoor play provides several important social skills. This view is supported by Knight (2011).</a:t>
            </a:r>
          </a:p>
          <a:p>
            <a:pPr>
              <a:defRPr/>
            </a:pPr>
            <a:endParaRPr lang="cy-GB" dirty="0"/>
          </a:p>
        </p:txBody>
      </p:sp>
    </p:spTree>
    <p:extLst>
      <p:ext uri="{BB962C8B-B14F-4D97-AF65-F5344CB8AC3E}">
        <p14:creationId xmlns:p14="http://schemas.microsoft.com/office/powerpoint/2010/main" val="4190396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471" y="-255361"/>
            <a:ext cx="10934701" cy="1325563"/>
          </a:xfrm>
        </p:spPr>
        <p:txBody>
          <a:bodyPr>
            <a:noAutofit/>
          </a:bodyPr>
          <a:lstStyle/>
          <a:p>
            <a:pPr>
              <a:defRPr/>
            </a:pPr>
            <a:br>
              <a:rPr lang="cy-GB" sz="4800" dirty="0">
                <a:latin typeface="Arial" panose="020B0604020202020204" pitchFamily="34" charset="0"/>
              </a:rPr>
            </a:br>
            <a:r>
              <a:rPr lang="cy-GB" sz="4800" dirty="0">
                <a:solidFill>
                  <a:srgbClr val="0000FF"/>
                </a:solidFill>
                <a:latin typeface="Arial" panose="020B0604020202020204" pitchFamily="34" charset="0"/>
              </a:rPr>
              <a:t>In the reference list...</a:t>
            </a:r>
          </a:p>
        </p:txBody>
      </p:sp>
      <p:sp>
        <p:nvSpPr>
          <p:cNvPr id="5" name="Content Placeholder 4"/>
          <p:cNvSpPr>
            <a:spLocks noGrp="1"/>
          </p:cNvSpPr>
          <p:nvPr>
            <p:ph idx="1"/>
          </p:nvPr>
        </p:nvSpPr>
        <p:spPr>
          <a:xfrm>
            <a:off x="250371" y="1115786"/>
            <a:ext cx="11103429" cy="5061177"/>
          </a:xfrm>
        </p:spPr>
        <p:txBody>
          <a:bodyPr/>
          <a:lstStyle/>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Knight, S. (2011) </a:t>
            </a:r>
            <a:r>
              <a:rPr lang="en-US" i="1" dirty="0">
                <a:latin typeface="Arial" panose="020B0604020202020204" pitchFamily="34" charset="0"/>
              </a:rPr>
              <a:t>Risk and adventure in early years outdoor play: learning from forest schools.</a:t>
            </a:r>
            <a:r>
              <a:rPr lang="en-US" dirty="0">
                <a:latin typeface="Arial" panose="020B0604020202020204" pitchFamily="34" charset="0"/>
              </a:rPr>
              <a:t> London: SAGE Publications Ltd.</a:t>
            </a:r>
          </a:p>
        </p:txBody>
      </p:sp>
    </p:spTree>
    <p:extLst>
      <p:ext uri="{BB962C8B-B14F-4D97-AF65-F5344CB8AC3E}">
        <p14:creationId xmlns:p14="http://schemas.microsoft.com/office/powerpoint/2010/main" val="4239251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315686" y="367166"/>
            <a:ext cx="9334500" cy="850106"/>
          </a:xfrm>
        </p:spPr>
        <p:txBody>
          <a:bodyPr>
            <a:noAutofit/>
          </a:bodyPr>
          <a:lstStyle/>
          <a:p>
            <a:r>
              <a:rPr lang="en-GB" altLang="en-US" sz="4800" dirty="0">
                <a:solidFill>
                  <a:srgbClr val="0000FF"/>
                </a:solidFill>
                <a:latin typeface="Arial" panose="020B0604020202020204" pitchFamily="34" charset="0"/>
              </a:rPr>
              <a:t>Remember- Reference List!</a:t>
            </a:r>
            <a:endParaRPr lang="cy-GB" altLang="en-US" sz="4800" dirty="0">
              <a:solidFill>
                <a:srgbClr val="0000FF"/>
              </a:solidFill>
              <a:latin typeface="Arial" panose="020B0604020202020204" pitchFamily="34" charset="0"/>
            </a:endParaRPr>
          </a:p>
        </p:txBody>
      </p:sp>
      <p:sp>
        <p:nvSpPr>
          <p:cNvPr id="4" name="Content Placeholder 3"/>
          <p:cNvSpPr>
            <a:spLocks noGrp="1"/>
          </p:cNvSpPr>
          <p:nvPr>
            <p:ph sz="half" idx="2"/>
          </p:nvPr>
        </p:nvSpPr>
        <p:spPr>
          <a:xfrm>
            <a:off x="206829" y="1556793"/>
            <a:ext cx="10402394" cy="4569371"/>
          </a:xfrm>
        </p:spPr>
        <p:txBody>
          <a:bodyPr>
            <a:normAutofit/>
          </a:bodyPr>
          <a:lstStyle/>
          <a:p>
            <a:pPr>
              <a:defRPr/>
            </a:pPr>
            <a:r>
              <a:rPr lang="en-GB" dirty="0">
                <a:solidFill>
                  <a:srgbClr val="0000FF"/>
                </a:solidFill>
                <a:latin typeface="Arial" panose="020B0604020202020204" pitchFamily="34" charset="0"/>
              </a:rPr>
              <a:t>Correct order of the sources’ details.</a:t>
            </a:r>
          </a:p>
          <a:p>
            <a:pPr>
              <a:defRPr/>
            </a:pPr>
            <a:r>
              <a:rPr lang="en-GB" dirty="0">
                <a:solidFill>
                  <a:srgbClr val="0000FF"/>
                </a:solidFill>
                <a:latin typeface="Arial" panose="020B0604020202020204" pitchFamily="34" charset="0"/>
              </a:rPr>
              <a:t>Correct use of punctuation.</a:t>
            </a:r>
          </a:p>
          <a:p>
            <a:pPr>
              <a:defRPr/>
            </a:pPr>
            <a:r>
              <a:rPr lang="en-GB" dirty="0">
                <a:solidFill>
                  <a:srgbClr val="0000FF"/>
                </a:solidFill>
                <a:latin typeface="Arial" panose="020B0604020202020204" pitchFamily="34" charset="0"/>
              </a:rPr>
              <a:t>Details </a:t>
            </a:r>
            <a:r>
              <a:rPr lang="en-GB" sz="3200" dirty="0">
                <a:solidFill>
                  <a:srgbClr val="0000FF"/>
                </a:solidFill>
                <a:latin typeface="Arial" panose="020B0604020202020204" pitchFamily="34" charset="0"/>
              </a:rPr>
              <a:t>cited</a:t>
            </a:r>
            <a:r>
              <a:rPr lang="en-GB" dirty="0">
                <a:solidFill>
                  <a:srgbClr val="0000FF"/>
                </a:solidFill>
                <a:latin typeface="Arial" panose="020B0604020202020204" pitchFamily="34" charset="0"/>
              </a:rPr>
              <a:t> in work should correspond exactly with reference list.</a:t>
            </a:r>
          </a:p>
          <a:p>
            <a:pPr>
              <a:defRPr/>
            </a:pPr>
            <a:r>
              <a:rPr lang="en-GB" dirty="0">
                <a:solidFill>
                  <a:srgbClr val="0000FF"/>
                </a:solidFill>
                <a:latin typeface="Arial" panose="020B0604020202020204" pitchFamily="34" charset="0"/>
              </a:rPr>
              <a:t>Alphabetical order</a:t>
            </a:r>
            <a:r>
              <a:rPr lang="en-GB" dirty="0">
                <a:latin typeface="Arial" panose="020B0604020202020204" pitchFamily="34" charset="0"/>
              </a:rPr>
              <a:t>.</a:t>
            </a:r>
          </a:p>
          <a:p>
            <a:pPr>
              <a:defRPr/>
            </a:pPr>
            <a:endParaRPr lang="en-GB" dirty="0">
              <a:latin typeface="Arial" panose="020B0604020202020204" pitchFamily="34" charset="0"/>
            </a:endParaRPr>
          </a:p>
          <a:p>
            <a:pPr>
              <a:defRPr/>
            </a:pPr>
            <a:r>
              <a:rPr lang="en-GB" dirty="0">
                <a:latin typeface="Arial" panose="020B0604020202020204" pitchFamily="34" charset="0"/>
              </a:rPr>
              <a:t>Use ‘cite them right’ to help you (accessed via library)</a:t>
            </a:r>
            <a:endParaRPr lang="cy-GB" dirty="0">
              <a:latin typeface="Arial" panose="020B0604020202020204" pitchFamily="34" charset="0"/>
            </a:endParaRPr>
          </a:p>
        </p:txBody>
      </p:sp>
      <p:pic>
        <p:nvPicPr>
          <p:cNvPr id="2" name="Picture 1">
            <a:extLst>
              <a:ext uri="{FF2B5EF4-FFF2-40B4-BE49-F238E27FC236}">
                <a16:creationId xmlns:a16="http://schemas.microsoft.com/office/drawing/2014/main" id="{B1EF9F81-06EC-703B-CDF0-B294F596883A}"/>
              </a:ext>
            </a:extLst>
          </p:cNvPr>
          <p:cNvPicPr>
            <a:picLocks noChangeAspect="1"/>
          </p:cNvPicPr>
          <p:nvPr/>
        </p:nvPicPr>
        <p:blipFill>
          <a:blip r:embed="rId3"/>
          <a:stretch>
            <a:fillRect/>
          </a:stretch>
        </p:blipFill>
        <p:spPr>
          <a:xfrm>
            <a:off x="9126159" y="3636171"/>
            <a:ext cx="2630927" cy="2630927"/>
          </a:xfrm>
          <a:prstGeom prst="rect">
            <a:avLst/>
          </a:prstGeom>
        </p:spPr>
      </p:pic>
    </p:spTree>
    <p:extLst>
      <p:ext uri="{BB962C8B-B14F-4D97-AF65-F5344CB8AC3E}">
        <p14:creationId xmlns:p14="http://schemas.microsoft.com/office/powerpoint/2010/main" val="39110099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F8941-8ED0-F88B-AE8C-DFA9020DFF34}"/>
              </a:ext>
            </a:extLst>
          </p:cNvPr>
          <p:cNvSpPr>
            <a:spLocks noGrp="1"/>
          </p:cNvSpPr>
          <p:nvPr>
            <p:ph type="title"/>
          </p:nvPr>
        </p:nvSpPr>
        <p:spPr>
          <a:xfrm>
            <a:off x="201386" y="365126"/>
            <a:ext cx="11152414" cy="837746"/>
          </a:xfrm>
        </p:spPr>
        <p:txBody>
          <a:bodyPr>
            <a:normAutofit fontScale="90000"/>
          </a:bodyPr>
          <a:lstStyle/>
          <a:p>
            <a:br>
              <a:rPr lang="en-GB" dirty="0"/>
            </a:br>
            <a:r>
              <a:rPr lang="en-GB" dirty="0">
                <a:solidFill>
                  <a:srgbClr val="0000FF"/>
                </a:solidFill>
              </a:rPr>
              <a:t>We use the reference list system</a:t>
            </a:r>
          </a:p>
        </p:txBody>
      </p:sp>
      <p:sp>
        <p:nvSpPr>
          <p:cNvPr id="3" name="Content Placeholder 2">
            <a:extLst>
              <a:ext uri="{FF2B5EF4-FFF2-40B4-BE49-F238E27FC236}">
                <a16:creationId xmlns:a16="http://schemas.microsoft.com/office/drawing/2014/main" id="{AB615E00-3999-9BE5-C073-B4FF6ED9148A}"/>
              </a:ext>
            </a:extLst>
          </p:cNvPr>
          <p:cNvSpPr>
            <a:spLocks noGrp="1"/>
          </p:cNvSpPr>
          <p:nvPr>
            <p:ph idx="1"/>
          </p:nvPr>
        </p:nvSpPr>
        <p:spPr/>
        <p:txBody>
          <a:bodyPr/>
          <a:lstStyle/>
          <a:p>
            <a:r>
              <a:rPr lang="en-GB" dirty="0">
                <a:hlinkClick r:id="rId2"/>
              </a:rPr>
              <a:t>Cite Them Right - Reference list vs bibliography (uwtsd.ac.uk)</a:t>
            </a:r>
            <a:endParaRPr lang="en-GB" dirty="0"/>
          </a:p>
          <a:p>
            <a:endParaRPr lang="en-GB" dirty="0"/>
          </a:p>
          <a:p>
            <a:r>
              <a:rPr lang="en-GB" dirty="0">
                <a:hlinkClick r:id="rId3"/>
              </a:rPr>
              <a:t>Cite Them Right - What is a reference list? (uwtsd.ac.uk)</a:t>
            </a:r>
            <a:endParaRPr lang="en-GB" dirty="0"/>
          </a:p>
        </p:txBody>
      </p:sp>
    </p:spTree>
    <p:extLst>
      <p:ext uri="{BB962C8B-B14F-4D97-AF65-F5344CB8AC3E}">
        <p14:creationId xmlns:p14="http://schemas.microsoft.com/office/powerpoint/2010/main" val="1175649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914" y="365125"/>
            <a:ext cx="11059886" cy="1325563"/>
          </a:xfrm>
        </p:spPr>
        <p:txBody>
          <a:bodyPr>
            <a:normAutofit/>
          </a:bodyPr>
          <a:lstStyle/>
          <a:p>
            <a:r>
              <a:rPr lang="en-GB" sz="4800" dirty="0">
                <a:solidFill>
                  <a:srgbClr val="0000FF"/>
                </a:solidFill>
                <a:latin typeface="Arial" panose="020B0604020202020204" pitchFamily="34" charset="0"/>
              </a:rPr>
              <a:t>Harvard</a:t>
            </a:r>
            <a:endParaRPr lang="en-US" sz="4800" dirty="0">
              <a:solidFill>
                <a:srgbClr val="0000FF"/>
              </a:solidFill>
              <a:latin typeface="Arial" panose="020B0604020202020204" pitchFamily="34" charset="0"/>
            </a:endParaRPr>
          </a:p>
        </p:txBody>
      </p:sp>
      <p:sp>
        <p:nvSpPr>
          <p:cNvPr id="4" name="Content Placeholder 3"/>
          <p:cNvSpPr>
            <a:spLocks noGrp="1"/>
          </p:cNvSpPr>
          <p:nvPr>
            <p:ph sz="half" idx="2"/>
          </p:nvPr>
        </p:nvSpPr>
        <p:spPr>
          <a:xfrm>
            <a:off x="152400" y="1469571"/>
            <a:ext cx="10515600" cy="4119671"/>
          </a:xfrm>
        </p:spPr>
        <p:txBody>
          <a:bodyPr>
            <a:normAutofit/>
          </a:bodyPr>
          <a:lstStyle/>
          <a:p>
            <a:r>
              <a:rPr lang="en-US" sz="3200" dirty="0">
                <a:solidFill>
                  <a:srgbClr val="0000FF"/>
                </a:solidFill>
                <a:latin typeface="Arial" panose="020B0604020202020204" pitchFamily="34" charset="0"/>
              </a:rPr>
              <a:t>Remember to refer to Cite them Right</a:t>
            </a:r>
          </a:p>
          <a:p>
            <a:endParaRPr lang="en-GB" sz="3200" dirty="0">
              <a:solidFill>
                <a:srgbClr val="0000FF"/>
              </a:solidFill>
              <a:latin typeface="Arial" panose="020B0604020202020204" pitchFamily="34" charset="0"/>
              <a:hlinkClick r:id="rId3"/>
            </a:endParaRPr>
          </a:p>
          <a:p>
            <a:pPr marL="0" indent="0">
              <a:buNone/>
            </a:pPr>
            <a:endParaRPr lang="en-US" sz="32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22100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283029" y="365125"/>
            <a:ext cx="11070771" cy="1325563"/>
          </a:xfrm>
        </p:spPr>
        <p:txBody>
          <a:bodyPr>
            <a:normAutofit/>
          </a:bodyPr>
          <a:lstStyle/>
          <a:p>
            <a:r>
              <a:rPr lang="en-GB" altLang="en-US" sz="5300" dirty="0">
                <a:solidFill>
                  <a:srgbClr val="0000FF"/>
                </a:solidFill>
                <a:latin typeface="Arial" panose="020B0604020202020204" pitchFamily="34" charset="0"/>
              </a:rPr>
              <a:t>Task if time!!</a:t>
            </a:r>
            <a:endParaRPr lang="en-GB" altLang="en-US" sz="5300" dirty="0"/>
          </a:p>
        </p:txBody>
      </p:sp>
      <p:sp>
        <p:nvSpPr>
          <p:cNvPr id="2" name="Content Placeholder 1"/>
          <p:cNvSpPr>
            <a:spLocks noGrp="1"/>
          </p:cNvSpPr>
          <p:nvPr>
            <p:ph sz="half" idx="2"/>
          </p:nvPr>
        </p:nvSpPr>
        <p:spPr>
          <a:xfrm>
            <a:off x="239486" y="1825625"/>
            <a:ext cx="11114314" cy="4351338"/>
          </a:xfrm>
        </p:spPr>
        <p:txBody>
          <a:bodyPr/>
          <a:lstStyle/>
          <a:p>
            <a:pPr marL="0" indent="0">
              <a:buNone/>
            </a:pPr>
            <a:r>
              <a:rPr lang="en-GB" dirty="0">
                <a:solidFill>
                  <a:srgbClr val="0000FF"/>
                </a:solidFill>
                <a:latin typeface="Arial" panose="020B0604020202020204" pitchFamily="34" charset="0"/>
              </a:rPr>
              <a:t>With the books provided, follow the guidance (from the lecture and Cite them Right) and format a reference list of 10 sources</a:t>
            </a:r>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42134101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815</Words>
  <Application>Microsoft Office PowerPoint</Application>
  <PresentationFormat>Widescreen</PresentationFormat>
  <Paragraphs>136</Paragraphs>
  <Slides>24</Slides>
  <Notes>22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PowerPoint Presentation</vt:lpstr>
      <vt:lpstr>PowerPoint Presentation</vt:lpstr>
      <vt:lpstr>PowerPoint Presentation</vt:lpstr>
      <vt:lpstr>Content</vt:lpstr>
      <vt:lpstr>What is referencing?</vt:lpstr>
      <vt:lpstr>Why do we reference – discuss 1 min</vt:lpstr>
      <vt:lpstr>Have you ever had anything stolen?</vt:lpstr>
      <vt:lpstr>What exactly is plagiarism?</vt:lpstr>
      <vt:lpstr>Plagiarism     </vt:lpstr>
      <vt:lpstr>Academic good practice</vt:lpstr>
      <vt:lpstr> Awareness of the reasons for plagiarism</vt:lpstr>
      <vt:lpstr>  Awareness of the reasons for plagiarism</vt:lpstr>
      <vt:lpstr>  Awareness of the reasons for plagiarism</vt:lpstr>
      <vt:lpstr>Turnitin</vt:lpstr>
      <vt:lpstr>Detecting Plagiarism</vt:lpstr>
      <vt:lpstr>Turnitin</vt:lpstr>
      <vt:lpstr>Turnitin– Assignments</vt:lpstr>
      <vt:lpstr>Turnitin</vt:lpstr>
      <vt:lpstr> Direct referencing</vt:lpstr>
      <vt:lpstr> In the reference list...</vt:lpstr>
      <vt:lpstr>Remember- Reference List!</vt:lpstr>
      <vt:lpstr> We use the reference list system</vt:lpstr>
      <vt:lpstr>Harvard</vt:lpstr>
      <vt:lpstr>Task if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Colin Barr</cp:lastModifiedBy>
  <cp:revision>6</cp:revision>
  <dcterms:created xsi:type="dcterms:W3CDTF">2022-07-11T13:19:46Z</dcterms:created>
  <dcterms:modified xsi:type="dcterms:W3CDTF">2023-09-06T09:14:11Z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