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0" d="100"/>
          <a:sy n="150" d="100"/>
        </p:scale>
        <p:origin x="65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5E8D3D-DC56-4C79-A469-D808C69E6D26}" type="datetimeFigureOut">
              <a:rPr lang="en-GB" smtClean="0"/>
              <a:t>09/06/2025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452DD9-AE84-4140-8EB9-6CD67EC14E34}" type="slidenum">
              <a:rPr lang="en-GB" smtClean="0"/>
              <a:t>‹#›</a:t>
            </a:fld>
            <a:endParaRPr lang="en-GB"/>
          </a:p>
        </p:txBody>
      </p:sp>
    </p:spTree>
    <p:extLst>
      <p:ext uri="{BB962C8B-B14F-4D97-AF65-F5344CB8AC3E}">
        <p14:creationId xmlns:p14="http://schemas.microsoft.com/office/powerpoint/2010/main" val="317158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1</a:t>
            </a:fld>
            <a:endParaRPr lang="en-GB"/>
          </a:p>
        </p:txBody>
      </p:sp>
    </p:spTree>
    <p:extLst>
      <p:ext uri="{BB962C8B-B14F-4D97-AF65-F5344CB8AC3E}">
        <p14:creationId xmlns:p14="http://schemas.microsoft.com/office/powerpoint/2010/main" val="1649937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2</a:t>
            </a:fld>
            <a:endParaRPr lang="en-GB"/>
          </a:p>
        </p:txBody>
      </p:sp>
    </p:spTree>
    <p:extLst>
      <p:ext uri="{BB962C8B-B14F-4D97-AF65-F5344CB8AC3E}">
        <p14:creationId xmlns:p14="http://schemas.microsoft.com/office/powerpoint/2010/main" val="2470565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3</a:t>
            </a:fld>
            <a:endParaRPr lang="en-GB"/>
          </a:p>
        </p:txBody>
      </p:sp>
    </p:spTree>
    <p:extLst>
      <p:ext uri="{BB962C8B-B14F-4D97-AF65-F5344CB8AC3E}">
        <p14:creationId xmlns:p14="http://schemas.microsoft.com/office/powerpoint/2010/main" val="2901366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4</a:t>
            </a:fld>
            <a:endParaRPr lang="en-GB"/>
          </a:p>
        </p:txBody>
      </p:sp>
    </p:spTree>
    <p:extLst>
      <p:ext uri="{BB962C8B-B14F-4D97-AF65-F5344CB8AC3E}">
        <p14:creationId xmlns:p14="http://schemas.microsoft.com/office/powerpoint/2010/main" val="392402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5</a:t>
            </a:fld>
            <a:endParaRPr lang="en-GB"/>
          </a:p>
        </p:txBody>
      </p:sp>
    </p:spTree>
    <p:extLst>
      <p:ext uri="{BB962C8B-B14F-4D97-AF65-F5344CB8AC3E}">
        <p14:creationId xmlns:p14="http://schemas.microsoft.com/office/powerpoint/2010/main" val="39850011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6</a:t>
            </a:fld>
            <a:endParaRPr lang="en-GB"/>
          </a:p>
        </p:txBody>
      </p:sp>
    </p:spTree>
    <p:extLst>
      <p:ext uri="{BB962C8B-B14F-4D97-AF65-F5344CB8AC3E}">
        <p14:creationId xmlns:p14="http://schemas.microsoft.com/office/powerpoint/2010/main" val="35437310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7</a:t>
            </a:fld>
            <a:endParaRPr lang="en-GB"/>
          </a:p>
        </p:txBody>
      </p:sp>
    </p:spTree>
    <p:extLst>
      <p:ext uri="{BB962C8B-B14F-4D97-AF65-F5344CB8AC3E}">
        <p14:creationId xmlns:p14="http://schemas.microsoft.com/office/powerpoint/2010/main" val="4249672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8</a:t>
            </a:fld>
            <a:endParaRPr lang="en-GB"/>
          </a:p>
        </p:txBody>
      </p:sp>
    </p:spTree>
    <p:extLst>
      <p:ext uri="{BB962C8B-B14F-4D97-AF65-F5344CB8AC3E}">
        <p14:creationId xmlns:p14="http://schemas.microsoft.com/office/powerpoint/2010/main" val="2320270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452DD9-AE84-4140-8EB9-6CD67EC14E34}" type="slidenum">
              <a:rPr lang="en-GB" smtClean="0"/>
              <a:t>9</a:t>
            </a:fld>
            <a:endParaRPr lang="en-GB"/>
          </a:p>
        </p:txBody>
      </p:sp>
    </p:spTree>
    <p:extLst>
      <p:ext uri="{BB962C8B-B14F-4D97-AF65-F5344CB8AC3E}">
        <p14:creationId xmlns:p14="http://schemas.microsoft.com/office/powerpoint/2010/main" val="23552477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3747170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889177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1956467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A9D5A1-D41E-4A5D-BF8F-E6822265BD1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2986855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A9D5A1-D41E-4A5D-BF8F-E6822265BD1B}" type="datetimeFigureOut">
              <a:rPr lang="en-GB" smtClean="0"/>
              <a:t>09/06/2025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3930707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A9D5A1-D41E-4A5D-BF8F-E6822265BD1B}" type="datetimeFigureOut">
              <a:rPr lang="en-GB" smtClean="0"/>
              <a:t>09/06/2025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3848129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A9D5A1-D41E-4A5D-BF8F-E6822265BD1B}" type="datetimeFigureOut">
              <a:rPr lang="en-GB" smtClean="0"/>
              <a:t>09/06/2025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558916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A9D5A1-D41E-4A5D-BF8F-E6822265BD1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254264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A9D5A1-D41E-4A5D-BF8F-E6822265BD1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458627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A9D5A1-D41E-4A5D-BF8F-E6822265BD1B}" type="datetimeFigureOut">
              <a:rPr lang="en-GB" smtClean="0"/>
              <a:t>09/06/2025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283829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3095115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31780003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5082019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6A9D5A1-D41E-4A5D-BF8F-E6822265BD1B}" type="datetimeFigureOut">
              <a:rPr lang="en-GB" smtClean="0"/>
              <a:t>09/06/2025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4062009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6A9D5A1-D41E-4A5D-BF8F-E6822265BD1B}" type="datetimeFigureOut">
              <a:rPr lang="en-GB" smtClean="0"/>
              <a:t>09/06/2025</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22673388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2503354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6A9D5A1-D41E-4A5D-BF8F-E6822265BD1B}" type="datetimeFigureOut">
              <a:rPr lang="en-GB" smtClean="0"/>
              <a:t>09/06/2025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09248F-72D0-4000-AEA5-5C811E7BE221}" type="slidenum">
              <a:rPr lang="en-GB" smtClean="0"/>
              <a:t>‹#›</a:t>
            </a:fld>
            <a:endParaRPr lang="en-GB"/>
          </a:p>
        </p:txBody>
      </p:sp>
    </p:spTree>
    <p:extLst>
      <p:ext uri="{BB962C8B-B14F-4D97-AF65-F5344CB8AC3E}">
        <p14:creationId xmlns:p14="http://schemas.microsoft.com/office/powerpoint/2010/main" val="1218496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6A9D5A1-D41E-4A5D-BF8F-E6822265BD1B}" type="datetimeFigureOut">
              <a:rPr lang="en-GB" smtClean="0"/>
              <a:t>09/06/2025</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A09248F-72D0-4000-AEA5-5C811E7BE221}" type="slidenum">
              <a:rPr lang="en-GB" smtClean="0"/>
              <a:t>‹#›</a:t>
            </a:fld>
            <a:endParaRPr lang="en-GB"/>
          </a:p>
        </p:txBody>
      </p:sp>
    </p:spTree>
    <p:extLst>
      <p:ext uri="{BB962C8B-B14F-4D97-AF65-F5344CB8AC3E}">
        <p14:creationId xmlns:p14="http://schemas.microsoft.com/office/powerpoint/2010/main" val="1927001282"/>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 id="2147483834" r:id="rId12"/>
    <p:sldLayoutId id="2147483835" r:id="rId13"/>
    <p:sldLayoutId id="2147483836" r:id="rId14"/>
    <p:sldLayoutId id="2147483837" r:id="rId15"/>
    <p:sldLayoutId id="2147483838" r:id="rId16"/>
    <p:sldLayoutId id="214748383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oi.org/10.1108/978-1-78756-687-320191014" TargetMode="External"/><Relationship Id="rId2" Type="http://schemas.openxmlformats.org/officeDocument/2006/relationships/hyperlink" Target="https://gdpr-info.eu/" TargetMode="External"/><Relationship Id="rId1" Type="http://schemas.openxmlformats.org/officeDocument/2006/relationships/slideLayout" Target="../slideLayouts/slideLayout2.xml"/><Relationship Id="rId6" Type="http://schemas.openxmlformats.org/officeDocument/2006/relationships/hyperlink" Target="https://doi.org/10.1016/j.annals.2020.102883" TargetMode="External"/><Relationship Id="rId5" Type="http://schemas.openxmlformats.org/officeDocument/2006/relationships/hyperlink" Target="https://www.hospitalitynet.org/opinion/4123766.html" TargetMode="External"/><Relationship Id="rId4" Type="http://schemas.openxmlformats.org/officeDocument/2006/relationships/hyperlink" Target="https://www.mdpi.com/2078-2489/15/11/70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4B15F-321A-0510-F05D-A57E413CF08D}"/>
              </a:ext>
            </a:extLst>
          </p:cNvPr>
          <p:cNvSpPr>
            <a:spLocks noGrp="1"/>
          </p:cNvSpPr>
          <p:nvPr>
            <p:ph type="ctrTitle"/>
          </p:nvPr>
        </p:nvSpPr>
        <p:spPr>
          <a:xfrm>
            <a:off x="1154955" y="1447801"/>
            <a:ext cx="8825658" cy="1885950"/>
          </a:xfrm>
        </p:spPr>
        <p:txBody>
          <a:bodyPr>
            <a:normAutofit fontScale="90000"/>
          </a:bodyPr>
          <a:lstStyle/>
          <a:p>
            <a:pPr algn="ctr">
              <a:lnSpc>
                <a:spcPct val="150000"/>
              </a:lnSpc>
              <a:spcAft>
                <a:spcPts val="800"/>
              </a:spcAft>
            </a:pPr>
            <a:r>
              <a:rPr lang="en-GB" sz="2000" b="1" kern="100" dirty="0">
                <a:effectLst/>
                <a:latin typeface="Times New Roman" panose="02020603050405020304" pitchFamily="18" charset="0"/>
                <a:ea typeface="Aptos" panose="020B0004020202020204" pitchFamily="34" charset="0"/>
                <a:cs typeface="Times New Roman" panose="02020603050405020304" pitchFamily="18" charset="0"/>
              </a:rPr>
              <a:t>Contemporary Themes in the Hotel and Hospitality Sector </a:t>
            </a:r>
            <a:br>
              <a:rPr lang="en-GB" sz="2000" b="1" kern="100" dirty="0">
                <a:effectLst/>
                <a:latin typeface="Times New Roman" panose="02020603050405020304" pitchFamily="18" charset="0"/>
                <a:ea typeface="Aptos" panose="020B0004020202020204" pitchFamily="34" charset="0"/>
                <a:cs typeface="Times New Roman" panose="02020603050405020304" pitchFamily="18" charset="0"/>
              </a:rPr>
            </a:br>
            <a:r>
              <a:rPr lang="en-GB" sz="2000" b="1" kern="100" dirty="0">
                <a:effectLst/>
                <a:latin typeface="Times New Roman" panose="02020603050405020304" pitchFamily="18" charset="0"/>
                <a:ea typeface="Aptos" panose="020B0004020202020204" pitchFamily="34" charset="0"/>
                <a:cs typeface="Times New Roman" panose="02020603050405020304" pitchFamily="18" charset="0"/>
              </a:rPr>
              <a:t>Module code: BMIH6001</a:t>
            </a:r>
            <a:br>
              <a:rPr lang="en-GB" sz="2000" kern="100" dirty="0">
                <a:effectLst/>
                <a:latin typeface="Aptos" panose="020B0004020202020204" pitchFamily="34" charset="0"/>
                <a:ea typeface="Aptos" panose="020B0004020202020204" pitchFamily="34" charset="0"/>
                <a:cs typeface="Times New Roman" panose="02020603050405020304" pitchFamily="18" charset="0"/>
              </a:rPr>
            </a:br>
            <a:r>
              <a:rPr lang="en-GB" sz="2000" b="1" kern="100" dirty="0">
                <a:effectLst/>
                <a:latin typeface="Times New Roman" panose="02020603050405020304" pitchFamily="18" charset="0"/>
                <a:ea typeface="Aptos" panose="020B0004020202020204" pitchFamily="34" charset="0"/>
                <a:cs typeface="Times New Roman" panose="02020603050405020304" pitchFamily="18" charset="0"/>
              </a:rPr>
              <a:t>The future of work: Artificial Intelligence and human collaboration in hotel and hospitality</a:t>
            </a:r>
            <a:br>
              <a:rPr lang="en-GB" sz="2000" b="1" kern="100" dirty="0">
                <a:effectLst/>
                <a:latin typeface="Times New Roman" panose="02020603050405020304" pitchFamily="18" charset="0"/>
                <a:ea typeface="Aptos" panose="020B0004020202020204" pitchFamily="34" charset="0"/>
                <a:cs typeface="Times New Roman" panose="02020603050405020304" pitchFamily="18" charset="0"/>
              </a:rPr>
            </a:br>
            <a:r>
              <a:rPr lang="en-GB" sz="2000" b="1" kern="100" dirty="0">
                <a:effectLst/>
                <a:latin typeface="Times New Roman" panose="02020603050405020304" pitchFamily="18" charset="0"/>
                <a:ea typeface="Aptos" panose="020B0004020202020204" pitchFamily="34" charset="0"/>
                <a:cs typeface="Times New Roman" panose="02020603050405020304" pitchFamily="18" charset="0"/>
              </a:rPr>
              <a:t> AI for guest service</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endParaRPr lang="en-GB" sz="2000" dirty="0"/>
          </a:p>
        </p:txBody>
      </p:sp>
      <p:sp>
        <p:nvSpPr>
          <p:cNvPr id="3" name="Subtitle 2">
            <a:extLst>
              <a:ext uri="{FF2B5EF4-FFF2-40B4-BE49-F238E27FC236}">
                <a16:creationId xmlns:a16="http://schemas.microsoft.com/office/drawing/2014/main" id="{8F086649-78C3-54CA-3AEF-A9B74ED7784D}"/>
              </a:ext>
            </a:extLst>
          </p:cNvPr>
          <p:cNvSpPr>
            <a:spLocks noGrp="1"/>
          </p:cNvSpPr>
          <p:nvPr>
            <p:ph type="subTitle" idx="1"/>
          </p:nvPr>
        </p:nvSpPr>
        <p:spPr>
          <a:xfrm>
            <a:off x="1154955" y="3333751"/>
            <a:ext cx="8825658" cy="2305049"/>
          </a:xfrm>
        </p:spPr>
        <p:txBody>
          <a:bodyPr>
            <a:normAutofit/>
          </a:bodyPr>
          <a:lstStyle/>
          <a:p>
            <a:pPr algn="ctr">
              <a:lnSpc>
                <a:spcPct val="150000"/>
              </a:lnSpc>
              <a:spcAft>
                <a:spcPts val="800"/>
              </a:spcAft>
            </a:pPr>
            <a:r>
              <a:rPr lang="en-GB" sz="1400" kern="100" dirty="0">
                <a:effectLst/>
                <a:latin typeface="Times New Roman" panose="02020603050405020304" pitchFamily="18" charset="0"/>
                <a:ea typeface="Aptos" panose="020B0004020202020204" pitchFamily="34" charset="0"/>
                <a:cs typeface="Times New Roman" panose="02020603050405020304" pitchFamily="18" charset="0"/>
              </a:rPr>
              <a:t>Student name: Darius Raul Condescu</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50000"/>
              </a:lnSpc>
              <a:spcAft>
                <a:spcPts val="800"/>
              </a:spcAft>
            </a:pPr>
            <a:r>
              <a:rPr lang="en-GB" sz="1400" kern="100" dirty="0">
                <a:effectLst/>
                <a:latin typeface="Times New Roman" panose="02020603050405020304" pitchFamily="18" charset="0"/>
                <a:ea typeface="Aptos" panose="020B0004020202020204" pitchFamily="34" charset="0"/>
                <a:cs typeface="Times New Roman" panose="02020603050405020304" pitchFamily="18" charset="0"/>
              </a:rPr>
              <a:t>Student ID: 2212965</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50000"/>
              </a:lnSpc>
              <a:spcAft>
                <a:spcPts val="800"/>
              </a:spcAft>
            </a:pPr>
            <a:r>
              <a:rPr lang="en-GB" sz="1400" kern="100" dirty="0">
                <a:effectLst/>
                <a:latin typeface="Times New Roman" panose="02020603050405020304" pitchFamily="18" charset="0"/>
                <a:ea typeface="Aptos" panose="020B0004020202020204" pitchFamily="34" charset="0"/>
                <a:cs typeface="Times New Roman" panose="02020603050405020304" pitchFamily="18" charset="0"/>
              </a:rPr>
              <a:t>Module Lead: </a:t>
            </a:r>
            <a:r>
              <a:rPr lang="en-GB" sz="1400" kern="100" dirty="0" err="1">
                <a:effectLst/>
                <a:latin typeface="Times New Roman" panose="02020603050405020304" pitchFamily="18" charset="0"/>
                <a:ea typeface="Aptos" panose="020B0004020202020204" pitchFamily="34" charset="0"/>
                <a:cs typeface="Times New Roman" panose="02020603050405020304" pitchFamily="18" charset="0"/>
              </a:rPr>
              <a:t>Dr.</a:t>
            </a:r>
            <a:r>
              <a:rPr lang="en-GB" sz="1400" kern="100" dirty="0">
                <a:effectLst/>
                <a:latin typeface="Times New Roman" panose="02020603050405020304" pitchFamily="18" charset="0"/>
                <a:ea typeface="Aptos" panose="020B0004020202020204" pitchFamily="34" charset="0"/>
                <a:cs typeface="Times New Roman" panose="02020603050405020304" pitchFamily="18" charset="0"/>
              </a:rPr>
              <a:t> Ernest </a:t>
            </a:r>
            <a:r>
              <a:rPr lang="en-GB" sz="1400" kern="100" dirty="0" err="1">
                <a:effectLst/>
                <a:latin typeface="Times New Roman" panose="02020603050405020304" pitchFamily="18" charset="0"/>
                <a:ea typeface="Aptos" panose="020B0004020202020204" pitchFamily="34" charset="0"/>
                <a:cs typeface="Times New Roman" panose="02020603050405020304" pitchFamily="18" charset="0"/>
              </a:rPr>
              <a:t>Balutie</a:t>
            </a:r>
            <a:r>
              <a:rPr lang="en-GB" sz="14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GB" sz="1400" kern="100" dirty="0" err="1">
                <a:effectLst/>
                <a:latin typeface="Times New Roman" panose="02020603050405020304" pitchFamily="18" charset="0"/>
                <a:ea typeface="Aptos" panose="020B0004020202020204" pitchFamily="34" charset="0"/>
                <a:cs typeface="Times New Roman" panose="02020603050405020304" pitchFamily="18" charset="0"/>
              </a:rPr>
              <a:t>Wavei</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60476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2197E-1392-FE92-5E54-8B57D3BD8026}"/>
              </a:ext>
            </a:extLst>
          </p:cNvPr>
          <p:cNvSpPr>
            <a:spLocks noGrp="1"/>
          </p:cNvSpPr>
          <p:nvPr>
            <p:ph type="title"/>
          </p:nvPr>
        </p:nvSpPr>
        <p:spPr/>
        <p:txBody>
          <a:bodyPr>
            <a:normAutofit fontScale="90000"/>
          </a:bodyPr>
          <a:lstStyle/>
          <a:p>
            <a:pPr algn="ctr"/>
            <a:r>
              <a:rPr lang="en-GB" b="1" dirty="0">
                <a:latin typeface="Bradley Hand ITC" panose="03070402050302030203" pitchFamily="66" charset="0"/>
              </a:rPr>
              <a:t>INTRODUCTION</a:t>
            </a:r>
            <a:br>
              <a:rPr lang="en-GB" b="1" dirty="0">
                <a:latin typeface="Bradley Hand ITC" panose="03070402050302030203" pitchFamily="66" charset="0"/>
              </a:rPr>
            </a:br>
            <a:r>
              <a:rPr lang="en-GB" sz="3600" b="1" dirty="0">
                <a:latin typeface="Bradley Hand ITC" panose="03070402050302030203" pitchFamily="66" charset="0"/>
              </a:rPr>
              <a:t>AL IN HOSPITALITY</a:t>
            </a:r>
            <a:br>
              <a:rPr kumimoji="0" lang="en-US" altLang="en-US" sz="2400" b="0" i="0" u="none" strike="noStrike" cap="none" normalizeH="0" baseline="0" dirty="0">
                <a:ln>
                  <a:noFill/>
                </a:ln>
                <a:solidFill>
                  <a:schemeClr val="tx1"/>
                </a:solidFill>
                <a:effectLst/>
                <a:latin typeface="Arial" panose="020B0604020202020204" pitchFamily="34" charset="0"/>
              </a:rPr>
            </a:br>
            <a:r>
              <a:rPr lang="en-GB" b="1" dirty="0">
                <a:latin typeface="Bradley Hand ITC" panose="03070402050302030203" pitchFamily="66" charset="0"/>
              </a:rPr>
              <a:t> </a:t>
            </a:r>
          </a:p>
        </p:txBody>
      </p:sp>
      <p:sp>
        <p:nvSpPr>
          <p:cNvPr id="4" name="Rectangle 1">
            <a:extLst>
              <a:ext uri="{FF2B5EF4-FFF2-40B4-BE49-F238E27FC236}">
                <a16:creationId xmlns:a16="http://schemas.microsoft.com/office/drawing/2014/main" id="{35BA2FA8-561A-E249-EE5B-DF7533A9E086}"/>
              </a:ext>
            </a:extLst>
          </p:cNvPr>
          <p:cNvSpPr>
            <a:spLocks noGrp="1" noChangeArrowheads="1"/>
          </p:cNvSpPr>
          <p:nvPr>
            <p:ph idx="1"/>
          </p:nvPr>
        </p:nvSpPr>
        <p:spPr bwMode="auto">
          <a:xfrm>
            <a:off x="615950" y="2195164"/>
            <a:ext cx="11728450" cy="3363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rPr>
              <a:t>AI is transforming hotel operations with tools </a:t>
            </a:r>
            <a:r>
              <a:rPr lang="en-US" altLang="en-US" sz="1800" dirty="0"/>
              <a:t>such as</a:t>
            </a:r>
            <a:r>
              <a:rPr kumimoji="0" lang="en-US" altLang="en-US" sz="1800" b="0" i="0" u="none" strike="noStrike" cap="none" normalizeH="0" baseline="0" dirty="0">
                <a:ln>
                  <a:noFill/>
                </a:ln>
                <a:solidFill>
                  <a:schemeClr val="tx1"/>
                </a:solidFill>
                <a:effectLst/>
              </a:rPr>
              <a:t> chatbots, virtual </a:t>
            </a:r>
            <a:r>
              <a:rPr lang="en-US" altLang="en-US" dirty="0">
                <a:solidFill>
                  <a:schemeClr val="tx1"/>
                </a:solidFill>
              </a:rPr>
              <a:t>systems</a:t>
            </a:r>
            <a:r>
              <a:rPr kumimoji="0" lang="en-US" altLang="en-US" sz="1800" b="0" i="0" u="none" strike="noStrike" cap="none" normalizeH="0" baseline="0" dirty="0">
                <a:ln>
                  <a:noFill/>
                </a:ln>
                <a:solidFill>
                  <a:schemeClr val="tx1"/>
                </a:solidFill>
                <a:effectLst/>
              </a:rPr>
              <a:t>, and automated check-ins</a:t>
            </a:r>
            <a:r>
              <a:rPr lang="en-US" altLang="en-US" dirty="0">
                <a:solidFill>
                  <a:schemeClr val="tx1"/>
                </a:solidFill>
              </a:rPr>
              <a:t> (Ivanov &amp; Webster,2019).</a:t>
            </a:r>
            <a:endParaRPr kumimoji="0" lang="en-US"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rPr>
              <a:t>It improves efficiency, </a:t>
            </a:r>
            <a:r>
              <a:rPr kumimoji="0" lang="en-US" altLang="en-US" sz="1800" b="0" i="0" u="none" strike="noStrike" cap="none" normalizeH="0" baseline="0" dirty="0" err="1">
                <a:ln>
                  <a:noFill/>
                </a:ln>
                <a:solidFill>
                  <a:schemeClr val="tx1"/>
                </a:solidFill>
                <a:effectLst/>
              </a:rPr>
              <a:t>personalised</a:t>
            </a:r>
            <a:r>
              <a:rPr kumimoji="0" lang="en-US" altLang="en-US" sz="1800" b="0" i="0" u="none" strike="noStrike" cap="none" normalizeH="0" baseline="0" dirty="0">
                <a:ln>
                  <a:noFill/>
                </a:ln>
                <a:solidFill>
                  <a:schemeClr val="tx1"/>
                </a:solidFill>
                <a:effectLst/>
              </a:rPr>
              <a:t> services, and reduces routine tasks</a:t>
            </a:r>
            <a:r>
              <a:rPr lang="en-US" altLang="en-US" dirty="0">
                <a:solidFill>
                  <a:schemeClr val="tx1"/>
                </a:solidFill>
              </a:rPr>
              <a:t>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rPr>
              <a:t>AI adoption is crucial considering the growing demands of guests and workforce shortages</a:t>
            </a:r>
            <a:r>
              <a:rPr lang="en-US" altLang="en-US" dirty="0">
                <a:solidFill>
                  <a:schemeClr val="tx1"/>
                </a:solidFill>
              </a:rPr>
              <a:t> </a:t>
            </a:r>
            <a:r>
              <a:rPr kumimoji="0" lang="en-US" altLang="en-US" sz="1800" b="0" i="0" u="none" strike="noStrike" cap="none" normalizeH="0" baseline="0" dirty="0">
                <a:ln>
                  <a:noFill/>
                </a:ln>
                <a:solidFill>
                  <a:schemeClr val="tx1"/>
                </a:solidFill>
                <a:effectLst/>
              </a:rPr>
              <a:t>(</a:t>
            </a:r>
            <a:r>
              <a:rPr kumimoji="0" lang="en-US" altLang="en-US" sz="1800" b="0" i="0" u="none" strike="noStrike" cap="none" normalizeH="0" baseline="0" dirty="0" err="1">
                <a:ln>
                  <a:noFill/>
                </a:ln>
                <a:solidFill>
                  <a:schemeClr val="tx1"/>
                </a:solidFill>
                <a:effectLst/>
              </a:rPr>
              <a:t>Tussyadiah</a:t>
            </a:r>
            <a:r>
              <a:rPr kumimoji="0" lang="en-US" altLang="en-US" sz="1800" b="0" i="0" u="none" strike="noStrike" cap="none" normalizeH="0" baseline="0" dirty="0">
                <a:ln>
                  <a:noFill/>
                </a:ln>
                <a:solidFill>
                  <a:schemeClr val="tx1"/>
                </a:solidFill>
                <a:effectLst/>
              </a:rPr>
              <a:t>, 2020).</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rPr>
              <a:t>Al assists employees by handling responsibility for routine duties to ensure employees can concentrate on more complex and emotional functions.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rPr>
              <a:t>This study explores how AI and staff can enhance guest experiences.</a:t>
            </a:r>
          </a:p>
        </p:txBody>
      </p:sp>
      <p:pic>
        <p:nvPicPr>
          <p:cNvPr id="6" name="Picture 5" descr="A person typing on a computer&#10;&#10;AI-generated content may be incorrect.">
            <a:extLst>
              <a:ext uri="{FF2B5EF4-FFF2-40B4-BE49-F238E27FC236}">
                <a16:creationId xmlns:a16="http://schemas.microsoft.com/office/drawing/2014/main" id="{A5BE0242-5ACA-EA8A-0505-1126AA55BC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4283" y="4832350"/>
            <a:ext cx="2523066" cy="1892299"/>
          </a:xfrm>
          <a:prstGeom prst="ellipse">
            <a:avLst/>
          </a:prstGeom>
          <a:ln>
            <a:noFill/>
          </a:ln>
          <a:effectLst>
            <a:softEdge rad="112500"/>
          </a:effectLst>
        </p:spPr>
      </p:pic>
    </p:spTree>
    <p:extLst>
      <p:ext uri="{BB962C8B-B14F-4D97-AF65-F5344CB8AC3E}">
        <p14:creationId xmlns:p14="http://schemas.microsoft.com/office/powerpoint/2010/main" val="2484056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B03F9-9A23-DA18-CF22-C4A893635B2C}"/>
              </a:ext>
            </a:extLst>
          </p:cNvPr>
          <p:cNvSpPr>
            <a:spLocks noGrp="1"/>
          </p:cNvSpPr>
          <p:nvPr>
            <p:ph type="title"/>
          </p:nvPr>
        </p:nvSpPr>
        <p:spPr/>
        <p:txBody>
          <a:bodyPr>
            <a:normAutofit fontScale="90000"/>
          </a:bodyPr>
          <a:lstStyle/>
          <a:p>
            <a:pPr algn="ctr"/>
            <a:r>
              <a:rPr lang="en-GB" dirty="0"/>
              <a:t>LITERATURE REVIEW</a:t>
            </a:r>
            <a:br>
              <a:rPr lang="en-GB" dirty="0"/>
            </a:br>
            <a:endParaRPr lang="en-GB" dirty="0"/>
          </a:p>
        </p:txBody>
      </p:sp>
      <p:sp>
        <p:nvSpPr>
          <p:cNvPr id="3" name="Content Placeholder 2">
            <a:extLst>
              <a:ext uri="{FF2B5EF4-FFF2-40B4-BE49-F238E27FC236}">
                <a16:creationId xmlns:a16="http://schemas.microsoft.com/office/drawing/2014/main" id="{ABD7AA68-F364-586F-6053-6126EA4FC427}"/>
              </a:ext>
            </a:extLst>
          </p:cNvPr>
          <p:cNvSpPr>
            <a:spLocks noGrp="1"/>
          </p:cNvSpPr>
          <p:nvPr>
            <p:ph idx="1"/>
          </p:nvPr>
        </p:nvSpPr>
        <p:spPr>
          <a:xfrm>
            <a:off x="1154954" y="2603500"/>
            <a:ext cx="10579846" cy="3416300"/>
          </a:xfrm>
        </p:spPr>
        <p:txBody>
          <a:bodyPr>
            <a:normAutofit fontScale="92500"/>
          </a:bodyPr>
          <a:lstStyle/>
          <a:p>
            <a:pPr marL="0" indent="0">
              <a:buNone/>
            </a:pPr>
            <a:r>
              <a:rPr lang="en-GB" dirty="0"/>
              <a:t>AI in hotels: </a:t>
            </a:r>
          </a:p>
          <a:p>
            <a:r>
              <a:rPr lang="en-GB" dirty="0"/>
              <a:t>Enhancing the Tourists’ Experiences by:</a:t>
            </a:r>
          </a:p>
          <a:p>
            <a:pPr marL="0" indent="0" algn="just">
              <a:buNone/>
            </a:pPr>
            <a:r>
              <a:rPr lang="en-GB" dirty="0"/>
              <a:t> a)Creating customised meals and room suggestions based on guest data;</a:t>
            </a:r>
          </a:p>
          <a:p>
            <a:pPr marL="0" indent="0" algn="just">
              <a:buNone/>
            </a:pPr>
            <a:r>
              <a:rPr lang="en-GB" dirty="0"/>
              <a:t> b)Adapts room temperature and lighting to individual preferences (MDPI, 2024);</a:t>
            </a:r>
          </a:p>
          <a:p>
            <a:pPr marL="0" indent="0" algn="just">
              <a:buNone/>
            </a:pPr>
            <a:r>
              <a:rPr lang="en-GB" dirty="0"/>
              <a:t> c) Faster and more secure check-ins using fingerprints and visual identification (</a:t>
            </a:r>
            <a:r>
              <a:rPr lang="en-GB" dirty="0" err="1"/>
              <a:t>Tussyadiah</a:t>
            </a:r>
            <a:r>
              <a:rPr lang="en-GB" dirty="0"/>
              <a:t>, 2020)</a:t>
            </a:r>
          </a:p>
          <a:p>
            <a:pPr>
              <a:buFont typeface="Wingdings" panose="05000000000000000000" pitchFamily="2" charset="2"/>
              <a:buChar char="Ø"/>
            </a:pPr>
            <a:r>
              <a:rPr lang="en-GB" dirty="0"/>
              <a:t>Assisting employees by:</a:t>
            </a:r>
          </a:p>
          <a:p>
            <a:pPr marL="0" indent="0">
              <a:buNone/>
            </a:pPr>
            <a:r>
              <a:rPr lang="en-GB" dirty="0"/>
              <a:t> a)Chatbots that offer 24/7 multilingual assistance;</a:t>
            </a:r>
          </a:p>
          <a:p>
            <a:pPr marL="0" indent="0">
              <a:buNone/>
            </a:pPr>
            <a:r>
              <a:rPr lang="en-GB" dirty="0"/>
              <a:t> b)Tracking real-time customer reviews and reporting to employees when something needs proper attention.</a:t>
            </a:r>
          </a:p>
        </p:txBody>
      </p:sp>
    </p:spTree>
    <p:extLst>
      <p:ext uri="{BB962C8B-B14F-4D97-AF65-F5344CB8AC3E}">
        <p14:creationId xmlns:p14="http://schemas.microsoft.com/office/powerpoint/2010/main" val="312084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D123C6-D72E-D7EA-EACC-DBAE9A3B374B}"/>
              </a:ext>
            </a:extLst>
          </p:cNvPr>
          <p:cNvSpPr>
            <a:spLocks noGrp="1"/>
          </p:cNvSpPr>
          <p:nvPr>
            <p:ph idx="1"/>
          </p:nvPr>
        </p:nvSpPr>
        <p:spPr>
          <a:xfrm>
            <a:off x="825500" y="2355850"/>
            <a:ext cx="5111750" cy="4191000"/>
          </a:xfrm>
        </p:spPr>
        <p:txBody>
          <a:bodyPr>
            <a:normAutofit/>
          </a:bodyPr>
          <a:lstStyle/>
          <a:p>
            <a:pPr marL="0" indent="0">
              <a:buNone/>
            </a:pPr>
            <a:r>
              <a:rPr lang="en-GB" b="1" dirty="0">
                <a:solidFill>
                  <a:schemeClr val="tx1"/>
                </a:solidFill>
              </a:rPr>
              <a:t>Challenges of AI Integration in Hospitality</a:t>
            </a:r>
          </a:p>
          <a:p>
            <a:r>
              <a:rPr lang="en-GB" dirty="0">
                <a:solidFill>
                  <a:schemeClr val="tx1"/>
                </a:solidFill>
              </a:rPr>
              <a:t>Data privacy is crucial, and GDPR compliance and open data are necessary(</a:t>
            </a:r>
            <a:r>
              <a:rPr lang="en-GB" dirty="0" err="1">
                <a:solidFill>
                  <a:schemeClr val="tx1"/>
                </a:solidFill>
              </a:rPr>
              <a:t>Ranco</a:t>
            </a:r>
            <a:r>
              <a:rPr lang="en-GB" dirty="0">
                <a:solidFill>
                  <a:schemeClr val="tx1"/>
                </a:solidFill>
              </a:rPr>
              <a:t> </a:t>
            </a:r>
            <a:r>
              <a:rPr lang="en-GB" dirty="0" err="1">
                <a:solidFill>
                  <a:schemeClr val="tx1"/>
                </a:solidFill>
              </a:rPr>
              <a:t>Makivik</a:t>
            </a:r>
            <a:r>
              <a:rPr lang="en-GB" dirty="0">
                <a:solidFill>
                  <a:schemeClr val="tx1"/>
                </a:solidFill>
              </a:rPr>
              <a:t> et al., 2024)</a:t>
            </a:r>
          </a:p>
          <a:p>
            <a:r>
              <a:rPr lang="en-GB" dirty="0">
                <a:solidFill>
                  <a:schemeClr val="tx1"/>
                </a:solidFill>
              </a:rPr>
              <a:t>High costs of AI systems and ongoing maintenance challenge small hotels. </a:t>
            </a:r>
          </a:p>
          <a:p>
            <a:r>
              <a:rPr lang="en-GB" dirty="0"/>
              <a:t>The employee may worry about losing their job.</a:t>
            </a:r>
          </a:p>
          <a:p>
            <a:r>
              <a:rPr lang="en-GB" dirty="0"/>
              <a:t> </a:t>
            </a:r>
            <a:r>
              <a:rPr lang="en-US" dirty="0"/>
              <a:t>There is a need for technological abilities, training,</a:t>
            </a:r>
            <a:r>
              <a:rPr lang="en-GB" dirty="0"/>
              <a:t> and staff adaptability.</a:t>
            </a:r>
          </a:p>
        </p:txBody>
      </p:sp>
      <p:pic>
        <p:nvPicPr>
          <p:cNvPr id="6" name="Picture 5" descr="A room with a large display of robots and a large screen&#10;&#10;AI-generated content may be incorrect.">
            <a:extLst>
              <a:ext uri="{FF2B5EF4-FFF2-40B4-BE49-F238E27FC236}">
                <a16:creationId xmlns:a16="http://schemas.microsoft.com/office/drawing/2014/main" id="{C9E4EC08-564A-3011-90B0-E784AAD373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78600" y="2762250"/>
            <a:ext cx="4567238" cy="2609850"/>
          </a:xfrm>
          <a:prstGeom prst="rect">
            <a:avLst/>
          </a:prstGeom>
          <a:ln>
            <a:noFill/>
          </a:ln>
          <a:effectLst>
            <a:softEdge rad="112500"/>
          </a:effectLst>
        </p:spPr>
      </p:pic>
    </p:spTree>
    <p:extLst>
      <p:ext uri="{BB962C8B-B14F-4D97-AF65-F5344CB8AC3E}">
        <p14:creationId xmlns:p14="http://schemas.microsoft.com/office/powerpoint/2010/main" val="1454721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69DDD-3AAC-8409-1FEC-EF1122F433C9}"/>
              </a:ext>
            </a:extLst>
          </p:cNvPr>
          <p:cNvSpPr>
            <a:spLocks noGrp="1"/>
          </p:cNvSpPr>
          <p:nvPr>
            <p:ph type="title"/>
          </p:nvPr>
        </p:nvSpPr>
        <p:spPr/>
        <p:txBody>
          <a:bodyPr/>
          <a:lstStyle/>
          <a:p>
            <a:pPr algn="ctr"/>
            <a:r>
              <a:rPr lang="en-GB" dirty="0"/>
              <a:t>METHODOLOGY</a:t>
            </a:r>
          </a:p>
        </p:txBody>
      </p:sp>
      <p:sp>
        <p:nvSpPr>
          <p:cNvPr id="3" name="Content Placeholder 2">
            <a:extLst>
              <a:ext uri="{FF2B5EF4-FFF2-40B4-BE49-F238E27FC236}">
                <a16:creationId xmlns:a16="http://schemas.microsoft.com/office/drawing/2014/main" id="{59EC3CF8-2638-2316-9AAA-736C0C342396}"/>
              </a:ext>
            </a:extLst>
          </p:cNvPr>
          <p:cNvSpPr>
            <a:spLocks noGrp="1"/>
          </p:cNvSpPr>
          <p:nvPr>
            <p:ph idx="1"/>
          </p:nvPr>
        </p:nvSpPr>
        <p:spPr>
          <a:xfrm>
            <a:off x="1154954" y="2603500"/>
            <a:ext cx="8825659" cy="1568450"/>
          </a:xfrm>
        </p:spPr>
        <p:txBody>
          <a:bodyPr/>
          <a:lstStyle/>
          <a:p>
            <a:r>
              <a:rPr lang="en-GB" dirty="0"/>
              <a:t>Sources: Academic Journals, case studies, industry reports;</a:t>
            </a:r>
          </a:p>
          <a:p>
            <a:r>
              <a:rPr lang="en-GB" dirty="0"/>
              <a:t>Databases: Google Scholar, university library, hospitality journals;</a:t>
            </a:r>
          </a:p>
          <a:p>
            <a:r>
              <a:rPr lang="en-GB" dirty="0"/>
              <a:t>Keywords: “Al in Hospitality”, “hotel automation”.</a:t>
            </a:r>
          </a:p>
          <a:p>
            <a:endParaRPr lang="en-GB" dirty="0"/>
          </a:p>
        </p:txBody>
      </p:sp>
      <p:pic>
        <p:nvPicPr>
          <p:cNvPr id="5" name="Picture 4" descr="A stack of books with pages open&#10;&#10;AI-generated content may be incorrect.">
            <a:extLst>
              <a:ext uri="{FF2B5EF4-FFF2-40B4-BE49-F238E27FC236}">
                <a16:creationId xmlns:a16="http://schemas.microsoft.com/office/drawing/2014/main" id="{D05A44AE-AC45-B404-415B-E6EC2D8EE4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0200" y="4056062"/>
            <a:ext cx="3575050" cy="2681288"/>
          </a:xfrm>
          <a:prstGeom prst="ellipse">
            <a:avLst/>
          </a:prstGeom>
          <a:ln>
            <a:noFill/>
          </a:ln>
          <a:effectLst>
            <a:softEdge rad="112500"/>
          </a:effectLst>
        </p:spPr>
      </p:pic>
    </p:spTree>
    <p:extLst>
      <p:ext uri="{BB962C8B-B14F-4D97-AF65-F5344CB8AC3E}">
        <p14:creationId xmlns:p14="http://schemas.microsoft.com/office/powerpoint/2010/main" val="3408869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51FB0-8A51-9FD7-582C-0F82F430A4BA}"/>
              </a:ext>
            </a:extLst>
          </p:cNvPr>
          <p:cNvSpPr>
            <a:spLocks noGrp="1"/>
          </p:cNvSpPr>
          <p:nvPr>
            <p:ph type="title"/>
          </p:nvPr>
        </p:nvSpPr>
        <p:spPr/>
        <p:txBody>
          <a:bodyPr/>
          <a:lstStyle/>
          <a:p>
            <a:r>
              <a:rPr lang="en-GB" dirty="0"/>
              <a:t>Theme impact analysis: PEST Analysis</a:t>
            </a:r>
          </a:p>
        </p:txBody>
      </p:sp>
      <p:sp>
        <p:nvSpPr>
          <p:cNvPr id="3" name="Content Placeholder 2">
            <a:extLst>
              <a:ext uri="{FF2B5EF4-FFF2-40B4-BE49-F238E27FC236}">
                <a16:creationId xmlns:a16="http://schemas.microsoft.com/office/drawing/2014/main" id="{563F49ED-388C-3ADD-C8A7-6CA72974454C}"/>
              </a:ext>
            </a:extLst>
          </p:cNvPr>
          <p:cNvSpPr>
            <a:spLocks noGrp="1"/>
          </p:cNvSpPr>
          <p:nvPr>
            <p:ph idx="1"/>
          </p:nvPr>
        </p:nvSpPr>
        <p:spPr/>
        <p:txBody>
          <a:bodyPr/>
          <a:lstStyle/>
          <a:p>
            <a:pPr marL="0" indent="0">
              <a:buNone/>
            </a:pPr>
            <a:r>
              <a:rPr lang="en-GB" b="1" dirty="0"/>
              <a:t>Political Factors:</a:t>
            </a:r>
          </a:p>
          <a:p>
            <a:r>
              <a:rPr lang="en-GB" dirty="0"/>
              <a:t>Data privacy laws: GDPR requires strict data protection.</a:t>
            </a:r>
          </a:p>
          <a:p>
            <a:r>
              <a:rPr lang="en-GB" dirty="0"/>
              <a:t> Government regulation may delay AI automation to protect jobs.</a:t>
            </a:r>
          </a:p>
          <a:p>
            <a:endParaRPr lang="en-GB" dirty="0"/>
          </a:p>
          <a:p>
            <a:pPr marL="0" indent="0">
              <a:buNone/>
            </a:pPr>
            <a:r>
              <a:rPr lang="en-GB" b="1" dirty="0"/>
              <a:t>Economic Factors</a:t>
            </a:r>
          </a:p>
          <a:p>
            <a:r>
              <a:rPr lang="en-GB" dirty="0"/>
              <a:t>Al improves efficiency and reduces </a:t>
            </a:r>
            <a:r>
              <a:rPr lang="en-GB" dirty="0" err="1"/>
              <a:t>labor</a:t>
            </a:r>
            <a:r>
              <a:rPr lang="en-GB" dirty="0"/>
              <a:t> costs.</a:t>
            </a:r>
          </a:p>
          <a:p>
            <a:r>
              <a:rPr lang="en-GB" dirty="0"/>
              <a:t>High initial investment and inflation may slow adoption.</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3283441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5E77F4-658B-A96B-B804-C86B4970B853}"/>
              </a:ext>
            </a:extLst>
          </p:cNvPr>
          <p:cNvSpPr>
            <a:spLocks noGrp="1"/>
          </p:cNvSpPr>
          <p:nvPr>
            <p:ph idx="1"/>
          </p:nvPr>
        </p:nvSpPr>
        <p:spPr/>
        <p:txBody>
          <a:bodyPr>
            <a:normAutofit lnSpcReduction="10000"/>
          </a:bodyPr>
          <a:lstStyle/>
          <a:p>
            <a:pPr marL="0" indent="0">
              <a:buNone/>
            </a:pPr>
            <a:r>
              <a:rPr lang="en-GB" b="1" dirty="0"/>
              <a:t>Social Factors</a:t>
            </a:r>
          </a:p>
          <a:p>
            <a:r>
              <a:rPr lang="en-GB" dirty="0"/>
              <a:t>Al lacks human warmth, empathy, and emotional intelligence.</a:t>
            </a:r>
          </a:p>
          <a:p>
            <a:r>
              <a:rPr lang="en-GB" dirty="0"/>
              <a:t>Teenagers may welcome AL, but the elderly may find it impersonal and hard to use.</a:t>
            </a:r>
          </a:p>
          <a:p>
            <a:endParaRPr lang="en-GB" dirty="0"/>
          </a:p>
          <a:p>
            <a:pPr marL="0" indent="0">
              <a:buNone/>
            </a:pPr>
            <a:r>
              <a:rPr lang="en-GB" b="1" dirty="0"/>
              <a:t>Technological Factors</a:t>
            </a:r>
          </a:p>
          <a:p>
            <a:r>
              <a:rPr lang="en-GB" dirty="0"/>
              <a:t>Availability 24/7, with chatbots, mobile check-ins, and smart room controls.</a:t>
            </a:r>
          </a:p>
          <a:p>
            <a:r>
              <a:rPr lang="en-GB" dirty="0"/>
              <a:t>Use of facial recognition.</a:t>
            </a:r>
          </a:p>
          <a:p>
            <a:r>
              <a:rPr lang="en-GB" dirty="0"/>
              <a:t>Technology improves speed, consistency, and convenience.</a:t>
            </a:r>
          </a:p>
          <a:p>
            <a:endParaRPr lang="en-GB" dirty="0"/>
          </a:p>
        </p:txBody>
      </p:sp>
    </p:spTree>
    <p:extLst>
      <p:ext uri="{BB962C8B-B14F-4D97-AF65-F5344CB8AC3E}">
        <p14:creationId xmlns:p14="http://schemas.microsoft.com/office/powerpoint/2010/main" val="1152635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5D102-D348-A468-79B3-021910DE9280}"/>
              </a:ext>
            </a:extLst>
          </p:cNvPr>
          <p:cNvSpPr>
            <a:spLocks noGrp="1"/>
          </p:cNvSpPr>
          <p:nvPr>
            <p:ph type="title"/>
          </p:nvPr>
        </p:nvSpPr>
        <p:spPr/>
        <p:txBody>
          <a:bodyPr/>
          <a:lstStyle/>
          <a:p>
            <a:pPr algn="ctr"/>
            <a:r>
              <a:rPr lang="en-GB" dirty="0"/>
              <a:t>CONCLUSION</a:t>
            </a:r>
          </a:p>
        </p:txBody>
      </p:sp>
      <p:sp>
        <p:nvSpPr>
          <p:cNvPr id="3" name="Content Placeholder 2">
            <a:extLst>
              <a:ext uri="{FF2B5EF4-FFF2-40B4-BE49-F238E27FC236}">
                <a16:creationId xmlns:a16="http://schemas.microsoft.com/office/drawing/2014/main" id="{33478AEC-C442-05A6-426F-85009C1D78BA}"/>
              </a:ext>
            </a:extLst>
          </p:cNvPr>
          <p:cNvSpPr>
            <a:spLocks noGrp="1"/>
          </p:cNvSpPr>
          <p:nvPr>
            <p:ph idx="1"/>
          </p:nvPr>
        </p:nvSpPr>
        <p:spPr/>
        <p:txBody>
          <a:bodyPr/>
          <a:lstStyle/>
          <a:p>
            <a:r>
              <a:rPr lang="en-GB" dirty="0"/>
              <a:t>Al is a valuable tool in improving hospitality operations and guest services.</a:t>
            </a:r>
          </a:p>
          <a:p>
            <a:r>
              <a:rPr lang="en-GB" dirty="0"/>
              <a:t>Al should not replace human engagement, even when it increases productivity, speed, and customisation.</a:t>
            </a:r>
          </a:p>
          <a:p>
            <a:r>
              <a:rPr lang="en-GB" dirty="0"/>
              <a:t>Emotional connection, a friendly greeting, a genuine smile, and a compassionate service are never supposed to take possession of another person’s touch.</a:t>
            </a:r>
          </a:p>
        </p:txBody>
      </p:sp>
      <p:pic>
        <p:nvPicPr>
          <p:cNvPr id="5" name="Picture 4" descr="A hand reaching out to the side of a person's hand&#10;&#10;AI-generated content may be incorrect.">
            <a:extLst>
              <a:ext uri="{FF2B5EF4-FFF2-40B4-BE49-F238E27FC236}">
                <a16:creationId xmlns:a16="http://schemas.microsoft.com/office/drawing/2014/main" id="{2C6D3CB4-6E45-A082-A3F0-E828C97E6C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7958" y="4311650"/>
            <a:ext cx="2365442" cy="244575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692663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95AA3-DAC9-D150-E14A-69ED2B7EA6FD}"/>
              </a:ext>
            </a:extLst>
          </p:cNvPr>
          <p:cNvSpPr>
            <a:spLocks noGrp="1"/>
          </p:cNvSpPr>
          <p:nvPr>
            <p:ph type="title"/>
          </p:nvPr>
        </p:nvSpPr>
        <p:spPr/>
        <p:txBody>
          <a:bodyPr/>
          <a:lstStyle/>
          <a:p>
            <a:pPr algn="ctr"/>
            <a:r>
              <a:rPr lang="en-GB" dirty="0"/>
              <a:t>RECOMMENDATION</a:t>
            </a:r>
          </a:p>
        </p:txBody>
      </p:sp>
      <p:sp>
        <p:nvSpPr>
          <p:cNvPr id="3" name="Content Placeholder 2">
            <a:extLst>
              <a:ext uri="{FF2B5EF4-FFF2-40B4-BE49-F238E27FC236}">
                <a16:creationId xmlns:a16="http://schemas.microsoft.com/office/drawing/2014/main" id="{2176947D-C62C-4925-D888-978A2F0B7073}"/>
              </a:ext>
            </a:extLst>
          </p:cNvPr>
          <p:cNvSpPr>
            <a:spLocks noGrp="1"/>
          </p:cNvSpPr>
          <p:nvPr>
            <p:ph idx="1"/>
          </p:nvPr>
        </p:nvSpPr>
        <p:spPr/>
        <p:txBody>
          <a:bodyPr/>
          <a:lstStyle/>
          <a:p>
            <a:r>
              <a:rPr lang="en-GB" dirty="0"/>
              <a:t>AI should be used for boosting personnel as opposed to simply substituting them; </a:t>
            </a:r>
          </a:p>
          <a:p>
            <a:r>
              <a:rPr lang="en-GB" dirty="0"/>
              <a:t>Ensure strong data privacy and security, GDPR</a:t>
            </a:r>
          </a:p>
          <a:p>
            <a:r>
              <a:rPr lang="en-GB" dirty="0"/>
              <a:t>Offer both Al and traditional service options.</a:t>
            </a:r>
          </a:p>
        </p:txBody>
      </p:sp>
      <p:pic>
        <p:nvPicPr>
          <p:cNvPr id="5" name="Picture 4" descr="A hand holding a cup&#10;&#10;AI-generated content may be incorrect.">
            <a:extLst>
              <a:ext uri="{FF2B5EF4-FFF2-40B4-BE49-F238E27FC236}">
                <a16:creationId xmlns:a16="http://schemas.microsoft.com/office/drawing/2014/main" id="{0BBADBDF-7E27-9E61-017D-CE629526F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7106" y="4171950"/>
            <a:ext cx="7709261" cy="2306189"/>
          </a:xfrm>
          <a:prstGeom prst="rect">
            <a:avLst/>
          </a:prstGeom>
          <a:ln>
            <a:noFill/>
          </a:ln>
          <a:effectLst>
            <a:softEdge rad="112500"/>
          </a:effectLst>
        </p:spPr>
      </p:pic>
    </p:spTree>
    <p:extLst>
      <p:ext uri="{BB962C8B-B14F-4D97-AF65-F5344CB8AC3E}">
        <p14:creationId xmlns:p14="http://schemas.microsoft.com/office/powerpoint/2010/main" val="2167432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BC4CF-F9E4-ABDB-A959-E8A3821AFFC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71FA301-43D5-1394-336D-4678FD609CCE}"/>
              </a:ext>
            </a:extLst>
          </p:cNvPr>
          <p:cNvSpPr>
            <a:spLocks noGrp="1"/>
          </p:cNvSpPr>
          <p:nvPr>
            <p:ph idx="1"/>
          </p:nvPr>
        </p:nvSpPr>
        <p:spPr/>
        <p:txBody>
          <a:bodyPr>
            <a:normAutofit fontScale="47500" lnSpcReduction="20000"/>
          </a:bodyPr>
          <a:lstStyle/>
          <a:p>
            <a:endParaRPr lang="en-US" sz="1200" dirty="0"/>
          </a:p>
          <a:p>
            <a:pPr marL="342900" lvl="0" indent="-342900">
              <a:lnSpc>
                <a:spcPct val="115000"/>
              </a:lnSpc>
              <a:spcAft>
                <a:spcPts val="800"/>
              </a:spcAft>
              <a:buFont typeface="Wingdings 3" panose="05040102010807070707" pitchFamily="18" charset="2"/>
              <a:buChar char=""/>
              <a:tabLst>
                <a:tab pos="457200" algn="l"/>
              </a:tabLs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European Union. (2016). </a:t>
            </a:r>
            <a:r>
              <a:rPr lang="en-US" sz="1800" i="1" kern="100" dirty="0">
                <a:effectLst/>
                <a:latin typeface="Aptos" panose="020B0004020202020204" pitchFamily="34" charset="0"/>
                <a:ea typeface="Aptos" panose="020B0004020202020204" pitchFamily="34" charset="0"/>
                <a:cs typeface="Times New Roman" panose="02020603050405020304" pitchFamily="18" charset="0"/>
              </a:rPr>
              <a:t>Regulation (EU) 2016/679 of the European Parliament and of the Council of 27 April 2016 on the protection of natural persons with regard to the processing of personal data and on the free movement of such data (General Data Protection Regulation)</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Official Journal of the European Union, L119, pp.1–88. Available at: </a:t>
            </a:r>
            <a:r>
              <a:rPr lang="en-US"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https://gdpr-info.eu/</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[Accessed 19 May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3" panose="05040102010807070707" pitchFamily="18" charset="2"/>
              <a:buChar char=""/>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Ivanov, S. and Webster, C. (eds.) (2019)</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Robots, Artificial Intelligence, and Service Automation in Travel, Tourism and Hospitality</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Preliminary pages, pp.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i</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–xxii. Bingley: Emerald Publishing. Doi: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https://doi.org/10.1108/978-1-78756-687-320191014</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lvl="0" indent="-342900">
              <a:lnSpc>
                <a:spcPct val="115000"/>
              </a:lnSpc>
              <a:spcAft>
                <a:spcPts val="800"/>
              </a:spcAft>
              <a:buFont typeface="Wingdings 3" panose="05040102010807070707" pitchFamily="18"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‌MDPI. (2024). AI Impact on Hotel Guest Satisfaction via Tailor-Made Services.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Information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15(11), 700. Retrieved from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https://www.mdpi.com/2078-2489/15/11/700</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14 May 2025).</a:t>
            </a:r>
          </a:p>
          <a:p>
            <a:pPr marL="342900" lvl="0" indent="-342900">
              <a:lnSpc>
                <a:spcPct val="115000"/>
              </a:lnSpc>
              <a:spcAft>
                <a:spcPts val="800"/>
              </a:spcAft>
              <a:buFont typeface="Wingdings 3" panose="05040102010807070707" pitchFamily="18"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r>
              <a:rPr lang="en-US" sz="1800" kern="100" dirty="0" err="1">
                <a:effectLst/>
                <a:latin typeface="Aptos" panose="020B0004020202020204" pitchFamily="34" charset="0"/>
                <a:ea typeface="Aptos" panose="020B0004020202020204" pitchFamily="34" charset="0"/>
                <a:cs typeface="Times New Roman" panose="02020603050405020304" pitchFamily="18" charset="0"/>
              </a:rPr>
              <a:t>Morch</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A. (2024). </a:t>
            </a:r>
            <a:r>
              <a:rPr lang="en-US" sz="1800" i="1" kern="100" dirty="0">
                <a:effectLst/>
                <a:latin typeface="Aptos" panose="020B0004020202020204" pitchFamily="34" charset="0"/>
                <a:ea typeface="Aptos" panose="020B0004020202020204" pitchFamily="34" charset="0"/>
                <a:cs typeface="Times New Roman" panose="02020603050405020304" pitchFamily="18" charset="0"/>
              </a:rPr>
              <a:t>Impact of AI on Hotels: A New Skill Set for the Future</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[online] Hospitality Net. Available at: </a:t>
            </a:r>
            <a:r>
              <a:rPr lang="en-US"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https://www.hospitalitynet.org/opinion/4123766.html</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[Accessed 19 May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Wingdings 3" panose="05040102010807070707" pitchFamily="18" charset="2"/>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Ranko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Makivić</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Dragan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Vukolić</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Veljović</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S.,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Minja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Bolesnikov</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Lóránt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Dénes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Dávid,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Ivanišević</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Silić</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M. and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Gajić</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 (2024). AI Impact on Hotel Guest Satisfaction via Tailor-Made Services: A Case Study of Serbia and Hungary.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Information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[online] 15(11), pp.700–700.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doi:https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://doi.org/10.3390/info15110700.</a:t>
            </a:r>
          </a:p>
          <a:p>
            <a:pPr marL="342900" lvl="0" indent="-342900">
              <a:lnSpc>
                <a:spcPct val="115000"/>
              </a:lnSpc>
              <a:spcAft>
                <a:spcPts val="800"/>
              </a:spcAft>
              <a:buFont typeface="Wingdings 3" panose="05040102010807070707" pitchFamily="18" charset="2"/>
              <a:buChar char=""/>
              <a:tabLst>
                <a:tab pos="457200" algn="l"/>
              </a:tabLst>
            </a:pPr>
            <a:r>
              <a:rPr lang="en-GB" sz="1800" b="1" kern="100" dirty="0" err="1">
                <a:effectLst/>
                <a:latin typeface="Aptos" panose="020B0004020202020204" pitchFamily="34" charset="0"/>
                <a:ea typeface="Aptos" panose="020B0004020202020204" pitchFamily="34" charset="0"/>
                <a:cs typeface="Times New Roman" panose="02020603050405020304" pitchFamily="18" charset="0"/>
              </a:rPr>
              <a:t>Tussyadiah</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 I.</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(2020) ‘A review of research into automation in tourism: Launching the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Annals of Tourism Research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Curated Collection on Artificial Intelligence and Robotics in Tourism’,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Annals of Tourism Research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[online], 81, 102883. 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https://doi.org/10.1016/j.annals.2020.102883</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t>
            </a:r>
          </a:p>
          <a:p>
            <a:pPr algn="l"/>
            <a:endParaRPr lang="en-GB" sz="1200" b="0" i="0" dirty="0">
              <a:solidFill>
                <a:srgbClr val="000000"/>
              </a:solidFill>
              <a:effectLst/>
              <a:latin typeface="Calibri" panose="020F0502020204030204" pitchFamily="34" charset="0"/>
            </a:endParaRPr>
          </a:p>
          <a:p>
            <a:endParaRPr lang="en-US" sz="1200" dirty="0"/>
          </a:p>
          <a:p>
            <a:endParaRPr lang="en-US" sz="1200" dirty="0"/>
          </a:p>
          <a:p>
            <a:endParaRPr lang="en-US" sz="1200" dirty="0"/>
          </a:p>
          <a:p>
            <a:endParaRPr lang="en-US" sz="1200" dirty="0"/>
          </a:p>
          <a:p>
            <a:endParaRPr lang="en-US" sz="1200" dirty="0"/>
          </a:p>
          <a:p>
            <a:endParaRPr lang="en-US" sz="1200" dirty="0"/>
          </a:p>
          <a:p>
            <a:endParaRPr lang="en-GB" dirty="0"/>
          </a:p>
        </p:txBody>
      </p:sp>
    </p:spTree>
    <p:extLst>
      <p:ext uri="{BB962C8B-B14F-4D97-AF65-F5344CB8AC3E}">
        <p14:creationId xmlns:p14="http://schemas.microsoft.com/office/powerpoint/2010/main" val="1155812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words&#10;&#10;AI-generated content may be incorrect.">
            <a:extLst>
              <a:ext uri="{FF2B5EF4-FFF2-40B4-BE49-F238E27FC236}">
                <a16:creationId xmlns:a16="http://schemas.microsoft.com/office/drawing/2014/main" id="{658D7D78-3DBD-145B-04BD-9111BBDCE52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78806" y="2241042"/>
            <a:ext cx="4894988" cy="2775458"/>
          </a:xfrm>
          <a:prstGeom prst="ellipse">
            <a:avLst/>
          </a:prstGeom>
          <a:ln>
            <a:noFill/>
          </a:ln>
          <a:effectLst>
            <a:softEdge rad="112500"/>
          </a:effectLst>
        </p:spPr>
      </p:pic>
      <p:pic>
        <p:nvPicPr>
          <p:cNvPr id="7" name="Picture 6" descr="A logo with blue and green text&#10;&#10;AI-generated content may be incorrect.">
            <a:extLst>
              <a:ext uri="{FF2B5EF4-FFF2-40B4-BE49-F238E27FC236}">
                <a16:creationId xmlns:a16="http://schemas.microsoft.com/office/drawing/2014/main" id="{72E2D697-4EDC-43D1-6E60-BEAB33FF00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5249" y="3549650"/>
            <a:ext cx="3503839" cy="1962150"/>
          </a:xfrm>
          <a:prstGeom prst="ellipse">
            <a:avLst/>
          </a:prstGeom>
          <a:ln>
            <a:noFill/>
          </a:ln>
          <a:effectLst>
            <a:softEdge rad="112500"/>
          </a:effectLst>
        </p:spPr>
      </p:pic>
    </p:spTree>
    <p:extLst>
      <p:ext uri="{BB962C8B-B14F-4D97-AF65-F5344CB8AC3E}">
        <p14:creationId xmlns:p14="http://schemas.microsoft.com/office/powerpoint/2010/main" val="858106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432</TotalTime>
  <Words>900</Words>
  <Application>Microsoft Office PowerPoint</Application>
  <PresentationFormat>Widescreen</PresentationFormat>
  <Paragraphs>76</Paragraphs>
  <Slides>11</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Aptos</vt:lpstr>
      <vt:lpstr>Arial</vt:lpstr>
      <vt:lpstr>Bradley Hand ITC</vt:lpstr>
      <vt:lpstr>Calibri</vt:lpstr>
      <vt:lpstr>Century Gothic</vt:lpstr>
      <vt:lpstr>Times New Roman</vt:lpstr>
      <vt:lpstr>Wingdings</vt:lpstr>
      <vt:lpstr>Wingdings 3</vt:lpstr>
      <vt:lpstr>Ion Boardroom</vt:lpstr>
      <vt:lpstr>Contemporary Themes in the Hotel and Hospitality Sector  Module code: BMIH6001 The future of work: Artificial Intelligence and human collaboration in hotel and hospitality  AI for guest service </vt:lpstr>
      <vt:lpstr>INTRODUCTION AL IN HOSPITALITY  </vt:lpstr>
      <vt:lpstr>LITERATURE REVIEW </vt:lpstr>
      <vt:lpstr>PowerPoint Presentation</vt:lpstr>
      <vt:lpstr>METHODOLOGY</vt:lpstr>
      <vt:lpstr>Theme impact analysis: PEST Analysis</vt:lpstr>
      <vt:lpstr>PowerPoint Presentation</vt:lpstr>
      <vt:lpstr>CONCLUSION</vt:lpstr>
      <vt:lpstr>RECOMMENDATION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Darius Condescu</dc:creator>
  <cp:lastModifiedBy>Darius Condescu</cp:lastModifiedBy>
  <cp:revision>50</cp:revision>
  <dcterms:created xsi:type="dcterms:W3CDTF">2025-05-19T14:09:59Z</dcterms:created>
  <dcterms:modified xsi:type="dcterms:W3CDTF">2025-06-09T21:58:45Z</dcterms:modified>
</cp:coreProperties>
</file>