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3"/>
  </p:notesMasterIdLst>
  <p:handoutMasterIdLst>
    <p:handoutMasterId r:id="rId44"/>
  </p:handoutMasterIdLst>
  <p:sldIdLst>
    <p:sldId id="256" r:id="rId2"/>
    <p:sldId id="295" r:id="rId3"/>
    <p:sldId id="297" r:id="rId4"/>
    <p:sldId id="257" r:id="rId5"/>
    <p:sldId id="298" r:id="rId6"/>
    <p:sldId id="260" r:id="rId7"/>
    <p:sldId id="312" r:id="rId8"/>
    <p:sldId id="315" r:id="rId9"/>
    <p:sldId id="317" r:id="rId10"/>
    <p:sldId id="316" r:id="rId11"/>
    <p:sldId id="318" r:id="rId12"/>
    <p:sldId id="262" r:id="rId13"/>
    <p:sldId id="313" r:id="rId14"/>
    <p:sldId id="263" r:id="rId15"/>
    <p:sldId id="320" r:id="rId16"/>
    <p:sldId id="321" r:id="rId17"/>
    <p:sldId id="293" r:id="rId18"/>
    <p:sldId id="322" r:id="rId19"/>
    <p:sldId id="323" r:id="rId20"/>
    <p:sldId id="324" r:id="rId21"/>
    <p:sldId id="325" r:id="rId22"/>
    <p:sldId id="326" r:id="rId23"/>
    <p:sldId id="327" r:id="rId24"/>
    <p:sldId id="328" r:id="rId25"/>
    <p:sldId id="329" r:id="rId26"/>
    <p:sldId id="330" r:id="rId27"/>
    <p:sldId id="331" r:id="rId28"/>
    <p:sldId id="332" r:id="rId29"/>
    <p:sldId id="314" r:id="rId30"/>
    <p:sldId id="303" r:id="rId31"/>
    <p:sldId id="273" r:id="rId32"/>
    <p:sldId id="336" r:id="rId33"/>
    <p:sldId id="333" r:id="rId34"/>
    <p:sldId id="334" r:id="rId35"/>
    <p:sldId id="335" r:id="rId36"/>
    <p:sldId id="274" r:id="rId37"/>
    <p:sldId id="275" r:id="rId38"/>
    <p:sldId id="285" r:id="rId39"/>
    <p:sldId id="289" r:id="rId40"/>
    <p:sldId id="304" r:id="rId41"/>
    <p:sldId id="290"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54C369-0450-40DA-9605-118B1084326D}" v="457" dt="2023-07-04T12:16:21.1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7" d="100"/>
          <a:sy n="97" d="100"/>
        </p:scale>
        <p:origin x="103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in Barr" userId="b0272536-ba4e-47f6-aa3e-aa9b228c20e7" providerId="ADAL" clId="{1454C369-0450-40DA-9605-118B1084326D}"/>
    <pc:docChg chg="undo custSel addSld delSld modSld sldOrd">
      <pc:chgData name="Colin Barr" userId="b0272536-ba4e-47f6-aa3e-aa9b228c20e7" providerId="ADAL" clId="{1454C369-0450-40DA-9605-118B1084326D}" dt="2023-07-04T12:16:22.334" v="1205" actId="1076"/>
      <pc:docMkLst>
        <pc:docMk/>
      </pc:docMkLst>
      <pc:sldChg chg="addSp modSp mod">
        <pc:chgData name="Colin Barr" userId="b0272536-ba4e-47f6-aa3e-aa9b228c20e7" providerId="ADAL" clId="{1454C369-0450-40DA-9605-118B1084326D}" dt="2023-07-04T11:07:44.788" v="972" actId="1076"/>
        <pc:sldMkLst>
          <pc:docMk/>
          <pc:sldMk cId="0" sldId="256"/>
        </pc:sldMkLst>
        <pc:spChg chg="mod">
          <ac:chgData name="Colin Barr" userId="b0272536-ba4e-47f6-aa3e-aa9b228c20e7" providerId="ADAL" clId="{1454C369-0450-40DA-9605-118B1084326D}" dt="2023-07-04T11:07:33.188" v="968"/>
          <ac:spMkLst>
            <pc:docMk/>
            <pc:sldMk cId="0" sldId="256"/>
            <ac:spMk id="2050" creationId="{00000000-0000-0000-0000-000000000000}"/>
          </ac:spMkLst>
        </pc:spChg>
        <pc:picChg chg="add mod">
          <ac:chgData name="Colin Barr" userId="b0272536-ba4e-47f6-aa3e-aa9b228c20e7" providerId="ADAL" clId="{1454C369-0450-40DA-9605-118B1084326D}" dt="2023-07-04T11:07:44.788" v="972" actId="1076"/>
          <ac:picMkLst>
            <pc:docMk/>
            <pc:sldMk cId="0" sldId="256"/>
            <ac:picMk id="3" creationId="{F8B0D91D-B65B-6363-3CAF-D0809296E567}"/>
          </ac:picMkLst>
        </pc:picChg>
      </pc:sldChg>
      <pc:sldChg chg="del">
        <pc:chgData name="Colin Barr" userId="b0272536-ba4e-47f6-aa3e-aa9b228c20e7" providerId="ADAL" clId="{1454C369-0450-40DA-9605-118B1084326D}" dt="2023-07-04T11:08:04.882" v="973" actId="47"/>
        <pc:sldMkLst>
          <pc:docMk/>
          <pc:sldMk cId="0" sldId="261"/>
        </pc:sldMkLst>
      </pc:sldChg>
      <pc:sldChg chg="addSp modSp mod ord modAnim">
        <pc:chgData name="Colin Barr" userId="b0272536-ba4e-47f6-aa3e-aa9b228c20e7" providerId="ADAL" clId="{1454C369-0450-40DA-9605-118B1084326D}" dt="2023-07-04T12:05:27.818" v="1035" actId="14100"/>
        <pc:sldMkLst>
          <pc:docMk/>
          <pc:sldMk cId="0" sldId="262"/>
        </pc:sldMkLst>
        <pc:spChg chg="mod">
          <ac:chgData name="Colin Barr" userId="b0272536-ba4e-47f6-aa3e-aa9b228c20e7" providerId="ADAL" clId="{1454C369-0450-40DA-9605-118B1084326D}" dt="2023-07-04T09:27:43.406" v="153" actId="20577"/>
          <ac:spMkLst>
            <pc:docMk/>
            <pc:sldMk cId="0" sldId="262"/>
            <ac:spMk id="8194" creationId="{00000000-0000-0000-0000-000000000000}"/>
          </ac:spMkLst>
        </pc:spChg>
        <pc:spChg chg="mod">
          <ac:chgData name="Colin Barr" userId="b0272536-ba4e-47f6-aa3e-aa9b228c20e7" providerId="ADAL" clId="{1454C369-0450-40DA-9605-118B1084326D}" dt="2023-07-04T09:22:12.327" v="118" actId="20577"/>
          <ac:spMkLst>
            <pc:docMk/>
            <pc:sldMk cId="0" sldId="262"/>
            <ac:spMk id="15363" creationId="{00000000-0000-0000-0000-000000000000}"/>
          </ac:spMkLst>
        </pc:spChg>
        <pc:picChg chg="add mod">
          <ac:chgData name="Colin Barr" userId="b0272536-ba4e-47f6-aa3e-aa9b228c20e7" providerId="ADAL" clId="{1454C369-0450-40DA-9605-118B1084326D}" dt="2023-07-04T12:05:27.818" v="1035" actId="14100"/>
          <ac:picMkLst>
            <pc:docMk/>
            <pc:sldMk cId="0" sldId="262"/>
            <ac:picMk id="2" creationId="{29DD3C81-CD31-853F-CA7F-33F67AB09755}"/>
          </ac:picMkLst>
        </pc:picChg>
      </pc:sldChg>
      <pc:sldChg chg="addSp delSp modSp mod ord delAnim">
        <pc:chgData name="Colin Barr" userId="b0272536-ba4e-47f6-aa3e-aa9b228c20e7" providerId="ADAL" clId="{1454C369-0450-40DA-9605-118B1084326D}" dt="2023-07-04T12:05:45.518" v="1038" actId="14100"/>
        <pc:sldMkLst>
          <pc:docMk/>
          <pc:sldMk cId="0" sldId="263"/>
        </pc:sldMkLst>
        <pc:spChg chg="add del mod">
          <ac:chgData name="Colin Barr" userId="b0272536-ba4e-47f6-aa3e-aa9b228c20e7" providerId="ADAL" clId="{1454C369-0450-40DA-9605-118B1084326D}" dt="2023-07-04T09:31:20.373" v="206" actId="478"/>
          <ac:spMkLst>
            <pc:docMk/>
            <pc:sldMk cId="0" sldId="263"/>
            <ac:spMk id="3" creationId="{1ACF2055-9D2E-834F-7AC8-61B57C44DFB1}"/>
          </ac:spMkLst>
        </pc:spChg>
        <pc:spChg chg="del mod">
          <ac:chgData name="Colin Barr" userId="b0272536-ba4e-47f6-aa3e-aa9b228c20e7" providerId="ADAL" clId="{1454C369-0450-40DA-9605-118B1084326D}" dt="2023-07-04T09:30:23.101" v="200" actId="478"/>
          <ac:spMkLst>
            <pc:docMk/>
            <pc:sldMk cId="0" sldId="263"/>
            <ac:spMk id="4" creationId="{00000000-0000-0000-0000-000000000000}"/>
          </ac:spMkLst>
        </pc:spChg>
        <pc:spChg chg="add del mod">
          <ac:chgData name="Colin Barr" userId="b0272536-ba4e-47f6-aa3e-aa9b228c20e7" providerId="ADAL" clId="{1454C369-0450-40DA-9605-118B1084326D}" dt="2023-07-04T09:31:14.970" v="204" actId="478"/>
          <ac:spMkLst>
            <pc:docMk/>
            <pc:sldMk cId="0" sldId="263"/>
            <ac:spMk id="6" creationId="{3BBE34AC-B331-4428-8002-3DF414E22704}"/>
          </ac:spMkLst>
        </pc:spChg>
        <pc:spChg chg="add mod">
          <ac:chgData name="Colin Barr" userId="b0272536-ba4e-47f6-aa3e-aa9b228c20e7" providerId="ADAL" clId="{1454C369-0450-40DA-9605-118B1084326D}" dt="2023-07-04T10:07:37.613" v="463" actId="20577"/>
          <ac:spMkLst>
            <pc:docMk/>
            <pc:sldMk cId="0" sldId="263"/>
            <ac:spMk id="8" creationId="{4FCE160A-9D49-942E-5892-4755A9E95D92}"/>
          </ac:spMkLst>
        </pc:spChg>
        <pc:spChg chg="mod">
          <ac:chgData name="Colin Barr" userId="b0272536-ba4e-47f6-aa3e-aa9b228c20e7" providerId="ADAL" clId="{1454C369-0450-40DA-9605-118B1084326D}" dt="2023-07-04T10:10:38.644" v="547" actId="255"/>
          <ac:spMkLst>
            <pc:docMk/>
            <pc:sldMk cId="0" sldId="263"/>
            <ac:spMk id="9218" creationId="{00000000-0000-0000-0000-000000000000}"/>
          </ac:spMkLst>
        </pc:spChg>
        <pc:spChg chg="del">
          <ac:chgData name="Colin Barr" userId="b0272536-ba4e-47f6-aa3e-aa9b228c20e7" providerId="ADAL" clId="{1454C369-0450-40DA-9605-118B1084326D}" dt="2023-07-04T09:30:18.232" v="198" actId="478"/>
          <ac:spMkLst>
            <pc:docMk/>
            <pc:sldMk cId="0" sldId="263"/>
            <ac:spMk id="9219" creationId="{00000000-0000-0000-0000-000000000000}"/>
          </ac:spMkLst>
        </pc:spChg>
        <pc:picChg chg="add mod">
          <ac:chgData name="Colin Barr" userId="b0272536-ba4e-47f6-aa3e-aa9b228c20e7" providerId="ADAL" clId="{1454C369-0450-40DA-9605-118B1084326D}" dt="2023-07-04T12:05:45.518" v="1038" actId="14100"/>
          <ac:picMkLst>
            <pc:docMk/>
            <pc:sldMk cId="0" sldId="263"/>
            <ac:picMk id="9" creationId="{AECE0D10-8CD3-384C-BBAF-3E37F5F35C4F}"/>
          </ac:picMkLst>
        </pc:picChg>
      </pc:sldChg>
      <pc:sldChg chg="del">
        <pc:chgData name="Colin Barr" userId="b0272536-ba4e-47f6-aa3e-aa9b228c20e7" providerId="ADAL" clId="{1454C369-0450-40DA-9605-118B1084326D}" dt="2023-07-04T09:33:39.294" v="231" actId="2696"/>
        <pc:sldMkLst>
          <pc:docMk/>
          <pc:sldMk cId="0" sldId="264"/>
        </pc:sldMkLst>
      </pc:sldChg>
      <pc:sldChg chg="modSp del modAnim">
        <pc:chgData name="Colin Barr" userId="b0272536-ba4e-47f6-aa3e-aa9b228c20e7" providerId="ADAL" clId="{1454C369-0450-40DA-9605-118B1084326D}" dt="2023-07-04T09:34:21.169" v="235" actId="2696"/>
        <pc:sldMkLst>
          <pc:docMk/>
          <pc:sldMk cId="0" sldId="265"/>
        </pc:sldMkLst>
        <pc:spChg chg="mod">
          <ac:chgData name="Colin Barr" userId="b0272536-ba4e-47f6-aa3e-aa9b228c20e7" providerId="ADAL" clId="{1454C369-0450-40DA-9605-118B1084326D}" dt="2023-07-04T09:34:09.384" v="234" actId="20577"/>
          <ac:spMkLst>
            <pc:docMk/>
            <pc:sldMk cId="0" sldId="265"/>
            <ac:spMk id="19459" creationId="{00000000-0000-0000-0000-000000000000}"/>
          </ac:spMkLst>
        </pc:spChg>
      </pc:sldChg>
      <pc:sldChg chg="del">
        <pc:chgData name="Colin Barr" userId="b0272536-ba4e-47f6-aa3e-aa9b228c20e7" providerId="ADAL" clId="{1454C369-0450-40DA-9605-118B1084326D}" dt="2023-07-04T10:11:10.020" v="548" actId="47"/>
        <pc:sldMkLst>
          <pc:docMk/>
          <pc:sldMk cId="0" sldId="266"/>
        </pc:sldMkLst>
      </pc:sldChg>
      <pc:sldChg chg="del">
        <pc:chgData name="Colin Barr" userId="b0272536-ba4e-47f6-aa3e-aa9b228c20e7" providerId="ADAL" clId="{1454C369-0450-40DA-9605-118B1084326D}" dt="2023-07-04T10:11:12.282" v="549" actId="47"/>
        <pc:sldMkLst>
          <pc:docMk/>
          <pc:sldMk cId="0" sldId="267"/>
        </pc:sldMkLst>
      </pc:sldChg>
      <pc:sldChg chg="del">
        <pc:chgData name="Colin Barr" userId="b0272536-ba4e-47f6-aa3e-aa9b228c20e7" providerId="ADAL" clId="{1454C369-0450-40DA-9605-118B1084326D}" dt="2023-07-04T10:11:16.017" v="550" actId="47"/>
        <pc:sldMkLst>
          <pc:docMk/>
          <pc:sldMk cId="0" sldId="268"/>
        </pc:sldMkLst>
      </pc:sldChg>
      <pc:sldChg chg="del">
        <pc:chgData name="Colin Barr" userId="b0272536-ba4e-47f6-aa3e-aa9b228c20e7" providerId="ADAL" clId="{1454C369-0450-40DA-9605-118B1084326D}" dt="2023-07-04T10:11:18.892" v="551" actId="47"/>
        <pc:sldMkLst>
          <pc:docMk/>
          <pc:sldMk cId="0" sldId="269"/>
        </pc:sldMkLst>
      </pc:sldChg>
      <pc:sldChg chg="del">
        <pc:chgData name="Colin Barr" userId="b0272536-ba4e-47f6-aa3e-aa9b228c20e7" providerId="ADAL" clId="{1454C369-0450-40DA-9605-118B1084326D}" dt="2023-07-04T10:11:21.020" v="552" actId="47"/>
        <pc:sldMkLst>
          <pc:docMk/>
          <pc:sldMk cId="0" sldId="270"/>
        </pc:sldMkLst>
      </pc:sldChg>
      <pc:sldChg chg="del">
        <pc:chgData name="Colin Barr" userId="b0272536-ba4e-47f6-aa3e-aa9b228c20e7" providerId="ADAL" clId="{1454C369-0450-40DA-9605-118B1084326D}" dt="2023-07-04T10:11:22.851" v="553" actId="47"/>
        <pc:sldMkLst>
          <pc:docMk/>
          <pc:sldMk cId="0" sldId="271"/>
        </pc:sldMkLst>
      </pc:sldChg>
      <pc:sldChg chg="modSp mod ord modAnim">
        <pc:chgData name="Colin Barr" userId="b0272536-ba4e-47f6-aa3e-aa9b228c20e7" providerId="ADAL" clId="{1454C369-0450-40DA-9605-118B1084326D}" dt="2023-07-04T12:12:32.253" v="1091"/>
        <pc:sldMkLst>
          <pc:docMk/>
          <pc:sldMk cId="0" sldId="273"/>
        </pc:sldMkLst>
        <pc:spChg chg="mod">
          <ac:chgData name="Colin Barr" userId="b0272536-ba4e-47f6-aa3e-aa9b228c20e7" providerId="ADAL" clId="{1454C369-0450-40DA-9605-118B1084326D}" dt="2023-07-04T10:26:24.209" v="805" actId="20577"/>
          <ac:spMkLst>
            <pc:docMk/>
            <pc:sldMk cId="0" sldId="273"/>
            <ac:spMk id="21506" creationId="{00000000-0000-0000-0000-000000000000}"/>
          </ac:spMkLst>
        </pc:spChg>
        <pc:spChg chg="mod">
          <ac:chgData name="Colin Barr" userId="b0272536-ba4e-47f6-aa3e-aa9b228c20e7" providerId="ADAL" clId="{1454C369-0450-40DA-9605-118B1084326D}" dt="2023-07-04T10:25:34.770" v="747" actId="20577"/>
          <ac:spMkLst>
            <pc:docMk/>
            <pc:sldMk cId="0" sldId="273"/>
            <ac:spMk id="29699" creationId="{00000000-0000-0000-0000-000000000000}"/>
          </ac:spMkLst>
        </pc:spChg>
      </pc:sldChg>
      <pc:sldChg chg="addSp modSp mod">
        <pc:chgData name="Colin Barr" userId="b0272536-ba4e-47f6-aa3e-aa9b228c20e7" providerId="ADAL" clId="{1454C369-0450-40DA-9605-118B1084326D}" dt="2023-07-04T12:14:19.484" v="1188" actId="1076"/>
        <pc:sldMkLst>
          <pc:docMk/>
          <pc:sldMk cId="0" sldId="274"/>
        </pc:sldMkLst>
        <pc:spChg chg="mod">
          <ac:chgData name="Colin Barr" userId="b0272536-ba4e-47f6-aa3e-aa9b228c20e7" providerId="ADAL" clId="{1454C369-0450-40DA-9605-118B1084326D}" dt="2023-07-04T10:26:47.500" v="808" actId="33524"/>
          <ac:spMkLst>
            <pc:docMk/>
            <pc:sldMk cId="0" sldId="274"/>
            <ac:spMk id="30723" creationId="{00000000-0000-0000-0000-000000000000}"/>
          </ac:spMkLst>
        </pc:spChg>
        <pc:spChg chg="mod">
          <ac:chgData name="Colin Barr" userId="b0272536-ba4e-47f6-aa3e-aa9b228c20e7" providerId="ADAL" clId="{1454C369-0450-40DA-9605-118B1084326D}" dt="2023-07-04T10:26:36.939" v="807" actId="1076"/>
          <ac:spMkLst>
            <pc:docMk/>
            <pc:sldMk cId="0" sldId="274"/>
            <ac:spMk id="30724" creationId="{00000000-0000-0000-0000-000000000000}"/>
          </ac:spMkLst>
        </pc:spChg>
        <pc:picChg chg="add mod">
          <ac:chgData name="Colin Barr" userId="b0272536-ba4e-47f6-aa3e-aa9b228c20e7" providerId="ADAL" clId="{1454C369-0450-40DA-9605-118B1084326D}" dt="2023-07-04T12:14:19.484" v="1188" actId="1076"/>
          <ac:picMkLst>
            <pc:docMk/>
            <pc:sldMk cId="0" sldId="274"/>
            <ac:picMk id="2" creationId="{46196516-354D-799E-9678-78783533B56E}"/>
          </ac:picMkLst>
        </pc:picChg>
      </pc:sldChg>
      <pc:sldChg chg="addSp modSp mod modAnim">
        <pc:chgData name="Colin Barr" userId="b0272536-ba4e-47f6-aa3e-aa9b228c20e7" providerId="ADAL" clId="{1454C369-0450-40DA-9605-118B1084326D}" dt="2023-07-04T12:14:44.251" v="1193" actId="1076"/>
        <pc:sldMkLst>
          <pc:docMk/>
          <pc:sldMk cId="0" sldId="275"/>
        </pc:sldMkLst>
        <pc:spChg chg="mod">
          <ac:chgData name="Colin Barr" userId="b0272536-ba4e-47f6-aa3e-aa9b228c20e7" providerId="ADAL" clId="{1454C369-0450-40DA-9605-118B1084326D}" dt="2023-07-04T11:59:48.632" v="987" actId="1076"/>
          <ac:spMkLst>
            <pc:docMk/>
            <pc:sldMk cId="0" sldId="275"/>
            <ac:spMk id="23554" creationId="{00000000-0000-0000-0000-000000000000}"/>
          </ac:spMkLst>
        </pc:spChg>
        <pc:spChg chg="mod">
          <ac:chgData name="Colin Barr" userId="b0272536-ba4e-47f6-aa3e-aa9b228c20e7" providerId="ADAL" clId="{1454C369-0450-40DA-9605-118B1084326D}" dt="2023-07-04T12:14:44.251" v="1193" actId="1076"/>
          <ac:spMkLst>
            <pc:docMk/>
            <pc:sldMk cId="0" sldId="275"/>
            <ac:spMk id="31747" creationId="{00000000-0000-0000-0000-000000000000}"/>
          </ac:spMkLst>
        </pc:spChg>
        <pc:spChg chg="mod">
          <ac:chgData name="Colin Barr" userId="b0272536-ba4e-47f6-aa3e-aa9b228c20e7" providerId="ADAL" clId="{1454C369-0450-40DA-9605-118B1084326D}" dt="2023-07-04T12:14:40.527" v="1192" actId="1076"/>
          <ac:spMkLst>
            <pc:docMk/>
            <pc:sldMk cId="0" sldId="275"/>
            <ac:spMk id="31748" creationId="{00000000-0000-0000-0000-000000000000}"/>
          </ac:spMkLst>
        </pc:spChg>
        <pc:picChg chg="add mod">
          <ac:chgData name="Colin Barr" userId="b0272536-ba4e-47f6-aa3e-aa9b228c20e7" providerId="ADAL" clId="{1454C369-0450-40DA-9605-118B1084326D}" dt="2023-07-04T12:14:37.318" v="1191" actId="14100"/>
          <ac:picMkLst>
            <pc:docMk/>
            <pc:sldMk cId="0" sldId="275"/>
            <ac:picMk id="2" creationId="{B6ADBA53-7233-619E-220D-3E1018F724E0}"/>
          </ac:picMkLst>
        </pc:picChg>
      </pc:sldChg>
      <pc:sldChg chg="del">
        <pc:chgData name="Colin Barr" userId="b0272536-ba4e-47f6-aa3e-aa9b228c20e7" providerId="ADAL" clId="{1454C369-0450-40DA-9605-118B1084326D}" dt="2023-07-04T12:00:40.612" v="989" actId="47"/>
        <pc:sldMkLst>
          <pc:docMk/>
          <pc:sldMk cId="0" sldId="283"/>
        </pc:sldMkLst>
      </pc:sldChg>
      <pc:sldChg chg="addSp modSp mod ord">
        <pc:chgData name="Colin Barr" userId="b0272536-ba4e-47f6-aa3e-aa9b228c20e7" providerId="ADAL" clId="{1454C369-0450-40DA-9605-118B1084326D}" dt="2023-07-04T12:15:13.277" v="1195" actId="1076"/>
        <pc:sldMkLst>
          <pc:docMk/>
          <pc:sldMk cId="0" sldId="285"/>
        </pc:sldMkLst>
        <pc:spChg chg="mod">
          <ac:chgData name="Colin Barr" userId="b0272536-ba4e-47f6-aa3e-aa9b228c20e7" providerId="ADAL" clId="{1454C369-0450-40DA-9605-118B1084326D}" dt="2023-07-04T12:01:15.328" v="994" actId="14100"/>
          <ac:spMkLst>
            <pc:docMk/>
            <pc:sldMk cId="0" sldId="285"/>
            <ac:spMk id="33794" creationId="{00000000-0000-0000-0000-000000000000}"/>
          </ac:spMkLst>
        </pc:spChg>
        <pc:spChg chg="mod">
          <ac:chgData name="Colin Barr" userId="b0272536-ba4e-47f6-aa3e-aa9b228c20e7" providerId="ADAL" clId="{1454C369-0450-40DA-9605-118B1084326D}" dt="2023-07-04T12:01:21.655" v="999" actId="20577"/>
          <ac:spMkLst>
            <pc:docMk/>
            <pc:sldMk cId="0" sldId="285"/>
            <ac:spMk id="33795" creationId="{00000000-0000-0000-0000-000000000000}"/>
          </ac:spMkLst>
        </pc:spChg>
        <pc:picChg chg="add mod">
          <ac:chgData name="Colin Barr" userId="b0272536-ba4e-47f6-aa3e-aa9b228c20e7" providerId="ADAL" clId="{1454C369-0450-40DA-9605-118B1084326D}" dt="2023-07-04T12:15:13.277" v="1195" actId="1076"/>
          <ac:picMkLst>
            <pc:docMk/>
            <pc:sldMk cId="0" sldId="285"/>
            <ac:picMk id="2" creationId="{BD08BA4A-EBD7-79C4-E0E5-6B0884F013C3}"/>
          </ac:picMkLst>
        </pc:picChg>
      </pc:sldChg>
      <pc:sldChg chg="del">
        <pc:chgData name="Colin Barr" userId="b0272536-ba4e-47f6-aa3e-aa9b228c20e7" providerId="ADAL" clId="{1454C369-0450-40DA-9605-118B1084326D}" dt="2023-07-04T12:00:15.065" v="988" actId="47"/>
        <pc:sldMkLst>
          <pc:docMk/>
          <pc:sldMk cId="0" sldId="287"/>
        </pc:sldMkLst>
      </pc:sldChg>
      <pc:sldChg chg="del">
        <pc:chgData name="Colin Barr" userId="b0272536-ba4e-47f6-aa3e-aa9b228c20e7" providerId="ADAL" clId="{1454C369-0450-40DA-9605-118B1084326D}" dt="2023-07-04T10:54:32.955" v="811" actId="47"/>
        <pc:sldMkLst>
          <pc:docMk/>
          <pc:sldMk cId="0" sldId="288"/>
        </pc:sldMkLst>
      </pc:sldChg>
      <pc:sldChg chg="addSp modSp mod ord">
        <pc:chgData name="Colin Barr" userId="b0272536-ba4e-47f6-aa3e-aa9b228c20e7" providerId="ADAL" clId="{1454C369-0450-40DA-9605-118B1084326D}" dt="2023-07-04T12:15:46.495" v="1201" actId="1076"/>
        <pc:sldMkLst>
          <pc:docMk/>
          <pc:sldMk cId="0" sldId="289"/>
        </pc:sldMkLst>
        <pc:spChg chg="mod">
          <ac:chgData name="Colin Barr" userId="b0272536-ba4e-47f6-aa3e-aa9b228c20e7" providerId="ADAL" clId="{1454C369-0450-40DA-9605-118B1084326D}" dt="2023-07-04T12:15:33.925" v="1198" actId="1076"/>
          <ac:spMkLst>
            <pc:docMk/>
            <pc:sldMk cId="0" sldId="289"/>
            <ac:spMk id="37890" creationId="{00000000-0000-0000-0000-000000000000}"/>
          </ac:spMkLst>
        </pc:spChg>
        <pc:spChg chg="mod">
          <ac:chgData name="Colin Barr" userId="b0272536-ba4e-47f6-aa3e-aa9b228c20e7" providerId="ADAL" clId="{1454C369-0450-40DA-9605-118B1084326D}" dt="2023-07-04T12:15:37.176" v="1199" actId="1076"/>
          <ac:spMkLst>
            <pc:docMk/>
            <pc:sldMk cId="0" sldId="289"/>
            <ac:spMk id="43011" creationId="{00000000-0000-0000-0000-000000000000}"/>
          </ac:spMkLst>
        </pc:spChg>
        <pc:picChg chg="add mod">
          <ac:chgData name="Colin Barr" userId="b0272536-ba4e-47f6-aa3e-aa9b228c20e7" providerId="ADAL" clId="{1454C369-0450-40DA-9605-118B1084326D}" dt="2023-07-04T12:15:46.495" v="1201" actId="1076"/>
          <ac:picMkLst>
            <pc:docMk/>
            <pc:sldMk cId="0" sldId="289"/>
            <ac:picMk id="2" creationId="{6E857C64-B14C-D789-FAB8-33D7FA26FAFA}"/>
          </ac:picMkLst>
        </pc:picChg>
      </pc:sldChg>
      <pc:sldChg chg="addSp modSp mod">
        <pc:chgData name="Colin Barr" userId="b0272536-ba4e-47f6-aa3e-aa9b228c20e7" providerId="ADAL" clId="{1454C369-0450-40DA-9605-118B1084326D}" dt="2023-07-04T12:16:22.334" v="1205" actId="1076"/>
        <pc:sldMkLst>
          <pc:docMk/>
          <pc:sldMk cId="0" sldId="290"/>
        </pc:sldMkLst>
        <pc:picChg chg="add mod">
          <ac:chgData name="Colin Barr" userId="b0272536-ba4e-47f6-aa3e-aa9b228c20e7" providerId="ADAL" clId="{1454C369-0450-40DA-9605-118B1084326D}" dt="2023-07-04T12:16:22.334" v="1205" actId="1076"/>
          <ac:picMkLst>
            <pc:docMk/>
            <pc:sldMk cId="0" sldId="290"/>
            <ac:picMk id="2" creationId="{50326898-414C-EB95-8B7E-3879B1842EC7}"/>
          </ac:picMkLst>
        </pc:picChg>
      </pc:sldChg>
      <pc:sldChg chg="addSp modSp mod ord modAnim">
        <pc:chgData name="Colin Barr" userId="b0272536-ba4e-47f6-aa3e-aa9b228c20e7" providerId="ADAL" clId="{1454C369-0450-40DA-9605-118B1084326D}" dt="2023-07-04T12:07:02.272" v="1050" actId="1076"/>
        <pc:sldMkLst>
          <pc:docMk/>
          <pc:sldMk cId="0" sldId="293"/>
        </pc:sldMkLst>
        <pc:spChg chg="mod">
          <ac:chgData name="Colin Barr" userId="b0272536-ba4e-47f6-aa3e-aa9b228c20e7" providerId="ADAL" clId="{1454C369-0450-40DA-9605-118B1084326D}" dt="2023-07-04T10:06:57.998" v="458" actId="13926"/>
          <ac:spMkLst>
            <pc:docMk/>
            <pc:sldMk cId="0" sldId="293"/>
            <ac:spMk id="11266" creationId="{00000000-0000-0000-0000-000000000000}"/>
          </ac:spMkLst>
        </pc:spChg>
        <pc:spChg chg="mod">
          <ac:chgData name="Colin Barr" userId="b0272536-ba4e-47f6-aa3e-aa9b228c20e7" providerId="ADAL" clId="{1454C369-0450-40DA-9605-118B1084326D}" dt="2023-07-04T10:07:56.398" v="473" actId="20577"/>
          <ac:spMkLst>
            <pc:docMk/>
            <pc:sldMk cId="0" sldId="293"/>
            <ac:spMk id="18435" creationId="{00000000-0000-0000-0000-000000000000}"/>
          </ac:spMkLst>
        </pc:spChg>
        <pc:picChg chg="add mod">
          <ac:chgData name="Colin Barr" userId="b0272536-ba4e-47f6-aa3e-aa9b228c20e7" providerId="ADAL" clId="{1454C369-0450-40DA-9605-118B1084326D}" dt="2023-07-04T12:07:02.272" v="1050" actId="1076"/>
          <ac:picMkLst>
            <pc:docMk/>
            <pc:sldMk cId="0" sldId="293"/>
            <ac:picMk id="2" creationId="{563A50B2-AE2C-6E71-6DD2-1FDF1D572C04}"/>
          </ac:picMkLst>
        </pc:picChg>
      </pc:sldChg>
      <pc:sldChg chg="del ord">
        <pc:chgData name="Colin Barr" userId="b0272536-ba4e-47f6-aa3e-aa9b228c20e7" providerId="ADAL" clId="{1454C369-0450-40DA-9605-118B1084326D}" dt="2023-07-04T11:59:29.393" v="986" actId="47"/>
        <pc:sldMkLst>
          <pc:docMk/>
          <pc:sldMk cId="0" sldId="294"/>
        </pc:sldMkLst>
      </pc:sldChg>
      <pc:sldChg chg="modSp">
        <pc:chgData name="Colin Barr" userId="b0272536-ba4e-47f6-aa3e-aa9b228c20e7" providerId="ADAL" clId="{1454C369-0450-40DA-9605-118B1084326D}" dt="2023-07-04T10:55:26.133" v="820" actId="20577"/>
        <pc:sldMkLst>
          <pc:docMk/>
          <pc:sldMk cId="0" sldId="295"/>
        </pc:sldMkLst>
        <pc:spChg chg="mod">
          <ac:chgData name="Colin Barr" userId="b0272536-ba4e-47f6-aa3e-aa9b228c20e7" providerId="ADAL" clId="{1454C369-0450-40DA-9605-118B1084326D}" dt="2023-07-04T10:55:26.133" v="820" actId="20577"/>
          <ac:spMkLst>
            <pc:docMk/>
            <pc:sldMk cId="0" sldId="295"/>
            <ac:spMk id="6147" creationId="{00000000-0000-0000-0000-000000000000}"/>
          </ac:spMkLst>
        </pc:spChg>
      </pc:sldChg>
      <pc:sldChg chg="del">
        <pc:chgData name="Colin Barr" userId="b0272536-ba4e-47f6-aa3e-aa9b228c20e7" providerId="ADAL" clId="{1454C369-0450-40DA-9605-118B1084326D}" dt="2023-07-04T10:15:41.010" v="599" actId="47"/>
        <pc:sldMkLst>
          <pc:docMk/>
          <pc:sldMk cId="0" sldId="301"/>
        </pc:sldMkLst>
      </pc:sldChg>
      <pc:sldChg chg="addSp delSp modSp mod ord modAnim">
        <pc:chgData name="Colin Barr" userId="b0272536-ba4e-47f6-aa3e-aa9b228c20e7" providerId="ADAL" clId="{1454C369-0450-40DA-9605-118B1084326D}" dt="2023-07-04T12:12:30.022" v="1089" actId="1076"/>
        <pc:sldMkLst>
          <pc:docMk/>
          <pc:sldMk cId="0" sldId="303"/>
        </pc:sldMkLst>
        <pc:spChg chg="mod">
          <ac:chgData name="Colin Barr" userId="b0272536-ba4e-47f6-aa3e-aa9b228c20e7" providerId="ADAL" clId="{1454C369-0450-40DA-9605-118B1084326D}" dt="2023-07-04T10:26:11.615" v="804" actId="20577"/>
          <ac:spMkLst>
            <pc:docMk/>
            <pc:sldMk cId="0" sldId="303"/>
            <ac:spMk id="2" creationId="{00000000-0000-0000-0000-000000000000}"/>
          </ac:spMkLst>
        </pc:spChg>
        <pc:spChg chg="mod">
          <ac:chgData name="Colin Barr" userId="b0272536-ba4e-47f6-aa3e-aa9b228c20e7" providerId="ADAL" clId="{1454C369-0450-40DA-9605-118B1084326D}" dt="2023-07-04T10:26:05.329" v="803" actId="20577"/>
          <ac:spMkLst>
            <pc:docMk/>
            <pc:sldMk cId="0" sldId="303"/>
            <ac:spMk id="28675" creationId="{00000000-0000-0000-0000-000000000000}"/>
          </ac:spMkLst>
        </pc:spChg>
        <pc:picChg chg="add del mod">
          <ac:chgData name="Colin Barr" userId="b0272536-ba4e-47f6-aa3e-aa9b228c20e7" providerId="ADAL" clId="{1454C369-0450-40DA-9605-118B1084326D}" dt="2023-07-04T12:10:29.500" v="1074" actId="478"/>
          <ac:picMkLst>
            <pc:docMk/>
            <pc:sldMk cId="0" sldId="303"/>
            <ac:picMk id="3" creationId="{10EEBFBC-D03E-8333-0D4C-2CAA04E3D9A6}"/>
          </ac:picMkLst>
        </pc:picChg>
        <pc:picChg chg="add mod">
          <ac:chgData name="Colin Barr" userId="b0272536-ba4e-47f6-aa3e-aa9b228c20e7" providerId="ADAL" clId="{1454C369-0450-40DA-9605-118B1084326D}" dt="2023-07-04T12:12:30.022" v="1089" actId="1076"/>
          <ac:picMkLst>
            <pc:docMk/>
            <pc:sldMk cId="0" sldId="303"/>
            <ac:picMk id="4" creationId="{2040A02D-DADC-FD24-4984-7DE4ED953AD6}"/>
          </ac:picMkLst>
        </pc:picChg>
      </pc:sldChg>
      <pc:sldChg chg="addSp delSp modSp mod">
        <pc:chgData name="Colin Barr" userId="b0272536-ba4e-47f6-aa3e-aa9b228c20e7" providerId="ADAL" clId="{1454C369-0450-40DA-9605-118B1084326D}" dt="2023-07-04T12:16:01.191" v="1203" actId="1076"/>
        <pc:sldMkLst>
          <pc:docMk/>
          <pc:sldMk cId="0" sldId="304"/>
        </pc:sldMkLst>
        <pc:spChg chg="del mod">
          <ac:chgData name="Colin Barr" userId="b0272536-ba4e-47f6-aa3e-aa9b228c20e7" providerId="ADAL" clId="{1454C369-0450-40DA-9605-118B1084326D}" dt="2023-07-04T12:01:34.119" v="1002" actId="478"/>
          <ac:spMkLst>
            <pc:docMk/>
            <pc:sldMk cId="0" sldId="304"/>
            <ac:spMk id="2" creationId="{00000000-0000-0000-0000-000000000000}"/>
          </ac:spMkLst>
        </pc:spChg>
        <pc:picChg chg="add mod">
          <ac:chgData name="Colin Barr" userId="b0272536-ba4e-47f6-aa3e-aa9b228c20e7" providerId="ADAL" clId="{1454C369-0450-40DA-9605-118B1084326D}" dt="2023-07-04T12:16:01.191" v="1203" actId="1076"/>
          <ac:picMkLst>
            <pc:docMk/>
            <pc:sldMk cId="0" sldId="304"/>
            <ac:picMk id="3" creationId="{5C9ED357-899E-1F1D-FFD5-8CB92351EE9A}"/>
          </ac:picMkLst>
        </pc:picChg>
      </pc:sldChg>
      <pc:sldChg chg="del">
        <pc:chgData name="Colin Barr" userId="b0272536-ba4e-47f6-aa3e-aa9b228c20e7" providerId="ADAL" clId="{1454C369-0450-40DA-9605-118B1084326D}" dt="2023-07-04T12:00:52.286" v="990" actId="47"/>
        <pc:sldMkLst>
          <pc:docMk/>
          <pc:sldMk cId="0" sldId="306"/>
        </pc:sldMkLst>
      </pc:sldChg>
      <pc:sldChg chg="del">
        <pc:chgData name="Colin Barr" userId="b0272536-ba4e-47f6-aa3e-aa9b228c20e7" providerId="ADAL" clId="{1454C369-0450-40DA-9605-118B1084326D}" dt="2023-07-04T12:00:54.408" v="991" actId="47"/>
        <pc:sldMkLst>
          <pc:docMk/>
          <pc:sldMk cId="0" sldId="307"/>
        </pc:sldMkLst>
      </pc:sldChg>
      <pc:sldChg chg="del">
        <pc:chgData name="Colin Barr" userId="b0272536-ba4e-47f6-aa3e-aa9b228c20e7" providerId="ADAL" clId="{1454C369-0450-40DA-9605-118B1084326D}" dt="2023-07-04T12:01:05.805" v="992" actId="47"/>
        <pc:sldMkLst>
          <pc:docMk/>
          <pc:sldMk cId="0" sldId="308"/>
        </pc:sldMkLst>
      </pc:sldChg>
      <pc:sldChg chg="del">
        <pc:chgData name="Colin Barr" userId="b0272536-ba4e-47f6-aa3e-aa9b228c20e7" providerId="ADAL" clId="{1454C369-0450-40DA-9605-118B1084326D}" dt="2023-07-04T10:54:52.891" v="813" actId="47"/>
        <pc:sldMkLst>
          <pc:docMk/>
          <pc:sldMk cId="4073147956" sldId="309"/>
        </pc:sldMkLst>
      </pc:sldChg>
      <pc:sldChg chg="del">
        <pc:chgData name="Colin Barr" userId="b0272536-ba4e-47f6-aa3e-aa9b228c20e7" providerId="ADAL" clId="{1454C369-0450-40DA-9605-118B1084326D}" dt="2023-07-04T10:54:49.445" v="812" actId="47"/>
        <pc:sldMkLst>
          <pc:docMk/>
          <pc:sldMk cId="2977320026" sldId="310"/>
        </pc:sldMkLst>
      </pc:sldChg>
      <pc:sldChg chg="delSp modSp del mod">
        <pc:chgData name="Colin Barr" userId="b0272536-ba4e-47f6-aa3e-aa9b228c20e7" providerId="ADAL" clId="{1454C369-0450-40DA-9605-118B1084326D}" dt="2023-07-04T11:07:39.948" v="970" actId="47"/>
        <pc:sldMkLst>
          <pc:docMk/>
          <pc:sldMk cId="3962784542" sldId="311"/>
        </pc:sldMkLst>
        <pc:spChg chg="mod">
          <ac:chgData name="Colin Barr" userId="b0272536-ba4e-47f6-aa3e-aa9b228c20e7" providerId="ADAL" clId="{1454C369-0450-40DA-9605-118B1084326D}" dt="2023-07-04T11:07:28.811" v="966" actId="21"/>
          <ac:spMkLst>
            <pc:docMk/>
            <pc:sldMk cId="3962784542" sldId="311"/>
            <ac:spMk id="2050" creationId="{00000000-0000-0000-0000-000000000000}"/>
          </ac:spMkLst>
        </pc:spChg>
        <pc:picChg chg="del">
          <ac:chgData name="Colin Barr" userId="b0272536-ba4e-47f6-aa3e-aa9b228c20e7" providerId="ADAL" clId="{1454C369-0450-40DA-9605-118B1084326D}" dt="2023-07-04T11:07:38.813" v="969" actId="21"/>
          <ac:picMkLst>
            <pc:docMk/>
            <pc:sldMk cId="3962784542" sldId="311"/>
            <ac:picMk id="4" creationId="{1776697C-938D-258C-F3F5-97405DBAEDEB}"/>
          </ac:picMkLst>
        </pc:picChg>
      </pc:sldChg>
      <pc:sldChg chg="addSp modSp add mod ord modAnim">
        <pc:chgData name="Colin Barr" userId="b0272536-ba4e-47f6-aa3e-aa9b228c20e7" providerId="ADAL" clId="{1454C369-0450-40DA-9605-118B1084326D}" dt="2023-07-04T12:12:13.736" v="1087" actId="14100"/>
        <pc:sldMkLst>
          <pc:docMk/>
          <pc:sldMk cId="275387599" sldId="314"/>
        </pc:sldMkLst>
        <pc:spChg chg="mod">
          <ac:chgData name="Colin Barr" userId="b0272536-ba4e-47f6-aa3e-aa9b228c20e7" providerId="ADAL" clId="{1454C369-0450-40DA-9605-118B1084326D}" dt="2023-07-04T09:20:50.837" v="113" actId="27636"/>
          <ac:spMkLst>
            <pc:docMk/>
            <pc:sldMk cId="275387599" sldId="314"/>
            <ac:spMk id="8194" creationId="{00000000-0000-0000-0000-000000000000}"/>
          </ac:spMkLst>
        </pc:spChg>
        <pc:spChg chg="mod">
          <ac:chgData name="Colin Barr" userId="b0272536-ba4e-47f6-aa3e-aa9b228c20e7" providerId="ADAL" clId="{1454C369-0450-40DA-9605-118B1084326D}" dt="2023-07-04T09:20:55.883" v="115" actId="27636"/>
          <ac:spMkLst>
            <pc:docMk/>
            <pc:sldMk cId="275387599" sldId="314"/>
            <ac:spMk id="15363" creationId="{00000000-0000-0000-0000-000000000000}"/>
          </ac:spMkLst>
        </pc:spChg>
        <pc:picChg chg="add mod">
          <ac:chgData name="Colin Barr" userId="b0272536-ba4e-47f6-aa3e-aa9b228c20e7" providerId="ADAL" clId="{1454C369-0450-40DA-9605-118B1084326D}" dt="2023-07-04T12:12:13.736" v="1087" actId="14100"/>
          <ac:picMkLst>
            <pc:docMk/>
            <pc:sldMk cId="275387599" sldId="314"/>
            <ac:picMk id="2" creationId="{E7BC26FD-42F8-859A-9DBE-1F03AD643EE3}"/>
          </ac:picMkLst>
        </pc:picChg>
      </pc:sldChg>
      <pc:sldChg chg="addSp modSp add mod ord modAnim">
        <pc:chgData name="Colin Barr" userId="b0272536-ba4e-47f6-aa3e-aa9b228c20e7" providerId="ADAL" clId="{1454C369-0450-40DA-9605-118B1084326D}" dt="2023-07-04T12:03:45.490" v="1022" actId="27636"/>
        <pc:sldMkLst>
          <pc:docMk/>
          <pc:sldMk cId="398231958" sldId="315"/>
        </pc:sldMkLst>
        <pc:spChg chg="mod">
          <ac:chgData name="Colin Barr" userId="b0272536-ba4e-47f6-aa3e-aa9b228c20e7" providerId="ADAL" clId="{1454C369-0450-40DA-9605-118B1084326D}" dt="2023-07-04T12:03:28.018" v="1010" actId="1076"/>
          <ac:spMkLst>
            <pc:docMk/>
            <pc:sldMk cId="398231958" sldId="315"/>
            <ac:spMk id="8194" creationId="{00000000-0000-0000-0000-000000000000}"/>
          </ac:spMkLst>
        </pc:spChg>
        <pc:spChg chg="mod">
          <ac:chgData name="Colin Barr" userId="b0272536-ba4e-47f6-aa3e-aa9b228c20e7" providerId="ADAL" clId="{1454C369-0450-40DA-9605-118B1084326D}" dt="2023-07-04T12:03:45.490" v="1022" actId="27636"/>
          <ac:spMkLst>
            <pc:docMk/>
            <pc:sldMk cId="398231958" sldId="315"/>
            <ac:spMk id="15363" creationId="{00000000-0000-0000-0000-000000000000}"/>
          </ac:spMkLst>
        </pc:spChg>
        <pc:picChg chg="add mod">
          <ac:chgData name="Colin Barr" userId="b0272536-ba4e-47f6-aa3e-aa9b228c20e7" providerId="ADAL" clId="{1454C369-0450-40DA-9605-118B1084326D}" dt="2023-07-04T12:03:16.416" v="1008" actId="1076"/>
          <ac:picMkLst>
            <pc:docMk/>
            <pc:sldMk cId="398231958" sldId="315"/>
            <ac:picMk id="2" creationId="{60014468-0EA1-6AF1-11DA-EB5845106CEE}"/>
          </ac:picMkLst>
        </pc:picChg>
      </pc:sldChg>
      <pc:sldChg chg="addSp modSp add mod ord modAnim">
        <pc:chgData name="Colin Barr" userId="b0272536-ba4e-47f6-aa3e-aa9b228c20e7" providerId="ADAL" clId="{1454C369-0450-40DA-9605-118B1084326D}" dt="2023-07-04T12:04:37.702" v="1030" actId="1076"/>
        <pc:sldMkLst>
          <pc:docMk/>
          <pc:sldMk cId="1950952982" sldId="316"/>
        </pc:sldMkLst>
        <pc:spChg chg="mod">
          <ac:chgData name="Colin Barr" userId="b0272536-ba4e-47f6-aa3e-aa9b228c20e7" providerId="ADAL" clId="{1454C369-0450-40DA-9605-118B1084326D}" dt="2023-07-04T09:29:23.100" v="178" actId="27636"/>
          <ac:spMkLst>
            <pc:docMk/>
            <pc:sldMk cId="1950952982" sldId="316"/>
            <ac:spMk id="8194" creationId="{00000000-0000-0000-0000-000000000000}"/>
          </ac:spMkLst>
        </pc:spChg>
        <pc:spChg chg="mod">
          <ac:chgData name="Colin Barr" userId="b0272536-ba4e-47f6-aa3e-aa9b228c20e7" providerId="ADAL" clId="{1454C369-0450-40DA-9605-118B1084326D}" dt="2023-07-04T09:29:59.042" v="197" actId="27636"/>
          <ac:spMkLst>
            <pc:docMk/>
            <pc:sldMk cId="1950952982" sldId="316"/>
            <ac:spMk id="15363" creationId="{00000000-0000-0000-0000-000000000000}"/>
          </ac:spMkLst>
        </pc:spChg>
        <pc:picChg chg="add mod">
          <ac:chgData name="Colin Barr" userId="b0272536-ba4e-47f6-aa3e-aa9b228c20e7" providerId="ADAL" clId="{1454C369-0450-40DA-9605-118B1084326D}" dt="2023-07-04T12:04:37.702" v="1030" actId="1076"/>
          <ac:picMkLst>
            <pc:docMk/>
            <pc:sldMk cId="1950952982" sldId="316"/>
            <ac:picMk id="2" creationId="{800822F0-A587-55BF-AAA9-E2291DAE822D}"/>
          </ac:picMkLst>
        </pc:picChg>
      </pc:sldChg>
      <pc:sldChg chg="addSp modSp add mod ord modAnim">
        <pc:chgData name="Colin Barr" userId="b0272536-ba4e-47f6-aa3e-aa9b228c20e7" providerId="ADAL" clId="{1454C369-0450-40DA-9605-118B1084326D}" dt="2023-07-04T12:04:16.578" v="1026" actId="1076"/>
        <pc:sldMkLst>
          <pc:docMk/>
          <pc:sldMk cId="2984495781" sldId="317"/>
        </pc:sldMkLst>
        <pc:spChg chg="mod">
          <ac:chgData name="Colin Barr" userId="b0272536-ba4e-47f6-aa3e-aa9b228c20e7" providerId="ADAL" clId="{1454C369-0450-40DA-9605-118B1084326D}" dt="2023-07-04T09:45:08.598" v="276" actId="20577"/>
          <ac:spMkLst>
            <pc:docMk/>
            <pc:sldMk cId="2984495781" sldId="317"/>
            <ac:spMk id="8194" creationId="{00000000-0000-0000-0000-000000000000}"/>
          </ac:spMkLst>
        </pc:spChg>
        <pc:spChg chg="mod">
          <ac:chgData name="Colin Barr" userId="b0272536-ba4e-47f6-aa3e-aa9b228c20e7" providerId="ADAL" clId="{1454C369-0450-40DA-9605-118B1084326D}" dt="2023-07-04T12:04:16.578" v="1026" actId="1076"/>
          <ac:spMkLst>
            <pc:docMk/>
            <pc:sldMk cId="2984495781" sldId="317"/>
            <ac:spMk id="15363" creationId="{00000000-0000-0000-0000-000000000000}"/>
          </ac:spMkLst>
        </pc:spChg>
        <pc:picChg chg="add mod">
          <ac:chgData name="Colin Barr" userId="b0272536-ba4e-47f6-aa3e-aa9b228c20e7" providerId="ADAL" clId="{1454C369-0450-40DA-9605-118B1084326D}" dt="2023-07-04T12:04:12.425" v="1025" actId="1076"/>
          <ac:picMkLst>
            <pc:docMk/>
            <pc:sldMk cId="2984495781" sldId="317"/>
            <ac:picMk id="2" creationId="{A56D5F22-1C67-5C28-E970-2538F2B87D87}"/>
          </ac:picMkLst>
        </pc:picChg>
      </pc:sldChg>
      <pc:sldChg chg="addSp modSp add mod ord modAnim">
        <pc:chgData name="Colin Barr" userId="b0272536-ba4e-47f6-aa3e-aa9b228c20e7" providerId="ADAL" clId="{1454C369-0450-40DA-9605-118B1084326D}" dt="2023-07-04T12:04:57.807" v="1032" actId="1076"/>
        <pc:sldMkLst>
          <pc:docMk/>
          <pc:sldMk cId="2198607197" sldId="318"/>
        </pc:sldMkLst>
        <pc:spChg chg="mod">
          <ac:chgData name="Colin Barr" userId="b0272536-ba4e-47f6-aa3e-aa9b228c20e7" providerId="ADAL" clId="{1454C369-0450-40DA-9605-118B1084326D}" dt="2023-07-04T10:56:20.034" v="822" actId="20577"/>
          <ac:spMkLst>
            <pc:docMk/>
            <pc:sldMk cId="2198607197" sldId="318"/>
            <ac:spMk id="15363" creationId="{00000000-0000-0000-0000-000000000000}"/>
          </ac:spMkLst>
        </pc:spChg>
        <pc:picChg chg="add mod">
          <ac:chgData name="Colin Barr" userId="b0272536-ba4e-47f6-aa3e-aa9b228c20e7" providerId="ADAL" clId="{1454C369-0450-40DA-9605-118B1084326D}" dt="2023-07-04T12:04:57.807" v="1032" actId="1076"/>
          <ac:picMkLst>
            <pc:docMk/>
            <pc:sldMk cId="2198607197" sldId="318"/>
            <ac:picMk id="2" creationId="{0BC99F38-3421-B3E8-1A32-4A3F308864E5}"/>
          </ac:picMkLst>
        </pc:picChg>
      </pc:sldChg>
      <pc:sldChg chg="modSp add del mod">
        <pc:chgData name="Colin Barr" userId="b0272536-ba4e-47f6-aa3e-aa9b228c20e7" providerId="ADAL" clId="{1454C369-0450-40DA-9605-118B1084326D}" dt="2023-07-04T10:06:31.382" v="451" actId="47"/>
        <pc:sldMkLst>
          <pc:docMk/>
          <pc:sldMk cId="793689504" sldId="319"/>
        </pc:sldMkLst>
        <pc:spChg chg="mod">
          <ac:chgData name="Colin Barr" userId="b0272536-ba4e-47f6-aa3e-aa9b228c20e7" providerId="ADAL" clId="{1454C369-0450-40DA-9605-118B1084326D}" dt="2023-07-04T09:34:27.851" v="242" actId="20577"/>
          <ac:spMkLst>
            <pc:docMk/>
            <pc:sldMk cId="793689504" sldId="319"/>
            <ac:spMk id="11266" creationId="{00000000-0000-0000-0000-000000000000}"/>
          </ac:spMkLst>
        </pc:spChg>
      </pc:sldChg>
      <pc:sldChg chg="modSp add del mod">
        <pc:chgData name="Colin Barr" userId="b0272536-ba4e-47f6-aa3e-aa9b228c20e7" providerId="ADAL" clId="{1454C369-0450-40DA-9605-118B1084326D}" dt="2023-07-04T09:33:52.171" v="232" actId="2696"/>
        <pc:sldMkLst>
          <pc:docMk/>
          <pc:sldMk cId="805255043" sldId="319"/>
        </pc:sldMkLst>
        <pc:spChg chg="mod">
          <ac:chgData name="Colin Barr" userId="b0272536-ba4e-47f6-aa3e-aa9b228c20e7" providerId="ADAL" clId="{1454C369-0450-40DA-9605-118B1084326D}" dt="2023-07-04T09:33:20.976" v="229" actId="14100"/>
          <ac:spMkLst>
            <pc:docMk/>
            <pc:sldMk cId="805255043" sldId="319"/>
            <ac:spMk id="8" creationId="{4FCE160A-9D49-942E-5892-4755A9E95D92}"/>
          </ac:spMkLst>
        </pc:spChg>
      </pc:sldChg>
      <pc:sldChg chg="addSp modSp add mod">
        <pc:chgData name="Colin Barr" userId="b0272536-ba4e-47f6-aa3e-aa9b228c20e7" providerId="ADAL" clId="{1454C369-0450-40DA-9605-118B1084326D}" dt="2023-07-04T12:06:18.034" v="1041" actId="1076"/>
        <pc:sldMkLst>
          <pc:docMk/>
          <pc:sldMk cId="2613621144" sldId="320"/>
        </pc:sldMkLst>
        <pc:spChg chg="mod">
          <ac:chgData name="Colin Barr" userId="b0272536-ba4e-47f6-aa3e-aa9b228c20e7" providerId="ADAL" clId="{1454C369-0450-40DA-9605-118B1084326D}" dt="2023-07-04T12:06:18.034" v="1041" actId="1076"/>
          <ac:spMkLst>
            <pc:docMk/>
            <pc:sldMk cId="2613621144" sldId="320"/>
            <ac:spMk id="8" creationId="{4FCE160A-9D49-942E-5892-4755A9E95D92}"/>
          </ac:spMkLst>
        </pc:spChg>
        <pc:picChg chg="add mod">
          <ac:chgData name="Colin Barr" userId="b0272536-ba4e-47f6-aa3e-aa9b228c20e7" providerId="ADAL" clId="{1454C369-0450-40DA-9605-118B1084326D}" dt="2023-07-04T12:06:14.808" v="1040" actId="1076"/>
          <ac:picMkLst>
            <pc:docMk/>
            <pc:sldMk cId="2613621144" sldId="320"/>
            <ac:picMk id="2" creationId="{6E738DE1-889D-F151-2482-454EDDE10ECB}"/>
          </ac:picMkLst>
        </pc:picChg>
      </pc:sldChg>
      <pc:sldChg chg="addSp delSp modSp add mod">
        <pc:chgData name="Colin Barr" userId="b0272536-ba4e-47f6-aa3e-aa9b228c20e7" providerId="ADAL" clId="{1454C369-0450-40DA-9605-118B1084326D}" dt="2023-07-04T12:06:47.804" v="1048" actId="14100"/>
        <pc:sldMkLst>
          <pc:docMk/>
          <pc:sldMk cId="3167197971" sldId="321"/>
        </pc:sldMkLst>
        <pc:spChg chg="mod">
          <ac:chgData name="Colin Barr" userId="b0272536-ba4e-47f6-aa3e-aa9b228c20e7" providerId="ADAL" clId="{1454C369-0450-40DA-9605-118B1084326D}" dt="2023-07-04T12:06:38.196" v="1044" actId="1076"/>
          <ac:spMkLst>
            <pc:docMk/>
            <pc:sldMk cId="3167197971" sldId="321"/>
            <ac:spMk id="8" creationId="{4FCE160A-9D49-942E-5892-4755A9E95D92}"/>
          </ac:spMkLst>
        </pc:spChg>
        <pc:picChg chg="add mod">
          <ac:chgData name="Colin Barr" userId="b0272536-ba4e-47f6-aa3e-aa9b228c20e7" providerId="ADAL" clId="{1454C369-0450-40DA-9605-118B1084326D}" dt="2023-07-04T12:06:47.804" v="1048" actId="14100"/>
          <ac:picMkLst>
            <pc:docMk/>
            <pc:sldMk cId="3167197971" sldId="321"/>
            <ac:picMk id="2" creationId="{2457CFA0-F010-940F-80C3-720006643DEC}"/>
          </ac:picMkLst>
        </pc:picChg>
        <pc:picChg chg="add del mod">
          <ac:chgData name="Colin Barr" userId="b0272536-ba4e-47f6-aa3e-aa9b228c20e7" providerId="ADAL" clId="{1454C369-0450-40DA-9605-118B1084326D}" dt="2023-07-04T12:06:38.785" v="1045"/>
          <ac:picMkLst>
            <pc:docMk/>
            <pc:sldMk cId="3167197971" sldId="321"/>
            <ac:picMk id="1026" creationId="{96958107-6CCD-77E5-1360-E02E0A2B52B0}"/>
          </ac:picMkLst>
        </pc:picChg>
      </pc:sldChg>
      <pc:sldChg chg="addSp modSp add mod">
        <pc:chgData name="Colin Barr" userId="b0272536-ba4e-47f6-aa3e-aa9b228c20e7" providerId="ADAL" clId="{1454C369-0450-40DA-9605-118B1084326D}" dt="2023-07-04T12:07:19.897" v="1052" actId="1076"/>
        <pc:sldMkLst>
          <pc:docMk/>
          <pc:sldMk cId="4174634457" sldId="322"/>
        </pc:sldMkLst>
        <pc:spChg chg="mod">
          <ac:chgData name="Colin Barr" userId="b0272536-ba4e-47f6-aa3e-aa9b228c20e7" providerId="ADAL" clId="{1454C369-0450-40DA-9605-118B1084326D}" dt="2023-07-04T10:08:08.274" v="477" actId="20577"/>
          <ac:spMkLst>
            <pc:docMk/>
            <pc:sldMk cId="4174634457" sldId="322"/>
            <ac:spMk id="8" creationId="{4FCE160A-9D49-942E-5892-4755A9E95D92}"/>
          </ac:spMkLst>
        </pc:spChg>
        <pc:spChg chg="mod">
          <ac:chgData name="Colin Barr" userId="b0272536-ba4e-47f6-aa3e-aa9b228c20e7" providerId="ADAL" clId="{1454C369-0450-40DA-9605-118B1084326D}" dt="2023-07-04T09:47:05.623" v="307" actId="20577"/>
          <ac:spMkLst>
            <pc:docMk/>
            <pc:sldMk cId="4174634457" sldId="322"/>
            <ac:spMk id="9218" creationId="{00000000-0000-0000-0000-000000000000}"/>
          </ac:spMkLst>
        </pc:spChg>
        <pc:picChg chg="add mod">
          <ac:chgData name="Colin Barr" userId="b0272536-ba4e-47f6-aa3e-aa9b228c20e7" providerId="ADAL" clId="{1454C369-0450-40DA-9605-118B1084326D}" dt="2023-07-04T12:07:19.897" v="1052" actId="1076"/>
          <ac:picMkLst>
            <pc:docMk/>
            <pc:sldMk cId="4174634457" sldId="322"/>
            <ac:picMk id="2" creationId="{0AABC2ED-CD52-40FD-CE61-04A10D89F0EC}"/>
          </ac:picMkLst>
        </pc:picChg>
      </pc:sldChg>
      <pc:sldChg chg="addSp modSp add mod">
        <pc:chgData name="Colin Barr" userId="b0272536-ba4e-47f6-aa3e-aa9b228c20e7" providerId="ADAL" clId="{1454C369-0450-40DA-9605-118B1084326D}" dt="2023-07-04T12:07:51.577" v="1055" actId="1076"/>
        <pc:sldMkLst>
          <pc:docMk/>
          <pc:sldMk cId="2730365219" sldId="323"/>
        </pc:sldMkLst>
        <pc:spChg chg="mod">
          <ac:chgData name="Colin Barr" userId="b0272536-ba4e-47f6-aa3e-aa9b228c20e7" providerId="ADAL" clId="{1454C369-0450-40DA-9605-118B1084326D}" dt="2023-07-04T12:07:51.577" v="1055" actId="1076"/>
          <ac:spMkLst>
            <pc:docMk/>
            <pc:sldMk cId="2730365219" sldId="323"/>
            <ac:spMk id="8" creationId="{4FCE160A-9D49-942E-5892-4755A9E95D92}"/>
          </ac:spMkLst>
        </pc:spChg>
        <pc:picChg chg="add mod">
          <ac:chgData name="Colin Barr" userId="b0272536-ba4e-47f6-aa3e-aa9b228c20e7" providerId="ADAL" clId="{1454C369-0450-40DA-9605-118B1084326D}" dt="2023-07-04T12:07:49.152" v="1054" actId="1076"/>
          <ac:picMkLst>
            <pc:docMk/>
            <pc:sldMk cId="2730365219" sldId="323"/>
            <ac:picMk id="2" creationId="{B3FC3847-A25C-152A-8D42-2687351F6798}"/>
          </ac:picMkLst>
        </pc:picChg>
      </pc:sldChg>
      <pc:sldChg chg="addSp modSp add mod">
        <pc:chgData name="Colin Barr" userId="b0272536-ba4e-47f6-aa3e-aa9b228c20e7" providerId="ADAL" clId="{1454C369-0450-40DA-9605-118B1084326D}" dt="2023-07-04T12:08:16.019" v="1057" actId="1076"/>
        <pc:sldMkLst>
          <pc:docMk/>
          <pc:sldMk cId="1702311880" sldId="324"/>
        </pc:sldMkLst>
        <pc:spChg chg="mod">
          <ac:chgData name="Colin Barr" userId="b0272536-ba4e-47f6-aa3e-aa9b228c20e7" providerId="ADAL" clId="{1454C369-0450-40DA-9605-118B1084326D}" dt="2023-07-04T10:08:28.278" v="486" actId="20577"/>
          <ac:spMkLst>
            <pc:docMk/>
            <pc:sldMk cId="1702311880" sldId="324"/>
            <ac:spMk id="8" creationId="{4FCE160A-9D49-942E-5892-4755A9E95D92}"/>
          </ac:spMkLst>
        </pc:spChg>
        <pc:picChg chg="add mod">
          <ac:chgData name="Colin Barr" userId="b0272536-ba4e-47f6-aa3e-aa9b228c20e7" providerId="ADAL" clId="{1454C369-0450-40DA-9605-118B1084326D}" dt="2023-07-04T12:08:16.019" v="1057" actId="1076"/>
          <ac:picMkLst>
            <pc:docMk/>
            <pc:sldMk cId="1702311880" sldId="324"/>
            <ac:picMk id="2" creationId="{4EF56206-9DE0-981C-5112-EA8D020622DF}"/>
          </ac:picMkLst>
        </pc:picChg>
      </pc:sldChg>
      <pc:sldChg chg="addSp modSp add mod">
        <pc:chgData name="Colin Barr" userId="b0272536-ba4e-47f6-aa3e-aa9b228c20e7" providerId="ADAL" clId="{1454C369-0450-40DA-9605-118B1084326D}" dt="2023-07-04T12:08:30.233" v="1060" actId="1076"/>
        <pc:sldMkLst>
          <pc:docMk/>
          <pc:sldMk cId="1275262435" sldId="325"/>
        </pc:sldMkLst>
        <pc:spChg chg="mod">
          <ac:chgData name="Colin Barr" userId="b0272536-ba4e-47f6-aa3e-aa9b228c20e7" providerId="ADAL" clId="{1454C369-0450-40DA-9605-118B1084326D}" dt="2023-07-04T10:08:35.105" v="490" actId="20577"/>
          <ac:spMkLst>
            <pc:docMk/>
            <pc:sldMk cId="1275262435" sldId="325"/>
            <ac:spMk id="8" creationId="{4FCE160A-9D49-942E-5892-4755A9E95D92}"/>
          </ac:spMkLst>
        </pc:spChg>
        <pc:picChg chg="add mod">
          <ac:chgData name="Colin Barr" userId="b0272536-ba4e-47f6-aa3e-aa9b228c20e7" providerId="ADAL" clId="{1454C369-0450-40DA-9605-118B1084326D}" dt="2023-07-04T12:08:30.233" v="1060" actId="1076"/>
          <ac:picMkLst>
            <pc:docMk/>
            <pc:sldMk cId="1275262435" sldId="325"/>
            <ac:picMk id="2" creationId="{8D2DE12F-07EF-0E7F-558C-B99D6A752D04}"/>
          </ac:picMkLst>
        </pc:picChg>
      </pc:sldChg>
      <pc:sldChg chg="addSp modSp add mod">
        <pc:chgData name="Colin Barr" userId="b0272536-ba4e-47f6-aa3e-aa9b228c20e7" providerId="ADAL" clId="{1454C369-0450-40DA-9605-118B1084326D}" dt="2023-07-04T12:08:47.890" v="1063" actId="1076"/>
        <pc:sldMkLst>
          <pc:docMk/>
          <pc:sldMk cId="3248115777" sldId="326"/>
        </pc:sldMkLst>
        <pc:spChg chg="mod">
          <ac:chgData name="Colin Barr" userId="b0272536-ba4e-47f6-aa3e-aa9b228c20e7" providerId="ADAL" clId="{1454C369-0450-40DA-9605-118B1084326D}" dt="2023-07-04T12:08:47.890" v="1063" actId="1076"/>
          <ac:spMkLst>
            <pc:docMk/>
            <pc:sldMk cId="3248115777" sldId="326"/>
            <ac:spMk id="8" creationId="{4FCE160A-9D49-942E-5892-4755A9E95D92}"/>
          </ac:spMkLst>
        </pc:spChg>
        <pc:spChg chg="mod">
          <ac:chgData name="Colin Barr" userId="b0272536-ba4e-47f6-aa3e-aa9b228c20e7" providerId="ADAL" clId="{1454C369-0450-40DA-9605-118B1084326D}" dt="2023-07-04T09:49:39.663" v="344" actId="20577"/>
          <ac:spMkLst>
            <pc:docMk/>
            <pc:sldMk cId="3248115777" sldId="326"/>
            <ac:spMk id="9218" creationId="{00000000-0000-0000-0000-000000000000}"/>
          </ac:spMkLst>
        </pc:spChg>
        <pc:picChg chg="add mod">
          <ac:chgData name="Colin Barr" userId="b0272536-ba4e-47f6-aa3e-aa9b228c20e7" providerId="ADAL" clId="{1454C369-0450-40DA-9605-118B1084326D}" dt="2023-07-04T12:08:45.874" v="1062" actId="1076"/>
          <ac:picMkLst>
            <pc:docMk/>
            <pc:sldMk cId="3248115777" sldId="326"/>
            <ac:picMk id="2" creationId="{37FBA565-3756-D5A1-263E-9AD539B6F0CE}"/>
          </ac:picMkLst>
        </pc:picChg>
      </pc:sldChg>
      <pc:sldChg chg="addSp modSp add mod">
        <pc:chgData name="Colin Barr" userId="b0272536-ba4e-47f6-aa3e-aa9b228c20e7" providerId="ADAL" clId="{1454C369-0450-40DA-9605-118B1084326D}" dt="2023-07-04T12:09:03.940" v="1065" actId="1076"/>
        <pc:sldMkLst>
          <pc:docMk/>
          <pc:sldMk cId="813870036" sldId="327"/>
        </pc:sldMkLst>
        <pc:spChg chg="mod">
          <ac:chgData name="Colin Barr" userId="b0272536-ba4e-47f6-aa3e-aa9b228c20e7" providerId="ADAL" clId="{1454C369-0450-40DA-9605-118B1084326D}" dt="2023-07-04T10:08:49.400" v="498" actId="20577"/>
          <ac:spMkLst>
            <pc:docMk/>
            <pc:sldMk cId="813870036" sldId="327"/>
            <ac:spMk id="8" creationId="{4FCE160A-9D49-942E-5892-4755A9E95D92}"/>
          </ac:spMkLst>
        </pc:spChg>
        <pc:picChg chg="add mod">
          <ac:chgData name="Colin Barr" userId="b0272536-ba4e-47f6-aa3e-aa9b228c20e7" providerId="ADAL" clId="{1454C369-0450-40DA-9605-118B1084326D}" dt="2023-07-04T12:09:03.940" v="1065" actId="1076"/>
          <ac:picMkLst>
            <pc:docMk/>
            <pc:sldMk cId="813870036" sldId="327"/>
            <ac:picMk id="2" creationId="{69361C6D-8715-5A0D-2A0C-550DE7BE87BA}"/>
          </ac:picMkLst>
        </pc:picChg>
      </pc:sldChg>
      <pc:sldChg chg="addSp modSp add mod">
        <pc:chgData name="Colin Barr" userId="b0272536-ba4e-47f6-aa3e-aa9b228c20e7" providerId="ADAL" clId="{1454C369-0450-40DA-9605-118B1084326D}" dt="2023-07-04T12:09:21.653" v="1067" actId="1076"/>
        <pc:sldMkLst>
          <pc:docMk/>
          <pc:sldMk cId="212005410" sldId="328"/>
        </pc:sldMkLst>
        <pc:spChg chg="mod">
          <ac:chgData name="Colin Barr" userId="b0272536-ba4e-47f6-aa3e-aa9b228c20e7" providerId="ADAL" clId="{1454C369-0450-40DA-9605-118B1084326D}" dt="2023-07-04T10:08:56.037" v="501" actId="20577"/>
          <ac:spMkLst>
            <pc:docMk/>
            <pc:sldMk cId="212005410" sldId="328"/>
            <ac:spMk id="8" creationId="{4FCE160A-9D49-942E-5892-4755A9E95D92}"/>
          </ac:spMkLst>
        </pc:spChg>
        <pc:spChg chg="mod">
          <ac:chgData name="Colin Barr" userId="b0272536-ba4e-47f6-aa3e-aa9b228c20e7" providerId="ADAL" clId="{1454C369-0450-40DA-9605-118B1084326D}" dt="2023-07-04T09:52:03.450" v="373" actId="20577"/>
          <ac:spMkLst>
            <pc:docMk/>
            <pc:sldMk cId="212005410" sldId="328"/>
            <ac:spMk id="9218" creationId="{00000000-0000-0000-0000-000000000000}"/>
          </ac:spMkLst>
        </pc:spChg>
        <pc:picChg chg="add mod">
          <ac:chgData name="Colin Barr" userId="b0272536-ba4e-47f6-aa3e-aa9b228c20e7" providerId="ADAL" clId="{1454C369-0450-40DA-9605-118B1084326D}" dt="2023-07-04T12:09:21.653" v="1067" actId="1076"/>
          <ac:picMkLst>
            <pc:docMk/>
            <pc:sldMk cId="212005410" sldId="328"/>
            <ac:picMk id="2" creationId="{25237747-CDDD-9DC3-9197-B83DA84DD001}"/>
          </ac:picMkLst>
        </pc:picChg>
      </pc:sldChg>
      <pc:sldChg chg="addSp modSp add mod">
        <pc:chgData name="Colin Barr" userId="b0272536-ba4e-47f6-aa3e-aa9b228c20e7" providerId="ADAL" clId="{1454C369-0450-40DA-9605-118B1084326D}" dt="2023-07-04T12:09:58.799" v="1070" actId="1076"/>
        <pc:sldMkLst>
          <pc:docMk/>
          <pc:sldMk cId="3816614603" sldId="329"/>
        </pc:sldMkLst>
        <pc:spChg chg="mod">
          <ac:chgData name="Colin Barr" userId="b0272536-ba4e-47f6-aa3e-aa9b228c20e7" providerId="ADAL" clId="{1454C369-0450-40DA-9605-118B1084326D}" dt="2023-07-04T10:09:03.249" v="504" actId="20577"/>
          <ac:spMkLst>
            <pc:docMk/>
            <pc:sldMk cId="3816614603" sldId="329"/>
            <ac:spMk id="8" creationId="{4FCE160A-9D49-942E-5892-4755A9E95D92}"/>
          </ac:spMkLst>
        </pc:spChg>
        <pc:picChg chg="add mod">
          <ac:chgData name="Colin Barr" userId="b0272536-ba4e-47f6-aa3e-aa9b228c20e7" providerId="ADAL" clId="{1454C369-0450-40DA-9605-118B1084326D}" dt="2023-07-04T12:09:58.799" v="1070" actId="1076"/>
          <ac:picMkLst>
            <pc:docMk/>
            <pc:sldMk cId="3816614603" sldId="329"/>
            <ac:picMk id="2" creationId="{065E2063-42AD-990C-62D9-79704C31D5E4}"/>
          </ac:picMkLst>
        </pc:picChg>
      </pc:sldChg>
      <pc:sldChg chg="addSp modSp add mod">
        <pc:chgData name="Colin Barr" userId="b0272536-ba4e-47f6-aa3e-aa9b228c20e7" providerId="ADAL" clId="{1454C369-0450-40DA-9605-118B1084326D}" dt="2023-07-04T12:10:59.841" v="1076" actId="1076"/>
        <pc:sldMkLst>
          <pc:docMk/>
          <pc:sldMk cId="1841200714" sldId="330"/>
        </pc:sldMkLst>
        <pc:spChg chg="mod">
          <ac:chgData name="Colin Barr" userId="b0272536-ba4e-47f6-aa3e-aa9b228c20e7" providerId="ADAL" clId="{1454C369-0450-40DA-9605-118B1084326D}" dt="2023-07-04T10:09:11.749" v="507" actId="20577"/>
          <ac:spMkLst>
            <pc:docMk/>
            <pc:sldMk cId="1841200714" sldId="330"/>
            <ac:spMk id="8" creationId="{4FCE160A-9D49-942E-5892-4755A9E95D92}"/>
          </ac:spMkLst>
        </pc:spChg>
        <pc:picChg chg="add mod">
          <ac:chgData name="Colin Barr" userId="b0272536-ba4e-47f6-aa3e-aa9b228c20e7" providerId="ADAL" clId="{1454C369-0450-40DA-9605-118B1084326D}" dt="2023-07-04T12:10:59.841" v="1076" actId="1076"/>
          <ac:picMkLst>
            <pc:docMk/>
            <pc:sldMk cId="1841200714" sldId="330"/>
            <ac:picMk id="2" creationId="{3B6F4A5C-CCB9-7976-3744-ED4C7CBEF9E8}"/>
          </ac:picMkLst>
        </pc:picChg>
      </pc:sldChg>
      <pc:sldChg chg="addSp modSp add mod">
        <pc:chgData name="Colin Barr" userId="b0272536-ba4e-47f6-aa3e-aa9b228c20e7" providerId="ADAL" clId="{1454C369-0450-40DA-9605-118B1084326D}" dt="2023-07-04T12:11:22.724" v="1079" actId="732"/>
        <pc:sldMkLst>
          <pc:docMk/>
          <pc:sldMk cId="3527728273" sldId="331"/>
        </pc:sldMkLst>
        <pc:spChg chg="mod">
          <ac:chgData name="Colin Barr" userId="b0272536-ba4e-47f6-aa3e-aa9b228c20e7" providerId="ADAL" clId="{1454C369-0450-40DA-9605-118B1084326D}" dt="2023-07-04T10:15:31.227" v="598" actId="20577"/>
          <ac:spMkLst>
            <pc:docMk/>
            <pc:sldMk cId="3527728273" sldId="331"/>
            <ac:spMk id="8" creationId="{4FCE160A-9D49-942E-5892-4755A9E95D92}"/>
          </ac:spMkLst>
        </pc:spChg>
        <pc:spChg chg="mod">
          <ac:chgData name="Colin Barr" userId="b0272536-ba4e-47f6-aa3e-aa9b228c20e7" providerId="ADAL" clId="{1454C369-0450-40DA-9605-118B1084326D}" dt="2023-07-04T10:12:40.866" v="561" actId="20577"/>
          <ac:spMkLst>
            <pc:docMk/>
            <pc:sldMk cId="3527728273" sldId="331"/>
            <ac:spMk id="9218" creationId="{00000000-0000-0000-0000-000000000000}"/>
          </ac:spMkLst>
        </pc:spChg>
        <pc:picChg chg="add mod modCrop">
          <ac:chgData name="Colin Barr" userId="b0272536-ba4e-47f6-aa3e-aa9b228c20e7" providerId="ADAL" clId="{1454C369-0450-40DA-9605-118B1084326D}" dt="2023-07-04T12:11:22.724" v="1079" actId="732"/>
          <ac:picMkLst>
            <pc:docMk/>
            <pc:sldMk cId="3527728273" sldId="331"/>
            <ac:picMk id="2" creationId="{C31C774A-8071-BA34-EB15-E821DF0AA783}"/>
          </ac:picMkLst>
        </pc:picChg>
      </pc:sldChg>
      <pc:sldChg chg="addSp modSp add mod">
        <pc:chgData name="Colin Barr" userId="b0272536-ba4e-47f6-aa3e-aa9b228c20e7" providerId="ADAL" clId="{1454C369-0450-40DA-9605-118B1084326D}" dt="2023-07-04T12:11:51.361" v="1084" actId="14100"/>
        <pc:sldMkLst>
          <pc:docMk/>
          <pc:sldMk cId="592278227" sldId="332"/>
        </pc:sldMkLst>
        <pc:spChg chg="mod">
          <ac:chgData name="Colin Barr" userId="b0272536-ba4e-47f6-aa3e-aa9b228c20e7" providerId="ADAL" clId="{1454C369-0450-40DA-9605-118B1084326D}" dt="2023-07-04T10:15:25.246" v="595" actId="20577"/>
          <ac:spMkLst>
            <pc:docMk/>
            <pc:sldMk cId="592278227" sldId="332"/>
            <ac:spMk id="8" creationId="{4FCE160A-9D49-942E-5892-4755A9E95D92}"/>
          </ac:spMkLst>
        </pc:spChg>
        <pc:picChg chg="add mod modCrop">
          <ac:chgData name="Colin Barr" userId="b0272536-ba4e-47f6-aa3e-aa9b228c20e7" providerId="ADAL" clId="{1454C369-0450-40DA-9605-118B1084326D}" dt="2023-07-04T12:11:51.361" v="1084" actId="14100"/>
          <ac:picMkLst>
            <pc:docMk/>
            <pc:sldMk cId="592278227" sldId="332"/>
            <ac:picMk id="2" creationId="{91C4D5D0-10CE-FC35-53B8-0B8E60CFDF7F}"/>
          </ac:picMkLst>
        </pc:picChg>
      </pc:sldChg>
      <pc:sldChg chg="addSp modSp add mod modAnim">
        <pc:chgData name="Colin Barr" userId="b0272536-ba4e-47f6-aa3e-aa9b228c20e7" providerId="ADAL" clId="{1454C369-0450-40DA-9605-118B1084326D}" dt="2023-07-04T12:13:31.555" v="1181" actId="1076"/>
        <pc:sldMkLst>
          <pc:docMk/>
          <pc:sldMk cId="3719611791" sldId="333"/>
        </pc:sldMkLst>
        <pc:spChg chg="mod">
          <ac:chgData name="Colin Barr" userId="b0272536-ba4e-47f6-aa3e-aa9b228c20e7" providerId="ADAL" clId="{1454C369-0450-40DA-9605-118B1084326D}" dt="2023-07-04T10:57:13.858" v="873" actId="20577"/>
          <ac:spMkLst>
            <pc:docMk/>
            <pc:sldMk cId="3719611791" sldId="333"/>
            <ac:spMk id="8194" creationId="{00000000-0000-0000-0000-000000000000}"/>
          </ac:spMkLst>
        </pc:spChg>
        <pc:spChg chg="mod">
          <ac:chgData name="Colin Barr" userId="b0272536-ba4e-47f6-aa3e-aa9b228c20e7" providerId="ADAL" clId="{1454C369-0450-40DA-9605-118B1084326D}" dt="2023-07-04T11:00:19.016" v="955" actId="20577"/>
          <ac:spMkLst>
            <pc:docMk/>
            <pc:sldMk cId="3719611791" sldId="333"/>
            <ac:spMk id="15363" creationId="{00000000-0000-0000-0000-000000000000}"/>
          </ac:spMkLst>
        </pc:spChg>
        <pc:picChg chg="add mod">
          <ac:chgData name="Colin Barr" userId="b0272536-ba4e-47f6-aa3e-aa9b228c20e7" providerId="ADAL" clId="{1454C369-0450-40DA-9605-118B1084326D}" dt="2023-07-04T12:13:31.555" v="1181" actId="1076"/>
          <ac:picMkLst>
            <pc:docMk/>
            <pc:sldMk cId="3719611791" sldId="333"/>
            <ac:picMk id="2" creationId="{2343425C-3E33-6F6E-4C96-783EFA0DC2D5}"/>
          </ac:picMkLst>
        </pc:picChg>
      </pc:sldChg>
      <pc:sldChg chg="addSp modSp add mod modAnim">
        <pc:chgData name="Colin Barr" userId="b0272536-ba4e-47f6-aa3e-aa9b228c20e7" providerId="ADAL" clId="{1454C369-0450-40DA-9605-118B1084326D}" dt="2023-07-04T12:13:45.998" v="1183" actId="1076"/>
        <pc:sldMkLst>
          <pc:docMk/>
          <pc:sldMk cId="4044605673" sldId="334"/>
        </pc:sldMkLst>
        <pc:spChg chg="mod">
          <ac:chgData name="Colin Barr" userId="b0272536-ba4e-47f6-aa3e-aa9b228c20e7" providerId="ADAL" clId="{1454C369-0450-40DA-9605-118B1084326D}" dt="2023-07-04T11:00:13.040" v="953" actId="20577"/>
          <ac:spMkLst>
            <pc:docMk/>
            <pc:sldMk cId="4044605673" sldId="334"/>
            <ac:spMk id="15363" creationId="{00000000-0000-0000-0000-000000000000}"/>
          </ac:spMkLst>
        </pc:spChg>
        <pc:picChg chg="add mod">
          <ac:chgData name="Colin Barr" userId="b0272536-ba4e-47f6-aa3e-aa9b228c20e7" providerId="ADAL" clId="{1454C369-0450-40DA-9605-118B1084326D}" dt="2023-07-04T12:13:45.998" v="1183" actId="1076"/>
          <ac:picMkLst>
            <pc:docMk/>
            <pc:sldMk cId="4044605673" sldId="334"/>
            <ac:picMk id="2" creationId="{58D4E07A-EE3E-FDA1-C919-040CE375A26F}"/>
          </ac:picMkLst>
        </pc:picChg>
      </pc:sldChg>
      <pc:sldChg chg="addSp modSp add mod modAnim">
        <pc:chgData name="Colin Barr" userId="b0272536-ba4e-47f6-aa3e-aa9b228c20e7" providerId="ADAL" clId="{1454C369-0450-40DA-9605-118B1084326D}" dt="2023-07-04T12:14:07.691" v="1186" actId="1076"/>
        <pc:sldMkLst>
          <pc:docMk/>
          <pc:sldMk cId="3771114066" sldId="335"/>
        </pc:sldMkLst>
        <pc:spChg chg="mod">
          <ac:chgData name="Colin Barr" userId="b0272536-ba4e-47f6-aa3e-aa9b228c20e7" providerId="ADAL" clId="{1454C369-0450-40DA-9605-118B1084326D}" dt="2023-07-04T11:00:07.352" v="951" actId="20577"/>
          <ac:spMkLst>
            <pc:docMk/>
            <pc:sldMk cId="3771114066" sldId="335"/>
            <ac:spMk id="15363" creationId="{00000000-0000-0000-0000-000000000000}"/>
          </ac:spMkLst>
        </pc:spChg>
        <pc:picChg chg="add mod">
          <ac:chgData name="Colin Barr" userId="b0272536-ba4e-47f6-aa3e-aa9b228c20e7" providerId="ADAL" clId="{1454C369-0450-40DA-9605-118B1084326D}" dt="2023-07-04T12:14:07.691" v="1186" actId="1076"/>
          <ac:picMkLst>
            <pc:docMk/>
            <pc:sldMk cId="3771114066" sldId="335"/>
            <ac:picMk id="2" creationId="{CD1C44EE-0CEF-11EE-3E1C-64C34D3BC53A}"/>
          </ac:picMkLst>
        </pc:picChg>
      </pc:sldChg>
      <pc:sldChg chg="modSp add modAnim">
        <pc:chgData name="Colin Barr" userId="b0272536-ba4e-47f6-aa3e-aa9b228c20e7" providerId="ADAL" clId="{1454C369-0450-40DA-9605-118B1084326D}" dt="2023-07-04T12:12:59.706" v="1178" actId="5793"/>
        <pc:sldMkLst>
          <pc:docMk/>
          <pc:sldMk cId="1095256386" sldId="336"/>
        </pc:sldMkLst>
        <pc:spChg chg="mod">
          <ac:chgData name="Colin Barr" userId="b0272536-ba4e-47f6-aa3e-aa9b228c20e7" providerId="ADAL" clId="{1454C369-0450-40DA-9605-118B1084326D}" dt="2023-07-04T12:12:59.706" v="1178" actId="5793"/>
          <ac:spMkLst>
            <pc:docMk/>
            <pc:sldMk cId="1095256386" sldId="336"/>
            <ac:spMk id="2867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atin typeface="Arial" panose="020B0604020202020204" pitchFamily="34" charset="0"/>
              </a:defRPr>
            </a:lvl1pPr>
          </a:lstStyle>
          <a:p>
            <a:pPr>
              <a:defRPr/>
            </a:pPr>
            <a:endParaRPr lang="en-GB" altLang="en-US"/>
          </a:p>
        </p:txBody>
      </p:sp>
      <p:sp>
        <p:nvSpPr>
          <p:cNvPr id="60419"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atin typeface="Arial" panose="020B0604020202020204" pitchFamily="34" charset="0"/>
              </a:defRPr>
            </a:lvl1pPr>
          </a:lstStyle>
          <a:p>
            <a:pPr>
              <a:defRPr/>
            </a:pPr>
            <a:fld id="{C4935271-19D3-4FDC-B69F-B5F87E0B0D40}" type="datetimeFigureOut">
              <a:rPr lang="en-GB" altLang="en-US"/>
              <a:pPr>
                <a:defRPr/>
              </a:pPr>
              <a:t>04/07/2023</a:t>
            </a:fld>
            <a:endParaRPr lang="en-GB" altLang="en-US"/>
          </a:p>
        </p:txBody>
      </p:sp>
      <p:sp>
        <p:nvSpPr>
          <p:cNvPr id="60420"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atin typeface="Arial" panose="020B0604020202020204" pitchFamily="34" charset="0"/>
              </a:defRPr>
            </a:lvl1pPr>
          </a:lstStyle>
          <a:p>
            <a:pPr>
              <a:defRPr/>
            </a:pPr>
            <a:endParaRPr lang="en-GB" altLang="en-US"/>
          </a:p>
        </p:txBody>
      </p:sp>
      <p:sp>
        <p:nvSpPr>
          <p:cNvPr id="60421"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18AD5B5F-B21A-4DFA-A9FD-B3AB2BEBCEBE}" type="slidenum">
              <a:rPr lang="en-GB" altLang="en-US"/>
              <a:pPr/>
              <a:t>‹#›</a:t>
            </a:fld>
            <a:endParaRPr lang="en-GB" altLang="en-US"/>
          </a:p>
        </p:txBody>
      </p:sp>
    </p:spTree>
    <p:extLst>
      <p:ext uri="{BB962C8B-B14F-4D97-AF65-F5344CB8AC3E}">
        <p14:creationId xmlns:p14="http://schemas.microsoft.com/office/powerpoint/2010/main" val="587113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8F09A40A-8836-4112-A5B9-2243E26E6D42}" type="slidenum">
              <a:rPr lang="en-GB" altLang="en-US"/>
              <a:pPr/>
              <a:t>‹#›</a:t>
            </a:fld>
            <a:endParaRPr lang="en-GB" altLang="en-US"/>
          </a:p>
        </p:txBody>
      </p:sp>
    </p:spTree>
    <p:extLst>
      <p:ext uri="{BB962C8B-B14F-4D97-AF65-F5344CB8AC3E}">
        <p14:creationId xmlns:p14="http://schemas.microsoft.com/office/powerpoint/2010/main" val="218267397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pPr>
              <a:defRPr/>
            </a:pPr>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pPr>
              <a:defRPr/>
            </a:pPr>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D5359163-4337-4226-8546-86FFC9164AD9}" type="slidenum">
              <a:rPr lang="en-GB" altLang="en-US" smtClean="0"/>
              <a:pPr/>
              <a:t>‹#›</a:t>
            </a:fld>
            <a:endParaRPr lang="en-GB" altLang="en-US"/>
          </a:p>
        </p:txBody>
      </p:sp>
    </p:spTree>
    <p:extLst>
      <p:ext uri="{BB962C8B-B14F-4D97-AF65-F5344CB8AC3E}">
        <p14:creationId xmlns:p14="http://schemas.microsoft.com/office/powerpoint/2010/main" val="1382035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BB46A70-9D52-4A6D-AD21-24880573E34D}" type="slidenum">
              <a:rPr lang="en-GB" altLang="en-US" smtClean="0"/>
              <a:pPr/>
              <a:t>‹#›</a:t>
            </a:fld>
            <a:endParaRPr lang="en-GB" altLang="en-US"/>
          </a:p>
        </p:txBody>
      </p:sp>
    </p:spTree>
    <p:extLst>
      <p:ext uri="{BB962C8B-B14F-4D97-AF65-F5344CB8AC3E}">
        <p14:creationId xmlns:p14="http://schemas.microsoft.com/office/powerpoint/2010/main" val="709607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73D95EA-BD4B-4F00-92FC-B7B807312F9D}" type="slidenum">
              <a:rPr lang="en-GB" altLang="en-US" smtClean="0"/>
              <a:pPr/>
              <a:t>‹#›</a:t>
            </a:fld>
            <a:endParaRPr lang="en-GB" altLang="en-US"/>
          </a:p>
        </p:txBody>
      </p:sp>
    </p:spTree>
    <p:extLst>
      <p:ext uri="{BB962C8B-B14F-4D97-AF65-F5344CB8AC3E}">
        <p14:creationId xmlns:p14="http://schemas.microsoft.com/office/powerpoint/2010/main" val="2179121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1E6A140-D3A7-453E-938E-AAD4E1172A24}" type="slidenum">
              <a:rPr lang="en-GB" altLang="en-US" smtClean="0"/>
              <a:pPr/>
              <a:t>‹#›</a:t>
            </a:fld>
            <a:endParaRPr lang="en-GB" altLang="en-US"/>
          </a:p>
        </p:txBody>
      </p:sp>
    </p:spTree>
    <p:extLst>
      <p:ext uri="{BB962C8B-B14F-4D97-AF65-F5344CB8AC3E}">
        <p14:creationId xmlns:p14="http://schemas.microsoft.com/office/powerpoint/2010/main" val="4102221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81E6A140-D3A7-453E-938E-AAD4E1172A24}" type="slidenum">
              <a:rPr lang="en-GB" altLang="en-US" smtClean="0"/>
              <a:pPr/>
              <a:t>‹#›</a:t>
            </a:fld>
            <a:endParaRPr lang="en-GB" altLang="en-US"/>
          </a:p>
        </p:txBody>
      </p:sp>
    </p:spTree>
    <p:extLst>
      <p:ext uri="{BB962C8B-B14F-4D97-AF65-F5344CB8AC3E}">
        <p14:creationId xmlns:p14="http://schemas.microsoft.com/office/powerpoint/2010/main" val="731124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8443FB29-C43E-4414-BD03-C328E86CAD70}" type="slidenum">
              <a:rPr lang="en-GB" altLang="en-US" smtClean="0"/>
              <a:pPr/>
              <a:t>‹#›</a:t>
            </a:fld>
            <a:endParaRPr lang="en-GB" altLang="en-US"/>
          </a:p>
        </p:txBody>
      </p:sp>
    </p:spTree>
    <p:extLst>
      <p:ext uri="{BB962C8B-B14F-4D97-AF65-F5344CB8AC3E}">
        <p14:creationId xmlns:p14="http://schemas.microsoft.com/office/powerpoint/2010/main" val="3556954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0A1E63EC-4C2A-4B77-A93E-EBEAE20B3A52}" type="slidenum">
              <a:rPr lang="en-GB" altLang="en-US" smtClean="0"/>
              <a:pPr/>
              <a:t>‹#›</a:t>
            </a:fld>
            <a:endParaRPr lang="en-GB" altLang="en-US"/>
          </a:p>
        </p:txBody>
      </p:sp>
    </p:spTree>
    <p:extLst>
      <p:ext uri="{BB962C8B-B14F-4D97-AF65-F5344CB8AC3E}">
        <p14:creationId xmlns:p14="http://schemas.microsoft.com/office/powerpoint/2010/main" val="3398568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1E6A140-D3A7-453E-938E-AAD4E1172A24}" type="slidenum">
              <a:rPr lang="en-GB" altLang="en-US" smtClean="0"/>
              <a:pPr/>
              <a:t>‹#›</a:t>
            </a:fld>
            <a:endParaRPr lang="en-GB" altLang="en-US"/>
          </a:p>
        </p:txBody>
      </p:sp>
    </p:spTree>
    <p:extLst>
      <p:ext uri="{BB962C8B-B14F-4D97-AF65-F5344CB8AC3E}">
        <p14:creationId xmlns:p14="http://schemas.microsoft.com/office/powerpoint/2010/main" val="3948854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pPr>
              <a:defRPr/>
            </a:pPr>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93C4BF39-7D6E-46EA-883B-208FB34BEC04}" type="slidenum">
              <a:rPr lang="en-GB" altLang="en-US" smtClean="0"/>
              <a:pPr/>
              <a:t>‹#›</a:t>
            </a:fld>
            <a:endParaRPr lang="en-GB" altLang="en-US"/>
          </a:p>
        </p:txBody>
      </p:sp>
    </p:spTree>
    <p:extLst>
      <p:ext uri="{BB962C8B-B14F-4D97-AF65-F5344CB8AC3E}">
        <p14:creationId xmlns:p14="http://schemas.microsoft.com/office/powerpoint/2010/main" val="138816082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EB6B217-CB65-4DDF-B4C5-6FAA4725EAF4}" type="slidenum">
              <a:rPr lang="en-GB" altLang="en-US" smtClean="0"/>
              <a:pPr/>
              <a:t>‹#›</a:t>
            </a:fld>
            <a:endParaRPr lang="en-GB" altLang="en-US"/>
          </a:p>
        </p:txBody>
      </p:sp>
    </p:spTree>
    <p:extLst>
      <p:ext uri="{BB962C8B-B14F-4D97-AF65-F5344CB8AC3E}">
        <p14:creationId xmlns:p14="http://schemas.microsoft.com/office/powerpoint/2010/main" val="1049349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5E71202-EF71-4EEF-AC69-B2B3BD4BEE33}" type="slidenum">
              <a:rPr lang="en-GB" altLang="en-US" smtClean="0"/>
              <a:pPr/>
              <a:t>‹#›</a:t>
            </a:fld>
            <a:endParaRPr lang="en-GB" altLang="en-US"/>
          </a:p>
        </p:txBody>
      </p:sp>
    </p:spTree>
    <p:extLst>
      <p:ext uri="{BB962C8B-B14F-4D97-AF65-F5344CB8AC3E}">
        <p14:creationId xmlns:p14="http://schemas.microsoft.com/office/powerpoint/2010/main" val="760079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9" name="Content Placeholder 8"/>
          <p:cNvSpPr>
            <a:spLocks noGrp="1"/>
          </p:cNvSpPr>
          <p:nvPr>
            <p:ph sz="quarter" idx="13"/>
          </p:nvPr>
        </p:nvSpPr>
        <p:spPr>
          <a:xfrm>
            <a:off x="1216152" y="841248"/>
            <a:ext cx="3730752" cy="43891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5102352" y="841248"/>
            <a:ext cx="3730752" cy="43891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5"/>
          </p:nvPr>
        </p:nvSpPr>
        <p:spPr/>
        <p:txBody>
          <a:bodyPr/>
          <a:lstStyle>
            <a:lvl1pPr>
              <a:defRPr/>
            </a:lvl1pPr>
          </a:lstStyle>
          <a:p>
            <a:pPr>
              <a:defRPr/>
            </a:pPr>
            <a:endParaRPr lang="en-GB"/>
          </a:p>
        </p:txBody>
      </p:sp>
      <p:sp>
        <p:nvSpPr>
          <p:cNvPr id="6" name="Slide Number Placeholder 5"/>
          <p:cNvSpPr>
            <a:spLocks noGrp="1"/>
          </p:cNvSpPr>
          <p:nvPr>
            <p:ph type="sldNum" sz="quarter" idx="16"/>
          </p:nvPr>
        </p:nvSpPr>
        <p:spPr/>
        <p:txBody>
          <a:bodyPr/>
          <a:lstStyle>
            <a:lvl1pPr>
              <a:defRPr/>
            </a:lvl1pPr>
          </a:lstStyle>
          <a:p>
            <a:fld id="{D06A9B0A-6938-4313-8A9A-3A97D111C375}" type="slidenum">
              <a:rPr lang="en-GB" altLang="en-US"/>
              <a:pPr/>
              <a:t>‹#›</a:t>
            </a:fld>
            <a:endParaRPr lang="en-GB" altLang="en-US"/>
          </a:p>
        </p:txBody>
      </p:sp>
      <p:sp>
        <p:nvSpPr>
          <p:cNvPr id="7" name="Date Placeholder 3"/>
          <p:cNvSpPr>
            <a:spLocks noGrp="1"/>
          </p:cNvSpPr>
          <p:nvPr>
            <p:ph type="dt" sz="half" idx="17"/>
          </p:nvPr>
        </p:nvSpPr>
        <p:spPr/>
        <p:txBody>
          <a:bodyPr/>
          <a:lstStyle>
            <a:lvl1pPr>
              <a:defRPr/>
            </a:lvl1pPr>
          </a:lstStyle>
          <a:p>
            <a:pPr>
              <a:defRPr/>
            </a:pPr>
            <a:endParaRPr lang="en-GB"/>
          </a:p>
        </p:txBody>
      </p:sp>
    </p:spTree>
    <p:extLst>
      <p:ext uri="{BB962C8B-B14F-4D97-AF65-F5344CB8AC3E}">
        <p14:creationId xmlns:p14="http://schemas.microsoft.com/office/powerpoint/2010/main" val="1806429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pPr>
              <a:defRPr/>
            </a:pPr>
            <a:endParaRPr lang="en-GB"/>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pPr>
              <a:defRPr/>
            </a:pPr>
            <a:endParaRPr lang="en-GB"/>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81E6A140-D3A7-453E-938E-AAD4E1172A24}" type="slidenum">
              <a:rPr lang="en-GB" altLang="en-US" smtClean="0"/>
              <a:pPr/>
              <a:t>‹#›</a:t>
            </a:fld>
            <a:endParaRPr lang="en-GB" altLang="en-US"/>
          </a:p>
        </p:txBody>
      </p:sp>
    </p:spTree>
    <p:extLst>
      <p:ext uri="{BB962C8B-B14F-4D97-AF65-F5344CB8AC3E}">
        <p14:creationId xmlns:p14="http://schemas.microsoft.com/office/powerpoint/2010/main" val="47230626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earning.nspcc.org.uk/safeguarding-child-protec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learning.nspcc.org.uk/research-resources/statistics-briefings/physical-abus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learning.nspcc.org.uk/statistics-child-abuse#skip-to-conten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learning.nspcc.org.uk/statistics-child-abuse#skip-to-cont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earning.nspcc.org.uk/media/1188/definitions-signs-child-abuse.pdf"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earning.nspcc.org.uk/media/1652/statistics-briefing-child-deaths-abuse-neglect.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learning.nspcc.org.uk/media/1345/learning-from-case-reviews-neglect.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learning.nspcc.org.uk/media/1345/learning-from-case-reviews-neglect.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learning.nspcc.org.uk/media/1345/learning-from-case-reviews-neglect.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onlinedbschecks.co.uk/blog/five-r-of-safeguarding/" TargetMode="Externa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www.legislation.gov.uk/ukpga/1989/41/contents"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467544" y="2276872"/>
            <a:ext cx="8086725" cy="3352800"/>
          </a:xfrm>
        </p:spPr>
        <p:txBody>
          <a:bodyPr/>
          <a:lstStyle/>
          <a:p>
            <a:pPr eaLnBrk="1" fontAlgn="auto" hangingPunct="1">
              <a:spcAft>
                <a:spcPts val="0"/>
              </a:spcAft>
              <a:defRPr/>
            </a:pPr>
            <a:r>
              <a:rPr lang="en-GB" altLang="en-US" sz="5400" dirty="0"/>
              <a:t>Children, Young People and Families </a:t>
            </a:r>
            <a:br>
              <a:rPr lang="en-GB" altLang="en-US" sz="10000" dirty="0"/>
            </a:br>
            <a:br>
              <a:rPr lang="en-GB" altLang="en-US" sz="10000" dirty="0"/>
            </a:br>
            <a:r>
              <a:rPr lang="en-GB" altLang="en-US" sz="4000" dirty="0"/>
              <a:t>BMHP5004</a:t>
            </a:r>
            <a:br>
              <a:rPr lang="en-GB" altLang="en-US" sz="4000" dirty="0"/>
            </a:br>
            <a:r>
              <a:rPr lang="en-GB" altLang="en-US" sz="4000" dirty="0"/>
              <a:t>Session 8 Safeguarding children</a:t>
            </a:r>
            <a:br>
              <a:rPr lang="en-GB" altLang="en-US" sz="4000" dirty="0"/>
            </a:br>
            <a:endParaRPr lang="en-GB" altLang="en-US" sz="4000" dirty="0"/>
          </a:p>
        </p:txBody>
      </p:sp>
      <p:pic>
        <p:nvPicPr>
          <p:cNvPr id="3" name="Picture 2">
            <a:extLst>
              <a:ext uri="{FF2B5EF4-FFF2-40B4-BE49-F238E27FC236}">
                <a16:creationId xmlns:a16="http://schemas.microsoft.com/office/drawing/2014/main" id="{F8B0D91D-B65B-6363-3CAF-D0809296E567}"/>
              </a:ext>
            </a:extLst>
          </p:cNvPr>
          <p:cNvPicPr>
            <a:picLocks noChangeAspect="1"/>
          </p:cNvPicPr>
          <p:nvPr/>
        </p:nvPicPr>
        <p:blipFill>
          <a:blip r:embed="rId2"/>
          <a:stretch>
            <a:fillRect/>
          </a:stretch>
        </p:blipFill>
        <p:spPr>
          <a:xfrm>
            <a:off x="6660232" y="2636912"/>
            <a:ext cx="1450974" cy="171312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fontAlgn="auto" hangingPunct="1">
              <a:spcAft>
                <a:spcPts val="0"/>
              </a:spcAft>
              <a:defRPr/>
            </a:pPr>
            <a:r>
              <a:rPr lang="en-GB" altLang="en-US" dirty="0">
                <a:solidFill>
                  <a:schemeClr val="tx1"/>
                </a:solidFill>
              </a:rPr>
              <a:t>Aims of Today:</a:t>
            </a:r>
          </a:p>
        </p:txBody>
      </p:sp>
      <p:sp>
        <p:nvSpPr>
          <p:cNvPr id="6147" name="Rectangle 3"/>
          <p:cNvSpPr>
            <a:spLocks noGrp="1" noChangeArrowheads="1"/>
          </p:cNvSpPr>
          <p:nvPr>
            <p:ph idx="1"/>
          </p:nvPr>
        </p:nvSpPr>
        <p:spPr/>
        <p:txBody>
          <a:bodyPr/>
          <a:lstStyle/>
          <a:p>
            <a:pPr eaLnBrk="1" hangingPunct="1">
              <a:buFontTx/>
              <a:buNone/>
            </a:pPr>
            <a:r>
              <a:rPr lang="en-GB" altLang="en-US" b="1" dirty="0"/>
              <a:t>To raise awareness of: </a:t>
            </a:r>
          </a:p>
          <a:p>
            <a:pPr algn="just" eaLnBrk="1" hangingPunct="1"/>
            <a:r>
              <a:rPr lang="en-GB" altLang="en-US" dirty="0"/>
              <a:t>Issues in safeguarding children and young people.</a:t>
            </a:r>
          </a:p>
          <a:p>
            <a:pPr algn="just" eaLnBrk="1" hangingPunct="1"/>
            <a:r>
              <a:rPr lang="en-GB" altLang="en-US" dirty="0"/>
              <a:t>Types and indicators of abuse.</a:t>
            </a:r>
          </a:p>
          <a:p>
            <a:pPr algn="just" eaLnBrk="1" hangingPunct="1"/>
            <a:r>
              <a:rPr lang="en-GB" altLang="en-US" dirty="0"/>
              <a:t>Professional roles and responsibilities relating to policies and procedures.</a:t>
            </a:r>
          </a:p>
          <a:p>
            <a:pPr eaLnBrk="1" hangingPunct="1"/>
            <a:endParaRPr lang="en-GB" altLang="en-US" dirty="0"/>
          </a:p>
        </p:txBody>
      </p:sp>
      <p:pic>
        <p:nvPicPr>
          <p:cNvPr id="2" name="Picture 1">
            <a:extLst>
              <a:ext uri="{FF2B5EF4-FFF2-40B4-BE49-F238E27FC236}">
                <a16:creationId xmlns:a16="http://schemas.microsoft.com/office/drawing/2014/main" id="{6BE4AFC1-1A33-88CA-E02D-1E6F95678589}"/>
              </a:ext>
            </a:extLst>
          </p:cNvPr>
          <p:cNvPicPr>
            <a:picLocks noChangeAspect="1"/>
          </p:cNvPicPr>
          <p:nvPr/>
        </p:nvPicPr>
        <p:blipFill>
          <a:blip r:embed="rId2"/>
          <a:stretch>
            <a:fillRect/>
          </a:stretch>
        </p:blipFill>
        <p:spPr>
          <a:xfrm>
            <a:off x="6372200" y="4450680"/>
            <a:ext cx="1885950" cy="18859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147">
                                            <p:txEl>
                                              <p:pRg st="1" end="1"/>
                                            </p:txEl>
                                          </p:spTgt>
                                        </p:tgtEl>
                                        <p:attrNameLst>
                                          <p:attrName>style.visibility</p:attrName>
                                        </p:attrNameLst>
                                      </p:cBhvr>
                                      <p:to>
                                        <p:strVal val="visible"/>
                                      </p:to>
                                    </p:set>
                                    <p:animEffect transition="in" filter="fade">
                                      <p:cBhvr>
                                        <p:cTn id="7" dur="1000"/>
                                        <p:tgtEl>
                                          <p:spTgt spid="6147">
                                            <p:txEl>
                                              <p:pRg st="1" end="1"/>
                                            </p:txEl>
                                          </p:spTgt>
                                        </p:tgtEl>
                                      </p:cBhvr>
                                    </p:animEffect>
                                    <p:anim calcmode="lin" valueType="num">
                                      <p:cBhvr>
                                        <p:cTn id="8" dur="1000" fill="hold"/>
                                        <p:tgtEl>
                                          <p:spTgt spid="614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147">
                                            <p:txEl>
                                              <p:pRg st="2" end="2"/>
                                            </p:txEl>
                                          </p:spTgt>
                                        </p:tgtEl>
                                        <p:attrNameLst>
                                          <p:attrName>style.visibility</p:attrName>
                                        </p:attrNameLst>
                                      </p:cBhvr>
                                      <p:to>
                                        <p:strVal val="visible"/>
                                      </p:to>
                                    </p:set>
                                    <p:animEffect transition="in" filter="fade">
                                      <p:cBhvr>
                                        <p:cTn id="14" dur="1000"/>
                                        <p:tgtEl>
                                          <p:spTgt spid="6147">
                                            <p:txEl>
                                              <p:pRg st="2" end="2"/>
                                            </p:txEl>
                                          </p:spTgt>
                                        </p:tgtEl>
                                      </p:cBhvr>
                                    </p:animEffect>
                                    <p:anim calcmode="lin" valueType="num">
                                      <p:cBhvr>
                                        <p:cTn id="15"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147">
                                            <p:txEl>
                                              <p:pRg st="3" end="3"/>
                                            </p:txEl>
                                          </p:spTgt>
                                        </p:tgtEl>
                                        <p:attrNameLst>
                                          <p:attrName>style.visibility</p:attrName>
                                        </p:attrNameLst>
                                      </p:cBhvr>
                                      <p:to>
                                        <p:strVal val="visible"/>
                                      </p:to>
                                    </p:set>
                                    <p:animEffect transition="in" filter="fade">
                                      <p:cBhvr>
                                        <p:cTn id="21" dur="1000"/>
                                        <p:tgtEl>
                                          <p:spTgt spid="6147">
                                            <p:txEl>
                                              <p:pRg st="3" end="3"/>
                                            </p:txEl>
                                          </p:spTgt>
                                        </p:tgtEl>
                                      </p:cBhvr>
                                    </p:animEffect>
                                    <p:anim calcmode="lin" valueType="num">
                                      <p:cBhvr>
                                        <p:cTn id="22" dur="1000" fill="hold"/>
                                        <p:tgtEl>
                                          <p:spTgt spid="6147">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1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fontAlgn="auto" hangingPunct="1">
              <a:spcAft>
                <a:spcPts val="0"/>
              </a:spcAft>
              <a:defRPr/>
            </a:pPr>
            <a:r>
              <a:rPr lang="en-GB" altLang="en-US" dirty="0">
                <a:solidFill>
                  <a:schemeClr val="tx1"/>
                </a:solidFill>
              </a:rPr>
              <a:t>What is safeguarding?</a:t>
            </a:r>
          </a:p>
        </p:txBody>
      </p:sp>
      <p:sp>
        <p:nvSpPr>
          <p:cNvPr id="7171" name="Rectangle 3"/>
          <p:cNvSpPr>
            <a:spLocks noGrp="1" noChangeArrowheads="1"/>
          </p:cNvSpPr>
          <p:nvPr>
            <p:ph idx="1"/>
          </p:nvPr>
        </p:nvSpPr>
        <p:spPr>
          <a:xfrm>
            <a:off x="507206" y="1993393"/>
            <a:ext cx="8065294" cy="4603959"/>
          </a:xfrm>
        </p:spPr>
        <p:txBody>
          <a:bodyPr>
            <a:normAutofit fontScale="92500" lnSpcReduction="20000"/>
          </a:bodyPr>
          <a:lstStyle/>
          <a:p>
            <a:r>
              <a:rPr lang="en-GB" dirty="0"/>
              <a:t>Safeguarding is the action that is taken to promote the welfare of children and protect them from harm.</a:t>
            </a:r>
          </a:p>
          <a:p>
            <a:r>
              <a:rPr lang="en-GB" dirty="0"/>
              <a:t>Safeguarding means:</a:t>
            </a:r>
          </a:p>
          <a:p>
            <a:r>
              <a:rPr lang="en-GB" dirty="0"/>
              <a:t>protecting children from abuse and maltreatment</a:t>
            </a:r>
          </a:p>
          <a:p>
            <a:r>
              <a:rPr lang="en-GB" dirty="0"/>
              <a:t>preventing harm to children’s health or development</a:t>
            </a:r>
          </a:p>
          <a:p>
            <a:r>
              <a:rPr lang="en-GB" dirty="0"/>
              <a:t>ensuring children grow up with the provision of safe and effective care</a:t>
            </a:r>
          </a:p>
          <a:p>
            <a:r>
              <a:rPr lang="en-GB" dirty="0"/>
              <a:t>taking action to enable all children and young people to have the best outcomes.</a:t>
            </a:r>
          </a:p>
          <a:p>
            <a:r>
              <a:rPr lang="en-GB" dirty="0"/>
              <a:t>Child protection is part of the safeguarding process. It focuses on protecting individual children identified as suffering or likely to suffer significant harm. This includes child protection procedures which detail how to respond to concerns about a child.</a:t>
            </a:r>
          </a:p>
          <a:p>
            <a:r>
              <a:rPr lang="en-GB" dirty="0">
                <a:hlinkClick r:id="rId2"/>
              </a:rPr>
              <a:t>Safeguarding children and child protection | NSPCC Learning</a:t>
            </a:r>
            <a:r>
              <a:rPr lang="en-GB" dirty="0"/>
              <a:t> (2023)</a:t>
            </a:r>
          </a:p>
          <a:p>
            <a:endParaRPr lang="en-GB" dirty="0"/>
          </a:p>
        </p:txBody>
      </p:sp>
      <p:pic>
        <p:nvPicPr>
          <p:cNvPr id="2" name="Picture 1">
            <a:extLst>
              <a:ext uri="{FF2B5EF4-FFF2-40B4-BE49-F238E27FC236}">
                <a16:creationId xmlns:a16="http://schemas.microsoft.com/office/drawing/2014/main" id="{A0CA14CA-AB60-5024-CF23-1BE357854807}"/>
              </a:ext>
            </a:extLst>
          </p:cNvPr>
          <p:cNvPicPr>
            <a:picLocks noChangeAspect="1"/>
          </p:cNvPicPr>
          <p:nvPr/>
        </p:nvPicPr>
        <p:blipFill>
          <a:blip r:embed="rId3"/>
          <a:stretch>
            <a:fillRect/>
          </a:stretch>
        </p:blipFill>
        <p:spPr>
          <a:xfrm>
            <a:off x="6520780" y="229225"/>
            <a:ext cx="2051720" cy="1450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1" end="1"/>
                                            </p:txEl>
                                          </p:spTgt>
                                        </p:tgtEl>
                                        <p:attrNameLst>
                                          <p:attrName>style.visibility</p:attrName>
                                        </p:attrNameLst>
                                      </p:cBhvr>
                                      <p:to>
                                        <p:strVal val="visible"/>
                                      </p:to>
                                    </p:set>
                                    <p:animEffect transition="in" filter="fade">
                                      <p:cBhvr>
                                        <p:cTn id="14" dur="1000"/>
                                        <p:tgtEl>
                                          <p:spTgt spid="7171">
                                            <p:txEl>
                                              <p:pRg st="1" end="1"/>
                                            </p:txEl>
                                          </p:spTgt>
                                        </p:tgtEl>
                                      </p:cBhvr>
                                    </p:animEffect>
                                    <p:anim calcmode="lin" valueType="num">
                                      <p:cBhvr>
                                        <p:cTn id="15"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Effect transition="in" filter="fade">
                                      <p:cBhvr>
                                        <p:cTn id="21" dur="1000"/>
                                        <p:tgtEl>
                                          <p:spTgt spid="7171">
                                            <p:txEl>
                                              <p:pRg st="2" end="2"/>
                                            </p:txEl>
                                          </p:spTgt>
                                        </p:tgtEl>
                                      </p:cBhvr>
                                    </p:animEffect>
                                    <p:anim calcmode="lin" valueType="num">
                                      <p:cBhvr>
                                        <p:cTn id="22"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1">
                                            <p:txEl>
                                              <p:pRg st="3" end="3"/>
                                            </p:txEl>
                                          </p:spTgt>
                                        </p:tgtEl>
                                        <p:attrNameLst>
                                          <p:attrName>style.visibility</p:attrName>
                                        </p:attrNameLst>
                                      </p:cBhvr>
                                      <p:to>
                                        <p:strVal val="visible"/>
                                      </p:to>
                                    </p:set>
                                    <p:animEffect transition="in" filter="fade">
                                      <p:cBhvr>
                                        <p:cTn id="28" dur="1000"/>
                                        <p:tgtEl>
                                          <p:spTgt spid="7171">
                                            <p:txEl>
                                              <p:pRg st="3" end="3"/>
                                            </p:txEl>
                                          </p:spTgt>
                                        </p:tgtEl>
                                      </p:cBhvr>
                                    </p:animEffect>
                                    <p:anim calcmode="lin" valueType="num">
                                      <p:cBhvr>
                                        <p:cTn id="29"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1">
                                            <p:txEl>
                                              <p:pRg st="4" end="4"/>
                                            </p:txEl>
                                          </p:spTgt>
                                        </p:tgtEl>
                                        <p:attrNameLst>
                                          <p:attrName>style.visibility</p:attrName>
                                        </p:attrNameLst>
                                      </p:cBhvr>
                                      <p:to>
                                        <p:strVal val="visible"/>
                                      </p:to>
                                    </p:set>
                                    <p:animEffect transition="in" filter="fade">
                                      <p:cBhvr>
                                        <p:cTn id="35" dur="1000"/>
                                        <p:tgtEl>
                                          <p:spTgt spid="7171">
                                            <p:txEl>
                                              <p:pRg st="4" end="4"/>
                                            </p:txEl>
                                          </p:spTgt>
                                        </p:tgtEl>
                                      </p:cBhvr>
                                    </p:animEffect>
                                    <p:anim calcmode="lin" valueType="num">
                                      <p:cBhvr>
                                        <p:cTn id="36"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1">
                                            <p:txEl>
                                              <p:pRg st="5" end="5"/>
                                            </p:txEl>
                                          </p:spTgt>
                                        </p:tgtEl>
                                        <p:attrNameLst>
                                          <p:attrName>style.visibility</p:attrName>
                                        </p:attrNameLst>
                                      </p:cBhvr>
                                      <p:to>
                                        <p:strVal val="visible"/>
                                      </p:to>
                                    </p:set>
                                    <p:animEffect transition="in" filter="fade">
                                      <p:cBhvr>
                                        <p:cTn id="42" dur="1000"/>
                                        <p:tgtEl>
                                          <p:spTgt spid="7171">
                                            <p:txEl>
                                              <p:pRg st="5" end="5"/>
                                            </p:txEl>
                                          </p:spTgt>
                                        </p:tgtEl>
                                      </p:cBhvr>
                                    </p:animEffect>
                                    <p:anim calcmode="lin" valueType="num">
                                      <p:cBhvr>
                                        <p:cTn id="43" dur="1000" fill="hold"/>
                                        <p:tgtEl>
                                          <p:spTgt spid="7171">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1">
                                            <p:txEl>
                                              <p:pRg st="6" end="6"/>
                                            </p:txEl>
                                          </p:spTgt>
                                        </p:tgtEl>
                                        <p:attrNameLst>
                                          <p:attrName>style.visibility</p:attrName>
                                        </p:attrNameLst>
                                      </p:cBhvr>
                                      <p:to>
                                        <p:strVal val="visible"/>
                                      </p:to>
                                    </p:set>
                                    <p:animEffect transition="in" filter="fade">
                                      <p:cBhvr>
                                        <p:cTn id="49" dur="1000"/>
                                        <p:tgtEl>
                                          <p:spTgt spid="7171">
                                            <p:txEl>
                                              <p:pRg st="6" end="6"/>
                                            </p:txEl>
                                          </p:spTgt>
                                        </p:tgtEl>
                                      </p:cBhvr>
                                    </p:animEffect>
                                    <p:anim calcmode="lin" valueType="num">
                                      <p:cBhvr>
                                        <p:cTn id="50" dur="1000" fill="hold"/>
                                        <p:tgtEl>
                                          <p:spTgt spid="7171">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1">
                                            <p:txEl>
                                              <p:pRg st="7" end="7"/>
                                            </p:txEl>
                                          </p:spTgt>
                                        </p:tgtEl>
                                        <p:attrNameLst>
                                          <p:attrName>style.visibility</p:attrName>
                                        </p:attrNameLst>
                                      </p:cBhvr>
                                      <p:to>
                                        <p:strVal val="visible"/>
                                      </p:to>
                                    </p:set>
                                    <p:animEffect transition="in" filter="fade">
                                      <p:cBhvr>
                                        <p:cTn id="56" dur="1000"/>
                                        <p:tgtEl>
                                          <p:spTgt spid="7171">
                                            <p:txEl>
                                              <p:pRg st="7" end="7"/>
                                            </p:txEl>
                                          </p:spTgt>
                                        </p:tgtEl>
                                      </p:cBhvr>
                                    </p:animEffect>
                                    <p:anim calcmode="lin" valueType="num">
                                      <p:cBhvr>
                                        <p:cTn id="57" dur="1000" fill="hold"/>
                                        <p:tgtEl>
                                          <p:spTgt spid="7171">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fontAlgn="auto" hangingPunct="1">
              <a:spcAft>
                <a:spcPts val="0"/>
              </a:spcAft>
              <a:defRPr/>
            </a:pPr>
            <a:r>
              <a:rPr lang="en-GB" altLang="en-US" dirty="0">
                <a:solidFill>
                  <a:schemeClr val="tx1"/>
                </a:solidFill>
              </a:rPr>
              <a:t>Safeguarding Children Includes:</a:t>
            </a:r>
          </a:p>
        </p:txBody>
      </p:sp>
      <p:sp>
        <p:nvSpPr>
          <p:cNvPr id="9219" name="Rectangle 3"/>
          <p:cNvSpPr>
            <a:spLocks noGrp="1" noChangeArrowheads="1"/>
          </p:cNvSpPr>
          <p:nvPr>
            <p:ph idx="1"/>
          </p:nvPr>
        </p:nvSpPr>
        <p:spPr>
          <a:xfrm>
            <a:off x="798909" y="1966723"/>
            <a:ext cx="7467600" cy="4419600"/>
          </a:xfrm>
        </p:spPr>
        <p:txBody>
          <a:bodyPr>
            <a:normAutofit lnSpcReduction="10000"/>
          </a:bodyPr>
          <a:lstStyle/>
          <a:p>
            <a:pPr lvl="4" eaLnBrk="1" hangingPunct="1">
              <a:lnSpc>
                <a:spcPct val="90000"/>
              </a:lnSpc>
              <a:buFontTx/>
              <a:buNone/>
            </a:pPr>
            <a:r>
              <a:rPr lang="en-GB" altLang="en-US" sz="3200" b="1" dirty="0"/>
              <a:t>Protection from: </a:t>
            </a:r>
          </a:p>
          <a:p>
            <a:pPr lvl="4" eaLnBrk="1" hangingPunct="1">
              <a:lnSpc>
                <a:spcPct val="90000"/>
              </a:lnSpc>
              <a:buFontTx/>
              <a:buNone/>
            </a:pPr>
            <a:r>
              <a:rPr lang="en-GB" altLang="en-US" sz="2800" dirty="0"/>
              <a:t>Injury</a:t>
            </a:r>
          </a:p>
          <a:p>
            <a:pPr lvl="4" eaLnBrk="1" hangingPunct="1">
              <a:lnSpc>
                <a:spcPct val="90000"/>
              </a:lnSpc>
              <a:buFontTx/>
              <a:buNone/>
            </a:pPr>
            <a:r>
              <a:rPr lang="en-GB" altLang="en-US" sz="2800" dirty="0"/>
              <a:t>Accident</a:t>
            </a:r>
          </a:p>
          <a:p>
            <a:pPr lvl="4" eaLnBrk="1" hangingPunct="1">
              <a:lnSpc>
                <a:spcPct val="90000"/>
              </a:lnSpc>
              <a:buFontTx/>
              <a:buNone/>
            </a:pPr>
            <a:r>
              <a:rPr lang="en-GB" altLang="en-US" sz="2800" dirty="0"/>
              <a:t>Illness</a:t>
            </a:r>
          </a:p>
          <a:p>
            <a:pPr lvl="4" eaLnBrk="1" hangingPunct="1">
              <a:lnSpc>
                <a:spcPct val="90000"/>
              </a:lnSpc>
              <a:buFontTx/>
              <a:buNone/>
            </a:pPr>
            <a:r>
              <a:rPr lang="en-GB" altLang="en-US" sz="2800" dirty="0"/>
              <a:t>Bullying</a:t>
            </a:r>
          </a:p>
          <a:p>
            <a:pPr lvl="4" eaLnBrk="1" hangingPunct="1">
              <a:lnSpc>
                <a:spcPct val="90000"/>
              </a:lnSpc>
              <a:buFontTx/>
              <a:buNone/>
            </a:pPr>
            <a:r>
              <a:rPr lang="en-GB" altLang="en-US" sz="2800" dirty="0"/>
              <a:t>Discrimination</a:t>
            </a:r>
          </a:p>
          <a:p>
            <a:pPr lvl="4" eaLnBrk="1" hangingPunct="1">
              <a:lnSpc>
                <a:spcPct val="90000"/>
              </a:lnSpc>
              <a:buFontTx/>
              <a:buNone/>
            </a:pPr>
            <a:r>
              <a:rPr lang="en-GB" altLang="en-US" sz="2800" dirty="0"/>
              <a:t>Abuse</a:t>
            </a:r>
          </a:p>
          <a:p>
            <a:pPr lvl="4" eaLnBrk="1" hangingPunct="1">
              <a:lnSpc>
                <a:spcPct val="90000"/>
              </a:lnSpc>
              <a:buFontTx/>
              <a:buNone/>
            </a:pPr>
            <a:r>
              <a:rPr lang="en-GB" altLang="en-US" sz="2800" dirty="0"/>
              <a:t>Seeing others suffer</a:t>
            </a:r>
          </a:p>
          <a:p>
            <a:pPr lvl="4" eaLnBrk="1" hangingPunct="1">
              <a:lnSpc>
                <a:spcPct val="90000"/>
              </a:lnSpc>
              <a:buFontTx/>
              <a:buNone/>
            </a:pPr>
            <a:endParaRPr lang="en-GB" altLang="en-US" sz="2800" dirty="0"/>
          </a:p>
          <a:p>
            <a:pPr lvl="4" eaLnBrk="1" hangingPunct="1">
              <a:lnSpc>
                <a:spcPct val="90000"/>
              </a:lnSpc>
              <a:buFontTx/>
              <a:buNone/>
            </a:pPr>
            <a:r>
              <a:rPr lang="en-GB" altLang="en-US" sz="2800" dirty="0">
                <a:solidFill>
                  <a:srgbClr val="7030A0"/>
                </a:solidFill>
              </a:rPr>
              <a:t>Any others? Social media?</a:t>
            </a:r>
            <a:r>
              <a:rPr lang="en-GB" altLang="en-US" sz="2800" dirty="0"/>
              <a:t>		</a:t>
            </a:r>
          </a:p>
          <a:p>
            <a:pPr eaLnBrk="1" hangingPunct="1">
              <a:lnSpc>
                <a:spcPct val="90000"/>
              </a:lnSpc>
              <a:buFontTx/>
              <a:buNone/>
            </a:pPr>
            <a:endParaRPr lang="en-GB" altLang="en-US" dirty="0"/>
          </a:p>
        </p:txBody>
      </p:sp>
      <p:pic>
        <p:nvPicPr>
          <p:cNvPr id="2" name="Picture 1">
            <a:extLst>
              <a:ext uri="{FF2B5EF4-FFF2-40B4-BE49-F238E27FC236}">
                <a16:creationId xmlns:a16="http://schemas.microsoft.com/office/drawing/2014/main" id="{B867E95B-D145-A982-5D85-E7235667EA27}"/>
              </a:ext>
            </a:extLst>
          </p:cNvPr>
          <p:cNvPicPr>
            <a:picLocks noChangeAspect="1"/>
          </p:cNvPicPr>
          <p:nvPr/>
        </p:nvPicPr>
        <p:blipFill>
          <a:blip r:embed="rId2"/>
          <a:stretch>
            <a:fillRect/>
          </a:stretch>
        </p:blipFill>
        <p:spPr>
          <a:xfrm>
            <a:off x="5940152" y="3212976"/>
            <a:ext cx="27813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1000"/>
                                        <p:tgtEl>
                                          <p:spTgt spid="9219">
                                            <p:txEl>
                                              <p:pRg st="0" end="0"/>
                                            </p:txEl>
                                          </p:spTgt>
                                        </p:tgtEl>
                                      </p:cBhvr>
                                    </p:animEffect>
                                    <p:anim calcmode="lin" valueType="num">
                                      <p:cBhvr>
                                        <p:cTn id="8"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219">
                                            <p:txEl>
                                              <p:pRg st="1" end="1"/>
                                            </p:txEl>
                                          </p:spTgt>
                                        </p:tgtEl>
                                        <p:attrNameLst>
                                          <p:attrName>style.visibility</p:attrName>
                                        </p:attrNameLst>
                                      </p:cBhvr>
                                      <p:to>
                                        <p:strVal val="visible"/>
                                      </p:to>
                                    </p:set>
                                    <p:animEffect transition="in" filter="fade">
                                      <p:cBhvr>
                                        <p:cTn id="14" dur="1000"/>
                                        <p:tgtEl>
                                          <p:spTgt spid="9219">
                                            <p:txEl>
                                              <p:pRg st="1" end="1"/>
                                            </p:txEl>
                                          </p:spTgt>
                                        </p:tgtEl>
                                      </p:cBhvr>
                                    </p:animEffect>
                                    <p:anim calcmode="lin" valueType="num">
                                      <p:cBhvr>
                                        <p:cTn id="15"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219">
                                            <p:txEl>
                                              <p:pRg st="2" end="2"/>
                                            </p:txEl>
                                          </p:spTgt>
                                        </p:tgtEl>
                                        <p:attrNameLst>
                                          <p:attrName>style.visibility</p:attrName>
                                        </p:attrNameLst>
                                      </p:cBhvr>
                                      <p:to>
                                        <p:strVal val="visible"/>
                                      </p:to>
                                    </p:set>
                                    <p:animEffect transition="in" filter="fade">
                                      <p:cBhvr>
                                        <p:cTn id="21" dur="1000"/>
                                        <p:tgtEl>
                                          <p:spTgt spid="9219">
                                            <p:txEl>
                                              <p:pRg st="2" end="2"/>
                                            </p:txEl>
                                          </p:spTgt>
                                        </p:tgtEl>
                                      </p:cBhvr>
                                    </p:animEffect>
                                    <p:anim calcmode="lin" valueType="num">
                                      <p:cBhvr>
                                        <p:cTn id="22"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219">
                                            <p:txEl>
                                              <p:pRg st="3" end="3"/>
                                            </p:txEl>
                                          </p:spTgt>
                                        </p:tgtEl>
                                        <p:attrNameLst>
                                          <p:attrName>style.visibility</p:attrName>
                                        </p:attrNameLst>
                                      </p:cBhvr>
                                      <p:to>
                                        <p:strVal val="visible"/>
                                      </p:to>
                                    </p:set>
                                    <p:animEffect transition="in" filter="fade">
                                      <p:cBhvr>
                                        <p:cTn id="28" dur="1000"/>
                                        <p:tgtEl>
                                          <p:spTgt spid="9219">
                                            <p:txEl>
                                              <p:pRg st="3" end="3"/>
                                            </p:txEl>
                                          </p:spTgt>
                                        </p:tgtEl>
                                      </p:cBhvr>
                                    </p:animEffect>
                                    <p:anim calcmode="lin" valueType="num">
                                      <p:cBhvr>
                                        <p:cTn id="29"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219">
                                            <p:txEl>
                                              <p:pRg st="4" end="4"/>
                                            </p:txEl>
                                          </p:spTgt>
                                        </p:tgtEl>
                                        <p:attrNameLst>
                                          <p:attrName>style.visibility</p:attrName>
                                        </p:attrNameLst>
                                      </p:cBhvr>
                                      <p:to>
                                        <p:strVal val="visible"/>
                                      </p:to>
                                    </p:set>
                                    <p:animEffect transition="in" filter="fade">
                                      <p:cBhvr>
                                        <p:cTn id="35" dur="1000"/>
                                        <p:tgtEl>
                                          <p:spTgt spid="9219">
                                            <p:txEl>
                                              <p:pRg st="4" end="4"/>
                                            </p:txEl>
                                          </p:spTgt>
                                        </p:tgtEl>
                                      </p:cBhvr>
                                    </p:animEffect>
                                    <p:anim calcmode="lin" valueType="num">
                                      <p:cBhvr>
                                        <p:cTn id="36"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9219">
                                            <p:txEl>
                                              <p:pRg st="5" end="5"/>
                                            </p:txEl>
                                          </p:spTgt>
                                        </p:tgtEl>
                                        <p:attrNameLst>
                                          <p:attrName>style.visibility</p:attrName>
                                        </p:attrNameLst>
                                      </p:cBhvr>
                                      <p:to>
                                        <p:strVal val="visible"/>
                                      </p:to>
                                    </p:set>
                                    <p:animEffect transition="in" filter="fade">
                                      <p:cBhvr>
                                        <p:cTn id="42" dur="1000"/>
                                        <p:tgtEl>
                                          <p:spTgt spid="9219">
                                            <p:txEl>
                                              <p:pRg st="5" end="5"/>
                                            </p:txEl>
                                          </p:spTgt>
                                        </p:tgtEl>
                                      </p:cBhvr>
                                    </p:animEffect>
                                    <p:anim calcmode="lin" valueType="num">
                                      <p:cBhvr>
                                        <p:cTn id="43"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921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9219">
                                            <p:txEl>
                                              <p:pRg st="6" end="6"/>
                                            </p:txEl>
                                          </p:spTgt>
                                        </p:tgtEl>
                                        <p:attrNameLst>
                                          <p:attrName>style.visibility</p:attrName>
                                        </p:attrNameLst>
                                      </p:cBhvr>
                                      <p:to>
                                        <p:strVal val="visible"/>
                                      </p:to>
                                    </p:set>
                                    <p:animEffect transition="in" filter="fade">
                                      <p:cBhvr>
                                        <p:cTn id="49" dur="1000"/>
                                        <p:tgtEl>
                                          <p:spTgt spid="9219">
                                            <p:txEl>
                                              <p:pRg st="6" end="6"/>
                                            </p:txEl>
                                          </p:spTgt>
                                        </p:tgtEl>
                                      </p:cBhvr>
                                    </p:animEffect>
                                    <p:anim calcmode="lin" valueType="num">
                                      <p:cBhvr>
                                        <p:cTn id="50" dur="1000" fill="hold"/>
                                        <p:tgtEl>
                                          <p:spTgt spid="9219">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921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9219">
                                            <p:txEl>
                                              <p:pRg st="7" end="7"/>
                                            </p:txEl>
                                          </p:spTgt>
                                        </p:tgtEl>
                                        <p:attrNameLst>
                                          <p:attrName>style.visibility</p:attrName>
                                        </p:attrNameLst>
                                      </p:cBhvr>
                                      <p:to>
                                        <p:strVal val="visible"/>
                                      </p:to>
                                    </p:set>
                                    <p:animEffect transition="in" filter="fade">
                                      <p:cBhvr>
                                        <p:cTn id="56" dur="1000"/>
                                        <p:tgtEl>
                                          <p:spTgt spid="9219">
                                            <p:txEl>
                                              <p:pRg st="7" end="7"/>
                                            </p:txEl>
                                          </p:spTgt>
                                        </p:tgtEl>
                                      </p:cBhvr>
                                    </p:animEffect>
                                    <p:anim calcmode="lin" valueType="num">
                                      <p:cBhvr>
                                        <p:cTn id="57" dur="10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921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23528" y="335195"/>
            <a:ext cx="5107781" cy="1658198"/>
          </a:xfrm>
        </p:spPr>
        <p:txBody>
          <a:bodyPr/>
          <a:lstStyle/>
          <a:p>
            <a:pPr eaLnBrk="1" fontAlgn="auto" hangingPunct="1">
              <a:spcAft>
                <a:spcPts val="0"/>
              </a:spcAft>
              <a:defRPr/>
            </a:pPr>
            <a:r>
              <a:rPr lang="en-GB" altLang="en-US" dirty="0">
                <a:solidFill>
                  <a:schemeClr val="tx1"/>
                </a:solidFill>
              </a:rPr>
              <a:t>What is Significant Harm?</a:t>
            </a:r>
          </a:p>
        </p:txBody>
      </p:sp>
      <p:sp>
        <p:nvSpPr>
          <p:cNvPr id="10243" name="Rectangle 3"/>
          <p:cNvSpPr>
            <a:spLocks noGrp="1" noChangeArrowheads="1"/>
          </p:cNvSpPr>
          <p:nvPr>
            <p:ph idx="1"/>
          </p:nvPr>
        </p:nvSpPr>
        <p:spPr>
          <a:xfrm>
            <a:off x="467544" y="2564904"/>
            <a:ext cx="8065294" cy="3766185"/>
          </a:xfrm>
        </p:spPr>
        <p:txBody>
          <a:bodyPr/>
          <a:lstStyle/>
          <a:p>
            <a:pPr eaLnBrk="1" hangingPunct="1">
              <a:lnSpc>
                <a:spcPct val="90000"/>
              </a:lnSpc>
            </a:pPr>
            <a:r>
              <a:rPr lang="en-GB" altLang="en-US" b="1" dirty="0"/>
              <a:t>Harm</a:t>
            </a:r>
            <a:r>
              <a:rPr lang="en-GB" altLang="en-US" dirty="0"/>
              <a:t> means ill treatment or the impairment of health or development.</a:t>
            </a:r>
          </a:p>
          <a:p>
            <a:pPr eaLnBrk="1" hangingPunct="1">
              <a:lnSpc>
                <a:spcPct val="90000"/>
              </a:lnSpc>
            </a:pPr>
            <a:endParaRPr lang="en-GB" altLang="en-US" dirty="0"/>
          </a:p>
          <a:p>
            <a:pPr eaLnBrk="1" hangingPunct="1">
              <a:lnSpc>
                <a:spcPct val="90000"/>
              </a:lnSpc>
            </a:pPr>
            <a:r>
              <a:rPr lang="en-GB" altLang="en-US" b="1" dirty="0"/>
              <a:t>Significant</a:t>
            </a:r>
            <a:r>
              <a:rPr lang="en-GB" altLang="en-US" dirty="0"/>
              <a:t> is determined by comparison with that which could be reasonably expected of a similar child – age/gender.</a:t>
            </a:r>
          </a:p>
          <a:p>
            <a:pPr eaLnBrk="1" hangingPunct="1">
              <a:lnSpc>
                <a:spcPct val="90000"/>
              </a:lnSpc>
            </a:pPr>
            <a:endParaRPr lang="en-GB" altLang="en-US" dirty="0"/>
          </a:p>
          <a:p>
            <a:pPr eaLnBrk="1" hangingPunct="1">
              <a:lnSpc>
                <a:spcPct val="90000"/>
              </a:lnSpc>
            </a:pPr>
            <a:r>
              <a:rPr lang="en-GB" altLang="en-US" dirty="0"/>
              <a:t>No absolute criteria in judging what constitutes significant harm – can be a single traumatic event or an accumulation of events.</a:t>
            </a:r>
          </a:p>
        </p:txBody>
      </p:sp>
      <p:pic>
        <p:nvPicPr>
          <p:cNvPr id="3" name="Picture 2">
            <a:extLst>
              <a:ext uri="{FF2B5EF4-FFF2-40B4-BE49-F238E27FC236}">
                <a16:creationId xmlns:a16="http://schemas.microsoft.com/office/drawing/2014/main" id="{AF88CB19-53F7-6F46-A6AD-A1EEB8DB2A74}"/>
              </a:ext>
            </a:extLst>
          </p:cNvPr>
          <p:cNvPicPr>
            <a:picLocks noChangeAspect="1"/>
          </p:cNvPicPr>
          <p:nvPr/>
        </p:nvPicPr>
        <p:blipFill>
          <a:blip r:embed="rId2"/>
          <a:stretch>
            <a:fillRect/>
          </a:stretch>
        </p:blipFill>
        <p:spPr>
          <a:xfrm>
            <a:off x="5940152" y="373039"/>
            <a:ext cx="2971800" cy="17430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1000"/>
                                        <p:tgtEl>
                                          <p:spTgt spid="10243">
                                            <p:txEl>
                                              <p:pRg st="0" end="0"/>
                                            </p:txEl>
                                          </p:spTgt>
                                        </p:tgtEl>
                                      </p:cBhvr>
                                    </p:animEffect>
                                    <p:anim calcmode="lin" valueType="num">
                                      <p:cBhvr>
                                        <p:cTn id="8" dur="10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3">
                                            <p:txEl>
                                              <p:pRg st="2" end="2"/>
                                            </p:txEl>
                                          </p:spTgt>
                                        </p:tgtEl>
                                        <p:attrNameLst>
                                          <p:attrName>style.visibility</p:attrName>
                                        </p:attrNameLst>
                                      </p:cBhvr>
                                      <p:to>
                                        <p:strVal val="visible"/>
                                      </p:to>
                                    </p:set>
                                    <p:animEffect transition="in" filter="fade">
                                      <p:cBhvr>
                                        <p:cTn id="14" dur="1000"/>
                                        <p:tgtEl>
                                          <p:spTgt spid="10243">
                                            <p:txEl>
                                              <p:pRg st="2" end="2"/>
                                            </p:txEl>
                                          </p:spTgt>
                                        </p:tgtEl>
                                      </p:cBhvr>
                                    </p:animEffect>
                                    <p:anim calcmode="lin" valueType="num">
                                      <p:cBhvr>
                                        <p:cTn id="15" dur="10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243">
                                            <p:txEl>
                                              <p:pRg st="4" end="4"/>
                                            </p:txEl>
                                          </p:spTgt>
                                        </p:tgtEl>
                                        <p:attrNameLst>
                                          <p:attrName>style.visibility</p:attrName>
                                        </p:attrNameLst>
                                      </p:cBhvr>
                                      <p:to>
                                        <p:strVal val="visible"/>
                                      </p:to>
                                    </p:set>
                                    <p:animEffect transition="in" filter="fade">
                                      <p:cBhvr>
                                        <p:cTn id="21" dur="1000"/>
                                        <p:tgtEl>
                                          <p:spTgt spid="10243">
                                            <p:txEl>
                                              <p:pRg st="4" end="4"/>
                                            </p:txEl>
                                          </p:spTgt>
                                        </p:tgtEl>
                                      </p:cBhvr>
                                    </p:animEffect>
                                    <p:anim calcmode="lin" valueType="num">
                                      <p:cBhvr>
                                        <p:cTn id="22" dur="10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02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fontAlgn="auto" hangingPunct="1">
              <a:spcAft>
                <a:spcPts val="0"/>
              </a:spcAft>
              <a:defRPr/>
            </a:pPr>
            <a:r>
              <a:rPr lang="en-GB" altLang="en-US" dirty="0"/>
              <a:t>Child abuse;</a:t>
            </a:r>
          </a:p>
        </p:txBody>
      </p:sp>
      <p:sp>
        <p:nvSpPr>
          <p:cNvPr id="13315" name="Rectangle 3"/>
          <p:cNvSpPr>
            <a:spLocks noGrp="1" noChangeArrowheads="1"/>
          </p:cNvSpPr>
          <p:nvPr>
            <p:ph idx="1"/>
          </p:nvPr>
        </p:nvSpPr>
        <p:spPr>
          <a:xfrm>
            <a:off x="606554" y="2139362"/>
            <a:ext cx="8065294" cy="3766185"/>
          </a:xfrm>
        </p:spPr>
        <p:txBody>
          <a:bodyPr>
            <a:normAutofit fontScale="85000" lnSpcReduction="20000"/>
          </a:bodyPr>
          <a:lstStyle/>
          <a:p>
            <a:pPr algn="just">
              <a:lnSpc>
                <a:spcPct val="90000"/>
              </a:lnSpc>
            </a:pPr>
            <a:r>
              <a:rPr lang="en-GB" dirty="0"/>
              <a:t>We don't know exactly how many children in the UK experience child abuse. </a:t>
            </a:r>
          </a:p>
          <a:p>
            <a:pPr algn="just">
              <a:lnSpc>
                <a:spcPct val="90000"/>
              </a:lnSpc>
            </a:pPr>
            <a:r>
              <a:rPr lang="en-GB" dirty="0"/>
              <a:t>Child abuse is usually hidden from view. </a:t>
            </a:r>
          </a:p>
          <a:p>
            <a:pPr algn="just">
              <a:lnSpc>
                <a:spcPct val="90000"/>
              </a:lnSpc>
            </a:pPr>
            <a:r>
              <a:rPr lang="en-GB" dirty="0"/>
              <a:t>Adults in the child’s life may not recognise the signs that they are being abused and the child may be too young, too scared or too ashamed to tell anyone what is happening to them.</a:t>
            </a:r>
          </a:p>
          <a:p>
            <a:pPr algn="just">
              <a:lnSpc>
                <a:spcPct val="90000"/>
              </a:lnSpc>
            </a:pPr>
            <a:endParaRPr lang="en-GB" dirty="0"/>
          </a:p>
          <a:p>
            <a:pPr algn="just">
              <a:lnSpc>
                <a:spcPct val="90000"/>
              </a:lnSpc>
            </a:pPr>
            <a:r>
              <a:rPr lang="en-GB" dirty="0"/>
              <a:t>It's unknown how many children in the UK experience physical abuse. However, research with 2,275 young people aged 11-17 about their experiences of physical abuse suggests around 1 in 14 children in the UK have been physically abused.</a:t>
            </a:r>
          </a:p>
          <a:p>
            <a:pPr algn="just">
              <a:lnSpc>
                <a:spcPct val="90000"/>
              </a:lnSpc>
            </a:pPr>
            <a:r>
              <a:rPr lang="en-GB" dirty="0">
                <a:hlinkClick r:id="rId2"/>
              </a:rPr>
              <a:t>https://learning.nspcc.org.uk/research-resources/statistics-briefings/physical-abuse</a:t>
            </a:r>
            <a:endParaRPr lang="en-GB" dirty="0"/>
          </a:p>
          <a:p>
            <a:pPr algn="just">
              <a:lnSpc>
                <a:spcPct val="90000"/>
              </a:lnSpc>
            </a:pPr>
            <a:endParaRPr lang="en-GB" dirty="0"/>
          </a:p>
          <a:p>
            <a:pPr algn="just">
              <a:lnSpc>
                <a:spcPct val="90000"/>
              </a:lnSpc>
            </a:pPr>
            <a:endParaRPr lang="en-GB" altLang="en-US" sz="2400" dirty="0"/>
          </a:p>
        </p:txBody>
      </p:sp>
      <p:pic>
        <p:nvPicPr>
          <p:cNvPr id="2" name="Picture 1">
            <a:extLst>
              <a:ext uri="{FF2B5EF4-FFF2-40B4-BE49-F238E27FC236}">
                <a16:creationId xmlns:a16="http://schemas.microsoft.com/office/drawing/2014/main" id="{67A52FDE-54B2-D0F3-63DF-862E6C079AF5}"/>
              </a:ext>
            </a:extLst>
          </p:cNvPr>
          <p:cNvPicPr>
            <a:picLocks noChangeAspect="1"/>
          </p:cNvPicPr>
          <p:nvPr/>
        </p:nvPicPr>
        <p:blipFill>
          <a:blip r:embed="rId3"/>
          <a:stretch>
            <a:fillRect/>
          </a:stretch>
        </p:blipFill>
        <p:spPr>
          <a:xfrm>
            <a:off x="6894374" y="533222"/>
            <a:ext cx="1143000" cy="1143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3315">
                                            <p:txEl>
                                              <p:pRg st="1" end="1"/>
                                            </p:txEl>
                                          </p:spTgt>
                                        </p:tgtEl>
                                        <p:attrNameLst>
                                          <p:attrName>style.visibility</p:attrName>
                                        </p:attrNameLst>
                                      </p:cBhvr>
                                      <p:to>
                                        <p:strVal val="visible"/>
                                      </p:to>
                                    </p:set>
                                    <p:animEffect transition="in" filter="fade">
                                      <p:cBhvr>
                                        <p:cTn id="14" dur="1000"/>
                                        <p:tgtEl>
                                          <p:spTgt spid="13315">
                                            <p:txEl>
                                              <p:pRg st="1" end="1"/>
                                            </p:txEl>
                                          </p:spTgt>
                                        </p:tgtEl>
                                      </p:cBhvr>
                                    </p:animEffect>
                                    <p:anim calcmode="lin" valueType="num">
                                      <p:cBhvr>
                                        <p:cTn id="15" dur="10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315">
                                            <p:txEl>
                                              <p:pRg st="2" end="2"/>
                                            </p:txEl>
                                          </p:spTgt>
                                        </p:tgtEl>
                                        <p:attrNameLst>
                                          <p:attrName>style.visibility</p:attrName>
                                        </p:attrNameLst>
                                      </p:cBhvr>
                                      <p:to>
                                        <p:strVal val="visible"/>
                                      </p:to>
                                    </p:set>
                                    <p:animEffect transition="in" filter="fade">
                                      <p:cBhvr>
                                        <p:cTn id="21" dur="1000"/>
                                        <p:tgtEl>
                                          <p:spTgt spid="13315">
                                            <p:txEl>
                                              <p:pRg st="2" end="2"/>
                                            </p:txEl>
                                          </p:spTgt>
                                        </p:tgtEl>
                                      </p:cBhvr>
                                    </p:animEffect>
                                    <p:anim calcmode="lin" valueType="num">
                                      <p:cBhvr>
                                        <p:cTn id="22"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3315">
                                            <p:txEl>
                                              <p:pRg st="4" end="4"/>
                                            </p:txEl>
                                          </p:spTgt>
                                        </p:tgtEl>
                                        <p:attrNameLst>
                                          <p:attrName>style.visibility</p:attrName>
                                        </p:attrNameLst>
                                      </p:cBhvr>
                                      <p:to>
                                        <p:strVal val="visible"/>
                                      </p:to>
                                    </p:set>
                                    <p:animEffect transition="in" filter="fade">
                                      <p:cBhvr>
                                        <p:cTn id="28" dur="1000"/>
                                        <p:tgtEl>
                                          <p:spTgt spid="13315">
                                            <p:txEl>
                                              <p:pRg st="4" end="4"/>
                                            </p:txEl>
                                          </p:spTgt>
                                        </p:tgtEl>
                                      </p:cBhvr>
                                    </p:animEffect>
                                    <p:anim calcmode="lin" valueType="num">
                                      <p:cBhvr>
                                        <p:cTn id="29"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33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3315">
                                            <p:txEl>
                                              <p:pRg st="5" end="5"/>
                                            </p:txEl>
                                          </p:spTgt>
                                        </p:tgtEl>
                                        <p:attrNameLst>
                                          <p:attrName>style.visibility</p:attrName>
                                        </p:attrNameLst>
                                      </p:cBhvr>
                                      <p:to>
                                        <p:strVal val="visible"/>
                                      </p:to>
                                    </p:set>
                                    <p:animEffect transition="in" filter="fade">
                                      <p:cBhvr>
                                        <p:cTn id="35" dur="1000"/>
                                        <p:tgtEl>
                                          <p:spTgt spid="13315">
                                            <p:txEl>
                                              <p:pRg st="5" end="5"/>
                                            </p:txEl>
                                          </p:spTgt>
                                        </p:tgtEl>
                                      </p:cBhvr>
                                    </p:animEffect>
                                    <p:anim calcmode="lin" valueType="num">
                                      <p:cBhvr>
                                        <p:cTn id="36" dur="10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33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3568" y="1556792"/>
            <a:ext cx="8079581" cy="1658198"/>
          </a:xfrm>
        </p:spPr>
        <p:txBody>
          <a:bodyPr>
            <a:normAutofit fontScale="90000"/>
          </a:bodyPr>
          <a:lstStyle/>
          <a:p>
            <a:pPr eaLnBrk="1" fontAlgn="auto" hangingPunct="1">
              <a:spcAft>
                <a:spcPts val="0"/>
              </a:spcAft>
              <a:defRPr/>
            </a:pPr>
            <a:r>
              <a:rPr lang="en-GB" altLang="en-US" dirty="0"/>
              <a:t>Website to support your assignments – data including content on covid.</a:t>
            </a:r>
            <a:br>
              <a:rPr lang="en-GB" altLang="en-US" dirty="0"/>
            </a:br>
            <a:br>
              <a:rPr lang="en-GB" altLang="en-US" dirty="0"/>
            </a:br>
            <a:r>
              <a:rPr lang="en-GB" altLang="en-US" dirty="0">
                <a:hlinkClick r:id="rId2"/>
              </a:rPr>
              <a:t>https://learning.nspcc.org.uk/statistics-child-abuse#skip-to-content</a:t>
            </a:r>
            <a:br>
              <a:rPr lang="en-GB" altLang="en-US" dirty="0"/>
            </a:br>
            <a:endParaRPr lang="en-GB" altLang="en-US" dirty="0"/>
          </a:p>
        </p:txBody>
      </p:sp>
      <p:pic>
        <p:nvPicPr>
          <p:cNvPr id="4" name="Picture 3">
            <a:extLst>
              <a:ext uri="{FF2B5EF4-FFF2-40B4-BE49-F238E27FC236}">
                <a16:creationId xmlns:a16="http://schemas.microsoft.com/office/drawing/2014/main" id="{D1398AD0-A4C1-0DA9-FA22-8111638876A5}"/>
              </a:ext>
            </a:extLst>
          </p:cNvPr>
          <p:cNvPicPr>
            <a:picLocks noChangeAspect="1"/>
          </p:cNvPicPr>
          <p:nvPr/>
        </p:nvPicPr>
        <p:blipFill>
          <a:blip r:embed="rId3"/>
          <a:stretch>
            <a:fillRect/>
          </a:stretch>
        </p:blipFill>
        <p:spPr>
          <a:xfrm>
            <a:off x="3508920" y="4077072"/>
            <a:ext cx="2428875" cy="1714500"/>
          </a:xfrm>
          <a:prstGeom prst="rect">
            <a:avLst/>
          </a:prstGeom>
        </p:spPr>
      </p:pic>
    </p:spTree>
    <p:extLst>
      <p:ext uri="{BB962C8B-B14F-4D97-AF65-F5344CB8AC3E}">
        <p14:creationId xmlns:p14="http://schemas.microsoft.com/office/powerpoint/2010/main" val="417098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843808" y="476672"/>
            <a:ext cx="8079581" cy="481195"/>
          </a:xfrm>
        </p:spPr>
        <p:txBody>
          <a:bodyPr>
            <a:normAutofit fontScale="90000"/>
          </a:bodyPr>
          <a:lstStyle/>
          <a:p>
            <a:pPr eaLnBrk="1" fontAlgn="auto" hangingPunct="1">
              <a:spcAft>
                <a:spcPts val="0"/>
              </a:spcAft>
              <a:defRPr/>
            </a:pPr>
            <a:r>
              <a:rPr lang="en-GB" altLang="en-US" sz="4000" dirty="0"/>
              <a:t>What is Abuse?</a:t>
            </a:r>
            <a:br>
              <a:rPr lang="en-GB" altLang="en-US" sz="4000" dirty="0"/>
            </a:br>
            <a:endParaRPr lang="en-GB" altLang="en-US" sz="4000" dirty="0"/>
          </a:p>
        </p:txBody>
      </p:sp>
      <p:sp>
        <p:nvSpPr>
          <p:cNvPr id="15363" name="Rectangle 3"/>
          <p:cNvSpPr>
            <a:spLocks noGrp="1" noChangeArrowheads="1"/>
          </p:cNvSpPr>
          <p:nvPr>
            <p:ph idx="1"/>
          </p:nvPr>
        </p:nvSpPr>
        <p:spPr>
          <a:xfrm>
            <a:off x="395536" y="836712"/>
            <a:ext cx="8496944" cy="5760641"/>
          </a:xfrm>
        </p:spPr>
        <p:txBody>
          <a:bodyPr>
            <a:normAutofit lnSpcReduction="10000"/>
          </a:bodyPr>
          <a:lstStyle/>
          <a:p>
            <a:pPr algn="just">
              <a:lnSpc>
                <a:spcPct val="90000"/>
              </a:lnSpc>
            </a:pPr>
            <a:r>
              <a:rPr lang="en-GB" altLang="en-US" dirty="0"/>
              <a:t>What is child abuse?</a:t>
            </a:r>
          </a:p>
          <a:p>
            <a:pPr algn="just">
              <a:lnSpc>
                <a:spcPct val="90000"/>
              </a:lnSpc>
            </a:pPr>
            <a:endParaRPr lang="en-GB" altLang="en-US" dirty="0"/>
          </a:p>
          <a:p>
            <a:pPr algn="just">
              <a:lnSpc>
                <a:spcPct val="90000"/>
              </a:lnSpc>
            </a:pPr>
            <a:r>
              <a:rPr lang="en-GB" altLang="en-US" dirty="0"/>
              <a:t>Child abuse happens when a person harms a child. It can be </a:t>
            </a:r>
            <a:r>
              <a:rPr lang="en-GB" altLang="en-US" b="1" dirty="0"/>
              <a:t>physical, sexual, domestic or emotional</a:t>
            </a:r>
            <a:r>
              <a:rPr lang="en-GB" altLang="en-US" dirty="0"/>
              <a:t>, but can also involve neglect. </a:t>
            </a:r>
          </a:p>
          <a:p>
            <a:pPr marL="0" indent="0" algn="just">
              <a:lnSpc>
                <a:spcPct val="90000"/>
              </a:lnSpc>
              <a:buNone/>
            </a:pPr>
            <a:endParaRPr lang="en-GB" altLang="en-US" dirty="0"/>
          </a:p>
          <a:p>
            <a:pPr algn="just">
              <a:lnSpc>
                <a:spcPct val="90000"/>
              </a:lnSpc>
            </a:pPr>
            <a:r>
              <a:rPr lang="en-GB" altLang="en-US" dirty="0"/>
              <a:t>Children may be abused by: </a:t>
            </a:r>
          </a:p>
          <a:p>
            <a:pPr algn="just">
              <a:lnSpc>
                <a:spcPct val="90000"/>
              </a:lnSpc>
            </a:pPr>
            <a:r>
              <a:rPr lang="en-GB" altLang="en-US" dirty="0"/>
              <a:t>• family members</a:t>
            </a:r>
          </a:p>
          <a:p>
            <a:pPr algn="just">
              <a:lnSpc>
                <a:spcPct val="90000"/>
              </a:lnSpc>
            </a:pPr>
            <a:r>
              <a:rPr lang="en-GB" altLang="en-US" dirty="0"/>
              <a:t>• friends</a:t>
            </a:r>
          </a:p>
          <a:p>
            <a:pPr algn="just">
              <a:lnSpc>
                <a:spcPct val="90000"/>
              </a:lnSpc>
            </a:pPr>
            <a:r>
              <a:rPr lang="en-GB" altLang="en-US" dirty="0"/>
              <a:t>• people working or volunteering in organisational or community settings</a:t>
            </a:r>
          </a:p>
          <a:p>
            <a:pPr algn="just">
              <a:lnSpc>
                <a:spcPct val="90000"/>
              </a:lnSpc>
            </a:pPr>
            <a:r>
              <a:rPr lang="en-GB" altLang="en-US" dirty="0"/>
              <a:t>• people they know</a:t>
            </a:r>
          </a:p>
          <a:p>
            <a:pPr algn="just">
              <a:lnSpc>
                <a:spcPct val="90000"/>
              </a:lnSpc>
            </a:pPr>
            <a:r>
              <a:rPr lang="en-GB" altLang="en-US" dirty="0"/>
              <a:t>• strangers. </a:t>
            </a:r>
          </a:p>
          <a:p>
            <a:pPr algn="just">
              <a:lnSpc>
                <a:spcPct val="90000"/>
              </a:lnSpc>
            </a:pPr>
            <a:endParaRPr lang="en-GB" altLang="en-US" dirty="0"/>
          </a:p>
        </p:txBody>
      </p:sp>
      <p:pic>
        <p:nvPicPr>
          <p:cNvPr id="2" name="Picture 1">
            <a:extLst>
              <a:ext uri="{FF2B5EF4-FFF2-40B4-BE49-F238E27FC236}">
                <a16:creationId xmlns:a16="http://schemas.microsoft.com/office/drawing/2014/main" id="{60014468-0EA1-6AF1-11DA-EB5845106CEE}"/>
              </a:ext>
            </a:extLst>
          </p:cNvPr>
          <p:cNvPicPr>
            <a:picLocks noChangeAspect="1"/>
          </p:cNvPicPr>
          <p:nvPr/>
        </p:nvPicPr>
        <p:blipFill>
          <a:blip r:embed="rId2"/>
          <a:stretch>
            <a:fillRect/>
          </a:stretch>
        </p:blipFill>
        <p:spPr>
          <a:xfrm>
            <a:off x="6139755" y="3274"/>
            <a:ext cx="2752725" cy="1666875"/>
          </a:xfrm>
          <a:prstGeom prst="rect">
            <a:avLst/>
          </a:prstGeom>
        </p:spPr>
      </p:pic>
    </p:spTree>
    <p:extLst>
      <p:ext uri="{BB962C8B-B14F-4D97-AF65-F5344CB8AC3E}">
        <p14:creationId xmlns:p14="http://schemas.microsoft.com/office/powerpoint/2010/main" val="398231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fade">
                                      <p:cBhvr>
                                        <p:cTn id="21" dur="1000"/>
                                        <p:tgtEl>
                                          <p:spTgt spid="15363">
                                            <p:txEl>
                                              <p:pRg st="4" end="4"/>
                                            </p:txEl>
                                          </p:spTgt>
                                        </p:tgtEl>
                                      </p:cBhvr>
                                    </p:animEffect>
                                    <p:anim calcmode="lin" valueType="num">
                                      <p:cBhvr>
                                        <p:cTn id="22"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5" end="5"/>
                                            </p:txEl>
                                          </p:spTgt>
                                        </p:tgtEl>
                                        <p:attrNameLst>
                                          <p:attrName>style.visibility</p:attrName>
                                        </p:attrNameLst>
                                      </p:cBhvr>
                                      <p:to>
                                        <p:strVal val="visible"/>
                                      </p:to>
                                    </p:set>
                                    <p:animEffect transition="in" filter="fade">
                                      <p:cBhvr>
                                        <p:cTn id="28" dur="1000"/>
                                        <p:tgtEl>
                                          <p:spTgt spid="15363">
                                            <p:txEl>
                                              <p:pRg st="5" end="5"/>
                                            </p:txEl>
                                          </p:spTgt>
                                        </p:tgtEl>
                                      </p:cBhvr>
                                    </p:animEffect>
                                    <p:anim calcmode="lin" valueType="num">
                                      <p:cBhvr>
                                        <p:cTn id="29" dur="10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363">
                                            <p:txEl>
                                              <p:pRg st="6" end="6"/>
                                            </p:txEl>
                                          </p:spTgt>
                                        </p:tgtEl>
                                        <p:attrNameLst>
                                          <p:attrName>style.visibility</p:attrName>
                                        </p:attrNameLst>
                                      </p:cBhvr>
                                      <p:to>
                                        <p:strVal val="visible"/>
                                      </p:to>
                                    </p:set>
                                    <p:animEffect transition="in" filter="fade">
                                      <p:cBhvr>
                                        <p:cTn id="35" dur="1000"/>
                                        <p:tgtEl>
                                          <p:spTgt spid="15363">
                                            <p:txEl>
                                              <p:pRg st="6" end="6"/>
                                            </p:txEl>
                                          </p:spTgt>
                                        </p:tgtEl>
                                      </p:cBhvr>
                                    </p:animEffect>
                                    <p:anim calcmode="lin" valueType="num">
                                      <p:cBhvr>
                                        <p:cTn id="36"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5363">
                                            <p:txEl>
                                              <p:pRg st="7" end="7"/>
                                            </p:txEl>
                                          </p:spTgt>
                                        </p:tgtEl>
                                        <p:attrNameLst>
                                          <p:attrName>style.visibility</p:attrName>
                                        </p:attrNameLst>
                                      </p:cBhvr>
                                      <p:to>
                                        <p:strVal val="visible"/>
                                      </p:to>
                                    </p:set>
                                    <p:animEffect transition="in" filter="fade">
                                      <p:cBhvr>
                                        <p:cTn id="42" dur="1000"/>
                                        <p:tgtEl>
                                          <p:spTgt spid="15363">
                                            <p:txEl>
                                              <p:pRg st="7" end="7"/>
                                            </p:txEl>
                                          </p:spTgt>
                                        </p:tgtEl>
                                      </p:cBhvr>
                                    </p:animEffect>
                                    <p:anim calcmode="lin" valueType="num">
                                      <p:cBhvr>
                                        <p:cTn id="43" dur="10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1536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5363">
                                            <p:txEl>
                                              <p:pRg st="8" end="8"/>
                                            </p:txEl>
                                          </p:spTgt>
                                        </p:tgtEl>
                                        <p:attrNameLst>
                                          <p:attrName>style.visibility</p:attrName>
                                        </p:attrNameLst>
                                      </p:cBhvr>
                                      <p:to>
                                        <p:strVal val="visible"/>
                                      </p:to>
                                    </p:set>
                                    <p:animEffect transition="in" filter="fade">
                                      <p:cBhvr>
                                        <p:cTn id="49" dur="1000"/>
                                        <p:tgtEl>
                                          <p:spTgt spid="15363">
                                            <p:txEl>
                                              <p:pRg st="8" end="8"/>
                                            </p:txEl>
                                          </p:spTgt>
                                        </p:tgtEl>
                                      </p:cBhvr>
                                    </p:animEffect>
                                    <p:anim calcmode="lin" valueType="num">
                                      <p:cBhvr>
                                        <p:cTn id="50" dur="10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1536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5363">
                                            <p:txEl>
                                              <p:pRg st="9" end="9"/>
                                            </p:txEl>
                                          </p:spTgt>
                                        </p:tgtEl>
                                        <p:attrNameLst>
                                          <p:attrName>style.visibility</p:attrName>
                                        </p:attrNameLst>
                                      </p:cBhvr>
                                      <p:to>
                                        <p:strVal val="visible"/>
                                      </p:to>
                                    </p:set>
                                    <p:animEffect transition="in" filter="fade">
                                      <p:cBhvr>
                                        <p:cTn id="56" dur="1000"/>
                                        <p:tgtEl>
                                          <p:spTgt spid="15363">
                                            <p:txEl>
                                              <p:pRg st="9" end="9"/>
                                            </p:txEl>
                                          </p:spTgt>
                                        </p:tgtEl>
                                      </p:cBhvr>
                                    </p:animEffect>
                                    <p:anim calcmode="lin" valueType="num">
                                      <p:cBhvr>
                                        <p:cTn id="57" dur="1000" fill="hold"/>
                                        <p:tgtEl>
                                          <p:spTgt spid="15363">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1536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64419" y="476672"/>
            <a:ext cx="8079581" cy="481195"/>
          </a:xfrm>
        </p:spPr>
        <p:txBody>
          <a:bodyPr>
            <a:normAutofit fontScale="90000"/>
          </a:bodyPr>
          <a:lstStyle/>
          <a:p>
            <a:pPr eaLnBrk="1" fontAlgn="auto" hangingPunct="1">
              <a:spcAft>
                <a:spcPts val="0"/>
              </a:spcAft>
              <a:defRPr/>
            </a:pPr>
            <a:r>
              <a:rPr lang="en-GB" altLang="en-US" sz="4000" dirty="0"/>
              <a:t>What is Abuse?</a:t>
            </a:r>
            <a:br>
              <a:rPr lang="en-GB" altLang="en-US" sz="4000" dirty="0"/>
            </a:br>
            <a:endParaRPr lang="en-GB" altLang="en-US" sz="4000" dirty="0"/>
          </a:p>
        </p:txBody>
      </p:sp>
      <p:sp>
        <p:nvSpPr>
          <p:cNvPr id="15363" name="Rectangle 3"/>
          <p:cNvSpPr>
            <a:spLocks noGrp="1" noChangeArrowheads="1"/>
          </p:cNvSpPr>
          <p:nvPr>
            <p:ph idx="1"/>
          </p:nvPr>
        </p:nvSpPr>
        <p:spPr>
          <a:xfrm>
            <a:off x="323528" y="1916832"/>
            <a:ext cx="8496944" cy="5760641"/>
          </a:xfrm>
        </p:spPr>
        <p:txBody>
          <a:bodyPr>
            <a:normAutofit/>
          </a:bodyPr>
          <a:lstStyle/>
          <a:p>
            <a:pPr algn="just">
              <a:lnSpc>
                <a:spcPct val="90000"/>
              </a:lnSpc>
            </a:pPr>
            <a:r>
              <a:rPr lang="en-GB" altLang="en-US" dirty="0"/>
              <a:t>General signs of abuse</a:t>
            </a:r>
          </a:p>
          <a:p>
            <a:pPr algn="just">
              <a:lnSpc>
                <a:spcPct val="90000"/>
              </a:lnSpc>
            </a:pPr>
            <a:endParaRPr lang="en-GB" altLang="en-US" dirty="0"/>
          </a:p>
          <a:p>
            <a:pPr algn="just">
              <a:lnSpc>
                <a:spcPct val="90000"/>
              </a:lnSpc>
            </a:pPr>
            <a:r>
              <a:rPr lang="en-GB" altLang="en-US" dirty="0"/>
              <a:t>Children experiencing abuse often experience more than one type of abuse over a period of time.</a:t>
            </a:r>
          </a:p>
          <a:p>
            <a:pPr algn="just">
              <a:lnSpc>
                <a:spcPct val="90000"/>
              </a:lnSpc>
            </a:pPr>
            <a:endParaRPr lang="en-GB" altLang="en-US" dirty="0"/>
          </a:p>
          <a:p>
            <a:pPr algn="just">
              <a:lnSpc>
                <a:spcPct val="90000"/>
              </a:lnSpc>
            </a:pPr>
            <a:r>
              <a:rPr lang="en-GB" altLang="en-US" dirty="0"/>
              <a:t>Children who experience abuse may be afraid to tell anybody about the abuse. They may struggle with feelings of guilt, shame or confusion – particularly if the abuser is a parent, caregiver or other close family member or friend.</a:t>
            </a:r>
          </a:p>
          <a:p>
            <a:pPr algn="just">
              <a:lnSpc>
                <a:spcPct val="90000"/>
              </a:lnSpc>
            </a:pPr>
            <a:r>
              <a:rPr lang="en-GB" altLang="en-US" dirty="0"/>
              <a:t> </a:t>
            </a:r>
          </a:p>
          <a:p>
            <a:pPr algn="just">
              <a:lnSpc>
                <a:spcPct val="90000"/>
              </a:lnSpc>
            </a:pPr>
            <a:endParaRPr lang="en-GB" altLang="en-US" dirty="0"/>
          </a:p>
        </p:txBody>
      </p:sp>
      <p:pic>
        <p:nvPicPr>
          <p:cNvPr id="2" name="Picture 1">
            <a:extLst>
              <a:ext uri="{FF2B5EF4-FFF2-40B4-BE49-F238E27FC236}">
                <a16:creationId xmlns:a16="http://schemas.microsoft.com/office/drawing/2014/main" id="{A56D5F22-1C67-5C28-E970-2538F2B87D87}"/>
              </a:ext>
            </a:extLst>
          </p:cNvPr>
          <p:cNvPicPr>
            <a:picLocks noChangeAspect="1"/>
          </p:cNvPicPr>
          <p:nvPr/>
        </p:nvPicPr>
        <p:blipFill>
          <a:blip r:embed="rId2"/>
          <a:stretch>
            <a:fillRect/>
          </a:stretch>
        </p:blipFill>
        <p:spPr>
          <a:xfrm>
            <a:off x="4932040" y="0"/>
            <a:ext cx="3688099" cy="2598787"/>
          </a:xfrm>
          <a:prstGeom prst="rect">
            <a:avLst/>
          </a:prstGeom>
        </p:spPr>
      </p:pic>
    </p:spTree>
    <p:extLst>
      <p:ext uri="{BB962C8B-B14F-4D97-AF65-F5344CB8AC3E}">
        <p14:creationId xmlns:p14="http://schemas.microsoft.com/office/powerpoint/2010/main" val="29844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fade">
                                      <p:cBhvr>
                                        <p:cTn id="21" dur="1000"/>
                                        <p:tgtEl>
                                          <p:spTgt spid="15363">
                                            <p:txEl>
                                              <p:pRg st="4" end="4"/>
                                            </p:txEl>
                                          </p:spTgt>
                                        </p:tgtEl>
                                      </p:cBhvr>
                                    </p:animEffect>
                                    <p:anim calcmode="lin" valueType="num">
                                      <p:cBhvr>
                                        <p:cTn id="22"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5" end="5"/>
                                            </p:txEl>
                                          </p:spTgt>
                                        </p:tgtEl>
                                        <p:attrNameLst>
                                          <p:attrName>style.visibility</p:attrName>
                                        </p:attrNameLst>
                                      </p:cBhvr>
                                      <p:to>
                                        <p:strVal val="visible"/>
                                      </p:to>
                                    </p:set>
                                    <p:animEffect transition="in" filter="fade">
                                      <p:cBhvr>
                                        <p:cTn id="28" dur="1000"/>
                                        <p:tgtEl>
                                          <p:spTgt spid="15363">
                                            <p:txEl>
                                              <p:pRg st="5" end="5"/>
                                            </p:txEl>
                                          </p:spTgt>
                                        </p:tgtEl>
                                      </p:cBhvr>
                                    </p:animEffect>
                                    <p:anim calcmode="lin" valueType="num">
                                      <p:cBhvr>
                                        <p:cTn id="29" dur="10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92919" y="499533"/>
            <a:ext cx="8079581" cy="409187"/>
          </a:xfrm>
        </p:spPr>
        <p:txBody>
          <a:bodyPr>
            <a:normAutofit fontScale="90000"/>
          </a:bodyPr>
          <a:lstStyle/>
          <a:p>
            <a:pPr eaLnBrk="1" fontAlgn="auto" hangingPunct="1">
              <a:spcAft>
                <a:spcPts val="0"/>
              </a:spcAft>
              <a:defRPr/>
            </a:pPr>
            <a:r>
              <a:rPr lang="en-GB" altLang="en-US" sz="4000" dirty="0"/>
              <a:t>What is Abuse?</a:t>
            </a:r>
            <a:br>
              <a:rPr lang="en-GB" altLang="en-US" sz="4000" dirty="0"/>
            </a:br>
            <a:endParaRPr lang="en-GB" altLang="en-US" sz="4000" dirty="0"/>
          </a:p>
        </p:txBody>
      </p:sp>
      <p:sp>
        <p:nvSpPr>
          <p:cNvPr id="15363" name="Rectangle 3"/>
          <p:cNvSpPr>
            <a:spLocks noGrp="1" noChangeArrowheads="1"/>
          </p:cNvSpPr>
          <p:nvPr>
            <p:ph idx="1"/>
          </p:nvPr>
        </p:nvSpPr>
        <p:spPr>
          <a:xfrm>
            <a:off x="507206" y="764704"/>
            <a:ext cx="8065294" cy="5832649"/>
          </a:xfrm>
        </p:spPr>
        <p:txBody>
          <a:bodyPr>
            <a:normAutofit fontScale="77500" lnSpcReduction="20000"/>
          </a:bodyPr>
          <a:lstStyle/>
          <a:p>
            <a:pPr algn="just">
              <a:lnSpc>
                <a:spcPct val="90000"/>
              </a:lnSpc>
            </a:pPr>
            <a:r>
              <a:rPr lang="en-GB" altLang="en-US" dirty="0"/>
              <a:t>Many of the signs that a child is being abused are the same regardless of the type of  abuse. Anyone working with children or young people needs to be able to recognise the signs. </a:t>
            </a:r>
          </a:p>
          <a:p>
            <a:pPr algn="just">
              <a:lnSpc>
                <a:spcPct val="90000"/>
              </a:lnSpc>
            </a:pPr>
            <a:r>
              <a:rPr lang="en-GB" altLang="en-US" dirty="0"/>
              <a:t>These include a child:</a:t>
            </a:r>
          </a:p>
          <a:p>
            <a:pPr algn="just">
              <a:lnSpc>
                <a:spcPct val="90000"/>
              </a:lnSpc>
            </a:pPr>
            <a:r>
              <a:rPr lang="en-GB" altLang="en-US" dirty="0"/>
              <a:t>• being afraid of particular places or making excuses to avoid particular people</a:t>
            </a:r>
          </a:p>
          <a:p>
            <a:pPr algn="just">
              <a:lnSpc>
                <a:spcPct val="90000"/>
              </a:lnSpc>
            </a:pPr>
            <a:r>
              <a:rPr lang="en-GB" altLang="en-US" dirty="0"/>
              <a:t>• knowing about or being involved in ‘adult issues’ which are inappropriate for </a:t>
            </a:r>
          </a:p>
          <a:p>
            <a:pPr algn="just">
              <a:lnSpc>
                <a:spcPct val="90000"/>
              </a:lnSpc>
            </a:pPr>
            <a:r>
              <a:rPr lang="en-GB" altLang="en-US" dirty="0"/>
              <a:t>their age or stage of development, for example alcohol, drugs and/or sexual </a:t>
            </a:r>
          </a:p>
          <a:p>
            <a:pPr algn="just">
              <a:lnSpc>
                <a:spcPct val="90000"/>
              </a:lnSpc>
            </a:pPr>
            <a:r>
              <a:rPr lang="en-GB" altLang="en-US" dirty="0"/>
              <a:t>behaviour</a:t>
            </a:r>
          </a:p>
          <a:p>
            <a:pPr algn="just">
              <a:lnSpc>
                <a:spcPct val="90000"/>
              </a:lnSpc>
            </a:pPr>
            <a:r>
              <a:rPr lang="en-GB" altLang="en-US" dirty="0"/>
              <a:t>• having angry outbursts or behaving aggressively towards others</a:t>
            </a:r>
          </a:p>
          <a:p>
            <a:pPr algn="just">
              <a:lnSpc>
                <a:spcPct val="90000"/>
              </a:lnSpc>
            </a:pPr>
            <a:r>
              <a:rPr lang="en-GB" altLang="en-US" dirty="0"/>
              <a:t>• becoming withdrawn or appearing anxious, clingy or depressed</a:t>
            </a:r>
          </a:p>
          <a:p>
            <a:pPr algn="just">
              <a:lnSpc>
                <a:spcPct val="90000"/>
              </a:lnSpc>
            </a:pPr>
            <a:r>
              <a:rPr lang="en-GB" altLang="en-US" dirty="0"/>
              <a:t>• self-harming or having thoughts about suicide</a:t>
            </a:r>
          </a:p>
          <a:p>
            <a:pPr algn="just">
              <a:lnSpc>
                <a:spcPct val="90000"/>
              </a:lnSpc>
            </a:pPr>
            <a:r>
              <a:rPr lang="en-GB" altLang="en-US" dirty="0"/>
              <a:t>• showing changes in eating habits or developing eating disorders</a:t>
            </a:r>
          </a:p>
          <a:p>
            <a:pPr algn="just">
              <a:lnSpc>
                <a:spcPct val="90000"/>
              </a:lnSpc>
            </a:pPr>
            <a:r>
              <a:rPr lang="en-GB" altLang="en-US" dirty="0"/>
              <a:t>• regularly experiencing nightmares or sleep problems</a:t>
            </a:r>
          </a:p>
          <a:p>
            <a:pPr algn="just">
              <a:lnSpc>
                <a:spcPct val="90000"/>
              </a:lnSpc>
            </a:pPr>
            <a:r>
              <a:rPr lang="en-GB" altLang="en-US" dirty="0"/>
              <a:t>• regularly wetting the bed or soiling their clothes</a:t>
            </a:r>
          </a:p>
          <a:p>
            <a:pPr algn="just">
              <a:lnSpc>
                <a:spcPct val="90000"/>
              </a:lnSpc>
            </a:pPr>
            <a:r>
              <a:rPr lang="en-GB" altLang="en-US" dirty="0"/>
              <a:t>• running away or regularly going missing from home or care</a:t>
            </a:r>
          </a:p>
          <a:p>
            <a:pPr algn="just">
              <a:lnSpc>
                <a:spcPct val="90000"/>
              </a:lnSpc>
            </a:pPr>
            <a:r>
              <a:rPr lang="en-GB" altLang="en-US" dirty="0"/>
              <a:t>• not receiving adequate medical attention after injuries.</a:t>
            </a:r>
          </a:p>
        </p:txBody>
      </p:sp>
      <p:pic>
        <p:nvPicPr>
          <p:cNvPr id="2" name="Picture 1">
            <a:extLst>
              <a:ext uri="{FF2B5EF4-FFF2-40B4-BE49-F238E27FC236}">
                <a16:creationId xmlns:a16="http://schemas.microsoft.com/office/drawing/2014/main" id="{800822F0-A587-55BF-AAA9-E2291DAE822D}"/>
              </a:ext>
            </a:extLst>
          </p:cNvPr>
          <p:cNvPicPr>
            <a:picLocks noChangeAspect="1"/>
          </p:cNvPicPr>
          <p:nvPr/>
        </p:nvPicPr>
        <p:blipFill>
          <a:blip r:embed="rId2"/>
          <a:stretch>
            <a:fillRect/>
          </a:stretch>
        </p:blipFill>
        <p:spPr>
          <a:xfrm>
            <a:off x="6804248" y="5703289"/>
            <a:ext cx="2192586" cy="894064"/>
          </a:xfrm>
          <a:prstGeom prst="rect">
            <a:avLst/>
          </a:prstGeom>
        </p:spPr>
      </p:pic>
    </p:spTree>
    <p:extLst>
      <p:ext uri="{BB962C8B-B14F-4D97-AF65-F5344CB8AC3E}">
        <p14:creationId xmlns:p14="http://schemas.microsoft.com/office/powerpoint/2010/main" val="1950952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1" end="1"/>
                                            </p:txEl>
                                          </p:spTgt>
                                        </p:tgtEl>
                                        <p:attrNameLst>
                                          <p:attrName>style.visibility</p:attrName>
                                        </p:attrNameLst>
                                      </p:cBhvr>
                                      <p:to>
                                        <p:strVal val="visible"/>
                                      </p:to>
                                    </p:set>
                                    <p:animEffect transition="in" filter="fade">
                                      <p:cBhvr>
                                        <p:cTn id="14" dur="1000"/>
                                        <p:tgtEl>
                                          <p:spTgt spid="15363">
                                            <p:txEl>
                                              <p:pRg st="1" end="1"/>
                                            </p:txEl>
                                          </p:spTgt>
                                        </p:tgtEl>
                                      </p:cBhvr>
                                    </p:animEffect>
                                    <p:anim calcmode="lin" valueType="num">
                                      <p:cBhvr>
                                        <p:cTn id="15"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2" end="2"/>
                                            </p:txEl>
                                          </p:spTgt>
                                        </p:tgtEl>
                                        <p:attrNameLst>
                                          <p:attrName>style.visibility</p:attrName>
                                        </p:attrNameLst>
                                      </p:cBhvr>
                                      <p:to>
                                        <p:strVal val="visible"/>
                                      </p:to>
                                    </p:set>
                                    <p:animEffect transition="in" filter="fade">
                                      <p:cBhvr>
                                        <p:cTn id="21" dur="1000"/>
                                        <p:tgtEl>
                                          <p:spTgt spid="15363">
                                            <p:txEl>
                                              <p:pRg st="2" end="2"/>
                                            </p:txEl>
                                          </p:spTgt>
                                        </p:tgtEl>
                                      </p:cBhvr>
                                    </p:animEffect>
                                    <p:anim calcmode="lin" valueType="num">
                                      <p:cBhvr>
                                        <p:cTn id="22"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3" end="3"/>
                                            </p:txEl>
                                          </p:spTgt>
                                        </p:tgtEl>
                                        <p:attrNameLst>
                                          <p:attrName>style.visibility</p:attrName>
                                        </p:attrNameLst>
                                      </p:cBhvr>
                                      <p:to>
                                        <p:strVal val="visible"/>
                                      </p:to>
                                    </p:set>
                                    <p:animEffect transition="in" filter="fade">
                                      <p:cBhvr>
                                        <p:cTn id="28" dur="1000"/>
                                        <p:tgtEl>
                                          <p:spTgt spid="15363">
                                            <p:txEl>
                                              <p:pRg st="3" end="3"/>
                                            </p:txEl>
                                          </p:spTgt>
                                        </p:tgtEl>
                                      </p:cBhvr>
                                    </p:animEffect>
                                    <p:anim calcmode="lin" valueType="num">
                                      <p:cBhvr>
                                        <p:cTn id="29" dur="10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363">
                                            <p:txEl>
                                              <p:pRg st="4" end="4"/>
                                            </p:txEl>
                                          </p:spTgt>
                                        </p:tgtEl>
                                        <p:attrNameLst>
                                          <p:attrName>style.visibility</p:attrName>
                                        </p:attrNameLst>
                                      </p:cBhvr>
                                      <p:to>
                                        <p:strVal val="visible"/>
                                      </p:to>
                                    </p:set>
                                    <p:animEffect transition="in" filter="fade">
                                      <p:cBhvr>
                                        <p:cTn id="35" dur="1000"/>
                                        <p:tgtEl>
                                          <p:spTgt spid="15363">
                                            <p:txEl>
                                              <p:pRg st="4" end="4"/>
                                            </p:txEl>
                                          </p:spTgt>
                                        </p:tgtEl>
                                      </p:cBhvr>
                                    </p:animEffect>
                                    <p:anim calcmode="lin" valueType="num">
                                      <p:cBhvr>
                                        <p:cTn id="36"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5363">
                                            <p:txEl>
                                              <p:pRg st="5" end="5"/>
                                            </p:txEl>
                                          </p:spTgt>
                                        </p:tgtEl>
                                        <p:attrNameLst>
                                          <p:attrName>style.visibility</p:attrName>
                                        </p:attrNameLst>
                                      </p:cBhvr>
                                      <p:to>
                                        <p:strVal val="visible"/>
                                      </p:to>
                                    </p:set>
                                    <p:animEffect transition="in" filter="fade">
                                      <p:cBhvr>
                                        <p:cTn id="42" dur="1000"/>
                                        <p:tgtEl>
                                          <p:spTgt spid="15363">
                                            <p:txEl>
                                              <p:pRg st="5" end="5"/>
                                            </p:txEl>
                                          </p:spTgt>
                                        </p:tgtEl>
                                      </p:cBhvr>
                                    </p:animEffect>
                                    <p:anim calcmode="lin" valueType="num">
                                      <p:cBhvr>
                                        <p:cTn id="43" dur="10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536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15363">
                                            <p:txEl>
                                              <p:pRg st="6" end="6"/>
                                            </p:txEl>
                                          </p:spTgt>
                                        </p:tgtEl>
                                        <p:attrNameLst>
                                          <p:attrName>style.visibility</p:attrName>
                                        </p:attrNameLst>
                                      </p:cBhvr>
                                      <p:to>
                                        <p:strVal val="visible"/>
                                      </p:to>
                                    </p:set>
                                    <p:animEffect transition="in" filter="fade">
                                      <p:cBhvr>
                                        <p:cTn id="49" dur="1000"/>
                                        <p:tgtEl>
                                          <p:spTgt spid="15363">
                                            <p:txEl>
                                              <p:pRg st="6" end="6"/>
                                            </p:txEl>
                                          </p:spTgt>
                                        </p:tgtEl>
                                      </p:cBhvr>
                                    </p:animEffect>
                                    <p:anim calcmode="lin" valueType="num">
                                      <p:cBhvr>
                                        <p:cTn id="50"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15363">
                                            <p:txEl>
                                              <p:pRg st="7" end="7"/>
                                            </p:txEl>
                                          </p:spTgt>
                                        </p:tgtEl>
                                        <p:attrNameLst>
                                          <p:attrName>style.visibility</p:attrName>
                                        </p:attrNameLst>
                                      </p:cBhvr>
                                      <p:to>
                                        <p:strVal val="visible"/>
                                      </p:to>
                                    </p:set>
                                    <p:animEffect transition="in" filter="fade">
                                      <p:cBhvr>
                                        <p:cTn id="56" dur="1000"/>
                                        <p:tgtEl>
                                          <p:spTgt spid="15363">
                                            <p:txEl>
                                              <p:pRg st="7" end="7"/>
                                            </p:txEl>
                                          </p:spTgt>
                                        </p:tgtEl>
                                      </p:cBhvr>
                                    </p:animEffect>
                                    <p:anim calcmode="lin" valueType="num">
                                      <p:cBhvr>
                                        <p:cTn id="57" dur="10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1536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5363">
                                            <p:txEl>
                                              <p:pRg st="8" end="8"/>
                                            </p:txEl>
                                          </p:spTgt>
                                        </p:tgtEl>
                                        <p:attrNameLst>
                                          <p:attrName>style.visibility</p:attrName>
                                        </p:attrNameLst>
                                      </p:cBhvr>
                                      <p:to>
                                        <p:strVal val="visible"/>
                                      </p:to>
                                    </p:set>
                                    <p:animEffect transition="in" filter="fade">
                                      <p:cBhvr>
                                        <p:cTn id="63" dur="1000"/>
                                        <p:tgtEl>
                                          <p:spTgt spid="15363">
                                            <p:txEl>
                                              <p:pRg st="8" end="8"/>
                                            </p:txEl>
                                          </p:spTgt>
                                        </p:tgtEl>
                                      </p:cBhvr>
                                    </p:animEffect>
                                    <p:anim calcmode="lin" valueType="num">
                                      <p:cBhvr>
                                        <p:cTn id="64" dur="10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1536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15363">
                                            <p:txEl>
                                              <p:pRg st="9" end="9"/>
                                            </p:txEl>
                                          </p:spTgt>
                                        </p:tgtEl>
                                        <p:attrNameLst>
                                          <p:attrName>style.visibility</p:attrName>
                                        </p:attrNameLst>
                                      </p:cBhvr>
                                      <p:to>
                                        <p:strVal val="visible"/>
                                      </p:to>
                                    </p:set>
                                    <p:animEffect transition="in" filter="fade">
                                      <p:cBhvr>
                                        <p:cTn id="70" dur="1000"/>
                                        <p:tgtEl>
                                          <p:spTgt spid="15363">
                                            <p:txEl>
                                              <p:pRg st="9" end="9"/>
                                            </p:txEl>
                                          </p:spTgt>
                                        </p:tgtEl>
                                      </p:cBhvr>
                                    </p:animEffect>
                                    <p:anim calcmode="lin" valueType="num">
                                      <p:cBhvr>
                                        <p:cTn id="71" dur="1000" fill="hold"/>
                                        <p:tgtEl>
                                          <p:spTgt spid="1536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1536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15363">
                                            <p:txEl>
                                              <p:pRg st="10" end="10"/>
                                            </p:txEl>
                                          </p:spTgt>
                                        </p:tgtEl>
                                        <p:attrNameLst>
                                          <p:attrName>style.visibility</p:attrName>
                                        </p:attrNameLst>
                                      </p:cBhvr>
                                      <p:to>
                                        <p:strVal val="visible"/>
                                      </p:to>
                                    </p:set>
                                    <p:animEffect transition="in" filter="fade">
                                      <p:cBhvr>
                                        <p:cTn id="77" dur="1000"/>
                                        <p:tgtEl>
                                          <p:spTgt spid="15363">
                                            <p:txEl>
                                              <p:pRg st="10" end="10"/>
                                            </p:txEl>
                                          </p:spTgt>
                                        </p:tgtEl>
                                      </p:cBhvr>
                                    </p:animEffect>
                                    <p:anim calcmode="lin" valueType="num">
                                      <p:cBhvr>
                                        <p:cTn id="78" dur="10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1536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5363">
                                            <p:txEl>
                                              <p:pRg st="11" end="11"/>
                                            </p:txEl>
                                          </p:spTgt>
                                        </p:tgtEl>
                                        <p:attrNameLst>
                                          <p:attrName>style.visibility</p:attrName>
                                        </p:attrNameLst>
                                      </p:cBhvr>
                                      <p:to>
                                        <p:strVal val="visible"/>
                                      </p:to>
                                    </p:set>
                                    <p:animEffect transition="in" filter="fade">
                                      <p:cBhvr>
                                        <p:cTn id="84" dur="1000"/>
                                        <p:tgtEl>
                                          <p:spTgt spid="15363">
                                            <p:txEl>
                                              <p:pRg st="11" end="11"/>
                                            </p:txEl>
                                          </p:spTgt>
                                        </p:tgtEl>
                                      </p:cBhvr>
                                    </p:animEffect>
                                    <p:anim calcmode="lin" valueType="num">
                                      <p:cBhvr>
                                        <p:cTn id="85" dur="1000" fill="hold"/>
                                        <p:tgtEl>
                                          <p:spTgt spid="15363">
                                            <p:txEl>
                                              <p:pRg st="11" end="11"/>
                                            </p:txEl>
                                          </p:spTgt>
                                        </p:tgtEl>
                                        <p:attrNameLst>
                                          <p:attrName>ppt_x</p:attrName>
                                        </p:attrNameLst>
                                      </p:cBhvr>
                                      <p:tavLst>
                                        <p:tav tm="0">
                                          <p:val>
                                            <p:strVal val="#ppt_x"/>
                                          </p:val>
                                        </p:tav>
                                        <p:tav tm="100000">
                                          <p:val>
                                            <p:strVal val="#ppt_x"/>
                                          </p:val>
                                        </p:tav>
                                      </p:tavLst>
                                    </p:anim>
                                    <p:anim calcmode="lin" valueType="num">
                                      <p:cBhvr>
                                        <p:cTn id="86" dur="1000" fill="hold"/>
                                        <p:tgtEl>
                                          <p:spTgt spid="1536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15363">
                                            <p:txEl>
                                              <p:pRg st="12" end="12"/>
                                            </p:txEl>
                                          </p:spTgt>
                                        </p:tgtEl>
                                        <p:attrNameLst>
                                          <p:attrName>style.visibility</p:attrName>
                                        </p:attrNameLst>
                                      </p:cBhvr>
                                      <p:to>
                                        <p:strVal val="visible"/>
                                      </p:to>
                                    </p:set>
                                    <p:animEffect transition="in" filter="fade">
                                      <p:cBhvr>
                                        <p:cTn id="91" dur="1000"/>
                                        <p:tgtEl>
                                          <p:spTgt spid="15363">
                                            <p:txEl>
                                              <p:pRg st="12" end="12"/>
                                            </p:txEl>
                                          </p:spTgt>
                                        </p:tgtEl>
                                      </p:cBhvr>
                                    </p:animEffect>
                                    <p:anim calcmode="lin" valueType="num">
                                      <p:cBhvr>
                                        <p:cTn id="92" dur="1000" fill="hold"/>
                                        <p:tgtEl>
                                          <p:spTgt spid="15363">
                                            <p:txEl>
                                              <p:pRg st="12" end="12"/>
                                            </p:txEl>
                                          </p:spTgt>
                                        </p:tgtEl>
                                        <p:attrNameLst>
                                          <p:attrName>ppt_x</p:attrName>
                                        </p:attrNameLst>
                                      </p:cBhvr>
                                      <p:tavLst>
                                        <p:tav tm="0">
                                          <p:val>
                                            <p:strVal val="#ppt_x"/>
                                          </p:val>
                                        </p:tav>
                                        <p:tav tm="100000">
                                          <p:val>
                                            <p:strVal val="#ppt_x"/>
                                          </p:val>
                                        </p:tav>
                                      </p:tavLst>
                                    </p:anim>
                                    <p:anim calcmode="lin" valueType="num">
                                      <p:cBhvr>
                                        <p:cTn id="93" dur="1000" fill="hold"/>
                                        <p:tgtEl>
                                          <p:spTgt spid="1536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nodeType="clickEffect">
                                  <p:stCondLst>
                                    <p:cond delay="0"/>
                                  </p:stCondLst>
                                  <p:childTnLst>
                                    <p:set>
                                      <p:cBhvr>
                                        <p:cTn id="97" dur="1" fill="hold">
                                          <p:stCondLst>
                                            <p:cond delay="0"/>
                                          </p:stCondLst>
                                        </p:cTn>
                                        <p:tgtEl>
                                          <p:spTgt spid="15363">
                                            <p:txEl>
                                              <p:pRg st="13" end="13"/>
                                            </p:txEl>
                                          </p:spTgt>
                                        </p:tgtEl>
                                        <p:attrNameLst>
                                          <p:attrName>style.visibility</p:attrName>
                                        </p:attrNameLst>
                                      </p:cBhvr>
                                      <p:to>
                                        <p:strVal val="visible"/>
                                      </p:to>
                                    </p:set>
                                    <p:animEffect transition="in" filter="fade">
                                      <p:cBhvr>
                                        <p:cTn id="98" dur="1000"/>
                                        <p:tgtEl>
                                          <p:spTgt spid="15363">
                                            <p:txEl>
                                              <p:pRg st="13" end="13"/>
                                            </p:txEl>
                                          </p:spTgt>
                                        </p:tgtEl>
                                      </p:cBhvr>
                                    </p:animEffect>
                                    <p:anim calcmode="lin" valueType="num">
                                      <p:cBhvr>
                                        <p:cTn id="99" dur="1000" fill="hold"/>
                                        <p:tgtEl>
                                          <p:spTgt spid="15363">
                                            <p:txEl>
                                              <p:pRg st="13" end="13"/>
                                            </p:txEl>
                                          </p:spTgt>
                                        </p:tgtEl>
                                        <p:attrNameLst>
                                          <p:attrName>ppt_x</p:attrName>
                                        </p:attrNameLst>
                                      </p:cBhvr>
                                      <p:tavLst>
                                        <p:tav tm="0">
                                          <p:val>
                                            <p:strVal val="#ppt_x"/>
                                          </p:val>
                                        </p:tav>
                                        <p:tav tm="100000">
                                          <p:val>
                                            <p:strVal val="#ppt_x"/>
                                          </p:val>
                                        </p:tav>
                                      </p:tavLst>
                                    </p:anim>
                                    <p:anim calcmode="lin" valueType="num">
                                      <p:cBhvr>
                                        <p:cTn id="100" dur="1000" fill="hold"/>
                                        <p:tgtEl>
                                          <p:spTgt spid="1536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fontAlgn="auto" hangingPunct="1">
              <a:spcAft>
                <a:spcPts val="0"/>
              </a:spcAft>
              <a:defRPr/>
            </a:pPr>
            <a:r>
              <a:rPr lang="en-GB" altLang="en-US" sz="4000" dirty="0"/>
              <a:t>What is Abuse?</a:t>
            </a:r>
            <a:br>
              <a:rPr lang="en-GB" altLang="en-US" sz="4000" dirty="0"/>
            </a:br>
            <a:endParaRPr lang="en-GB" altLang="en-US" sz="4000" dirty="0"/>
          </a:p>
        </p:txBody>
      </p:sp>
      <p:sp>
        <p:nvSpPr>
          <p:cNvPr id="15363" name="Rectangle 3"/>
          <p:cNvSpPr>
            <a:spLocks noGrp="1" noChangeArrowheads="1"/>
          </p:cNvSpPr>
          <p:nvPr>
            <p:ph idx="1"/>
          </p:nvPr>
        </p:nvSpPr>
        <p:spPr>
          <a:xfrm>
            <a:off x="507206" y="1556793"/>
            <a:ext cx="8065294" cy="5040560"/>
          </a:xfrm>
        </p:spPr>
        <p:txBody>
          <a:bodyPr>
            <a:normAutofit/>
          </a:bodyPr>
          <a:lstStyle/>
          <a:p>
            <a:pPr algn="just">
              <a:lnSpc>
                <a:spcPct val="90000"/>
              </a:lnSpc>
            </a:pPr>
            <a:r>
              <a:rPr lang="en-GB" altLang="en-US" dirty="0"/>
              <a:t>These signs do not necessarily mean that a child is being abused. </a:t>
            </a:r>
          </a:p>
          <a:p>
            <a:pPr algn="just">
              <a:lnSpc>
                <a:spcPct val="90000"/>
              </a:lnSpc>
            </a:pPr>
            <a:r>
              <a:rPr lang="en-GB" altLang="en-US" dirty="0"/>
              <a:t>There may well be  other reasons for changes in a child’s behaviour such as a bereavement or relationship  problems between parents or carers. </a:t>
            </a:r>
          </a:p>
          <a:p>
            <a:pPr algn="just">
              <a:lnSpc>
                <a:spcPct val="90000"/>
              </a:lnSpc>
            </a:pPr>
            <a:r>
              <a:rPr lang="en-GB" altLang="en-US" dirty="0"/>
              <a:t>If you have any concerns about a child’s wellbeing, you should report them following your organisation’s safeguarding and child protection procedures</a:t>
            </a:r>
          </a:p>
        </p:txBody>
      </p:sp>
      <p:pic>
        <p:nvPicPr>
          <p:cNvPr id="2" name="Picture 1">
            <a:extLst>
              <a:ext uri="{FF2B5EF4-FFF2-40B4-BE49-F238E27FC236}">
                <a16:creationId xmlns:a16="http://schemas.microsoft.com/office/drawing/2014/main" id="{0BC99F38-3421-B3E8-1A32-4A3F308864E5}"/>
              </a:ext>
            </a:extLst>
          </p:cNvPr>
          <p:cNvPicPr>
            <a:picLocks noChangeAspect="1"/>
          </p:cNvPicPr>
          <p:nvPr/>
        </p:nvPicPr>
        <p:blipFill>
          <a:blip r:embed="rId2"/>
          <a:stretch>
            <a:fillRect/>
          </a:stretch>
        </p:blipFill>
        <p:spPr>
          <a:xfrm>
            <a:off x="4932040" y="4940003"/>
            <a:ext cx="3324225" cy="1657350"/>
          </a:xfrm>
          <a:prstGeom prst="rect">
            <a:avLst/>
          </a:prstGeom>
        </p:spPr>
      </p:pic>
    </p:spTree>
    <p:extLst>
      <p:ext uri="{BB962C8B-B14F-4D97-AF65-F5344CB8AC3E}">
        <p14:creationId xmlns:p14="http://schemas.microsoft.com/office/powerpoint/2010/main" val="2198607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1" end="1"/>
                                            </p:txEl>
                                          </p:spTgt>
                                        </p:tgtEl>
                                        <p:attrNameLst>
                                          <p:attrName>style.visibility</p:attrName>
                                        </p:attrNameLst>
                                      </p:cBhvr>
                                      <p:to>
                                        <p:strVal val="visible"/>
                                      </p:to>
                                    </p:set>
                                    <p:animEffect transition="in" filter="fade">
                                      <p:cBhvr>
                                        <p:cTn id="14" dur="1000"/>
                                        <p:tgtEl>
                                          <p:spTgt spid="15363">
                                            <p:txEl>
                                              <p:pRg st="1" end="1"/>
                                            </p:txEl>
                                          </p:spTgt>
                                        </p:tgtEl>
                                      </p:cBhvr>
                                    </p:animEffect>
                                    <p:anim calcmode="lin" valueType="num">
                                      <p:cBhvr>
                                        <p:cTn id="15"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2" end="2"/>
                                            </p:txEl>
                                          </p:spTgt>
                                        </p:tgtEl>
                                        <p:attrNameLst>
                                          <p:attrName>style.visibility</p:attrName>
                                        </p:attrNameLst>
                                      </p:cBhvr>
                                      <p:to>
                                        <p:strVal val="visible"/>
                                      </p:to>
                                    </p:set>
                                    <p:animEffect transition="in" filter="fade">
                                      <p:cBhvr>
                                        <p:cTn id="21" dur="1000"/>
                                        <p:tgtEl>
                                          <p:spTgt spid="15363">
                                            <p:txEl>
                                              <p:pRg st="2" end="2"/>
                                            </p:txEl>
                                          </p:spTgt>
                                        </p:tgtEl>
                                      </p:cBhvr>
                                    </p:animEffect>
                                    <p:anim calcmode="lin" valueType="num">
                                      <p:cBhvr>
                                        <p:cTn id="22"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fontAlgn="auto" hangingPunct="1">
              <a:spcAft>
                <a:spcPts val="0"/>
              </a:spcAft>
              <a:defRPr/>
            </a:pPr>
            <a:r>
              <a:rPr lang="en-GB" altLang="en-US" sz="4000" dirty="0"/>
              <a:t>What is Abuse?</a:t>
            </a:r>
            <a:br>
              <a:rPr lang="en-GB" altLang="en-US" sz="4000" dirty="0"/>
            </a:br>
            <a:endParaRPr lang="en-GB" altLang="en-US" sz="4000" dirty="0"/>
          </a:p>
        </p:txBody>
      </p:sp>
      <p:sp>
        <p:nvSpPr>
          <p:cNvPr id="15363" name="Rectangle 3"/>
          <p:cNvSpPr>
            <a:spLocks noGrp="1" noChangeArrowheads="1"/>
          </p:cNvSpPr>
          <p:nvPr>
            <p:ph idx="1"/>
          </p:nvPr>
        </p:nvSpPr>
        <p:spPr>
          <a:xfrm>
            <a:off x="507206" y="1556793"/>
            <a:ext cx="8065294" cy="5040560"/>
          </a:xfrm>
        </p:spPr>
        <p:txBody>
          <a:bodyPr>
            <a:normAutofit fontScale="92500" lnSpcReduction="20000"/>
          </a:bodyPr>
          <a:lstStyle/>
          <a:p>
            <a:pPr algn="just">
              <a:lnSpc>
                <a:spcPct val="90000"/>
              </a:lnSpc>
            </a:pPr>
            <a:r>
              <a:rPr lang="en-GB" altLang="en-US" dirty="0"/>
              <a:t>It can be very hard for children and young people to speak out about abuse. Often they fear there may be negative consequences if they tell anyone what's happening to them.</a:t>
            </a:r>
          </a:p>
          <a:p>
            <a:pPr algn="just">
              <a:lnSpc>
                <a:spcPct val="90000"/>
              </a:lnSpc>
            </a:pPr>
            <a:endParaRPr lang="en-GB" altLang="en-US" dirty="0"/>
          </a:p>
          <a:p>
            <a:pPr algn="just">
              <a:lnSpc>
                <a:spcPct val="90000"/>
              </a:lnSpc>
            </a:pPr>
            <a:r>
              <a:rPr lang="en-GB" altLang="en-US" dirty="0"/>
              <a:t>Some may delay telling someone about abuse for a long time, while others never tell anyone, even if they want to.</a:t>
            </a:r>
          </a:p>
          <a:p>
            <a:pPr algn="just">
              <a:lnSpc>
                <a:spcPct val="90000"/>
              </a:lnSpc>
            </a:pPr>
            <a:endParaRPr lang="en-GB" altLang="en-US" dirty="0"/>
          </a:p>
          <a:p>
            <a:pPr algn="just">
              <a:lnSpc>
                <a:spcPct val="90000"/>
              </a:lnSpc>
            </a:pPr>
            <a:r>
              <a:rPr lang="en-GB" altLang="en-US" dirty="0"/>
              <a:t>It's vital that children and young people are able to speak out and that whoever they tell takes them seriously and acts on what they've been told.</a:t>
            </a:r>
          </a:p>
          <a:p>
            <a:pPr algn="just">
              <a:lnSpc>
                <a:spcPct val="90000"/>
              </a:lnSpc>
            </a:pPr>
            <a:endParaRPr lang="en-GB" altLang="en-US" dirty="0"/>
          </a:p>
          <a:p>
            <a:pPr algn="just">
              <a:lnSpc>
                <a:spcPct val="90000"/>
              </a:lnSpc>
            </a:pPr>
            <a:r>
              <a:rPr lang="en-GB" altLang="en-US" dirty="0"/>
              <a:t>Even if a child doesn’t tell someone verbally about what’s happened to them, there may be other indicators that something is wrong. People who work with children need to be able to recognise the signs and know how to respond appropriately..</a:t>
            </a:r>
          </a:p>
        </p:txBody>
      </p:sp>
      <p:pic>
        <p:nvPicPr>
          <p:cNvPr id="2" name="Picture 1">
            <a:extLst>
              <a:ext uri="{FF2B5EF4-FFF2-40B4-BE49-F238E27FC236}">
                <a16:creationId xmlns:a16="http://schemas.microsoft.com/office/drawing/2014/main" id="{29DD3C81-CD31-853F-CA7F-33F67AB09755}"/>
              </a:ext>
            </a:extLst>
          </p:cNvPr>
          <p:cNvPicPr>
            <a:picLocks noChangeAspect="1"/>
          </p:cNvPicPr>
          <p:nvPr/>
        </p:nvPicPr>
        <p:blipFill>
          <a:blip r:embed="rId2"/>
          <a:stretch>
            <a:fillRect/>
          </a:stretch>
        </p:blipFill>
        <p:spPr>
          <a:xfrm>
            <a:off x="6660232" y="106214"/>
            <a:ext cx="1912268" cy="143420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fade">
                                      <p:cBhvr>
                                        <p:cTn id="21" dur="1000"/>
                                        <p:tgtEl>
                                          <p:spTgt spid="15363">
                                            <p:txEl>
                                              <p:pRg st="4" end="4"/>
                                            </p:txEl>
                                          </p:spTgt>
                                        </p:tgtEl>
                                      </p:cBhvr>
                                    </p:animEffect>
                                    <p:anim calcmode="lin" valueType="num">
                                      <p:cBhvr>
                                        <p:cTn id="22"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6" end="6"/>
                                            </p:txEl>
                                          </p:spTgt>
                                        </p:tgtEl>
                                        <p:attrNameLst>
                                          <p:attrName>style.visibility</p:attrName>
                                        </p:attrNameLst>
                                      </p:cBhvr>
                                      <p:to>
                                        <p:strVal val="visible"/>
                                      </p:to>
                                    </p:set>
                                    <p:animEffect transition="in" filter="fade">
                                      <p:cBhvr>
                                        <p:cTn id="28" dur="1000"/>
                                        <p:tgtEl>
                                          <p:spTgt spid="15363">
                                            <p:txEl>
                                              <p:pRg st="6" end="6"/>
                                            </p:txEl>
                                          </p:spTgt>
                                        </p:tgtEl>
                                      </p:cBhvr>
                                    </p:animEffect>
                                    <p:anim calcmode="lin" valueType="num">
                                      <p:cBhvr>
                                        <p:cTn id="29"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92919" y="499533"/>
            <a:ext cx="8079581" cy="913243"/>
          </a:xfrm>
        </p:spPr>
        <p:txBody>
          <a:bodyPr/>
          <a:lstStyle/>
          <a:p>
            <a:pPr eaLnBrk="1" fontAlgn="auto" hangingPunct="1">
              <a:spcAft>
                <a:spcPts val="0"/>
              </a:spcAft>
              <a:defRPr/>
            </a:pPr>
            <a:r>
              <a:rPr lang="en-GB" altLang="en-US" dirty="0"/>
              <a:t>Experiences of abuse;</a:t>
            </a:r>
          </a:p>
        </p:txBody>
      </p:sp>
      <p:sp>
        <p:nvSpPr>
          <p:cNvPr id="13315" name="Rectangle 3"/>
          <p:cNvSpPr>
            <a:spLocks noGrp="1" noChangeArrowheads="1"/>
          </p:cNvSpPr>
          <p:nvPr>
            <p:ph idx="1"/>
          </p:nvPr>
        </p:nvSpPr>
        <p:spPr>
          <a:xfrm>
            <a:off x="606554" y="1556792"/>
            <a:ext cx="8065294" cy="5184576"/>
          </a:xfrm>
        </p:spPr>
        <p:txBody>
          <a:bodyPr>
            <a:normAutofit fontScale="92500" lnSpcReduction="20000"/>
          </a:bodyPr>
          <a:lstStyle/>
          <a:p>
            <a:pPr algn="just">
              <a:lnSpc>
                <a:spcPct val="90000"/>
              </a:lnSpc>
            </a:pPr>
            <a:r>
              <a:rPr lang="en-GB" dirty="0"/>
              <a:t>Findings from research studies usually reveal much higher numbers of children who have been abused than statistics from services that work with children. This gives an indication of how much child abuse does not come to the attention of the authorities.</a:t>
            </a:r>
          </a:p>
          <a:p>
            <a:pPr algn="just">
              <a:lnSpc>
                <a:spcPct val="90000"/>
              </a:lnSpc>
            </a:pPr>
            <a:endParaRPr lang="en-GB" dirty="0"/>
          </a:p>
          <a:p>
            <a:pPr algn="just">
              <a:lnSpc>
                <a:spcPct val="90000"/>
              </a:lnSpc>
            </a:pPr>
            <a:r>
              <a:rPr lang="en-GB" dirty="0"/>
              <a:t>Many children do not tell anyone about the abuse at the time because they are scared of the consequences or because they are unsure who to tell or how to tell someone.</a:t>
            </a:r>
          </a:p>
          <a:p>
            <a:pPr algn="just">
              <a:lnSpc>
                <a:spcPct val="90000"/>
              </a:lnSpc>
            </a:pPr>
            <a:endParaRPr lang="en-GB" dirty="0"/>
          </a:p>
          <a:p>
            <a:pPr algn="just">
              <a:lnSpc>
                <a:spcPct val="90000"/>
              </a:lnSpc>
            </a:pPr>
            <a:r>
              <a:rPr lang="en-GB" dirty="0"/>
              <a:t>More people will disclose abuse during research because they are able to do so anonymously and confidentially, without worrying about an investigation from the authorities or the effect on their family.</a:t>
            </a:r>
          </a:p>
          <a:p>
            <a:pPr algn="just">
              <a:lnSpc>
                <a:spcPct val="90000"/>
              </a:lnSpc>
            </a:pPr>
            <a:endParaRPr lang="en-GB" dirty="0"/>
          </a:p>
          <a:p>
            <a:pPr algn="just">
              <a:lnSpc>
                <a:spcPct val="90000"/>
              </a:lnSpc>
            </a:pPr>
            <a:r>
              <a:rPr lang="en-GB" dirty="0"/>
              <a:t>However there will be some people who never disclose what happened to them and there is no way of knowing how many people never tell anyone.</a:t>
            </a:r>
            <a:r>
              <a:rPr lang="en-GB" dirty="0">
                <a:hlinkClick r:id="rId2"/>
              </a:rPr>
              <a:t> Statistics on child abuse | NSPCC Learning</a:t>
            </a:r>
            <a:r>
              <a:rPr lang="en-GB" dirty="0"/>
              <a:t> (2023)</a:t>
            </a:r>
          </a:p>
          <a:p>
            <a:pPr algn="just">
              <a:lnSpc>
                <a:spcPct val="90000"/>
              </a:lnSpc>
            </a:pPr>
            <a:endParaRPr lang="en-GB" dirty="0"/>
          </a:p>
          <a:p>
            <a:pPr algn="just">
              <a:lnSpc>
                <a:spcPct val="90000"/>
              </a:lnSpc>
            </a:pPr>
            <a:endParaRPr lang="en-GB" dirty="0"/>
          </a:p>
          <a:p>
            <a:pPr algn="just">
              <a:lnSpc>
                <a:spcPct val="90000"/>
              </a:lnSpc>
            </a:pPr>
            <a:endParaRPr lang="en-GB" altLang="en-US" sz="2400" dirty="0"/>
          </a:p>
        </p:txBody>
      </p:sp>
      <p:pic>
        <p:nvPicPr>
          <p:cNvPr id="2" name="Picture 1">
            <a:extLst>
              <a:ext uri="{FF2B5EF4-FFF2-40B4-BE49-F238E27FC236}">
                <a16:creationId xmlns:a16="http://schemas.microsoft.com/office/drawing/2014/main" id="{67A52FDE-54B2-D0F3-63DF-862E6C079AF5}"/>
              </a:ext>
            </a:extLst>
          </p:cNvPr>
          <p:cNvPicPr>
            <a:picLocks noChangeAspect="1"/>
          </p:cNvPicPr>
          <p:nvPr/>
        </p:nvPicPr>
        <p:blipFill>
          <a:blip r:embed="rId3"/>
          <a:stretch>
            <a:fillRect/>
          </a:stretch>
        </p:blipFill>
        <p:spPr>
          <a:xfrm>
            <a:off x="7236296" y="116632"/>
            <a:ext cx="1143000" cy="1143000"/>
          </a:xfrm>
          <a:prstGeom prst="rect">
            <a:avLst/>
          </a:prstGeom>
        </p:spPr>
      </p:pic>
    </p:spTree>
    <p:extLst>
      <p:ext uri="{BB962C8B-B14F-4D97-AF65-F5344CB8AC3E}">
        <p14:creationId xmlns:p14="http://schemas.microsoft.com/office/powerpoint/2010/main" val="346584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Physical Abuse: </a:t>
            </a:r>
            <a:r>
              <a:rPr lang="en-GB" altLang="en-US" sz="2700" dirty="0"/>
              <a:t>(all following slides from 2020)</a:t>
            </a:r>
          </a:p>
        </p:txBody>
      </p:sp>
      <p:sp>
        <p:nvSpPr>
          <p:cNvPr id="8" name="TextBox 7">
            <a:extLst>
              <a:ext uri="{FF2B5EF4-FFF2-40B4-BE49-F238E27FC236}">
                <a16:creationId xmlns:a16="http://schemas.microsoft.com/office/drawing/2014/main" id="{4FCE160A-9D49-942E-5892-4755A9E95D92}"/>
              </a:ext>
            </a:extLst>
          </p:cNvPr>
          <p:cNvSpPr txBox="1"/>
          <p:nvPr/>
        </p:nvSpPr>
        <p:spPr>
          <a:xfrm>
            <a:off x="323528" y="980728"/>
            <a:ext cx="8712968" cy="6186309"/>
          </a:xfrm>
          <a:prstGeom prst="rect">
            <a:avLst/>
          </a:prstGeom>
          <a:noFill/>
        </p:spPr>
        <p:txBody>
          <a:bodyPr wrap="square">
            <a:spAutoFit/>
          </a:bodyPr>
          <a:lstStyle/>
          <a:p>
            <a:r>
              <a:rPr lang="en-GB" dirty="0"/>
              <a:t>What is physical abuse? </a:t>
            </a:r>
          </a:p>
          <a:p>
            <a:endParaRPr lang="en-GB" dirty="0"/>
          </a:p>
          <a:p>
            <a:r>
              <a:rPr lang="en-GB" dirty="0"/>
              <a:t>Physical abuse happens when a child is deliberately hurt, causing physical harm. It </a:t>
            </a:r>
          </a:p>
          <a:p>
            <a:r>
              <a:rPr lang="en-GB" dirty="0"/>
              <a:t>can involve hitting, kicking, shaking, throwing, poisoning, burning or suffocating.</a:t>
            </a:r>
          </a:p>
          <a:p>
            <a:endParaRPr lang="en-GB" dirty="0"/>
          </a:p>
          <a:p>
            <a:r>
              <a:rPr lang="en-GB" dirty="0"/>
              <a:t>It’s also physical abuse if a parent or carer makes up or causes the symptoms of </a:t>
            </a:r>
          </a:p>
          <a:p>
            <a:r>
              <a:rPr lang="en-GB" dirty="0"/>
              <a:t>illness in children. </a:t>
            </a:r>
          </a:p>
          <a:p>
            <a:r>
              <a:rPr lang="en-GB" dirty="0"/>
              <a:t>For example, they may give them medicine they don’t need, making them unwell. This is known as fabricated or induced illness (FII).</a:t>
            </a:r>
          </a:p>
          <a:p>
            <a:endParaRPr lang="en-GB" dirty="0"/>
          </a:p>
          <a:p>
            <a:r>
              <a:rPr lang="en-GB" dirty="0"/>
              <a:t>Spotting the signs of physical abuse</a:t>
            </a:r>
          </a:p>
          <a:p>
            <a:endParaRPr lang="en-GB" dirty="0"/>
          </a:p>
          <a:p>
            <a:r>
              <a:rPr lang="en-GB" dirty="0"/>
              <a:t>All children have trips, falls and accidents which may cause cuts, bumps and bruises. </a:t>
            </a:r>
          </a:p>
          <a:p>
            <a:r>
              <a:rPr lang="en-GB" dirty="0"/>
              <a:t>These injuries tend to affect bony areas of their body such as elbows, knees and shins </a:t>
            </a:r>
          </a:p>
          <a:p>
            <a:r>
              <a:rPr lang="en-GB" dirty="0"/>
              <a:t>and are not usually a cause for concern.</a:t>
            </a:r>
          </a:p>
          <a:p>
            <a:endParaRPr lang="en-GB" dirty="0"/>
          </a:p>
          <a:p>
            <a:r>
              <a:rPr lang="en-GB" dirty="0"/>
              <a:t>Injuries that are more likely to indicate physical abuse include: </a:t>
            </a:r>
          </a:p>
          <a:p>
            <a:endParaRPr lang="en-GB" dirty="0"/>
          </a:p>
          <a:p>
            <a:r>
              <a:rPr lang="en-GB" dirty="0">
                <a:hlinkClick r:id="rId2"/>
              </a:rPr>
              <a:t>https://learning.nspcc.org.uk/media/1188/definitions-signs-child-abuse.pdf</a:t>
            </a:r>
            <a:endParaRPr lang="en-GB" dirty="0"/>
          </a:p>
          <a:p>
            <a:endParaRPr lang="en-GB" dirty="0"/>
          </a:p>
          <a:p>
            <a:endParaRPr lang="en-GB" dirty="0"/>
          </a:p>
          <a:p>
            <a:endParaRPr lang="en-GB" dirty="0"/>
          </a:p>
        </p:txBody>
      </p:sp>
      <p:pic>
        <p:nvPicPr>
          <p:cNvPr id="9" name="Picture 8">
            <a:extLst>
              <a:ext uri="{FF2B5EF4-FFF2-40B4-BE49-F238E27FC236}">
                <a16:creationId xmlns:a16="http://schemas.microsoft.com/office/drawing/2014/main" id="{AECE0D10-8CD3-384C-BBAF-3E37F5F35C4F}"/>
              </a:ext>
            </a:extLst>
          </p:cNvPr>
          <p:cNvPicPr>
            <a:picLocks noChangeAspect="1"/>
          </p:cNvPicPr>
          <p:nvPr/>
        </p:nvPicPr>
        <p:blipFill>
          <a:blip r:embed="rId3"/>
          <a:stretch>
            <a:fillRect/>
          </a:stretch>
        </p:blipFill>
        <p:spPr>
          <a:xfrm>
            <a:off x="7380312" y="34260"/>
            <a:ext cx="1747491" cy="1564917"/>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Physical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87524" y="1903140"/>
            <a:ext cx="8568952" cy="5355312"/>
          </a:xfrm>
          <a:prstGeom prst="rect">
            <a:avLst/>
          </a:prstGeom>
          <a:noFill/>
        </p:spPr>
        <p:txBody>
          <a:bodyPr wrap="square">
            <a:spAutoFit/>
          </a:bodyPr>
          <a:lstStyle/>
          <a:p>
            <a:r>
              <a:rPr lang="en-GB" dirty="0"/>
              <a:t>Spotting the signs of physical abuse;</a:t>
            </a:r>
          </a:p>
          <a:p>
            <a:endParaRPr lang="en-GB" dirty="0"/>
          </a:p>
          <a:p>
            <a:r>
              <a:rPr lang="en-GB" dirty="0"/>
              <a:t>All children have trips, falls and accidents which may cause cuts, bumps and bruises. </a:t>
            </a:r>
          </a:p>
          <a:p>
            <a:r>
              <a:rPr lang="en-GB" dirty="0"/>
              <a:t>These injuries tend to affect bony areas of their body such as elbows, knees and shins </a:t>
            </a:r>
          </a:p>
          <a:p>
            <a:r>
              <a:rPr lang="en-GB" dirty="0"/>
              <a:t>and are not usually a cause for concern.</a:t>
            </a:r>
          </a:p>
          <a:p>
            <a:endParaRPr lang="en-GB" dirty="0"/>
          </a:p>
          <a:p>
            <a:r>
              <a:rPr lang="en-GB" dirty="0"/>
              <a:t>Bruising</a:t>
            </a:r>
          </a:p>
          <a:p>
            <a:r>
              <a:rPr lang="en-GB" dirty="0"/>
              <a:t>• bruises on babies who are not yet crawling or walking</a:t>
            </a:r>
          </a:p>
          <a:p>
            <a:r>
              <a:rPr lang="en-GB" dirty="0"/>
              <a:t>• bruises on the cheeks, ears, palms, arms and feet</a:t>
            </a:r>
          </a:p>
          <a:p>
            <a:r>
              <a:rPr lang="en-GB" dirty="0"/>
              <a:t>• bruises on the back, buttocks, tummy, hips and backs of legs</a:t>
            </a:r>
          </a:p>
          <a:p>
            <a:r>
              <a:rPr lang="en-GB" dirty="0"/>
              <a:t>• multiple bruises in clusters, usually on the upper arms or outer thighs</a:t>
            </a:r>
          </a:p>
          <a:p>
            <a:r>
              <a:rPr lang="en-GB" dirty="0"/>
              <a:t>• bruising which looks like it has been caused by fingers, a hand or an object, like </a:t>
            </a:r>
          </a:p>
          <a:p>
            <a:r>
              <a:rPr lang="en-GB" dirty="0"/>
              <a:t>a belt or shoe</a:t>
            </a:r>
          </a:p>
          <a:p>
            <a:r>
              <a:rPr lang="en-GB" dirty="0"/>
              <a:t>• large oval-shaped bite marks</a:t>
            </a:r>
          </a:p>
          <a:p>
            <a:endParaRPr lang="en-GB" dirty="0"/>
          </a:p>
          <a:p>
            <a:r>
              <a:rPr lang="en-GB" dirty="0">
                <a:hlinkClick r:id="rId2"/>
              </a:rPr>
              <a:t>https://learning.nspcc.org.uk/media/1188/definitions-signs-child-abuse.pdf</a:t>
            </a:r>
            <a:endParaRPr lang="en-GB" dirty="0"/>
          </a:p>
          <a:p>
            <a:endParaRPr lang="en-GB" dirty="0"/>
          </a:p>
          <a:p>
            <a:endParaRPr lang="en-GB" dirty="0"/>
          </a:p>
          <a:p>
            <a:endParaRPr lang="en-GB" dirty="0"/>
          </a:p>
        </p:txBody>
      </p:sp>
      <p:pic>
        <p:nvPicPr>
          <p:cNvPr id="2" name="Picture 1">
            <a:extLst>
              <a:ext uri="{FF2B5EF4-FFF2-40B4-BE49-F238E27FC236}">
                <a16:creationId xmlns:a16="http://schemas.microsoft.com/office/drawing/2014/main" id="{6E738DE1-889D-F151-2482-454EDDE10ECB}"/>
              </a:ext>
            </a:extLst>
          </p:cNvPr>
          <p:cNvPicPr>
            <a:picLocks noChangeAspect="1"/>
          </p:cNvPicPr>
          <p:nvPr/>
        </p:nvPicPr>
        <p:blipFill>
          <a:blip r:embed="rId3"/>
          <a:stretch>
            <a:fillRect/>
          </a:stretch>
        </p:blipFill>
        <p:spPr>
          <a:xfrm>
            <a:off x="6132399" y="188640"/>
            <a:ext cx="2495550" cy="1714500"/>
          </a:xfrm>
          <a:prstGeom prst="rect">
            <a:avLst/>
          </a:prstGeom>
        </p:spPr>
      </p:pic>
    </p:spTree>
    <p:extLst>
      <p:ext uri="{BB962C8B-B14F-4D97-AF65-F5344CB8AC3E}">
        <p14:creationId xmlns:p14="http://schemas.microsoft.com/office/powerpoint/2010/main" val="2613621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Physical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884605" cy="4801314"/>
          </a:xfrm>
          <a:prstGeom prst="rect">
            <a:avLst/>
          </a:prstGeom>
          <a:noFill/>
        </p:spPr>
        <p:txBody>
          <a:bodyPr wrap="square">
            <a:spAutoFit/>
          </a:bodyPr>
          <a:lstStyle/>
          <a:p>
            <a:r>
              <a:rPr lang="en-GB" dirty="0"/>
              <a:t>Spotting the signs of physical abuse;</a:t>
            </a:r>
          </a:p>
          <a:p>
            <a:endParaRPr lang="en-GB" dirty="0"/>
          </a:p>
          <a:p>
            <a:endParaRPr lang="en-GB" dirty="0"/>
          </a:p>
          <a:p>
            <a:r>
              <a:rPr lang="en-GB" dirty="0"/>
              <a:t>Burns or scalds</a:t>
            </a:r>
          </a:p>
          <a:p>
            <a:endParaRPr lang="en-GB" dirty="0"/>
          </a:p>
          <a:p>
            <a:r>
              <a:rPr lang="en-GB" dirty="0"/>
              <a:t>• any burns which have a clear shape of an object, for example cigarette burns</a:t>
            </a:r>
          </a:p>
          <a:p>
            <a:r>
              <a:rPr lang="en-GB" dirty="0"/>
              <a:t>• burns to the backs of hands, feet, legs, genitals or buttocks.</a:t>
            </a:r>
          </a:p>
          <a:p>
            <a:r>
              <a:rPr lang="en-GB" dirty="0"/>
              <a:t>Other signs of physical abuse include multiple injuries (such as bruising, fractures) </a:t>
            </a:r>
          </a:p>
          <a:p>
            <a:r>
              <a:rPr lang="en-GB" dirty="0"/>
              <a:t>inflicted at different times.</a:t>
            </a:r>
          </a:p>
          <a:p>
            <a:endParaRPr lang="en-GB" dirty="0"/>
          </a:p>
          <a:p>
            <a:r>
              <a:rPr lang="en-GB" dirty="0"/>
              <a:t>If a child is frequently injured, and if the bruises or injuries are unexplained or the </a:t>
            </a:r>
          </a:p>
          <a:p>
            <a:r>
              <a:rPr lang="en-GB" dirty="0"/>
              <a:t>explanation doesn’t match the injury, this should be investigated. It’s also concerning </a:t>
            </a:r>
          </a:p>
          <a:p>
            <a:r>
              <a:rPr lang="en-GB" dirty="0"/>
              <a:t>if there is a delay in seeking medical help for a child who has been injured</a:t>
            </a:r>
          </a:p>
          <a:p>
            <a:endParaRPr lang="en-GB" dirty="0"/>
          </a:p>
          <a:p>
            <a:r>
              <a:rPr lang="en-GB" dirty="0">
                <a:hlinkClick r:id="rId2"/>
              </a:rPr>
              <a:t>https://learning.nspcc.org.uk/media/1188/definitions-signs-child-abuse.pdf</a:t>
            </a:r>
            <a:endParaRPr lang="en-GB" dirty="0"/>
          </a:p>
          <a:p>
            <a:endParaRPr lang="en-GB" dirty="0"/>
          </a:p>
          <a:p>
            <a:endParaRPr lang="en-GB" dirty="0"/>
          </a:p>
        </p:txBody>
      </p:sp>
      <p:pic>
        <p:nvPicPr>
          <p:cNvPr id="2" name="Picture 1">
            <a:extLst>
              <a:ext uri="{FF2B5EF4-FFF2-40B4-BE49-F238E27FC236}">
                <a16:creationId xmlns:a16="http://schemas.microsoft.com/office/drawing/2014/main" id="{2457CFA0-F010-940F-80C3-720006643DEC}"/>
              </a:ext>
            </a:extLst>
          </p:cNvPr>
          <p:cNvPicPr>
            <a:picLocks noChangeAspect="1"/>
          </p:cNvPicPr>
          <p:nvPr/>
        </p:nvPicPr>
        <p:blipFill>
          <a:blip r:embed="rId3"/>
          <a:stretch>
            <a:fillRect/>
          </a:stretch>
        </p:blipFill>
        <p:spPr>
          <a:xfrm>
            <a:off x="5940152" y="344264"/>
            <a:ext cx="2913814" cy="1590161"/>
          </a:xfrm>
          <a:prstGeom prst="rect">
            <a:avLst/>
          </a:prstGeom>
        </p:spPr>
      </p:pic>
    </p:spTree>
    <p:extLst>
      <p:ext uri="{BB962C8B-B14F-4D97-AF65-F5344CB8AC3E}">
        <p14:creationId xmlns:p14="http://schemas.microsoft.com/office/powerpoint/2010/main" val="3167197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fontAlgn="auto" hangingPunct="1">
              <a:spcAft>
                <a:spcPts val="0"/>
              </a:spcAft>
              <a:defRPr/>
            </a:pPr>
            <a:r>
              <a:rPr lang="en-GB" altLang="en-US" dirty="0"/>
              <a:t>Physical Abuse</a:t>
            </a:r>
          </a:p>
        </p:txBody>
      </p:sp>
      <p:sp>
        <p:nvSpPr>
          <p:cNvPr id="18435" name="Content Placeholder 2"/>
          <p:cNvSpPr>
            <a:spLocks noGrp="1"/>
          </p:cNvSpPr>
          <p:nvPr>
            <p:ph idx="1"/>
          </p:nvPr>
        </p:nvSpPr>
        <p:spPr/>
        <p:txBody>
          <a:bodyPr/>
          <a:lstStyle/>
          <a:p>
            <a:pPr algn="just" eaLnBrk="1" hangingPunct="1"/>
            <a:r>
              <a:rPr lang="en-GB" altLang="en-US" dirty="0"/>
              <a:t>Does not always have to be directly inflicted through attack.</a:t>
            </a:r>
          </a:p>
          <a:p>
            <a:pPr algn="just" eaLnBrk="1" hangingPunct="1"/>
            <a:r>
              <a:rPr lang="en-GB" altLang="en-US" dirty="0"/>
              <a:t>2007 – 4 women appeared in court in Plymouth – mother and friends encouraged brother and sister to fight – recorded the fight.</a:t>
            </a:r>
          </a:p>
          <a:p>
            <a:pPr algn="just" eaLnBrk="1" hangingPunct="1"/>
            <a:r>
              <a:rPr lang="en-GB" altLang="en-US" dirty="0"/>
              <a:t>Children removed from their mother, all four were convicted of causing children to ill treatment, causing unnecessary suffering  or injury.</a:t>
            </a:r>
          </a:p>
          <a:p>
            <a:pPr algn="just" eaLnBrk="1" hangingPunct="1"/>
            <a:endParaRPr lang="en-GB" altLang="en-US" dirty="0"/>
          </a:p>
          <a:p>
            <a:pPr algn="just" eaLnBrk="1" hangingPunct="1"/>
            <a:endParaRPr lang="en-GB" altLang="en-US" dirty="0"/>
          </a:p>
        </p:txBody>
      </p:sp>
      <p:pic>
        <p:nvPicPr>
          <p:cNvPr id="2" name="Picture 1">
            <a:extLst>
              <a:ext uri="{FF2B5EF4-FFF2-40B4-BE49-F238E27FC236}">
                <a16:creationId xmlns:a16="http://schemas.microsoft.com/office/drawing/2014/main" id="{563A50B2-AE2C-6E71-6DD2-1FDF1D572C04}"/>
              </a:ext>
            </a:extLst>
          </p:cNvPr>
          <p:cNvPicPr>
            <a:picLocks noChangeAspect="1"/>
          </p:cNvPicPr>
          <p:nvPr/>
        </p:nvPicPr>
        <p:blipFill>
          <a:blip r:embed="rId2"/>
          <a:stretch>
            <a:fillRect/>
          </a:stretch>
        </p:blipFill>
        <p:spPr>
          <a:xfrm>
            <a:off x="6293894" y="4700270"/>
            <a:ext cx="230505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1000"/>
                                        <p:tgtEl>
                                          <p:spTgt spid="18435">
                                            <p:txEl>
                                              <p:pRg st="0" end="0"/>
                                            </p:txEl>
                                          </p:spTgt>
                                        </p:tgtEl>
                                      </p:cBhvr>
                                    </p:animEffect>
                                    <p:anim calcmode="lin" valueType="num">
                                      <p:cBhvr>
                                        <p:cTn id="8" dur="10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843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8435">
                                            <p:txEl>
                                              <p:pRg st="1" end="1"/>
                                            </p:txEl>
                                          </p:spTgt>
                                        </p:tgtEl>
                                        <p:attrNameLst>
                                          <p:attrName>style.visibility</p:attrName>
                                        </p:attrNameLst>
                                      </p:cBhvr>
                                      <p:to>
                                        <p:strVal val="visible"/>
                                      </p:to>
                                    </p:set>
                                    <p:animEffect transition="in" filter="fade">
                                      <p:cBhvr>
                                        <p:cTn id="14" dur="1000"/>
                                        <p:tgtEl>
                                          <p:spTgt spid="18435">
                                            <p:txEl>
                                              <p:pRg st="1" end="1"/>
                                            </p:txEl>
                                          </p:spTgt>
                                        </p:tgtEl>
                                      </p:cBhvr>
                                    </p:animEffect>
                                    <p:anim calcmode="lin" valueType="num">
                                      <p:cBhvr>
                                        <p:cTn id="15" dur="10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843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8435">
                                            <p:txEl>
                                              <p:pRg st="2" end="2"/>
                                            </p:txEl>
                                          </p:spTgt>
                                        </p:tgtEl>
                                        <p:attrNameLst>
                                          <p:attrName>style.visibility</p:attrName>
                                        </p:attrNameLst>
                                      </p:cBhvr>
                                      <p:to>
                                        <p:strVal val="visible"/>
                                      </p:to>
                                    </p:set>
                                    <p:animEffect transition="in" filter="fade">
                                      <p:cBhvr>
                                        <p:cTn id="21" dur="1000"/>
                                        <p:tgtEl>
                                          <p:spTgt spid="18435">
                                            <p:txEl>
                                              <p:pRg st="2" end="2"/>
                                            </p:txEl>
                                          </p:spTgt>
                                        </p:tgtEl>
                                      </p:cBhvr>
                                    </p:animEffect>
                                    <p:anim calcmode="lin" valueType="num">
                                      <p:cBhvr>
                                        <p:cTn id="22" dur="10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843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Emotional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417061" cy="5632311"/>
          </a:xfrm>
          <a:prstGeom prst="rect">
            <a:avLst/>
          </a:prstGeom>
          <a:noFill/>
        </p:spPr>
        <p:txBody>
          <a:bodyPr wrap="square">
            <a:spAutoFit/>
          </a:bodyPr>
          <a:lstStyle/>
          <a:p>
            <a:r>
              <a:rPr lang="en-GB" dirty="0"/>
              <a:t>What is emotional abuse?</a:t>
            </a:r>
          </a:p>
          <a:p>
            <a:endParaRPr lang="en-GB" dirty="0"/>
          </a:p>
          <a:p>
            <a:r>
              <a:rPr lang="en-GB" dirty="0"/>
              <a:t>Emotional abuse involves:</a:t>
            </a:r>
          </a:p>
          <a:p>
            <a:endParaRPr lang="en-GB" dirty="0"/>
          </a:p>
          <a:p>
            <a:r>
              <a:rPr lang="en-GB" dirty="0"/>
              <a:t>• humiliating, putting down or regularly criticising a child</a:t>
            </a:r>
          </a:p>
          <a:p>
            <a:r>
              <a:rPr lang="en-GB" dirty="0"/>
              <a:t>• shouting at or threatening a child or calling them names</a:t>
            </a:r>
          </a:p>
          <a:p>
            <a:r>
              <a:rPr lang="en-GB" dirty="0"/>
              <a:t>• mocking a child or making them perform degrading acts</a:t>
            </a:r>
          </a:p>
          <a:p>
            <a:r>
              <a:rPr lang="en-GB" dirty="0"/>
              <a:t>• constantly blaming or scapegoating a child for things which are not their fault</a:t>
            </a:r>
          </a:p>
          <a:p>
            <a:r>
              <a:rPr lang="en-GB" dirty="0"/>
              <a:t>• trying to control a child’s life and not recognising their individuality</a:t>
            </a:r>
          </a:p>
          <a:p>
            <a:r>
              <a:rPr lang="en-GB" dirty="0"/>
              <a:t>• not allowing a child to have friends or develop socially</a:t>
            </a:r>
          </a:p>
          <a:p>
            <a:r>
              <a:rPr lang="en-GB" dirty="0"/>
              <a:t>• pushing a child too hard or not recognising their limitations</a:t>
            </a:r>
          </a:p>
          <a:p>
            <a:r>
              <a:rPr lang="en-GB" dirty="0"/>
              <a:t>• manipulating a child</a:t>
            </a:r>
          </a:p>
          <a:p>
            <a:r>
              <a:rPr lang="en-GB" dirty="0"/>
              <a:t>• exposing a child to distressing events or interactions</a:t>
            </a:r>
          </a:p>
          <a:p>
            <a:r>
              <a:rPr lang="en-GB" dirty="0"/>
              <a:t>• persistently ignoring a child</a:t>
            </a:r>
          </a:p>
          <a:p>
            <a:r>
              <a:rPr lang="en-GB" dirty="0"/>
              <a:t>• being cold and emotionally unavailable during interactions with a child</a:t>
            </a:r>
          </a:p>
          <a:p>
            <a:r>
              <a:rPr lang="en-GB" dirty="0"/>
              <a:t>• not being positive or encouraging to a child or praising their achievements and </a:t>
            </a:r>
          </a:p>
          <a:p>
            <a:r>
              <a:rPr lang="en-GB" dirty="0"/>
              <a:t>successes.</a:t>
            </a:r>
          </a:p>
          <a:p>
            <a:endParaRPr lang="en-GB" dirty="0"/>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0AABC2ED-CD52-40FD-CE61-04A10D89F0EC}"/>
              </a:ext>
            </a:extLst>
          </p:cNvPr>
          <p:cNvPicPr>
            <a:picLocks noChangeAspect="1"/>
          </p:cNvPicPr>
          <p:nvPr/>
        </p:nvPicPr>
        <p:blipFill>
          <a:blip r:embed="rId3"/>
          <a:stretch>
            <a:fillRect/>
          </a:stretch>
        </p:blipFill>
        <p:spPr>
          <a:xfrm>
            <a:off x="6588224" y="481450"/>
            <a:ext cx="2162175" cy="1714500"/>
          </a:xfrm>
          <a:prstGeom prst="rect">
            <a:avLst/>
          </a:prstGeom>
        </p:spPr>
      </p:pic>
    </p:spTree>
    <p:extLst>
      <p:ext uri="{BB962C8B-B14F-4D97-AF65-F5344CB8AC3E}">
        <p14:creationId xmlns:p14="http://schemas.microsoft.com/office/powerpoint/2010/main" val="4174634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Emotional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5457" y="1412776"/>
            <a:ext cx="8633085" cy="4247317"/>
          </a:xfrm>
          <a:prstGeom prst="rect">
            <a:avLst/>
          </a:prstGeom>
          <a:noFill/>
        </p:spPr>
        <p:txBody>
          <a:bodyPr wrap="square">
            <a:spAutoFit/>
          </a:bodyPr>
          <a:lstStyle/>
          <a:p>
            <a:r>
              <a:rPr lang="en-GB" dirty="0"/>
              <a:t>Spotting the signs of emotional abuse </a:t>
            </a:r>
          </a:p>
          <a:p>
            <a:endParaRPr lang="en-GB" dirty="0"/>
          </a:p>
          <a:p>
            <a:r>
              <a:rPr lang="en-GB" dirty="0"/>
              <a:t>There aren’t usually any obvious physical signs of emotional abuse but you may spot </a:t>
            </a:r>
          </a:p>
          <a:p>
            <a:r>
              <a:rPr lang="en-GB" dirty="0"/>
              <a:t>changes in a child's actions or emotions.</a:t>
            </a:r>
          </a:p>
          <a:p>
            <a:endParaRPr lang="en-GB" dirty="0"/>
          </a:p>
          <a:p>
            <a:r>
              <a:rPr lang="en-GB" dirty="0"/>
              <a:t>Some children are naturally quiet and self-contained whilst others are more open and </a:t>
            </a:r>
          </a:p>
          <a:p>
            <a:r>
              <a:rPr lang="en-GB" dirty="0"/>
              <a:t>affectionate. </a:t>
            </a:r>
          </a:p>
          <a:p>
            <a:endParaRPr lang="en-GB" dirty="0"/>
          </a:p>
          <a:p>
            <a:r>
              <a:rPr lang="en-GB" dirty="0"/>
              <a:t>Mood swings and challenging behaviour are also a normal part of growing up for teenagers and children going through puberty. Be alert to behaviours which appear to be out of character for the individual child or are particularly unusual for their stage of development.</a:t>
            </a:r>
          </a:p>
          <a:p>
            <a:endParaRPr lang="en-GB" dirty="0"/>
          </a:p>
          <a:p>
            <a:endParaRPr lang="en-GB" dirty="0"/>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B3FC3847-A25C-152A-8D42-2687351F6798}"/>
              </a:ext>
            </a:extLst>
          </p:cNvPr>
          <p:cNvPicPr>
            <a:picLocks noChangeAspect="1"/>
          </p:cNvPicPr>
          <p:nvPr/>
        </p:nvPicPr>
        <p:blipFill>
          <a:blip r:embed="rId3"/>
          <a:stretch>
            <a:fillRect/>
          </a:stretch>
        </p:blipFill>
        <p:spPr>
          <a:xfrm>
            <a:off x="6228184" y="15466"/>
            <a:ext cx="2257425" cy="1714500"/>
          </a:xfrm>
          <a:prstGeom prst="rect">
            <a:avLst/>
          </a:prstGeom>
        </p:spPr>
      </p:pic>
    </p:spTree>
    <p:extLst>
      <p:ext uri="{BB962C8B-B14F-4D97-AF65-F5344CB8AC3E}">
        <p14:creationId xmlns:p14="http://schemas.microsoft.com/office/powerpoint/2010/main" val="2730365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Emotional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3970318"/>
          </a:xfrm>
          <a:prstGeom prst="rect">
            <a:avLst/>
          </a:prstGeom>
          <a:noFill/>
        </p:spPr>
        <p:txBody>
          <a:bodyPr wrap="square">
            <a:spAutoFit/>
          </a:bodyPr>
          <a:lstStyle/>
          <a:p>
            <a:r>
              <a:rPr lang="en-GB" dirty="0"/>
              <a:t>Spotting the signs of emotional abuse </a:t>
            </a:r>
          </a:p>
          <a:p>
            <a:endParaRPr lang="en-GB" dirty="0"/>
          </a:p>
          <a:p>
            <a:r>
              <a:rPr lang="en-GB" dirty="0"/>
              <a:t>Babies and pre-school children who are being emotionally abused may:</a:t>
            </a:r>
          </a:p>
          <a:p>
            <a:endParaRPr lang="en-GB" dirty="0"/>
          </a:p>
          <a:p>
            <a:r>
              <a:rPr lang="en-GB" dirty="0"/>
              <a:t>• be overly-affectionate towards strangers or people they haven’t known for very </a:t>
            </a:r>
          </a:p>
          <a:p>
            <a:r>
              <a:rPr lang="en-GB" dirty="0"/>
              <a:t>long</a:t>
            </a:r>
          </a:p>
          <a:p>
            <a:r>
              <a:rPr lang="en-GB" dirty="0"/>
              <a:t>• not appear to have a close relationship with their parent, for example when </a:t>
            </a:r>
          </a:p>
          <a:p>
            <a:r>
              <a:rPr lang="en-GB" dirty="0"/>
              <a:t>being taken to or collected from nursery </a:t>
            </a:r>
          </a:p>
          <a:p>
            <a:r>
              <a:rPr lang="en-GB" dirty="0"/>
              <a:t>• lack confidence or become wary or anxious</a:t>
            </a:r>
          </a:p>
          <a:p>
            <a:r>
              <a:rPr lang="en-GB" dirty="0"/>
              <a:t>• be unable to play</a:t>
            </a:r>
          </a:p>
          <a:p>
            <a:r>
              <a:rPr lang="en-GB" dirty="0"/>
              <a:t>• be aggressive or nasty towards other children and animals.</a:t>
            </a:r>
          </a:p>
          <a:p>
            <a:endParaRPr lang="en-GB" dirty="0"/>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4EF56206-9DE0-981C-5112-EA8D020622DF}"/>
              </a:ext>
            </a:extLst>
          </p:cNvPr>
          <p:cNvPicPr>
            <a:picLocks noChangeAspect="1"/>
          </p:cNvPicPr>
          <p:nvPr/>
        </p:nvPicPr>
        <p:blipFill>
          <a:blip r:embed="rId3"/>
          <a:stretch>
            <a:fillRect/>
          </a:stretch>
        </p:blipFill>
        <p:spPr>
          <a:xfrm>
            <a:off x="7164288" y="188640"/>
            <a:ext cx="1885950" cy="1714500"/>
          </a:xfrm>
          <a:prstGeom prst="rect">
            <a:avLst/>
          </a:prstGeom>
        </p:spPr>
      </p:pic>
    </p:spTree>
    <p:extLst>
      <p:ext uri="{BB962C8B-B14F-4D97-AF65-F5344CB8AC3E}">
        <p14:creationId xmlns:p14="http://schemas.microsoft.com/office/powerpoint/2010/main" val="1702311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Emotional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4247317"/>
          </a:xfrm>
          <a:prstGeom prst="rect">
            <a:avLst/>
          </a:prstGeom>
          <a:noFill/>
        </p:spPr>
        <p:txBody>
          <a:bodyPr wrap="square">
            <a:spAutoFit/>
          </a:bodyPr>
          <a:lstStyle/>
          <a:p>
            <a:r>
              <a:rPr lang="en-GB" dirty="0"/>
              <a:t>Spotting the signs of emotional abuse </a:t>
            </a:r>
          </a:p>
          <a:p>
            <a:endParaRPr lang="en-GB" dirty="0"/>
          </a:p>
          <a:p>
            <a:r>
              <a:rPr lang="en-GB" dirty="0"/>
              <a:t>Older children may:</a:t>
            </a:r>
          </a:p>
          <a:p>
            <a:endParaRPr lang="en-GB" dirty="0"/>
          </a:p>
          <a:p>
            <a:r>
              <a:rPr lang="en-GB" dirty="0"/>
              <a:t>• use language, act in a way or know about things that you wouldn’t expect for </a:t>
            </a:r>
          </a:p>
          <a:p>
            <a:r>
              <a:rPr lang="en-GB" dirty="0"/>
              <a:t>their age</a:t>
            </a:r>
          </a:p>
          <a:p>
            <a:r>
              <a:rPr lang="en-GB" dirty="0"/>
              <a:t>• struggle to control strong emotions or have extreme outbursts</a:t>
            </a:r>
          </a:p>
          <a:p>
            <a:r>
              <a:rPr lang="en-GB" dirty="0"/>
              <a:t>• seem isolated from their parents</a:t>
            </a:r>
          </a:p>
          <a:p>
            <a:r>
              <a:rPr lang="en-GB" dirty="0"/>
              <a:t>• lack social skills or have few, if any, friends</a:t>
            </a:r>
          </a:p>
          <a:p>
            <a:r>
              <a:rPr lang="en-GB" dirty="0"/>
              <a:t>• fear making mistakes</a:t>
            </a:r>
          </a:p>
          <a:p>
            <a:r>
              <a:rPr lang="en-GB" dirty="0"/>
              <a:t>• fear their parent being approached regarding their behaviour</a:t>
            </a:r>
          </a:p>
          <a:p>
            <a:r>
              <a:rPr lang="en-GB" dirty="0"/>
              <a:t>• self-harm.</a:t>
            </a:r>
          </a:p>
          <a:p>
            <a:endParaRPr lang="en-GB" dirty="0"/>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8D2DE12F-07EF-0E7F-558C-B99D6A752D04}"/>
              </a:ext>
            </a:extLst>
          </p:cNvPr>
          <p:cNvPicPr>
            <a:picLocks noChangeAspect="1"/>
          </p:cNvPicPr>
          <p:nvPr/>
        </p:nvPicPr>
        <p:blipFill>
          <a:blip r:embed="rId3"/>
          <a:stretch>
            <a:fillRect/>
          </a:stretch>
        </p:blipFill>
        <p:spPr>
          <a:xfrm>
            <a:off x="6372200" y="260648"/>
            <a:ext cx="2057400" cy="1714500"/>
          </a:xfrm>
          <a:prstGeom prst="rect">
            <a:avLst/>
          </a:prstGeom>
        </p:spPr>
      </p:pic>
    </p:spTree>
    <p:extLst>
      <p:ext uri="{BB962C8B-B14F-4D97-AF65-F5344CB8AC3E}">
        <p14:creationId xmlns:p14="http://schemas.microsoft.com/office/powerpoint/2010/main" val="12752624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Domestic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5457" y="1564202"/>
            <a:ext cx="8633085" cy="4801314"/>
          </a:xfrm>
          <a:prstGeom prst="rect">
            <a:avLst/>
          </a:prstGeom>
          <a:noFill/>
        </p:spPr>
        <p:txBody>
          <a:bodyPr wrap="square">
            <a:spAutoFit/>
          </a:bodyPr>
          <a:lstStyle/>
          <a:p>
            <a:r>
              <a:rPr lang="en-GB" dirty="0"/>
              <a:t>What is domestic abuse?</a:t>
            </a:r>
          </a:p>
          <a:p>
            <a:endParaRPr lang="en-GB" dirty="0"/>
          </a:p>
          <a:p>
            <a:r>
              <a:rPr lang="en-GB" dirty="0"/>
              <a:t>Domestic abuse is any type of controlling, coercive, threatening behaviour, violence or </a:t>
            </a:r>
          </a:p>
          <a:p>
            <a:r>
              <a:rPr lang="en-GB" dirty="0"/>
              <a:t>abuse between people who are, or who have been in a relationship, regardless of </a:t>
            </a:r>
          </a:p>
          <a:p>
            <a:r>
              <a:rPr lang="en-GB" dirty="0"/>
              <a:t>gender or sexuality. </a:t>
            </a:r>
          </a:p>
          <a:p>
            <a:endParaRPr lang="en-GB" dirty="0"/>
          </a:p>
          <a:p>
            <a:r>
              <a:rPr lang="en-GB" dirty="0"/>
              <a:t>It can include physical, sexual, psychological, emotional or financial abuse.</a:t>
            </a:r>
          </a:p>
          <a:p>
            <a:endParaRPr lang="en-GB" dirty="0"/>
          </a:p>
          <a:p>
            <a:r>
              <a:rPr lang="en-GB" dirty="0"/>
              <a:t>Exposure to domestic abuse is child abuse. </a:t>
            </a:r>
          </a:p>
          <a:p>
            <a:endParaRPr lang="en-GB" dirty="0"/>
          </a:p>
          <a:p>
            <a:r>
              <a:rPr lang="en-GB" dirty="0"/>
              <a:t>Children can be directly involved in incidents of domestic abuse or they may be harmed by seeing or hearing abuse happening. Children in homes where there is domestic abuse are also at risk of other types of abuse or neglect.</a:t>
            </a:r>
          </a:p>
          <a:p>
            <a:endParaRPr lang="en-GB" dirty="0"/>
          </a:p>
          <a:p>
            <a:r>
              <a:rPr lang="en-GB" dirty="0">
                <a:hlinkClick r:id="rId2"/>
              </a:rPr>
              <a:t>https://learning.nspcc.org.uk/media/1188/definitions-signs-child-abuse.pdf</a:t>
            </a:r>
            <a:endParaRPr lang="en-GB" dirty="0"/>
          </a:p>
          <a:p>
            <a:endParaRPr lang="en-GB" dirty="0"/>
          </a:p>
          <a:p>
            <a:endParaRPr lang="en-GB" dirty="0"/>
          </a:p>
        </p:txBody>
      </p:sp>
      <p:pic>
        <p:nvPicPr>
          <p:cNvPr id="2" name="Picture 1">
            <a:extLst>
              <a:ext uri="{FF2B5EF4-FFF2-40B4-BE49-F238E27FC236}">
                <a16:creationId xmlns:a16="http://schemas.microsoft.com/office/drawing/2014/main" id="{37FBA565-3756-D5A1-263E-9AD539B6F0CE}"/>
              </a:ext>
            </a:extLst>
          </p:cNvPr>
          <p:cNvPicPr>
            <a:picLocks noChangeAspect="1"/>
          </p:cNvPicPr>
          <p:nvPr/>
        </p:nvPicPr>
        <p:blipFill>
          <a:blip r:embed="rId3"/>
          <a:stretch>
            <a:fillRect/>
          </a:stretch>
        </p:blipFill>
        <p:spPr>
          <a:xfrm>
            <a:off x="7236296" y="116632"/>
            <a:ext cx="1524000" cy="1714500"/>
          </a:xfrm>
          <a:prstGeom prst="rect">
            <a:avLst/>
          </a:prstGeom>
        </p:spPr>
      </p:pic>
    </p:spTree>
    <p:extLst>
      <p:ext uri="{BB962C8B-B14F-4D97-AF65-F5344CB8AC3E}">
        <p14:creationId xmlns:p14="http://schemas.microsoft.com/office/powerpoint/2010/main" val="3248115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Domestic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5078313"/>
          </a:xfrm>
          <a:prstGeom prst="rect">
            <a:avLst/>
          </a:prstGeom>
          <a:noFill/>
        </p:spPr>
        <p:txBody>
          <a:bodyPr wrap="square">
            <a:spAutoFit/>
          </a:bodyPr>
          <a:lstStyle/>
          <a:p>
            <a:r>
              <a:rPr lang="en-GB" dirty="0"/>
              <a:t>What is domestic abuse?</a:t>
            </a:r>
          </a:p>
          <a:p>
            <a:endParaRPr lang="en-GB" dirty="0"/>
          </a:p>
          <a:p>
            <a:endParaRPr lang="en-GB" dirty="0"/>
          </a:p>
          <a:p>
            <a:r>
              <a:rPr lang="en-GB" dirty="0"/>
              <a:t>Spotting the signs of domestic abuse</a:t>
            </a:r>
          </a:p>
          <a:p>
            <a:endParaRPr lang="en-GB" dirty="0"/>
          </a:p>
          <a:p>
            <a:r>
              <a:rPr lang="en-GB" dirty="0"/>
              <a:t>It can be difficult to tell if domestic abuse is happening, because abusers can act very </a:t>
            </a:r>
          </a:p>
          <a:p>
            <a:r>
              <a:rPr lang="en-GB" dirty="0"/>
              <a:t>differently when other people are around.</a:t>
            </a:r>
          </a:p>
          <a:p>
            <a:endParaRPr lang="en-GB" dirty="0"/>
          </a:p>
          <a:p>
            <a:r>
              <a:rPr lang="en-GB" dirty="0"/>
              <a:t>Children who witness domestic abuse may:</a:t>
            </a:r>
          </a:p>
          <a:p>
            <a:endParaRPr lang="en-GB" dirty="0"/>
          </a:p>
          <a:p>
            <a:r>
              <a:rPr lang="en-GB" dirty="0"/>
              <a:t>• become aggressive</a:t>
            </a:r>
          </a:p>
          <a:p>
            <a:r>
              <a:rPr lang="en-GB" dirty="0"/>
              <a:t>• display anti-social behaviour</a:t>
            </a:r>
          </a:p>
          <a:p>
            <a:r>
              <a:rPr lang="en-GB" dirty="0"/>
              <a:t>• suffer from depression or anxiety</a:t>
            </a:r>
          </a:p>
          <a:p>
            <a:r>
              <a:rPr lang="en-GB" dirty="0"/>
              <a:t>• not do as well at school - due to difficulties at home or disruption of moving to </a:t>
            </a:r>
          </a:p>
          <a:p>
            <a:r>
              <a:rPr lang="en-GB" dirty="0"/>
              <a:t>and from refuges</a:t>
            </a:r>
          </a:p>
          <a:p>
            <a:endParaRPr lang="en-GB" dirty="0"/>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69361C6D-8715-5A0D-2A0C-550DE7BE87BA}"/>
              </a:ext>
            </a:extLst>
          </p:cNvPr>
          <p:cNvPicPr>
            <a:picLocks noChangeAspect="1"/>
          </p:cNvPicPr>
          <p:nvPr/>
        </p:nvPicPr>
        <p:blipFill>
          <a:blip r:embed="rId3"/>
          <a:stretch>
            <a:fillRect/>
          </a:stretch>
        </p:blipFill>
        <p:spPr>
          <a:xfrm>
            <a:off x="6660232" y="477696"/>
            <a:ext cx="1685925" cy="1714500"/>
          </a:xfrm>
          <a:prstGeom prst="rect">
            <a:avLst/>
          </a:prstGeom>
        </p:spPr>
      </p:pic>
    </p:spTree>
    <p:extLst>
      <p:ext uri="{BB962C8B-B14F-4D97-AF65-F5344CB8AC3E}">
        <p14:creationId xmlns:p14="http://schemas.microsoft.com/office/powerpoint/2010/main" val="813870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Sexual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5632311"/>
          </a:xfrm>
          <a:prstGeom prst="rect">
            <a:avLst/>
          </a:prstGeom>
          <a:noFill/>
        </p:spPr>
        <p:txBody>
          <a:bodyPr wrap="square">
            <a:spAutoFit/>
          </a:bodyPr>
          <a:lstStyle/>
          <a:p>
            <a:r>
              <a:rPr lang="en-GB" dirty="0"/>
              <a:t>What is sexual abuse?</a:t>
            </a:r>
          </a:p>
          <a:p>
            <a:endParaRPr lang="en-GB" dirty="0"/>
          </a:p>
          <a:p>
            <a:r>
              <a:rPr lang="en-GB" dirty="0"/>
              <a:t>Sexual abuse is forcing or enticing a child to take part in sexual activities. It doesn’t </a:t>
            </a:r>
          </a:p>
          <a:p>
            <a:r>
              <a:rPr lang="en-GB" dirty="0"/>
              <a:t>necessarily involve violence and the child may not be aware that what is happening is </a:t>
            </a:r>
          </a:p>
          <a:p>
            <a:r>
              <a:rPr lang="en-GB" dirty="0"/>
              <a:t>abuse. </a:t>
            </a:r>
          </a:p>
          <a:p>
            <a:endParaRPr lang="en-GB" dirty="0"/>
          </a:p>
          <a:p>
            <a:r>
              <a:rPr lang="en-GB" dirty="0"/>
              <a:t>Child sexual abuse can involve contact abuse and non-contact abuse.</a:t>
            </a:r>
          </a:p>
          <a:p>
            <a:r>
              <a:rPr lang="en-GB" dirty="0"/>
              <a:t>Contact abuse happens when the abuser makes physical contact with the child. It </a:t>
            </a:r>
          </a:p>
          <a:p>
            <a:r>
              <a:rPr lang="en-GB" dirty="0"/>
              <a:t>includes:</a:t>
            </a:r>
          </a:p>
          <a:p>
            <a:endParaRPr lang="en-GB" dirty="0"/>
          </a:p>
          <a:p>
            <a:r>
              <a:rPr lang="en-GB" dirty="0"/>
              <a:t>• sexual touching of any part of the body whether the child is wearing clothes or </a:t>
            </a:r>
          </a:p>
          <a:p>
            <a:r>
              <a:rPr lang="en-GB" dirty="0"/>
              <a:t>Not</a:t>
            </a:r>
          </a:p>
          <a:p>
            <a:endParaRPr lang="en-GB" dirty="0"/>
          </a:p>
          <a:p>
            <a:r>
              <a:rPr lang="en-GB" dirty="0"/>
              <a:t>• rape or penetration by putting an object or body part inside a child's mouth, or body</a:t>
            </a:r>
          </a:p>
          <a:p>
            <a:endParaRPr lang="en-GB" dirty="0"/>
          </a:p>
          <a:p>
            <a:r>
              <a:rPr lang="en-GB" dirty="0"/>
              <a:t>• forcing or encouraging a child to take part in sexual activity</a:t>
            </a:r>
          </a:p>
          <a:p>
            <a:endParaRPr lang="en-GB" dirty="0"/>
          </a:p>
          <a:p>
            <a:r>
              <a:rPr lang="en-GB" dirty="0"/>
              <a:t>• making a child take their clothes off or touch someone else's genitals</a:t>
            </a:r>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25237747-CDDD-9DC3-9197-B83DA84DD001}"/>
              </a:ext>
            </a:extLst>
          </p:cNvPr>
          <p:cNvPicPr>
            <a:picLocks noChangeAspect="1"/>
          </p:cNvPicPr>
          <p:nvPr/>
        </p:nvPicPr>
        <p:blipFill>
          <a:blip r:embed="rId3"/>
          <a:stretch>
            <a:fillRect/>
          </a:stretch>
        </p:blipFill>
        <p:spPr>
          <a:xfrm>
            <a:off x="7956376" y="28937"/>
            <a:ext cx="1095375" cy="1714500"/>
          </a:xfrm>
          <a:prstGeom prst="rect">
            <a:avLst/>
          </a:prstGeom>
        </p:spPr>
      </p:pic>
    </p:spTree>
    <p:extLst>
      <p:ext uri="{BB962C8B-B14F-4D97-AF65-F5344CB8AC3E}">
        <p14:creationId xmlns:p14="http://schemas.microsoft.com/office/powerpoint/2010/main" val="212005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Sexual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5632311"/>
          </a:xfrm>
          <a:prstGeom prst="rect">
            <a:avLst/>
          </a:prstGeom>
          <a:noFill/>
        </p:spPr>
        <p:txBody>
          <a:bodyPr wrap="square">
            <a:spAutoFit/>
          </a:bodyPr>
          <a:lstStyle/>
          <a:p>
            <a:r>
              <a:rPr lang="en-GB" dirty="0"/>
              <a:t>Non-contact abuse involves non-touching activities. It can happen online or in person </a:t>
            </a:r>
          </a:p>
          <a:p>
            <a:r>
              <a:rPr lang="en-GB" dirty="0"/>
              <a:t>and includes:</a:t>
            </a:r>
          </a:p>
          <a:p>
            <a:endParaRPr lang="en-GB" dirty="0"/>
          </a:p>
          <a:p>
            <a:r>
              <a:rPr lang="en-GB" dirty="0"/>
              <a:t>• encouraging or forcing a child to watch or hear sexual acts</a:t>
            </a:r>
          </a:p>
          <a:p>
            <a:endParaRPr lang="en-GB" dirty="0"/>
          </a:p>
          <a:p>
            <a:r>
              <a:rPr lang="en-GB" dirty="0"/>
              <a:t>• making a child masturbate while others watch</a:t>
            </a:r>
          </a:p>
          <a:p>
            <a:endParaRPr lang="en-GB" dirty="0"/>
          </a:p>
          <a:p>
            <a:r>
              <a:rPr lang="en-GB" dirty="0"/>
              <a:t>• not taking proper measures to prevent a child being exposed to sexual activities </a:t>
            </a:r>
          </a:p>
          <a:p>
            <a:r>
              <a:rPr lang="en-GB" dirty="0"/>
              <a:t>by others</a:t>
            </a:r>
          </a:p>
          <a:p>
            <a:endParaRPr lang="en-GB" dirty="0"/>
          </a:p>
          <a:p>
            <a:r>
              <a:rPr lang="en-GB" dirty="0"/>
              <a:t>• showing pornography to a child</a:t>
            </a:r>
          </a:p>
          <a:p>
            <a:endParaRPr lang="en-GB" dirty="0"/>
          </a:p>
          <a:p>
            <a:r>
              <a:rPr lang="en-GB" dirty="0"/>
              <a:t>• making, viewing or distributing child abuse images </a:t>
            </a:r>
          </a:p>
          <a:p>
            <a:endParaRPr lang="en-GB" dirty="0"/>
          </a:p>
          <a:p>
            <a:r>
              <a:rPr lang="en-GB" dirty="0"/>
              <a:t>• allowing someone else to make, view or distribute child abuse images. </a:t>
            </a:r>
          </a:p>
          <a:p>
            <a:endParaRPr lang="en-GB" dirty="0"/>
          </a:p>
          <a:p>
            <a:r>
              <a:rPr lang="en-GB" dirty="0"/>
              <a:t>• meeting a child following online sexual grooming with the intent of abusing </a:t>
            </a:r>
          </a:p>
          <a:p>
            <a:r>
              <a:rPr lang="en-GB" dirty="0"/>
              <a:t>them.</a:t>
            </a:r>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065E2063-42AD-990C-62D9-79704C31D5E4}"/>
              </a:ext>
            </a:extLst>
          </p:cNvPr>
          <p:cNvPicPr>
            <a:picLocks noChangeAspect="1"/>
          </p:cNvPicPr>
          <p:nvPr/>
        </p:nvPicPr>
        <p:blipFill>
          <a:blip r:embed="rId3"/>
          <a:stretch>
            <a:fillRect/>
          </a:stretch>
        </p:blipFill>
        <p:spPr>
          <a:xfrm>
            <a:off x="6688186" y="-3144"/>
            <a:ext cx="2204294" cy="1103647"/>
          </a:xfrm>
          <a:prstGeom prst="rect">
            <a:avLst/>
          </a:prstGeom>
        </p:spPr>
      </p:pic>
    </p:spTree>
    <p:extLst>
      <p:ext uri="{BB962C8B-B14F-4D97-AF65-F5344CB8AC3E}">
        <p14:creationId xmlns:p14="http://schemas.microsoft.com/office/powerpoint/2010/main" val="3816614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Sexual Abuse:</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5632311"/>
          </a:xfrm>
          <a:prstGeom prst="rect">
            <a:avLst/>
          </a:prstGeom>
          <a:noFill/>
        </p:spPr>
        <p:txBody>
          <a:bodyPr wrap="square">
            <a:spAutoFit/>
          </a:bodyPr>
          <a:lstStyle/>
          <a:p>
            <a:r>
              <a:rPr lang="en-GB" dirty="0"/>
              <a:t>Spotting the signs of sexual abuse </a:t>
            </a:r>
          </a:p>
          <a:p>
            <a:endParaRPr lang="en-GB" dirty="0"/>
          </a:p>
          <a:p>
            <a:r>
              <a:rPr lang="en-GB" dirty="0"/>
              <a:t>There may be physical signs that a child has suffered sexual abuse. </a:t>
            </a:r>
          </a:p>
          <a:p>
            <a:r>
              <a:rPr lang="en-GB" dirty="0"/>
              <a:t>These include:</a:t>
            </a:r>
          </a:p>
          <a:p>
            <a:r>
              <a:rPr lang="en-GB" dirty="0"/>
              <a:t>• bruising or bleeding near the genital area</a:t>
            </a:r>
          </a:p>
          <a:p>
            <a:r>
              <a:rPr lang="en-GB" dirty="0"/>
              <a:t>• discomfort when walking or sitting down</a:t>
            </a:r>
          </a:p>
          <a:p>
            <a:r>
              <a:rPr lang="en-GB" dirty="0"/>
              <a:t>• sexually transmitted infections (STI)</a:t>
            </a:r>
          </a:p>
          <a:p>
            <a:r>
              <a:rPr lang="en-GB" dirty="0"/>
              <a:t>• pregnancy</a:t>
            </a:r>
          </a:p>
          <a:p>
            <a:endParaRPr lang="en-GB" dirty="0"/>
          </a:p>
          <a:p>
            <a:r>
              <a:rPr lang="en-GB" dirty="0"/>
              <a:t>Changes in the child’s mood or behaviour may also cause concern. </a:t>
            </a:r>
          </a:p>
          <a:p>
            <a:endParaRPr lang="en-GB" dirty="0"/>
          </a:p>
          <a:p>
            <a:r>
              <a:rPr lang="en-GB" dirty="0"/>
              <a:t>They may want to avoid spending time with specific people. In particular, the child may show sexual  behaviour that is inappropriate for their age.</a:t>
            </a:r>
          </a:p>
          <a:p>
            <a:endParaRPr lang="en-GB" dirty="0"/>
          </a:p>
          <a:p>
            <a:r>
              <a:rPr lang="en-GB" dirty="0"/>
              <a:t>For example:</a:t>
            </a:r>
          </a:p>
          <a:p>
            <a:r>
              <a:rPr lang="en-GB" dirty="0"/>
              <a:t>• they could use sexual language or know things about sex that you wouldn't </a:t>
            </a:r>
          </a:p>
          <a:p>
            <a:r>
              <a:rPr lang="en-GB" dirty="0"/>
              <a:t>expect them to</a:t>
            </a:r>
          </a:p>
          <a:p>
            <a:r>
              <a:rPr lang="en-GB" dirty="0"/>
              <a:t>• they might become sexually active or pregnant at a young age</a:t>
            </a:r>
          </a:p>
          <a:p>
            <a:r>
              <a:rPr lang="en-GB" dirty="0">
                <a:hlinkClick r:id="rId2"/>
              </a:rPr>
              <a:t>https://learning.nspcc.org.uk/media/1188/definitions-signs-child-abuse.pdf</a:t>
            </a:r>
            <a:endParaRPr lang="en-GB" dirty="0"/>
          </a:p>
          <a:p>
            <a:endParaRPr lang="en-GB" dirty="0"/>
          </a:p>
        </p:txBody>
      </p:sp>
      <p:pic>
        <p:nvPicPr>
          <p:cNvPr id="2" name="Picture 1">
            <a:extLst>
              <a:ext uri="{FF2B5EF4-FFF2-40B4-BE49-F238E27FC236}">
                <a16:creationId xmlns:a16="http://schemas.microsoft.com/office/drawing/2014/main" id="{3B6F4A5C-CCB9-7976-3744-ED4C7CBEF9E8}"/>
              </a:ext>
            </a:extLst>
          </p:cNvPr>
          <p:cNvPicPr>
            <a:picLocks noChangeAspect="1"/>
          </p:cNvPicPr>
          <p:nvPr/>
        </p:nvPicPr>
        <p:blipFill>
          <a:blip r:embed="rId3"/>
          <a:stretch>
            <a:fillRect/>
          </a:stretch>
        </p:blipFill>
        <p:spPr>
          <a:xfrm>
            <a:off x="7092280" y="116632"/>
            <a:ext cx="1914525" cy="2705100"/>
          </a:xfrm>
          <a:prstGeom prst="rect">
            <a:avLst/>
          </a:prstGeom>
        </p:spPr>
      </p:pic>
    </p:spTree>
    <p:extLst>
      <p:ext uri="{BB962C8B-B14F-4D97-AF65-F5344CB8AC3E}">
        <p14:creationId xmlns:p14="http://schemas.microsoft.com/office/powerpoint/2010/main" val="1841200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Neglect:</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5355312"/>
          </a:xfrm>
          <a:prstGeom prst="rect">
            <a:avLst/>
          </a:prstGeom>
          <a:noFill/>
        </p:spPr>
        <p:txBody>
          <a:bodyPr wrap="square">
            <a:spAutoFit/>
          </a:bodyPr>
          <a:lstStyle/>
          <a:p>
            <a:endParaRPr lang="en-GB" dirty="0"/>
          </a:p>
          <a:p>
            <a:r>
              <a:rPr lang="en-GB" dirty="0"/>
              <a:t>What is neglect?</a:t>
            </a:r>
          </a:p>
          <a:p>
            <a:endParaRPr lang="en-GB" dirty="0"/>
          </a:p>
          <a:p>
            <a:r>
              <a:rPr lang="en-GB" dirty="0"/>
              <a:t>Neglect is not meeting a child’s basic physical and/or psychological needs. This can </a:t>
            </a:r>
          </a:p>
          <a:p>
            <a:r>
              <a:rPr lang="en-GB" dirty="0"/>
              <a:t>result in serious damage to their health and development. Neglect may involve a </a:t>
            </a:r>
          </a:p>
          <a:p>
            <a:r>
              <a:rPr lang="en-GB" dirty="0"/>
              <a:t>parent or carer not:</a:t>
            </a:r>
          </a:p>
          <a:p>
            <a:endParaRPr lang="en-GB" dirty="0"/>
          </a:p>
          <a:p>
            <a:r>
              <a:rPr lang="en-GB" dirty="0"/>
              <a:t>• providing adequate food, clothing or shelter</a:t>
            </a:r>
          </a:p>
          <a:p>
            <a:r>
              <a:rPr lang="en-GB" dirty="0"/>
              <a:t>• supervising a child or keeping them safe from harm or danger(including leaving </a:t>
            </a:r>
          </a:p>
          <a:p>
            <a:r>
              <a:rPr lang="en-GB" dirty="0"/>
              <a:t>them with unsuitable carers)</a:t>
            </a:r>
          </a:p>
          <a:p>
            <a:r>
              <a:rPr lang="en-GB" dirty="0"/>
              <a:t>• making sure the child receives appropriate health and/or dental care</a:t>
            </a:r>
          </a:p>
          <a:p>
            <a:r>
              <a:rPr lang="en-GB" dirty="0"/>
              <a:t>• making sure the child receives a suitable education</a:t>
            </a:r>
          </a:p>
          <a:p>
            <a:r>
              <a:rPr lang="en-GB" dirty="0"/>
              <a:t>• meeting the child’s basic emotional needs – this is known as emotional neglect. </a:t>
            </a:r>
          </a:p>
          <a:p>
            <a:r>
              <a:rPr lang="en-GB" dirty="0"/>
              <a:t>Neglect is the most common type of child abuse. It often happens at the same time as </a:t>
            </a:r>
          </a:p>
          <a:p>
            <a:r>
              <a:rPr lang="en-GB" dirty="0"/>
              <a:t>other types of abuse.</a:t>
            </a:r>
          </a:p>
          <a:p>
            <a:r>
              <a:rPr lang="en-GB" dirty="0"/>
              <a:t>https://learning.nspcc.org.uk/media/1188/definitions-signs-child-abuse.pdf</a:t>
            </a:r>
          </a:p>
          <a:p>
            <a:endParaRPr lang="en-GB" dirty="0"/>
          </a:p>
          <a:p>
            <a:endParaRPr lang="en-GB" dirty="0"/>
          </a:p>
          <a:p>
            <a:endParaRPr lang="en-GB" dirty="0"/>
          </a:p>
        </p:txBody>
      </p:sp>
      <p:pic>
        <p:nvPicPr>
          <p:cNvPr id="2" name="Picture 1">
            <a:extLst>
              <a:ext uri="{FF2B5EF4-FFF2-40B4-BE49-F238E27FC236}">
                <a16:creationId xmlns:a16="http://schemas.microsoft.com/office/drawing/2014/main" id="{C31C774A-8071-BA34-EB15-E821DF0AA783}"/>
              </a:ext>
            </a:extLst>
          </p:cNvPr>
          <p:cNvPicPr>
            <a:picLocks noChangeAspect="1"/>
          </p:cNvPicPr>
          <p:nvPr/>
        </p:nvPicPr>
        <p:blipFill rotWithShape="1">
          <a:blip r:embed="rId2"/>
          <a:srcRect b="35268"/>
          <a:stretch/>
        </p:blipFill>
        <p:spPr>
          <a:xfrm>
            <a:off x="7010920" y="116632"/>
            <a:ext cx="1914525" cy="1751053"/>
          </a:xfrm>
          <a:prstGeom prst="rect">
            <a:avLst/>
          </a:prstGeom>
        </p:spPr>
      </p:pic>
    </p:spTree>
    <p:extLst>
      <p:ext uri="{BB962C8B-B14F-4D97-AF65-F5344CB8AC3E}">
        <p14:creationId xmlns:p14="http://schemas.microsoft.com/office/powerpoint/2010/main" val="3527728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92919" y="499533"/>
            <a:ext cx="8079581" cy="49147"/>
          </a:xfrm>
        </p:spPr>
        <p:txBody>
          <a:bodyPr>
            <a:normAutofit fontScale="90000"/>
          </a:bodyPr>
          <a:lstStyle/>
          <a:p>
            <a:pPr eaLnBrk="1" fontAlgn="auto" hangingPunct="1">
              <a:spcAft>
                <a:spcPts val="0"/>
              </a:spcAft>
              <a:defRPr/>
            </a:pPr>
            <a:r>
              <a:rPr lang="en-GB" altLang="en-US" dirty="0"/>
              <a:t>Neglect:</a:t>
            </a:r>
          </a:p>
        </p:txBody>
      </p:sp>
      <p:sp>
        <p:nvSpPr>
          <p:cNvPr id="8" name="TextBox 7">
            <a:extLst>
              <a:ext uri="{FF2B5EF4-FFF2-40B4-BE49-F238E27FC236}">
                <a16:creationId xmlns:a16="http://schemas.microsoft.com/office/drawing/2014/main" id="{4FCE160A-9D49-942E-5892-4755A9E95D92}"/>
              </a:ext>
            </a:extLst>
          </p:cNvPr>
          <p:cNvSpPr txBox="1"/>
          <p:nvPr/>
        </p:nvSpPr>
        <p:spPr>
          <a:xfrm>
            <a:off x="259395" y="1196752"/>
            <a:ext cx="8633085" cy="5909310"/>
          </a:xfrm>
          <a:prstGeom prst="rect">
            <a:avLst/>
          </a:prstGeom>
          <a:noFill/>
        </p:spPr>
        <p:txBody>
          <a:bodyPr wrap="square">
            <a:spAutoFit/>
          </a:bodyPr>
          <a:lstStyle/>
          <a:p>
            <a:r>
              <a:rPr lang="en-GB" dirty="0"/>
              <a:t>Spotting the signs of neglect</a:t>
            </a:r>
          </a:p>
          <a:p>
            <a:endParaRPr lang="en-GB" dirty="0"/>
          </a:p>
          <a:p>
            <a:endParaRPr lang="en-GB" dirty="0"/>
          </a:p>
          <a:p>
            <a:r>
              <a:rPr lang="en-GB" dirty="0"/>
              <a:t>Neglect can be difficult to identify. Isolated signs may not mean that a child is </a:t>
            </a:r>
          </a:p>
          <a:p>
            <a:r>
              <a:rPr lang="en-GB" dirty="0"/>
              <a:t>suffering neglect, but multiple and persistent signs over time could indicate a serious </a:t>
            </a:r>
          </a:p>
          <a:p>
            <a:r>
              <a:rPr lang="en-GB" dirty="0"/>
              <a:t>problem. </a:t>
            </a:r>
          </a:p>
          <a:p>
            <a:endParaRPr lang="en-GB" dirty="0"/>
          </a:p>
          <a:p>
            <a:r>
              <a:rPr lang="en-GB" dirty="0"/>
              <a:t>Some of these signs include:</a:t>
            </a:r>
          </a:p>
          <a:p>
            <a:endParaRPr lang="en-GB" dirty="0"/>
          </a:p>
          <a:p>
            <a:r>
              <a:rPr lang="en-GB" dirty="0"/>
              <a:t>• children who appear hungry - they may not have lunch money or even try to </a:t>
            </a:r>
          </a:p>
          <a:p>
            <a:r>
              <a:rPr lang="en-GB" dirty="0"/>
              <a:t>steal food</a:t>
            </a:r>
          </a:p>
          <a:p>
            <a:r>
              <a:rPr lang="en-GB" dirty="0"/>
              <a:t>• children who appear dirty or smelly </a:t>
            </a:r>
          </a:p>
          <a:p>
            <a:r>
              <a:rPr lang="en-GB" dirty="0"/>
              <a:t>• children whose clothes are inadequate for the weather conditions</a:t>
            </a:r>
          </a:p>
          <a:p>
            <a:r>
              <a:rPr lang="en-GB" dirty="0"/>
              <a:t>• children who are left alone or unsupervised for long periods or at a young age</a:t>
            </a:r>
          </a:p>
          <a:p>
            <a:r>
              <a:rPr lang="en-GB" dirty="0"/>
              <a:t>• children who have untreated injuries, health or dental problems</a:t>
            </a:r>
          </a:p>
          <a:p>
            <a:r>
              <a:rPr lang="en-GB" dirty="0"/>
              <a:t>• children with poor language, communication or social skills for their stage of </a:t>
            </a:r>
          </a:p>
          <a:p>
            <a:r>
              <a:rPr lang="en-GB" dirty="0"/>
              <a:t>development</a:t>
            </a:r>
          </a:p>
          <a:p>
            <a:r>
              <a:rPr lang="en-GB" dirty="0"/>
              <a:t>• children who live in an unsuitable home environment</a:t>
            </a:r>
          </a:p>
          <a:p>
            <a:r>
              <a:rPr lang="en-GB" dirty="0">
                <a:hlinkClick r:id="rId2"/>
              </a:rPr>
              <a:t>https://learning.nspcc.org.uk/media/1188/definitions-signs-child-abuse.pdf</a:t>
            </a:r>
            <a:endParaRPr lang="en-GB" dirty="0"/>
          </a:p>
          <a:p>
            <a:endParaRPr lang="en-GB" dirty="0"/>
          </a:p>
          <a:p>
            <a:endParaRPr lang="en-GB" dirty="0"/>
          </a:p>
        </p:txBody>
      </p:sp>
      <p:pic>
        <p:nvPicPr>
          <p:cNvPr id="2" name="Picture 1">
            <a:extLst>
              <a:ext uri="{FF2B5EF4-FFF2-40B4-BE49-F238E27FC236}">
                <a16:creationId xmlns:a16="http://schemas.microsoft.com/office/drawing/2014/main" id="{91C4D5D0-10CE-FC35-53B8-0B8E60CFDF7F}"/>
              </a:ext>
            </a:extLst>
          </p:cNvPr>
          <p:cNvPicPr>
            <a:picLocks noChangeAspect="1"/>
          </p:cNvPicPr>
          <p:nvPr/>
        </p:nvPicPr>
        <p:blipFill rotWithShape="1">
          <a:blip r:embed="rId3"/>
          <a:srcRect b="12156"/>
          <a:stretch/>
        </p:blipFill>
        <p:spPr>
          <a:xfrm>
            <a:off x="7524328" y="8620"/>
            <a:ext cx="1554485" cy="1929391"/>
          </a:xfrm>
          <a:prstGeom prst="rect">
            <a:avLst/>
          </a:prstGeom>
        </p:spPr>
      </p:pic>
    </p:spTree>
    <p:extLst>
      <p:ext uri="{BB962C8B-B14F-4D97-AF65-F5344CB8AC3E}">
        <p14:creationId xmlns:p14="http://schemas.microsoft.com/office/powerpoint/2010/main" val="592278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92919" y="499533"/>
            <a:ext cx="8079581" cy="625211"/>
          </a:xfrm>
        </p:spPr>
        <p:txBody>
          <a:bodyPr>
            <a:normAutofit fontScale="90000"/>
          </a:bodyPr>
          <a:lstStyle/>
          <a:p>
            <a:pPr eaLnBrk="1" fontAlgn="auto" hangingPunct="1">
              <a:spcAft>
                <a:spcPts val="0"/>
              </a:spcAft>
              <a:defRPr/>
            </a:pPr>
            <a:r>
              <a:rPr lang="en-GB" altLang="en-US" sz="4000" dirty="0"/>
              <a:t>Child deaths in the UK (up to Dec 21)</a:t>
            </a:r>
            <a:br>
              <a:rPr lang="en-GB" altLang="en-US" sz="4000" dirty="0"/>
            </a:br>
            <a:endParaRPr lang="en-GB" altLang="en-US" sz="4000" dirty="0"/>
          </a:p>
        </p:txBody>
      </p:sp>
      <p:sp>
        <p:nvSpPr>
          <p:cNvPr id="15363" name="Rectangle 3"/>
          <p:cNvSpPr>
            <a:spLocks noGrp="1" noChangeArrowheads="1"/>
          </p:cNvSpPr>
          <p:nvPr>
            <p:ph idx="1"/>
          </p:nvPr>
        </p:nvSpPr>
        <p:spPr>
          <a:xfrm>
            <a:off x="507206" y="1052736"/>
            <a:ext cx="8065294" cy="5544617"/>
          </a:xfrm>
        </p:spPr>
        <p:txBody>
          <a:bodyPr>
            <a:normAutofit fontScale="92500" lnSpcReduction="10000"/>
          </a:bodyPr>
          <a:lstStyle/>
          <a:p>
            <a:pPr algn="just">
              <a:lnSpc>
                <a:spcPct val="90000"/>
              </a:lnSpc>
            </a:pPr>
            <a:r>
              <a:rPr lang="en-GB" altLang="en-US" dirty="0"/>
              <a:t>What does the data tell us?</a:t>
            </a:r>
          </a:p>
          <a:p>
            <a:pPr algn="just">
              <a:lnSpc>
                <a:spcPct val="90000"/>
              </a:lnSpc>
            </a:pPr>
            <a:endParaRPr lang="en-GB" altLang="en-US" dirty="0"/>
          </a:p>
          <a:p>
            <a:pPr algn="just">
              <a:lnSpc>
                <a:spcPct val="90000"/>
              </a:lnSpc>
            </a:pPr>
            <a:r>
              <a:rPr lang="en-GB" altLang="en-US" dirty="0"/>
              <a:t>• In the last five years there was an average of 58 child deaths by assault or undetermined intent a year in the UK.</a:t>
            </a:r>
          </a:p>
          <a:p>
            <a:pPr algn="just">
              <a:lnSpc>
                <a:spcPct val="90000"/>
              </a:lnSpc>
            </a:pPr>
            <a:endParaRPr lang="en-GB" altLang="en-US" dirty="0"/>
          </a:p>
          <a:p>
            <a:pPr algn="just">
              <a:lnSpc>
                <a:spcPct val="90000"/>
              </a:lnSpc>
            </a:pPr>
            <a:r>
              <a:rPr lang="en-GB" altLang="en-US" dirty="0"/>
              <a:t>• On average, at least one child is killed a week in the UK.</a:t>
            </a:r>
          </a:p>
          <a:p>
            <a:pPr algn="just">
              <a:lnSpc>
                <a:spcPct val="90000"/>
              </a:lnSpc>
            </a:pPr>
            <a:endParaRPr lang="en-GB" altLang="en-US" dirty="0"/>
          </a:p>
          <a:p>
            <a:pPr algn="just">
              <a:lnSpc>
                <a:spcPct val="90000"/>
              </a:lnSpc>
            </a:pPr>
            <a:r>
              <a:rPr lang="en-GB" altLang="en-US" dirty="0"/>
              <a:t>• Children under the age of one are the most likely age group  to be killed by another person, followed by 16- to 24-year-olds.</a:t>
            </a:r>
          </a:p>
          <a:p>
            <a:pPr algn="just">
              <a:lnSpc>
                <a:spcPct val="90000"/>
              </a:lnSpc>
            </a:pPr>
            <a:endParaRPr lang="en-GB" altLang="en-US" dirty="0"/>
          </a:p>
          <a:p>
            <a:pPr algn="just">
              <a:lnSpc>
                <a:spcPct val="90000"/>
              </a:lnSpc>
            </a:pPr>
            <a:r>
              <a:rPr lang="en-GB" altLang="en-US" dirty="0"/>
              <a:t>• Child homicides are most commonly caused by the child’s parent or step-parent. </a:t>
            </a:r>
          </a:p>
          <a:p>
            <a:pPr algn="just">
              <a:lnSpc>
                <a:spcPct val="90000"/>
              </a:lnSpc>
            </a:pPr>
            <a:r>
              <a:rPr lang="en-GB" altLang="en-US" dirty="0">
                <a:hlinkClick r:id="rId2"/>
              </a:rPr>
              <a:t>https://learning.nspcc.org.uk/media/1652/statistics-briefing-child-deaths-abuse-neglect.pdf</a:t>
            </a:r>
            <a:endParaRPr lang="en-GB" altLang="en-US" dirty="0"/>
          </a:p>
          <a:p>
            <a:pPr algn="just">
              <a:lnSpc>
                <a:spcPct val="90000"/>
              </a:lnSpc>
            </a:pPr>
            <a:endParaRPr lang="en-GB" altLang="en-US" dirty="0"/>
          </a:p>
        </p:txBody>
      </p:sp>
      <p:pic>
        <p:nvPicPr>
          <p:cNvPr id="2" name="Picture 1">
            <a:extLst>
              <a:ext uri="{FF2B5EF4-FFF2-40B4-BE49-F238E27FC236}">
                <a16:creationId xmlns:a16="http://schemas.microsoft.com/office/drawing/2014/main" id="{E7BC26FD-42F8-859A-9DBE-1F03AD643EE3}"/>
              </a:ext>
            </a:extLst>
          </p:cNvPr>
          <p:cNvPicPr>
            <a:picLocks noChangeAspect="1"/>
          </p:cNvPicPr>
          <p:nvPr/>
        </p:nvPicPr>
        <p:blipFill>
          <a:blip r:embed="rId3"/>
          <a:stretch>
            <a:fillRect/>
          </a:stretch>
        </p:blipFill>
        <p:spPr>
          <a:xfrm>
            <a:off x="7596336" y="116633"/>
            <a:ext cx="1266453" cy="1770514"/>
          </a:xfrm>
          <a:prstGeom prst="rect">
            <a:avLst/>
          </a:prstGeom>
        </p:spPr>
      </p:pic>
    </p:spTree>
    <p:extLst>
      <p:ext uri="{BB962C8B-B14F-4D97-AF65-F5344CB8AC3E}">
        <p14:creationId xmlns:p14="http://schemas.microsoft.com/office/powerpoint/2010/main" val="275387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animEffect transition="in" filter="fade">
                                      <p:cBhvr>
                                        <p:cTn id="21" dur="1000"/>
                                        <p:tgtEl>
                                          <p:spTgt spid="15363">
                                            <p:txEl>
                                              <p:pRg st="4" end="4"/>
                                            </p:txEl>
                                          </p:spTgt>
                                        </p:tgtEl>
                                      </p:cBhvr>
                                    </p:animEffect>
                                    <p:anim calcmode="lin" valueType="num">
                                      <p:cBhvr>
                                        <p:cTn id="22"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6" end="6"/>
                                            </p:txEl>
                                          </p:spTgt>
                                        </p:tgtEl>
                                        <p:attrNameLst>
                                          <p:attrName>style.visibility</p:attrName>
                                        </p:attrNameLst>
                                      </p:cBhvr>
                                      <p:to>
                                        <p:strVal val="visible"/>
                                      </p:to>
                                    </p:set>
                                    <p:animEffect transition="in" filter="fade">
                                      <p:cBhvr>
                                        <p:cTn id="28" dur="1000"/>
                                        <p:tgtEl>
                                          <p:spTgt spid="15363">
                                            <p:txEl>
                                              <p:pRg st="6" end="6"/>
                                            </p:txEl>
                                          </p:spTgt>
                                        </p:tgtEl>
                                      </p:cBhvr>
                                    </p:animEffect>
                                    <p:anim calcmode="lin" valueType="num">
                                      <p:cBhvr>
                                        <p:cTn id="29"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363">
                                            <p:txEl>
                                              <p:pRg st="8" end="8"/>
                                            </p:txEl>
                                          </p:spTgt>
                                        </p:tgtEl>
                                        <p:attrNameLst>
                                          <p:attrName>style.visibility</p:attrName>
                                        </p:attrNameLst>
                                      </p:cBhvr>
                                      <p:to>
                                        <p:strVal val="visible"/>
                                      </p:to>
                                    </p:set>
                                    <p:animEffect transition="in" filter="fade">
                                      <p:cBhvr>
                                        <p:cTn id="35" dur="1000"/>
                                        <p:tgtEl>
                                          <p:spTgt spid="15363">
                                            <p:txEl>
                                              <p:pRg st="8" end="8"/>
                                            </p:txEl>
                                          </p:spTgt>
                                        </p:tgtEl>
                                      </p:cBhvr>
                                    </p:animEffect>
                                    <p:anim calcmode="lin" valueType="num">
                                      <p:cBhvr>
                                        <p:cTn id="36" dur="10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1536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5363">
                                            <p:txEl>
                                              <p:pRg st="9" end="9"/>
                                            </p:txEl>
                                          </p:spTgt>
                                        </p:tgtEl>
                                        <p:attrNameLst>
                                          <p:attrName>style.visibility</p:attrName>
                                        </p:attrNameLst>
                                      </p:cBhvr>
                                      <p:to>
                                        <p:strVal val="visible"/>
                                      </p:to>
                                    </p:set>
                                    <p:animEffect transition="in" filter="fade">
                                      <p:cBhvr>
                                        <p:cTn id="42" dur="1000"/>
                                        <p:tgtEl>
                                          <p:spTgt spid="15363">
                                            <p:txEl>
                                              <p:pRg st="9" end="9"/>
                                            </p:txEl>
                                          </p:spTgt>
                                        </p:tgtEl>
                                      </p:cBhvr>
                                    </p:animEffect>
                                    <p:anim calcmode="lin" valueType="num">
                                      <p:cBhvr>
                                        <p:cTn id="43" dur="1000" fill="hold"/>
                                        <p:tgtEl>
                                          <p:spTgt spid="15363">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1536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Question?</a:t>
            </a:r>
          </a:p>
        </p:txBody>
      </p:sp>
      <p:sp>
        <p:nvSpPr>
          <p:cNvPr id="28675" name="Content Placeholder 2"/>
          <p:cNvSpPr>
            <a:spLocks noGrp="1"/>
          </p:cNvSpPr>
          <p:nvPr>
            <p:ph idx="1"/>
          </p:nvPr>
        </p:nvSpPr>
        <p:spPr/>
        <p:txBody>
          <a:bodyPr/>
          <a:lstStyle/>
          <a:p>
            <a:pPr eaLnBrk="1" hangingPunct="1"/>
            <a:r>
              <a:rPr lang="en-GB" altLang="en-US" dirty="0"/>
              <a:t>Can you think of any factors which may indicate a vulnerability to any form of abuse for Children, Young People and Families?</a:t>
            </a:r>
          </a:p>
          <a:p>
            <a:pPr eaLnBrk="1" hangingPunct="1"/>
            <a:endParaRPr lang="en-GB" altLang="en-US" dirty="0"/>
          </a:p>
        </p:txBody>
      </p:sp>
      <p:pic>
        <p:nvPicPr>
          <p:cNvPr id="4" name="Picture 3">
            <a:extLst>
              <a:ext uri="{FF2B5EF4-FFF2-40B4-BE49-F238E27FC236}">
                <a16:creationId xmlns:a16="http://schemas.microsoft.com/office/drawing/2014/main" id="{2040A02D-DADC-FD24-4984-7DE4ED953AD6}"/>
              </a:ext>
            </a:extLst>
          </p:cNvPr>
          <p:cNvPicPr>
            <a:picLocks noChangeAspect="1"/>
          </p:cNvPicPr>
          <p:nvPr/>
        </p:nvPicPr>
        <p:blipFill>
          <a:blip r:embed="rId2"/>
          <a:stretch>
            <a:fillRect/>
          </a:stretch>
        </p:blipFill>
        <p:spPr>
          <a:xfrm>
            <a:off x="6516216" y="260648"/>
            <a:ext cx="1914525" cy="12954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1000"/>
                                        <p:tgtEl>
                                          <p:spTgt spid="28675">
                                            <p:txEl>
                                              <p:pRg st="0" end="0"/>
                                            </p:txEl>
                                          </p:spTgt>
                                        </p:tgtEl>
                                      </p:cBhvr>
                                    </p:animEffect>
                                    <p:anim calcmode="lin" valueType="num">
                                      <p:cBhvr>
                                        <p:cTn id="8" dur="10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867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pPr eaLnBrk="1" fontAlgn="auto" hangingPunct="1">
              <a:spcAft>
                <a:spcPts val="0"/>
              </a:spcAft>
              <a:defRPr/>
            </a:pPr>
            <a:r>
              <a:rPr lang="en-GB" altLang="en-US" sz="4000" dirty="0"/>
              <a:t>Factors that might increase vulnerability of Children, Young People and Families…</a:t>
            </a:r>
            <a:br>
              <a:rPr lang="en-GB" altLang="en-US" sz="4000" dirty="0"/>
            </a:br>
            <a:endParaRPr lang="en-GB" altLang="en-US" sz="4000" dirty="0"/>
          </a:p>
        </p:txBody>
      </p:sp>
      <p:sp>
        <p:nvSpPr>
          <p:cNvPr id="29699" name="Rectangle 3"/>
          <p:cNvSpPr>
            <a:spLocks noGrp="1" noChangeArrowheads="1"/>
          </p:cNvSpPr>
          <p:nvPr>
            <p:ph idx="1"/>
          </p:nvPr>
        </p:nvSpPr>
        <p:spPr/>
        <p:txBody>
          <a:bodyPr/>
          <a:lstStyle/>
          <a:p>
            <a:pPr eaLnBrk="1" hangingPunct="1"/>
            <a:r>
              <a:rPr lang="en-GB" altLang="en-US" dirty="0"/>
              <a:t>This is why Safeguarding covers more than just children:</a:t>
            </a:r>
          </a:p>
          <a:p>
            <a:pPr eaLnBrk="1" hangingPunct="1"/>
            <a:endParaRPr lang="en-GB" altLang="en-US" dirty="0"/>
          </a:p>
          <a:p>
            <a:pPr eaLnBrk="1" hangingPunct="1"/>
            <a:r>
              <a:rPr lang="en-GB" altLang="en-US" dirty="0"/>
              <a:t>Poverty</a:t>
            </a:r>
          </a:p>
          <a:p>
            <a:pPr eaLnBrk="1" hangingPunct="1"/>
            <a:r>
              <a:rPr lang="en-GB" altLang="en-US" dirty="0"/>
              <a:t>Family’s loss of income, home or security</a:t>
            </a:r>
          </a:p>
          <a:p>
            <a:pPr eaLnBrk="1" hangingPunct="1"/>
            <a:r>
              <a:rPr lang="en-GB" altLang="en-US" dirty="0"/>
              <a:t>Loss of family support</a:t>
            </a:r>
          </a:p>
          <a:p>
            <a:pPr eaLnBrk="1" hangingPunct="1"/>
            <a:r>
              <a:rPr lang="en-GB" altLang="en-US" dirty="0"/>
              <a:t>Change in family members</a:t>
            </a:r>
          </a:p>
          <a:p>
            <a:pPr eaLnBrk="1" hangingPunct="1"/>
            <a:r>
              <a:rPr lang="en-GB" altLang="en-US" dirty="0"/>
              <a:t>Drugs or alcohol abuse</a:t>
            </a:r>
          </a:p>
          <a:p>
            <a:pPr eaLnBrk="1" hangingPunct="1"/>
            <a:r>
              <a:rPr lang="en-GB" altLang="en-US" dirty="0"/>
              <a:t>Family Illness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animEffect transition="in" filter="fade">
                                      <p:cBhvr>
                                        <p:cTn id="7" dur="1000"/>
                                        <p:tgtEl>
                                          <p:spTgt spid="29699">
                                            <p:txEl>
                                              <p:pRg st="2" end="2"/>
                                            </p:txEl>
                                          </p:spTgt>
                                        </p:tgtEl>
                                      </p:cBhvr>
                                    </p:animEffect>
                                    <p:anim calcmode="lin" valueType="num">
                                      <p:cBhvr>
                                        <p:cTn id="8" dur="10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969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9699">
                                            <p:txEl>
                                              <p:pRg st="0" end="0"/>
                                            </p:txEl>
                                          </p:spTgt>
                                        </p:tgtEl>
                                        <p:attrNameLst>
                                          <p:attrName>style.visibility</p:attrName>
                                        </p:attrNameLst>
                                      </p:cBhvr>
                                      <p:to>
                                        <p:strVal val="visible"/>
                                      </p:to>
                                    </p:set>
                                    <p:animEffect transition="in" filter="fade">
                                      <p:cBhvr>
                                        <p:cTn id="14" dur="1000"/>
                                        <p:tgtEl>
                                          <p:spTgt spid="29699">
                                            <p:txEl>
                                              <p:pRg st="0" end="0"/>
                                            </p:txEl>
                                          </p:spTgt>
                                        </p:tgtEl>
                                      </p:cBhvr>
                                    </p:animEffect>
                                    <p:anim calcmode="lin" valueType="num">
                                      <p:cBhvr>
                                        <p:cTn id="15" dur="10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96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9699">
                                            <p:txEl>
                                              <p:pRg st="3" end="3"/>
                                            </p:txEl>
                                          </p:spTgt>
                                        </p:tgtEl>
                                        <p:attrNameLst>
                                          <p:attrName>style.visibility</p:attrName>
                                        </p:attrNameLst>
                                      </p:cBhvr>
                                      <p:to>
                                        <p:strVal val="visible"/>
                                      </p:to>
                                    </p:set>
                                    <p:animEffect transition="in" filter="fade">
                                      <p:cBhvr>
                                        <p:cTn id="21" dur="1000"/>
                                        <p:tgtEl>
                                          <p:spTgt spid="29699">
                                            <p:txEl>
                                              <p:pRg st="3" end="3"/>
                                            </p:txEl>
                                          </p:spTgt>
                                        </p:tgtEl>
                                      </p:cBhvr>
                                    </p:animEffect>
                                    <p:anim calcmode="lin" valueType="num">
                                      <p:cBhvr>
                                        <p:cTn id="22" dur="10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969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9699">
                                            <p:txEl>
                                              <p:pRg st="4" end="4"/>
                                            </p:txEl>
                                          </p:spTgt>
                                        </p:tgtEl>
                                        <p:attrNameLst>
                                          <p:attrName>style.visibility</p:attrName>
                                        </p:attrNameLst>
                                      </p:cBhvr>
                                      <p:to>
                                        <p:strVal val="visible"/>
                                      </p:to>
                                    </p:set>
                                    <p:animEffect transition="in" filter="fade">
                                      <p:cBhvr>
                                        <p:cTn id="28" dur="1000"/>
                                        <p:tgtEl>
                                          <p:spTgt spid="29699">
                                            <p:txEl>
                                              <p:pRg st="4" end="4"/>
                                            </p:txEl>
                                          </p:spTgt>
                                        </p:tgtEl>
                                      </p:cBhvr>
                                    </p:animEffect>
                                    <p:anim calcmode="lin" valueType="num">
                                      <p:cBhvr>
                                        <p:cTn id="29" dur="10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969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9699">
                                            <p:txEl>
                                              <p:pRg st="5" end="5"/>
                                            </p:txEl>
                                          </p:spTgt>
                                        </p:tgtEl>
                                        <p:attrNameLst>
                                          <p:attrName>style.visibility</p:attrName>
                                        </p:attrNameLst>
                                      </p:cBhvr>
                                      <p:to>
                                        <p:strVal val="visible"/>
                                      </p:to>
                                    </p:set>
                                    <p:animEffect transition="in" filter="fade">
                                      <p:cBhvr>
                                        <p:cTn id="35" dur="1000"/>
                                        <p:tgtEl>
                                          <p:spTgt spid="29699">
                                            <p:txEl>
                                              <p:pRg st="5" end="5"/>
                                            </p:txEl>
                                          </p:spTgt>
                                        </p:tgtEl>
                                      </p:cBhvr>
                                    </p:animEffect>
                                    <p:anim calcmode="lin" valueType="num">
                                      <p:cBhvr>
                                        <p:cTn id="36" dur="1000" fill="hold"/>
                                        <p:tgtEl>
                                          <p:spTgt spid="29699">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969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9699">
                                            <p:txEl>
                                              <p:pRg st="6" end="6"/>
                                            </p:txEl>
                                          </p:spTgt>
                                        </p:tgtEl>
                                        <p:attrNameLst>
                                          <p:attrName>style.visibility</p:attrName>
                                        </p:attrNameLst>
                                      </p:cBhvr>
                                      <p:to>
                                        <p:strVal val="visible"/>
                                      </p:to>
                                    </p:set>
                                    <p:animEffect transition="in" filter="fade">
                                      <p:cBhvr>
                                        <p:cTn id="42" dur="1000"/>
                                        <p:tgtEl>
                                          <p:spTgt spid="29699">
                                            <p:txEl>
                                              <p:pRg st="6" end="6"/>
                                            </p:txEl>
                                          </p:spTgt>
                                        </p:tgtEl>
                                      </p:cBhvr>
                                    </p:animEffect>
                                    <p:anim calcmode="lin" valueType="num">
                                      <p:cBhvr>
                                        <p:cTn id="43" dur="1000" fill="hold"/>
                                        <p:tgtEl>
                                          <p:spTgt spid="29699">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2969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9699">
                                            <p:txEl>
                                              <p:pRg st="7" end="7"/>
                                            </p:txEl>
                                          </p:spTgt>
                                        </p:tgtEl>
                                        <p:attrNameLst>
                                          <p:attrName>style.visibility</p:attrName>
                                        </p:attrNameLst>
                                      </p:cBhvr>
                                      <p:to>
                                        <p:strVal val="visible"/>
                                      </p:to>
                                    </p:set>
                                    <p:animEffect transition="in" filter="fade">
                                      <p:cBhvr>
                                        <p:cTn id="49" dur="1000"/>
                                        <p:tgtEl>
                                          <p:spTgt spid="29699">
                                            <p:txEl>
                                              <p:pRg st="7" end="7"/>
                                            </p:txEl>
                                          </p:spTgt>
                                        </p:tgtEl>
                                      </p:cBhvr>
                                    </p:animEffect>
                                    <p:anim calcmode="lin" valueType="num">
                                      <p:cBhvr>
                                        <p:cTn id="50" dur="1000" fill="hold"/>
                                        <p:tgtEl>
                                          <p:spTgt spid="29699">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2969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Question?</a:t>
            </a:r>
          </a:p>
        </p:txBody>
      </p:sp>
      <p:sp>
        <p:nvSpPr>
          <p:cNvPr id="28675" name="Content Placeholder 2"/>
          <p:cNvSpPr>
            <a:spLocks noGrp="1"/>
          </p:cNvSpPr>
          <p:nvPr>
            <p:ph idx="1"/>
          </p:nvPr>
        </p:nvSpPr>
        <p:spPr/>
        <p:txBody>
          <a:bodyPr/>
          <a:lstStyle/>
          <a:p>
            <a:pPr eaLnBrk="1" hangingPunct="1"/>
            <a:r>
              <a:rPr lang="en-GB" altLang="en-US" dirty="0"/>
              <a:t>Is technology a safeguarding issue - ?</a:t>
            </a:r>
          </a:p>
          <a:p>
            <a:pPr eaLnBrk="1" hangingPunct="1"/>
            <a:r>
              <a:rPr lang="en-GB" altLang="en-US" dirty="0"/>
              <a:t>Positives?</a:t>
            </a:r>
          </a:p>
          <a:p>
            <a:pPr eaLnBrk="1" hangingPunct="1"/>
            <a:r>
              <a:rPr lang="en-GB" altLang="en-US" dirty="0"/>
              <a:t>Challenges?</a:t>
            </a:r>
          </a:p>
          <a:p>
            <a:pPr eaLnBrk="1" hangingPunct="1"/>
            <a:endParaRPr lang="en-GB" altLang="en-US" dirty="0"/>
          </a:p>
        </p:txBody>
      </p:sp>
      <p:pic>
        <p:nvPicPr>
          <p:cNvPr id="3" name="Picture 2">
            <a:extLst>
              <a:ext uri="{FF2B5EF4-FFF2-40B4-BE49-F238E27FC236}">
                <a16:creationId xmlns:a16="http://schemas.microsoft.com/office/drawing/2014/main" id="{10EEBFBC-D03E-8333-0D4C-2CAA04E3D9A6}"/>
              </a:ext>
            </a:extLst>
          </p:cNvPr>
          <p:cNvPicPr>
            <a:picLocks noChangeAspect="1"/>
          </p:cNvPicPr>
          <p:nvPr/>
        </p:nvPicPr>
        <p:blipFill>
          <a:blip r:embed="rId2"/>
          <a:stretch>
            <a:fillRect/>
          </a:stretch>
        </p:blipFill>
        <p:spPr>
          <a:xfrm>
            <a:off x="5868144" y="4045078"/>
            <a:ext cx="2647950" cy="1714500"/>
          </a:xfrm>
          <a:prstGeom prst="rect">
            <a:avLst/>
          </a:prstGeom>
        </p:spPr>
      </p:pic>
    </p:spTree>
    <p:extLst>
      <p:ext uri="{BB962C8B-B14F-4D97-AF65-F5344CB8AC3E}">
        <p14:creationId xmlns:p14="http://schemas.microsoft.com/office/powerpoint/2010/main" val="109525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fade">
                                      <p:cBhvr>
                                        <p:cTn id="7" dur="1000"/>
                                        <p:tgtEl>
                                          <p:spTgt spid="28675">
                                            <p:txEl>
                                              <p:pRg st="0" end="0"/>
                                            </p:txEl>
                                          </p:spTgt>
                                        </p:tgtEl>
                                      </p:cBhvr>
                                    </p:animEffect>
                                    <p:anim calcmode="lin" valueType="num">
                                      <p:cBhvr>
                                        <p:cTn id="8" dur="10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867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8675">
                                            <p:txEl>
                                              <p:pRg st="1" end="1"/>
                                            </p:txEl>
                                          </p:spTgt>
                                        </p:tgtEl>
                                        <p:attrNameLst>
                                          <p:attrName>style.visibility</p:attrName>
                                        </p:attrNameLst>
                                      </p:cBhvr>
                                      <p:to>
                                        <p:strVal val="visible"/>
                                      </p:to>
                                    </p:set>
                                    <p:animEffect transition="in" filter="fade">
                                      <p:cBhvr>
                                        <p:cTn id="14" dur="1000"/>
                                        <p:tgtEl>
                                          <p:spTgt spid="28675">
                                            <p:txEl>
                                              <p:pRg st="1" end="1"/>
                                            </p:txEl>
                                          </p:spTgt>
                                        </p:tgtEl>
                                      </p:cBhvr>
                                    </p:animEffect>
                                    <p:anim calcmode="lin" valueType="num">
                                      <p:cBhvr>
                                        <p:cTn id="15" dur="1000" fill="hold"/>
                                        <p:tgtEl>
                                          <p:spTgt spid="2867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867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8675">
                                            <p:txEl>
                                              <p:pRg st="2" end="2"/>
                                            </p:txEl>
                                          </p:spTgt>
                                        </p:tgtEl>
                                        <p:attrNameLst>
                                          <p:attrName>style.visibility</p:attrName>
                                        </p:attrNameLst>
                                      </p:cBhvr>
                                      <p:to>
                                        <p:strVal val="visible"/>
                                      </p:to>
                                    </p:set>
                                    <p:animEffect transition="in" filter="fade">
                                      <p:cBhvr>
                                        <p:cTn id="21" dur="1000"/>
                                        <p:tgtEl>
                                          <p:spTgt spid="28675">
                                            <p:txEl>
                                              <p:pRg st="2" end="2"/>
                                            </p:txEl>
                                          </p:spTgt>
                                        </p:tgtEl>
                                      </p:cBhvr>
                                    </p:animEffect>
                                    <p:anim calcmode="lin" valueType="num">
                                      <p:cBhvr>
                                        <p:cTn id="22" dur="10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867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92919" y="499533"/>
            <a:ext cx="8079581" cy="625211"/>
          </a:xfrm>
        </p:spPr>
        <p:txBody>
          <a:bodyPr>
            <a:normAutofit fontScale="90000"/>
          </a:bodyPr>
          <a:lstStyle/>
          <a:p>
            <a:pPr eaLnBrk="1" fontAlgn="auto" hangingPunct="1">
              <a:spcAft>
                <a:spcPts val="0"/>
              </a:spcAft>
              <a:defRPr/>
            </a:pPr>
            <a:r>
              <a:rPr lang="en-GB" altLang="en-US" sz="4000" dirty="0"/>
              <a:t>Safeguarding Responsibility as professionals;</a:t>
            </a:r>
          </a:p>
        </p:txBody>
      </p:sp>
      <p:sp>
        <p:nvSpPr>
          <p:cNvPr id="15363" name="Rectangle 3"/>
          <p:cNvSpPr>
            <a:spLocks noGrp="1" noChangeArrowheads="1"/>
          </p:cNvSpPr>
          <p:nvPr>
            <p:ph idx="1"/>
          </p:nvPr>
        </p:nvSpPr>
        <p:spPr>
          <a:xfrm>
            <a:off x="507206" y="1052736"/>
            <a:ext cx="8065294" cy="5544617"/>
          </a:xfrm>
        </p:spPr>
        <p:txBody>
          <a:bodyPr>
            <a:normAutofit/>
          </a:bodyPr>
          <a:lstStyle/>
          <a:p>
            <a:pPr algn="just">
              <a:lnSpc>
                <a:spcPct val="90000"/>
              </a:lnSpc>
            </a:pPr>
            <a:r>
              <a:rPr lang="en-GB" altLang="en-US" dirty="0"/>
              <a:t>Engage families</a:t>
            </a:r>
          </a:p>
          <a:p>
            <a:pPr algn="just">
              <a:lnSpc>
                <a:spcPct val="90000"/>
              </a:lnSpc>
            </a:pPr>
            <a:r>
              <a:rPr lang="en-GB" altLang="en-US" dirty="0"/>
              <a:t>Continuity of professionals is key to ensuring a consistent understanding of the child’s needs. Where there are unavoidable changes in staff, it’s important that information is handed over in a timely fashion. </a:t>
            </a:r>
          </a:p>
          <a:p>
            <a:pPr algn="just">
              <a:lnSpc>
                <a:spcPct val="90000"/>
              </a:lnSpc>
            </a:pPr>
            <a:r>
              <a:rPr lang="en-GB" altLang="en-US" dirty="0"/>
              <a:t>When professionals are finding it hard to engage with families, it’s important to consider what might be stopping engagement and which professionals are best placed to provide support.</a:t>
            </a:r>
          </a:p>
          <a:p>
            <a:pPr algn="just">
              <a:lnSpc>
                <a:spcPct val="90000"/>
              </a:lnSpc>
            </a:pPr>
            <a:r>
              <a:rPr lang="en-GB" altLang="en-US" dirty="0"/>
              <a:t>It’s important that practitioners engage with fathers and male carers as well as mothers to gain an understanding of their role within the family. </a:t>
            </a:r>
          </a:p>
          <a:p>
            <a:pPr algn="just">
              <a:lnSpc>
                <a:spcPct val="90000"/>
              </a:lnSpc>
            </a:pPr>
            <a:endParaRPr lang="en-GB" altLang="en-US" dirty="0"/>
          </a:p>
          <a:p>
            <a:pPr algn="just">
              <a:lnSpc>
                <a:spcPct val="90000"/>
              </a:lnSpc>
            </a:pPr>
            <a:r>
              <a:rPr lang="en-GB" altLang="en-US" dirty="0">
                <a:hlinkClick r:id="rId2"/>
              </a:rPr>
              <a:t>https://learning.nspcc.org.uk/media/1345/learning-from-case-reviews-neglect.pdf</a:t>
            </a:r>
            <a:r>
              <a:rPr lang="en-GB" altLang="en-US" dirty="0"/>
              <a:t> (2022)</a:t>
            </a:r>
          </a:p>
          <a:p>
            <a:pPr algn="just">
              <a:lnSpc>
                <a:spcPct val="90000"/>
              </a:lnSpc>
            </a:pPr>
            <a:endParaRPr lang="en-GB" altLang="en-US" dirty="0"/>
          </a:p>
        </p:txBody>
      </p:sp>
      <p:pic>
        <p:nvPicPr>
          <p:cNvPr id="2" name="Picture 1">
            <a:extLst>
              <a:ext uri="{FF2B5EF4-FFF2-40B4-BE49-F238E27FC236}">
                <a16:creationId xmlns:a16="http://schemas.microsoft.com/office/drawing/2014/main" id="{2343425C-3E33-6F6E-4C96-783EFA0DC2D5}"/>
              </a:ext>
            </a:extLst>
          </p:cNvPr>
          <p:cNvPicPr>
            <a:picLocks noChangeAspect="1"/>
          </p:cNvPicPr>
          <p:nvPr/>
        </p:nvPicPr>
        <p:blipFill>
          <a:blip r:embed="rId3"/>
          <a:stretch>
            <a:fillRect/>
          </a:stretch>
        </p:blipFill>
        <p:spPr>
          <a:xfrm>
            <a:off x="8108155" y="95097"/>
            <a:ext cx="957263" cy="1362075"/>
          </a:xfrm>
          <a:prstGeom prst="rect">
            <a:avLst/>
          </a:prstGeom>
        </p:spPr>
      </p:pic>
    </p:spTree>
    <p:extLst>
      <p:ext uri="{BB962C8B-B14F-4D97-AF65-F5344CB8AC3E}">
        <p14:creationId xmlns:p14="http://schemas.microsoft.com/office/powerpoint/2010/main" val="371961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1" end="1"/>
                                            </p:txEl>
                                          </p:spTgt>
                                        </p:tgtEl>
                                        <p:attrNameLst>
                                          <p:attrName>style.visibility</p:attrName>
                                        </p:attrNameLst>
                                      </p:cBhvr>
                                      <p:to>
                                        <p:strVal val="visible"/>
                                      </p:to>
                                    </p:set>
                                    <p:animEffect transition="in" filter="fade">
                                      <p:cBhvr>
                                        <p:cTn id="14" dur="1000"/>
                                        <p:tgtEl>
                                          <p:spTgt spid="15363">
                                            <p:txEl>
                                              <p:pRg st="1" end="1"/>
                                            </p:txEl>
                                          </p:spTgt>
                                        </p:tgtEl>
                                      </p:cBhvr>
                                    </p:animEffect>
                                    <p:anim calcmode="lin" valueType="num">
                                      <p:cBhvr>
                                        <p:cTn id="15"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2" end="2"/>
                                            </p:txEl>
                                          </p:spTgt>
                                        </p:tgtEl>
                                        <p:attrNameLst>
                                          <p:attrName>style.visibility</p:attrName>
                                        </p:attrNameLst>
                                      </p:cBhvr>
                                      <p:to>
                                        <p:strVal val="visible"/>
                                      </p:to>
                                    </p:set>
                                    <p:animEffect transition="in" filter="fade">
                                      <p:cBhvr>
                                        <p:cTn id="21" dur="1000"/>
                                        <p:tgtEl>
                                          <p:spTgt spid="15363">
                                            <p:txEl>
                                              <p:pRg st="2" end="2"/>
                                            </p:txEl>
                                          </p:spTgt>
                                        </p:tgtEl>
                                      </p:cBhvr>
                                    </p:animEffect>
                                    <p:anim calcmode="lin" valueType="num">
                                      <p:cBhvr>
                                        <p:cTn id="22"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3" end="3"/>
                                            </p:txEl>
                                          </p:spTgt>
                                        </p:tgtEl>
                                        <p:attrNameLst>
                                          <p:attrName>style.visibility</p:attrName>
                                        </p:attrNameLst>
                                      </p:cBhvr>
                                      <p:to>
                                        <p:strVal val="visible"/>
                                      </p:to>
                                    </p:set>
                                    <p:animEffect transition="in" filter="fade">
                                      <p:cBhvr>
                                        <p:cTn id="28" dur="1000"/>
                                        <p:tgtEl>
                                          <p:spTgt spid="15363">
                                            <p:txEl>
                                              <p:pRg st="3" end="3"/>
                                            </p:txEl>
                                          </p:spTgt>
                                        </p:tgtEl>
                                      </p:cBhvr>
                                    </p:animEffect>
                                    <p:anim calcmode="lin" valueType="num">
                                      <p:cBhvr>
                                        <p:cTn id="29" dur="10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363">
                                            <p:txEl>
                                              <p:pRg st="5" end="5"/>
                                            </p:txEl>
                                          </p:spTgt>
                                        </p:tgtEl>
                                        <p:attrNameLst>
                                          <p:attrName>style.visibility</p:attrName>
                                        </p:attrNameLst>
                                      </p:cBhvr>
                                      <p:to>
                                        <p:strVal val="visible"/>
                                      </p:to>
                                    </p:set>
                                    <p:animEffect transition="in" filter="fade">
                                      <p:cBhvr>
                                        <p:cTn id="35" dur="1000"/>
                                        <p:tgtEl>
                                          <p:spTgt spid="15363">
                                            <p:txEl>
                                              <p:pRg st="5" end="5"/>
                                            </p:txEl>
                                          </p:spTgt>
                                        </p:tgtEl>
                                      </p:cBhvr>
                                    </p:animEffect>
                                    <p:anim calcmode="lin" valueType="num">
                                      <p:cBhvr>
                                        <p:cTn id="36" dur="10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536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92919" y="499533"/>
            <a:ext cx="8079581" cy="625211"/>
          </a:xfrm>
        </p:spPr>
        <p:txBody>
          <a:bodyPr>
            <a:normAutofit fontScale="90000"/>
          </a:bodyPr>
          <a:lstStyle/>
          <a:p>
            <a:pPr eaLnBrk="1" fontAlgn="auto" hangingPunct="1">
              <a:spcAft>
                <a:spcPts val="0"/>
              </a:spcAft>
              <a:defRPr/>
            </a:pPr>
            <a:r>
              <a:rPr lang="en-GB" altLang="en-US" sz="4000" dirty="0"/>
              <a:t>Safeguarding Responsibility as professionals;</a:t>
            </a:r>
          </a:p>
        </p:txBody>
      </p:sp>
      <p:sp>
        <p:nvSpPr>
          <p:cNvPr id="15363" name="Rectangle 3"/>
          <p:cNvSpPr>
            <a:spLocks noGrp="1" noChangeArrowheads="1"/>
          </p:cNvSpPr>
          <p:nvPr>
            <p:ph idx="1"/>
          </p:nvPr>
        </p:nvSpPr>
        <p:spPr>
          <a:xfrm>
            <a:off x="507206" y="1052736"/>
            <a:ext cx="8065294" cy="5544617"/>
          </a:xfrm>
        </p:spPr>
        <p:txBody>
          <a:bodyPr>
            <a:normAutofit/>
          </a:bodyPr>
          <a:lstStyle/>
          <a:p>
            <a:pPr algn="just">
              <a:lnSpc>
                <a:spcPct val="90000"/>
              </a:lnSpc>
            </a:pPr>
            <a:endParaRPr lang="en-GB" altLang="en-US" dirty="0"/>
          </a:p>
          <a:p>
            <a:pPr algn="just">
              <a:lnSpc>
                <a:spcPct val="90000"/>
              </a:lnSpc>
            </a:pPr>
            <a:endParaRPr lang="en-GB" altLang="en-US" dirty="0"/>
          </a:p>
          <a:p>
            <a:pPr algn="just">
              <a:lnSpc>
                <a:spcPct val="90000"/>
              </a:lnSpc>
            </a:pPr>
            <a:r>
              <a:rPr lang="en-GB" altLang="en-US" dirty="0"/>
              <a:t>Practitioners should demonstrate professional curiosity and respectful uncertainty. Unclear or confusing information provided by a parent or carer should be cross-checked with other sources to ensure that it is accurate and properly understood. </a:t>
            </a:r>
          </a:p>
          <a:p>
            <a:pPr algn="just">
              <a:lnSpc>
                <a:spcPct val="90000"/>
              </a:lnSpc>
            </a:pPr>
            <a:endParaRPr lang="en-GB" altLang="en-US" dirty="0"/>
          </a:p>
          <a:p>
            <a:pPr algn="just">
              <a:lnSpc>
                <a:spcPct val="90000"/>
              </a:lnSpc>
            </a:pPr>
            <a:r>
              <a:rPr lang="en-GB" altLang="en-US" dirty="0">
                <a:hlinkClick r:id="rId2"/>
              </a:rPr>
              <a:t>https://learning.nspcc.org.uk/media/1345/learning-from-case-reviews-neglect.pdf</a:t>
            </a:r>
            <a:r>
              <a:rPr lang="en-GB" altLang="en-US" dirty="0"/>
              <a:t> (2022)</a:t>
            </a:r>
          </a:p>
          <a:p>
            <a:pPr algn="just">
              <a:lnSpc>
                <a:spcPct val="90000"/>
              </a:lnSpc>
            </a:pPr>
            <a:endParaRPr lang="en-GB" altLang="en-US" dirty="0"/>
          </a:p>
          <a:p>
            <a:pPr algn="just">
              <a:lnSpc>
                <a:spcPct val="90000"/>
              </a:lnSpc>
            </a:pPr>
            <a:endParaRPr lang="en-GB" altLang="en-US" dirty="0"/>
          </a:p>
        </p:txBody>
      </p:sp>
      <p:pic>
        <p:nvPicPr>
          <p:cNvPr id="2" name="Picture 1">
            <a:extLst>
              <a:ext uri="{FF2B5EF4-FFF2-40B4-BE49-F238E27FC236}">
                <a16:creationId xmlns:a16="http://schemas.microsoft.com/office/drawing/2014/main" id="{58D4E07A-EE3E-FDA1-C919-040CE375A26F}"/>
              </a:ext>
            </a:extLst>
          </p:cNvPr>
          <p:cNvPicPr>
            <a:picLocks noChangeAspect="1"/>
          </p:cNvPicPr>
          <p:nvPr/>
        </p:nvPicPr>
        <p:blipFill>
          <a:blip r:embed="rId3"/>
          <a:stretch>
            <a:fillRect/>
          </a:stretch>
        </p:blipFill>
        <p:spPr>
          <a:xfrm>
            <a:off x="6657975" y="5435984"/>
            <a:ext cx="1914525" cy="1143000"/>
          </a:xfrm>
          <a:prstGeom prst="rect">
            <a:avLst/>
          </a:prstGeom>
        </p:spPr>
      </p:pic>
    </p:spTree>
    <p:extLst>
      <p:ext uri="{BB962C8B-B14F-4D97-AF65-F5344CB8AC3E}">
        <p14:creationId xmlns:p14="http://schemas.microsoft.com/office/powerpoint/2010/main" val="404460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2" end="2"/>
                                            </p:txEl>
                                          </p:spTgt>
                                        </p:tgtEl>
                                        <p:attrNameLst>
                                          <p:attrName>style.visibility</p:attrName>
                                        </p:attrNameLst>
                                      </p:cBhvr>
                                      <p:to>
                                        <p:strVal val="visible"/>
                                      </p:to>
                                    </p:set>
                                    <p:animEffect transition="in" filter="fade">
                                      <p:cBhvr>
                                        <p:cTn id="7" dur="1000"/>
                                        <p:tgtEl>
                                          <p:spTgt spid="15363">
                                            <p:txEl>
                                              <p:pRg st="2" end="2"/>
                                            </p:txEl>
                                          </p:spTgt>
                                        </p:tgtEl>
                                      </p:cBhvr>
                                    </p:animEffect>
                                    <p:anim calcmode="lin" valueType="num">
                                      <p:cBhvr>
                                        <p:cTn id="8"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4" end="4"/>
                                            </p:txEl>
                                          </p:spTgt>
                                        </p:tgtEl>
                                        <p:attrNameLst>
                                          <p:attrName>style.visibility</p:attrName>
                                        </p:attrNameLst>
                                      </p:cBhvr>
                                      <p:to>
                                        <p:strVal val="visible"/>
                                      </p:to>
                                    </p:set>
                                    <p:animEffect transition="in" filter="fade">
                                      <p:cBhvr>
                                        <p:cTn id="14" dur="1000"/>
                                        <p:tgtEl>
                                          <p:spTgt spid="15363">
                                            <p:txEl>
                                              <p:pRg st="4" end="4"/>
                                            </p:txEl>
                                          </p:spTgt>
                                        </p:tgtEl>
                                      </p:cBhvr>
                                    </p:animEffect>
                                    <p:anim calcmode="lin" valueType="num">
                                      <p:cBhvr>
                                        <p:cTn id="15"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92919" y="499533"/>
            <a:ext cx="8079581" cy="625211"/>
          </a:xfrm>
        </p:spPr>
        <p:txBody>
          <a:bodyPr>
            <a:normAutofit fontScale="90000"/>
          </a:bodyPr>
          <a:lstStyle/>
          <a:p>
            <a:pPr eaLnBrk="1" fontAlgn="auto" hangingPunct="1">
              <a:spcAft>
                <a:spcPts val="0"/>
              </a:spcAft>
              <a:defRPr/>
            </a:pPr>
            <a:r>
              <a:rPr lang="en-GB" altLang="en-US" sz="4000" dirty="0"/>
              <a:t>Safeguarding Responsibility as professionals;</a:t>
            </a:r>
          </a:p>
        </p:txBody>
      </p:sp>
      <p:sp>
        <p:nvSpPr>
          <p:cNvPr id="15363" name="Rectangle 3"/>
          <p:cNvSpPr>
            <a:spLocks noGrp="1" noChangeArrowheads="1"/>
          </p:cNvSpPr>
          <p:nvPr>
            <p:ph idx="1"/>
          </p:nvPr>
        </p:nvSpPr>
        <p:spPr>
          <a:xfrm>
            <a:off x="507206" y="1052736"/>
            <a:ext cx="8065294" cy="5544617"/>
          </a:xfrm>
        </p:spPr>
        <p:txBody>
          <a:bodyPr>
            <a:normAutofit fontScale="92500" lnSpcReduction="10000"/>
          </a:bodyPr>
          <a:lstStyle/>
          <a:p>
            <a:pPr algn="just">
              <a:lnSpc>
                <a:spcPct val="90000"/>
              </a:lnSpc>
            </a:pPr>
            <a:endParaRPr lang="en-GB" altLang="en-US" dirty="0"/>
          </a:p>
          <a:p>
            <a:pPr algn="just">
              <a:lnSpc>
                <a:spcPct val="90000"/>
              </a:lnSpc>
            </a:pPr>
            <a:r>
              <a:rPr lang="en-GB" altLang="en-US" dirty="0"/>
              <a:t>Work closely with other agencies to identify concerns and plan interventions </a:t>
            </a:r>
          </a:p>
          <a:p>
            <a:pPr algn="just">
              <a:lnSpc>
                <a:spcPct val="90000"/>
              </a:lnSpc>
            </a:pPr>
            <a:r>
              <a:rPr lang="en-GB" altLang="en-US" dirty="0"/>
              <a:t>Health professionals, such as the health visitor or school nurse, have important insights and should be invited to child protection meetings. </a:t>
            </a:r>
          </a:p>
          <a:p>
            <a:pPr algn="just">
              <a:lnSpc>
                <a:spcPct val="90000"/>
              </a:lnSpc>
            </a:pPr>
            <a:r>
              <a:rPr lang="en-GB" altLang="en-US" dirty="0"/>
              <a:t>Thresholds for intervention should be clearly understood across agencies so that professionals can challenge each other with confidence. </a:t>
            </a:r>
          </a:p>
          <a:p>
            <a:pPr algn="just">
              <a:lnSpc>
                <a:spcPct val="90000"/>
              </a:lnSpc>
            </a:pPr>
            <a:r>
              <a:rPr lang="en-GB" altLang="en-US" dirty="0"/>
              <a:t>Terminology should be free from jargon and clearly understood by the family and all professionals involved. </a:t>
            </a:r>
          </a:p>
          <a:p>
            <a:pPr algn="just">
              <a:lnSpc>
                <a:spcPct val="90000"/>
              </a:lnSpc>
            </a:pPr>
            <a:r>
              <a:rPr lang="en-GB" altLang="en-US" dirty="0"/>
              <a:t>Roles and responsibilities must be clearly understood. For example, when undertaking multi-agency assessments, all agencies must be aware of which agency is leading and what action is being taken.</a:t>
            </a:r>
          </a:p>
          <a:p>
            <a:pPr algn="just">
              <a:lnSpc>
                <a:spcPct val="90000"/>
              </a:lnSpc>
            </a:pPr>
            <a:r>
              <a:rPr lang="en-GB" altLang="en-US" dirty="0"/>
              <a:t> </a:t>
            </a:r>
            <a:r>
              <a:rPr lang="en-GB" altLang="en-US" dirty="0">
                <a:hlinkClick r:id="rId2"/>
              </a:rPr>
              <a:t>https://learning.nspcc.org.uk/media/1345/learning-from-case-reviews-neglect.pdf</a:t>
            </a:r>
            <a:r>
              <a:rPr lang="en-GB" altLang="en-US" dirty="0"/>
              <a:t> (2022)</a:t>
            </a:r>
          </a:p>
          <a:p>
            <a:pPr algn="just">
              <a:lnSpc>
                <a:spcPct val="90000"/>
              </a:lnSpc>
            </a:pPr>
            <a:endParaRPr lang="en-GB" altLang="en-US" dirty="0"/>
          </a:p>
        </p:txBody>
      </p:sp>
      <p:pic>
        <p:nvPicPr>
          <p:cNvPr id="2" name="Picture 1">
            <a:extLst>
              <a:ext uri="{FF2B5EF4-FFF2-40B4-BE49-F238E27FC236}">
                <a16:creationId xmlns:a16="http://schemas.microsoft.com/office/drawing/2014/main" id="{CD1C44EE-0CEF-11EE-3E1C-64C34D3BC53A}"/>
              </a:ext>
            </a:extLst>
          </p:cNvPr>
          <p:cNvPicPr>
            <a:picLocks noChangeAspect="1"/>
          </p:cNvPicPr>
          <p:nvPr/>
        </p:nvPicPr>
        <p:blipFill>
          <a:blip r:embed="rId3"/>
          <a:stretch>
            <a:fillRect/>
          </a:stretch>
        </p:blipFill>
        <p:spPr>
          <a:xfrm>
            <a:off x="8246759" y="278102"/>
            <a:ext cx="651482" cy="920502"/>
          </a:xfrm>
          <a:prstGeom prst="rect">
            <a:avLst/>
          </a:prstGeom>
        </p:spPr>
      </p:pic>
    </p:spTree>
    <p:extLst>
      <p:ext uri="{BB962C8B-B14F-4D97-AF65-F5344CB8AC3E}">
        <p14:creationId xmlns:p14="http://schemas.microsoft.com/office/powerpoint/2010/main" val="377111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animEffect transition="in" filter="fade">
                                      <p:cBhvr>
                                        <p:cTn id="7" dur="1000"/>
                                        <p:tgtEl>
                                          <p:spTgt spid="15363">
                                            <p:txEl>
                                              <p:pRg st="1" end="1"/>
                                            </p:txEl>
                                          </p:spTgt>
                                        </p:tgtEl>
                                      </p:cBhvr>
                                    </p:animEffect>
                                    <p:anim calcmode="lin" valueType="num">
                                      <p:cBhvr>
                                        <p:cTn id="8"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2" end="2"/>
                                            </p:txEl>
                                          </p:spTgt>
                                        </p:tgtEl>
                                        <p:attrNameLst>
                                          <p:attrName>style.visibility</p:attrName>
                                        </p:attrNameLst>
                                      </p:cBhvr>
                                      <p:to>
                                        <p:strVal val="visible"/>
                                      </p:to>
                                    </p:set>
                                    <p:animEffect transition="in" filter="fade">
                                      <p:cBhvr>
                                        <p:cTn id="14" dur="1000"/>
                                        <p:tgtEl>
                                          <p:spTgt spid="15363">
                                            <p:txEl>
                                              <p:pRg st="2" end="2"/>
                                            </p:txEl>
                                          </p:spTgt>
                                        </p:tgtEl>
                                      </p:cBhvr>
                                    </p:animEffect>
                                    <p:anim calcmode="lin" valueType="num">
                                      <p:cBhvr>
                                        <p:cTn id="15"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3" end="3"/>
                                            </p:txEl>
                                          </p:spTgt>
                                        </p:tgtEl>
                                        <p:attrNameLst>
                                          <p:attrName>style.visibility</p:attrName>
                                        </p:attrNameLst>
                                      </p:cBhvr>
                                      <p:to>
                                        <p:strVal val="visible"/>
                                      </p:to>
                                    </p:set>
                                    <p:animEffect transition="in" filter="fade">
                                      <p:cBhvr>
                                        <p:cTn id="21" dur="1000"/>
                                        <p:tgtEl>
                                          <p:spTgt spid="15363">
                                            <p:txEl>
                                              <p:pRg st="3" end="3"/>
                                            </p:txEl>
                                          </p:spTgt>
                                        </p:tgtEl>
                                      </p:cBhvr>
                                    </p:animEffect>
                                    <p:anim calcmode="lin" valueType="num">
                                      <p:cBhvr>
                                        <p:cTn id="22" dur="10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363">
                                            <p:txEl>
                                              <p:pRg st="4" end="4"/>
                                            </p:txEl>
                                          </p:spTgt>
                                        </p:tgtEl>
                                        <p:attrNameLst>
                                          <p:attrName>style.visibility</p:attrName>
                                        </p:attrNameLst>
                                      </p:cBhvr>
                                      <p:to>
                                        <p:strVal val="visible"/>
                                      </p:to>
                                    </p:set>
                                    <p:animEffect transition="in" filter="fade">
                                      <p:cBhvr>
                                        <p:cTn id="28" dur="1000"/>
                                        <p:tgtEl>
                                          <p:spTgt spid="15363">
                                            <p:txEl>
                                              <p:pRg st="4" end="4"/>
                                            </p:txEl>
                                          </p:spTgt>
                                        </p:tgtEl>
                                      </p:cBhvr>
                                    </p:animEffect>
                                    <p:anim calcmode="lin" valueType="num">
                                      <p:cBhvr>
                                        <p:cTn id="29" dur="10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536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5363">
                                            <p:txEl>
                                              <p:pRg st="5" end="5"/>
                                            </p:txEl>
                                          </p:spTgt>
                                        </p:tgtEl>
                                        <p:attrNameLst>
                                          <p:attrName>style.visibility</p:attrName>
                                        </p:attrNameLst>
                                      </p:cBhvr>
                                      <p:to>
                                        <p:strVal val="visible"/>
                                      </p:to>
                                    </p:set>
                                    <p:animEffect transition="in" filter="fade">
                                      <p:cBhvr>
                                        <p:cTn id="35" dur="1000"/>
                                        <p:tgtEl>
                                          <p:spTgt spid="15363">
                                            <p:txEl>
                                              <p:pRg st="5" end="5"/>
                                            </p:txEl>
                                          </p:spTgt>
                                        </p:tgtEl>
                                      </p:cBhvr>
                                    </p:animEffect>
                                    <p:anim calcmode="lin" valueType="num">
                                      <p:cBhvr>
                                        <p:cTn id="36" dur="10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1536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5363">
                                            <p:txEl>
                                              <p:pRg st="6" end="6"/>
                                            </p:txEl>
                                          </p:spTgt>
                                        </p:tgtEl>
                                        <p:attrNameLst>
                                          <p:attrName>style.visibility</p:attrName>
                                        </p:attrNameLst>
                                      </p:cBhvr>
                                      <p:to>
                                        <p:strVal val="visible"/>
                                      </p:to>
                                    </p:set>
                                    <p:animEffect transition="in" filter="fade">
                                      <p:cBhvr>
                                        <p:cTn id="42" dur="1000"/>
                                        <p:tgtEl>
                                          <p:spTgt spid="15363">
                                            <p:txEl>
                                              <p:pRg st="6" end="6"/>
                                            </p:txEl>
                                          </p:spTgt>
                                        </p:tgtEl>
                                      </p:cBhvr>
                                    </p:animEffect>
                                    <p:anim calcmode="lin" valueType="num">
                                      <p:cBhvr>
                                        <p:cTn id="43" dur="10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1536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fontAlgn="auto" hangingPunct="1">
              <a:spcAft>
                <a:spcPts val="0"/>
              </a:spcAft>
              <a:defRPr/>
            </a:pPr>
            <a:r>
              <a:rPr lang="en-GB" altLang="en-US" dirty="0"/>
              <a:t>What can and should you do?</a:t>
            </a:r>
          </a:p>
        </p:txBody>
      </p:sp>
      <p:sp>
        <p:nvSpPr>
          <p:cNvPr id="30723" name="Rectangle 4"/>
          <p:cNvSpPr>
            <a:spLocks noGrp="1" noChangeArrowheads="1"/>
          </p:cNvSpPr>
          <p:nvPr>
            <p:ph sz="quarter" idx="13"/>
          </p:nvPr>
        </p:nvSpPr>
        <p:spPr>
          <a:xfrm>
            <a:off x="801957" y="2157731"/>
            <a:ext cx="3730752" cy="4389120"/>
          </a:xfrm>
        </p:spPr>
        <p:txBody>
          <a:bodyPr/>
          <a:lstStyle/>
          <a:p>
            <a:pPr algn="ctr" eaLnBrk="1" hangingPunct="1">
              <a:buFontTx/>
              <a:buNone/>
            </a:pPr>
            <a:r>
              <a:rPr lang="en-GB" altLang="en-US" b="1" dirty="0"/>
              <a:t>Can Do:</a:t>
            </a:r>
          </a:p>
          <a:p>
            <a:pPr eaLnBrk="1" hangingPunct="1">
              <a:buFontTx/>
              <a:buNone/>
            </a:pPr>
            <a:r>
              <a:rPr lang="en-GB" altLang="en-US" sz="1800" dirty="0"/>
              <a:t>Be vigilant</a:t>
            </a:r>
          </a:p>
          <a:p>
            <a:pPr eaLnBrk="1" hangingPunct="1">
              <a:buFontTx/>
              <a:buNone/>
            </a:pPr>
            <a:r>
              <a:rPr lang="en-GB" altLang="en-US" sz="1800" dirty="0"/>
              <a:t>Continue with the day-to-day support</a:t>
            </a:r>
          </a:p>
          <a:p>
            <a:pPr eaLnBrk="1" hangingPunct="1">
              <a:buFontTx/>
              <a:buNone/>
            </a:pPr>
            <a:r>
              <a:rPr lang="en-GB" altLang="en-US" sz="1800" dirty="0"/>
              <a:t>Know the designated member of staff </a:t>
            </a:r>
          </a:p>
          <a:p>
            <a:pPr eaLnBrk="1" hangingPunct="1">
              <a:buFontTx/>
              <a:buNone/>
            </a:pPr>
            <a:r>
              <a:rPr lang="en-GB" altLang="en-US" sz="1800" dirty="0"/>
              <a:t>Know your policy</a:t>
            </a:r>
          </a:p>
          <a:p>
            <a:pPr eaLnBrk="1" hangingPunct="1">
              <a:buFontTx/>
              <a:buNone/>
            </a:pPr>
            <a:r>
              <a:rPr lang="en-GB" altLang="en-US" sz="1800" dirty="0"/>
              <a:t>Keep up to date on policies</a:t>
            </a:r>
          </a:p>
          <a:p>
            <a:pPr eaLnBrk="1" hangingPunct="1"/>
            <a:endParaRPr lang="en-GB" altLang="en-US" dirty="0"/>
          </a:p>
        </p:txBody>
      </p:sp>
      <p:sp>
        <p:nvSpPr>
          <p:cNvPr id="30724" name="Rectangle 5"/>
          <p:cNvSpPr>
            <a:spLocks noGrp="1" noChangeArrowheads="1"/>
          </p:cNvSpPr>
          <p:nvPr>
            <p:ph sz="quarter" idx="14"/>
          </p:nvPr>
        </p:nvSpPr>
        <p:spPr>
          <a:xfrm>
            <a:off x="4932040" y="2178366"/>
            <a:ext cx="3730752" cy="4389120"/>
          </a:xfrm>
        </p:spPr>
        <p:txBody>
          <a:bodyPr/>
          <a:lstStyle/>
          <a:p>
            <a:pPr algn="ctr" eaLnBrk="1" hangingPunct="1">
              <a:buFontTx/>
              <a:buNone/>
            </a:pPr>
            <a:r>
              <a:rPr lang="en-GB" altLang="en-US" b="1" dirty="0"/>
              <a:t>Should Do:</a:t>
            </a:r>
          </a:p>
          <a:p>
            <a:pPr eaLnBrk="1" hangingPunct="1">
              <a:buFontTx/>
              <a:buNone/>
            </a:pPr>
            <a:r>
              <a:rPr lang="en-GB" altLang="en-US" sz="1800" dirty="0"/>
              <a:t>Report any concerns to designated person</a:t>
            </a:r>
          </a:p>
          <a:p>
            <a:pPr eaLnBrk="1" hangingPunct="1">
              <a:buFontTx/>
              <a:buNone/>
            </a:pPr>
            <a:r>
              <a:rPr lang="en-GB" altLang="en-US" sz="1800" dirty="0"/>
              <a:t>Do not dismiss the concern as being too trivial to pass on.</a:t>
            </a:r>
          </a:p>
          <a:p>
            <a:pPr eaLnBrk="1" hangingPunct="1">
              <a:buFontTx/>
              <a:buNone/>
            </a:pPr>
            <a:r>
              <a:rPr lang="en-GB" altLang="en-US" sz="1800" dirty="0"/>
              <a:t>Record all your concerns</a:t>
            </a:r>
          </a:p>
          <a:p>
            <a:pPr eaLnBrk="1" hangingPunct="1">
              <a:buFontTx/>
              <a:buNone/>
            </a:pPr>
            <a:r>
              <a:rPr lang="en-GB" altLang="en-US" sz="1800" dirty="0"/>
              <a:t>Identify when you might be in a vulnerable situation.</a:t>
            </a:r>
          </a:p>
          <a:p>
            <a:pPr eaLnBrk="1" hangingPunct="1">
              <a:buFontTx/>
              <a:buNone/>
            </a:pPr>
            <a:r>
              <a:rPr lang="en-GB" altLang="en-US" sz="1800" dirty="0"/>
              <a:t>Follow up on your concern, ask for an update.</a:t>
            </a:r>
          </a:p>
          <a:p>
            <a:pPr eaLnBrk="1" hangingPunct="1">
              <a:buFontTx/>
              <a:buNone/>
            </a:pPr>
            <a:endParaRPr lang="en-GB" altLang="en-US" sz="1800" dirty="0"/>
          </a:p>
        </p:txBody>
      </p:sp>
      <p:pic>
        <p:nvPicPr>
          <p:cNvPr id="2" name="Picture 1">
            <a:extLst>
              <a:ext uri="{FF2B5EF4-FFF2-40B4-BE49-F238E27FC236}">
                <a16:creationId xmlns:a16="http://schemas.microsoft.com/office/drawing/2014/main" id="{46196516-354D-799E-9678-78783533B56E}"/>
              </a:ext>
            </a:extLst>
          </p:cNvPr>
          <p:cNvPicPr>
            <a:picLocks noChangeAspect="1"/>
          </p:cNvPicPr>
          <p:nvPr/>
        </p:nvPicPr>
        <p:blipFill>
          <a:blip r:embed="rId2"/>
          <a:stretch>
            <a:fillRect/>
          </a:stretch>
        </p:blipFill>
        <p:spPr>
          <a:xfrm>
            <a:off x="752808" y="4797152"/>
            <a:ext cx="1914525" cy="19145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fade">
                                      <p:cBhvr>
                                        <p:cTn id="12" dur="1000"/>
                                        <p:tgtEl>
                                          <p:spTgt spid="30723">
                                            <p:txEl>
                                              <p:pRg st="1" end="1"/>
                                            </p:txEl>
                                          </p:spTgt>
                                        </p:tgtEl>
                                      </p:cBhvr>
                                    </p:animEffect>
                                    <p:anim calcmode="lin" valueType="num">
                                      <p:cBhvr>
                                        <p:cTn id="13"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072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fade">
                                      <p:cBhvr>
                                        <p:cTn id="17" dur="1000"/>
                                        <p:tgtEl>
                                          <p:spTgt spid="30723">
                                            <p:txEl>
                                              <p:pRg st="2" end="2"/>
                                            </p:txEl>
                                          </p:spTgt>
                                        </p:tgtEl>
                                      </p:cBhvr>
                                    </p:animEffect>
                                    <p:anim calcmode="lin" valueType="num">
                                      <p:cBhvr>
                                        <p:cTn id="18"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072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fade">
                                      <p:cBhvr>
                                        <p:cTn id="22" dur="1000"/>
                                        <p:tgtEl>
                                          <p:spTgt spid="30723">
                                            <p:txEl>
                                              <p:pRg st="3" end="3"/>
                                            </p:txEl>
                                          </p:spTgt>
                                        </p:tgtEl>
                                      </p:cBhvr>
                                    </p:animEffect>
                                    <p:anim calcmode="lin" valueType="num">
                                      <p:cBhvr>
                                        <p:cTn id="23"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072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0723">
                                            <p:txEl>
                                              <p:pRg st="4" end="4"/>
                                            </p:txEl>
                                          </p:spTgt>
                                        </p:tgtEl>
                                        <p:attrNameLst>
                                          <p:attrName>style.visibility</p:attrName>
                                        </p:attrNameLst>
                                      </p:cBhvr>
                                      <p:to>
                                        <p:strVal val="visible"/>
                                      </p:to>
                                    </p:set>
                                    <p:animEffect transition="in" filter="fade">
                                      <p:cBhvr>
                                        <p:cTn id="27" dur="1000"/>
                                        <p:tgtEl>
                                          <p:spTgt spid="30723">
                                            <p:txEl>
                                              <p:pRg st="4" end="4"/>
                                            </p:txEl>
                                          </p:spTgt>
                                        </p:tgtEl>
                                      </p:cBhvr>
                                    </p:animEffect>
                                    <p:anim calcmode="lin" valueType="num">
                                      <p:cBhvr>
                                        <p:cTn id="28" dur="1000" fill="hold"/>
                                        <p:tgtEl>
                                          <p:spTgt spid="3072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072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0723">
                                            <p:txEl>
                                              <p:pRg st="5" end="5"/>
                                            </p:txEl>
                                          </p:spTgt>
                                        </p:tgtEl>
                                        <p:attrNameLst>
                                          <p:attrName>style.visibility</p:attrName>
                                        </p:attrNameLst>
                                      </p:cBhvr>
                                      <p:to>
                                        <p:strVal val="visible"/>
                                      </p:to>
                                    </p:set>
                                    <p:animEffect transition="in" filter="fade">
                                      <p:cBhvr>
                                        <p:cTn id="32" dur="1000"/>
                                        <p:tgtEl>
                                          <p:spTgt spid="30723">
                                            <p:txEl>
                                              <p:pRg st="5" end="5"/>
                                            </p:txEl>
                                          </p:spTgt>
                                        </p:tgtEl>
                                      </p:cBhvr>
                                    </p:animEffect>
                                    <p:anim calcmode="lin" valueType="num">
                                      <p:cBhvr>
                                        <p:cTn id="33" dur="1000" fill="hold"/>
                                        <p:tgtEl>
                                          <p:spTgt spid="3072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072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0724">
                                            <p:txEl>
                                              <p:pRg st="0" end="0"/>
                                            </p:txEl>
                                          </p:spTgt>
                                        </p:tgtEl>
                                        <p:attrNameLst>
                                          <p:attrName>style.visibility</p:attrName>
                                        </p:attrNameLst>
                                      </p:cBhvr>
                                      <p:to>
                                        <p:strVal val="visible"/>
                                      </p:to>
                                    </p:set>
                                    <p:animEffect transition="in" filter="fade">
                                      <p:cBhvr>
                                        <p:cTn id="39" dur="1000"/>
                                        <p:tgtEl>
                                          <p:spTgt spid="30724">
                                            <p:txEl>
                                              <p:pRg st="0" end="0"/>
                                            </p:txEl>
                                          </p:spTgt>
                                        </p:tgtEl>
                                      </p:cBhvr>
                                    </p:animEffect>
                                    <p:anim calcmode="lin" valueType="num">
                                      <p:cBhvr>
                                        <p:cTn id="40" dur="1000" fill="hold"/>
                                        <p:tgtEl>
                                          <p:spTgt spid="30724">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30724">
                                            <p:txEl>
                                              <p:pRg st="0" end="0"/>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0724">
                                            <p:txEl>
                                              <p:pRg st="1" end="1"/>
                                            </p:txEl>
                                          </p:spTgt>
                                        </p:tgtEl>
                                        <p:attrNameLst>
                                          <p:attrName>style.visibility</p:attrName>
                                        </p:attrNameLst>
                                      </p:cBhvr>
                                      <p:to>
                                        <p:strVal val="visible"/>
                                      </p:to>
                                    </p:set>
                                    <p:animEffect transition="in" filter="fade">
                                      <p:cBhvr>
                                        <p:cTn id="44" dur="1000"/>
                                        <p:tgtEl>
                                          <p:spTgt spid="30724">
                                            <p:txEl>
                                              <p:pRg st="1" end="1"/>
                                            </p:txEl>
                                          </p:spTgt>
                                        </p:tgtEl>
                                      </p:cBhvr>
                                    </p:animEffect>
                                    <p:anim calcmode="lin" valueType="num">
                                      <p:cBhvr>
                                        <p:cTn id="45" dur="1000" fill="hold"/>
                                        <p:tgtEl>
                                          <p:spTgt spid="30724">
                                            <p:txEl>
                                              <p:pRg st="1" end="1"/>
                                            </p:txEl>
                                          </p:spTgt>
                                        </p:tgtEl>
                                        <p:attrNameLst>
                                          <p:attrName>ppt_x</p:attrName>
                                        </p:attrNameLst>
                                      </p:cBhvr>
                                      <p:tavLst>
                                        <p:tav tm="0">
                                          <p:val>
                                            <p:strVal val="#ppt_x"/>
                                          </p:val>
                                        </p:tav>
                                        <p:tav tm="100000">
                                          <p:val>
                                            <p:strVal val="#ppt_x"/>
                                          </p:val>
                                        </p:tav>
                                      </p:tavLst>
                                    </p:anim>
                                    <p:anim calcmode="lin" valueType="num">
                                      <p:cBhvr>
                                        <p:cTn id="46" dur="1000" fill="hold"/>
                                        <p:tgtEl>
                                          <p:spTgt spid="30724">
                                            <p:txEl>
                                              <p:pRg st="1" end="1"/>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0724">
                                            <p:txEl>
                                              <p:pRg st="2" end="2"/>
                                            </p:txEl>
                                          </p:spTgt>
                                        </p:tgtEl>
                                        <p:attrNameLst>
                                          <p:attrName>style.visibility</p:attrName>
                                        </p:attrNameLst>
                                      </p:cBhvr>
                                      <p:to>
                                        <p:strVal val="visible"/>
                                      </p:to>
                                    </p:set>
                                    <p:animEffect transition="in" filter="fade">
                                      <p:cBhvr>
                                        <p:cTn id="49" dur="1000"/>
                                        <p:tgtEl>
                                          <p:spTgt spid="30724">
                                            <p:txEl>
                                              <p:pRg st="2" end="2"/>
                                            </p:txEl>
                                          </p:spTgt>
                                        </p:tgtEl>
                                      </p:cBhvr>
                                    </p:animEffect>
                                    <p:anim calcmode="lin" valueType="num">
                                      <p:cBhvr>
                                        <p:cTn id="50" dur="1000" fill="hold"/>
                                        <p:tgtEl>
                                          <p:spTgt spid="30724">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30724">
                                            <p:txEl>
                                              <p:pRg st="2" end="2"/>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30724">
                                            <p:txEl>
                                              <p:pRg st="3" end="3"/>
                                            </p:txEl>
                                          </p:spTgt>
                                        </p:tgtEl>
                                        <p:attrNameLst>
                                          <p:attrName>style.visibility</p:attrName>
                                        </p:attrNameLst>
                                      </p:cBhvr>
                                      <p:to>
                                        <p:strVal val="visible"/>
                                      </p:to>
                                    </p:set>
                                    <p:animEffect transition="in" filter="fade">
                                      <p:cBhvr>
                                        <p:cTn id="54" dur="1000"/>
                                        <p:tgtEl>
                                          <p:spTgt spid="30724">
                                            <p:txEl>
                                              <p:pRg st="3" end="3"/>
                                            </p:txEl>
                                          </p:spTgt>
                                        </p:tgtEl>
                                      </p:cBhvr>
                                    </p:animEffect>
                                    <p:anim calcmode="lin" valueType="num">
                                      <p:cBhvr>
                                        <p:cTn id="55" dur="1000" fill="hold"/>
                                        <p:tgtEl>
                                          <p:spTgt spid="30724">
                                            <p:txEl>
                                              <p:pRg st="3" end="3"/>
                                            </p:txEl>
                                          </p:spTgt>
                                        </p:tgtEl>
                                        <p:attrNameLst>
                                          <p:attrName>ppt_x</p:attrName>
                                        </p:attrNameLst>
                                      </p:cBhvr>
                                      <p:tavLst>
                                        <p:tav tm="0">
                                          <p:val>
                                            <p:strVal val="#ppt_x"/>
                                          </p:val>
                                        </p:tav>
                                        <p:tav tm="100000">
                                          <p:val>
                                            <p:strVal val="#ppt_x"/>
                                          </p:val>
                                        </p:tav>
                                      </p:tavLst>
                                    </p:anim>
                                    <p:anim calcmode="lin" valueType="num">
                                      <p:cBhvr>
                                        <p:cTn id="56" dur="1000" fill="hold"/>
                                        <p:tgtEl>
                                          <p:spTgt spid="30724">
                                            <p:txEl>
                                              <p:pRg st="3" end="3"/>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30724">
                                            <p:txEl>
                                              <p:pRg st="4" end="4"/>
                                            </p:txEl>
                                          </p:spTgt>
                                        </p:tgtEl>
                                        <p:attrNameLst>
                                          <p:attrName>style.visibility</p:attrName>
                                        </p:attrNameLst>
                                      </p:cBhvr>
                                      <p:to>
                                        <p:strVal val="visible"/>
                                      </p:to>
                                    </p:set>
                                    <p:animEffect transition="in" filter="fade">
                                      <p:cBhvr>
                                        <p:cTn id="59" dur="1000"/>
                                        <p:tgtEl>
                                          <p:spTgt spid="30724">
                                            <p:txEl>
                                              <p:pRg st="4" end="4"/>
                                            </p:txEl>
                                          </p:spTgt>
                                        </p:tgtEl>
                                      </p:cBhvr>
                                    </p:animEffect>
                                    <p:anim calcmode="lin" valueType="num">
                                      <p:cBhvr>
                                        <p:cTn id="60" dur="1000" fill="hold"/>
                                        <p:tgtEl>
                                          <p:spTgt spid="30724">
                                            <p:txEl>
                                              <p:pRg st="4" end="4"/>
                                            </p:txEl>
                                          </p:spTgt>
                                        </p:tgtEl>
                                        <p:attrNameLst>
                                          <p:attrName>ppt_x</p:attrName>
                                        </p:attrNameLst>
                                      </p:cBhvr>
                                      <p:tavLst>
                                        <p:tav tm="0">
                                          <p:val>
                                            <p:strVal val="#ppt_x"/>
                                          </p:val>
                                        </p:tav>
                                        <p:tav tm="100000">
                                          <p:val>
                                            <p:strVal val="#ppt_x"/>
                                          </p:val>
                                        </p:tav>
                                      </p:tavLst>
                                    </p:anim>
                                    <p:anim calcmode="lin" valueType="num">
                                      <p:cBhvr>
                                        <p:cTn id="61" dur="1000" fill="hold"/>
                                        <p:tgtEl>
                                          <p:spTgt spid="30724">
                                            <p:txEl>
                                              <p:pRg st="4" end="4"/>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30724">
                                            <p:txEl>
                                              <p:pRg st="5" end="5"/>
                                            </p:txEl>
                                          </p:spTgt>
                                        </p:tgtEl>
                                        <p:attrNameLst>
                                          <p:attrName>style.visibility</p:attrName>
                                        </p:attrNameLst>
                                      </p:cBhvr>
                                      <p:to>
                                        <p:strVal val="visible"/>
                                      </p:to>
                                    </p:set>
                                    <p:animEffect transition="in" filter="fade">
                                      <p:cBhvr>
                                        <p:cTn id="64" dur="1000"/>
                                        <p:tgtEl>
                                          <p:spTgt spid="30724">
                                            <p:txEl>
                                              <p:pRg st="5" end="5"/>
                                            </p:txEl>
                                          </p:spTgt>
                                        </p:tgtEl>
                                      </p:cBhvr>
                                    </p:animEffect>
                                    <p:anim calcmode="lin" valueType="num">
                                      <p:cBhvr>
                                        <p:cTn id="65" dur="1000" fill="hold"/>
                                        <p:tgtEl>
                                          <p:spTgt spid="30724">
                                            <p:txEl>
                                              <p:pRg st="5" end="5"/>
                                            </p:txEl>
                                          </p:spTgt>
                                        </p:tgtEl>
                                        <p:attrNameLst>
                                          <p:attrName>ppt_x</p:attrName>
                                        </p:attrNameLst>
                                      </p:cBhvr>
                                      <p:tavLst>
                                        <p:tav tm="0">
                                          <p:val>
                                            <p:strVal val="#ppt_x"/>
                                          </p:val>
                                        </p:tav>
                                        <p:tav tm="100000">
                                          <p:val>
                                            <p:strVal val="#ppt_x"/>
                                          </p:val>
                                        </p:tav>
                                      </p:tavLst>
                                    </p:anim>
                                    <p:anim calcmode="lin" valueType="num">
                                      <p:cBhvr>
                                        <p:cTn id="66" dur="1000" fill="hold"/>
                                        <p:tgtEl>
                                          <p:spTgt spid="3072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92919" y="186626"/>
            <a:ext cx="8079581" cy="1658198"/>
          </a:xfrm>
        </p:spPr>
        <p:txBody>
          <a:bodyPr/>
          <a:lstStyle/>
          <a:p>
            <a:pPr eaLnBrk="1" fontAlgn="auto" hangingPunct="1">
              <a:spcAft>
                <a:spcPts val="0"/>
              </a:spcAft>
              <a:defRPr/>
            </a:pPr>
            <a:r>
              <a:rPr lang="en-GB" altLang="en-US" sz="4000" dirty="0"/>
              <a:t>GOLDEN RULES</a:t>
            </a:r>
            <a:br>
              <a:rPr lang="en-GB" altLang="en-US" sz="4000" dirty="0"/>
            </a:br>
            <a:r>
              <a:rPr lang="en-GB" altLang="en-US" sz="2400" dirty="0">
                <a:solidFill>
                  <a:schemeClr val="tx1"/>
                </a:solidFill>
              </a:rPr>
              <a:t>If in doubt ask for advice.  If in doubt make a referral.</a:t>
            </a:r>
          </a:p>
        </p:txBody>
      </p:sp>
      <p:sp>
        <p:nvSpPr>
          <p:cNvPr id="31747" name="Rectangle 4"/>
          <p:cNvSpPr>
            <a:spLocks noGrp="1" noChangeArrowheads="1"/>
          </p:cNvSpPr>
          <p:nvPr>
            <p:ph sz="quarter" idx="13"/>
          </p:nvPr>
        </p:nvSpPr>
        <p:spPr>
          <a:xfrm>
            <a:off x="611560" y="2092396"/>
            <a:ext cx="3730752" cy="4389120"/>
          </a:xfrm>
        </p:spPr>
        <p:txBody>
          <a:bodyPr/>
          <a:lstStyle/>
          <a:p>
            <a:pPr eaLnBrk="1" hangingPunct="1">
              <a:buFontTx/>
              <a:buNone/>
            </a:pPr>
            <a:r>
              <a:rPr lang="en-GB" altLang="en-US" dirty="0"/>
              <a:t>DO:</a:t>
            </a:r>
          </a:p>
          <a:p>
            <a:pPr eaLnBrk="1" hangingPunct="1">
              <a:buFontTx/>
              <a:buNone/>
            </a:pPr>
            <a:r>
              <a:rPr lang="en-GB" altLang="en-US" sz="1800" dirty="0"/>
              <a:t>Listen carefully</a:t>
            </a:r>
          </a:p>
          <a:p>
            <a:pPr eaLnBrk="1" hangingPunct="1">
              <a:buFontTx/>
              <a:buNone/>
            </a:pPr>
            <a:r>
              <a:rPr lang="en-GB" altLang="en-US" sz="1800" dirty="0"/>
              <a:t>Show that you understand that the disclosure is serious to them and do not appear to dismiss it.</a:t>
            </a:r>
          </a:p>
          <a:p>
            <a:pPr eaLnBrk="1" hangingPunct="1">
              <a:buFontTx/>
              <a:buNone/>
            </a:pPr>
            <a:r>
              <a:rPr lang="en-GB" altLang="en-US" sz="1800" dirty="0"/>
              <a:t>Make accurate notes using the child’s words.</a:t>
            </a:r>
          </a:p>
          <a:p>
            <a:pPr eaLnBrk="1" hangingPunct="1">
              <a:buFontTx/>
              <a:buNone/>
            </a:pPr>
            <a:r>
              <a:rPr lang="en-GB" altLang="en-US" sz="1800" dirty="0"/>
              <a:t>Inform the designated person ASAP</a:t>
            </a:r>
          </a:p>
          <a:p>
            <a:pPr eaLnBrk="1" hangingPunct="1">
              <a:buFontTx/>
              <a:buNone/>
            </a:pPr>
            <a:r>
              <a:rPr lang="en-GB" altLang="en-US" sz="1800" dirty="0"/>
              <a:t>Tell the child that they have done the right thing by telling you.</a:t>
            </a:r>
          </a:p>
        </p:txBody>
      </p:sp>
      <p:sp>
        <p:nvSpPr>
          <p:cNvPr id="31748" name="Rectangle 5"/>
          <p:cNvSpPr>
            <a:spLocks noGrp="1" noChangeArrowheads="1"/>
          </p:cNvSpPr>
          <p:nvPr>
            <p:ph sz="quarter" idx="14"/>
          </p:nvPr>
        </p:nvSpPr>
        <p:spPr>
          <a:xfrm>
            <a:off x="4932040" y="2076943"/>
            <a:ext cx="3730752" cy="4389120"/>
          </a:xfrm>
        </p:spPr>
        <p:txBody>
          <a:bodyPr>
            <a:normAutofit fontScale="92500" lnSpcReduction="10000"/>
          </a:bodyPr>
          <a:lstStyle/>
          <a:p>
            <a:pPr eaLnBrk="1" hangingPunct="1">
              <a:buFontTx/>
              <a:buNone/>
            </a:pPr>
            <a:r>
              <a:rPr lang="en-GB" altLang="en-US" dirty="0"/>
              <a:t>DO NOT:</a:t>
            </a:r>
          </a:p>
          <a:p>
            <a:pPr eaLnBrk="1" hangingPunct="1">
              <a:buFontTx/>
              <a:buNone/>
            </a:pPr>
            <a:r>
              <a:rPr lang="en-GB" altLang="en-US" sz="1800" dirty="0"/>
              <a:t>Promise confidentiality</a:t>
            </a:r>
          </a:p>
          <a:p>
            <a:pPr eaLnBrk="1" hangingPunct="1">
              <a:buFontTx/>
              <a:buNone/>
            </a:pPr>
            <a:r>
              <a:rPr lang="en-GB" altLang="en-US" sz="1800" dirty="0"/>
              <a:t>Make promises you may not be able to keep</a:t>
            </a:r>
          </a:p>
          <a:p>
            <a:pPr eaLnBrk="1" hangingPunct="1">
              <a:buFontTx/>
              <a:buNone/>
            </a:pPr>
            <a:r>
              <a:rPr lang="en-GB" altLang="en-US" sz="1800" dirty="0"/>
              <a:t>Investigate the concern yourself</a:t>
            </a:r>
          </a:p>
          <a:p>
            <a:pPr eaLnBrk="1" hangingPunct="1">
              <a:buFontTx/>
              <a:buNone/>
            </a:pPr>
            <a:r>
              <a:rPr lang="en-GB" altLang="en-US" sz="1800" dirty="0"/>
              <a:t>Ask leading questions</a:t>
            </a:r>
          </a:p>
          <a:p>
            <a:pPr eaLnBrk="1" hangingPunct="1">
              <a:buFontTx/>
              <a:buNone/>
            </a:pPr>
            <a:r>
              <a:rPr lang="en-GB" altLang="en-US" sz="1800" dirty="0"/>
              <a:t>Use you own words to describe events/details given to you.</a:t>
            </a:r>
          </a:p>
          <a:p>
            <a:pPr eaLnBrk="1" hangingPunct="1">
              <a:buFontTx/>
              <a:buNone/>
            </a:pPr>
            <a:r>
              <a:rPr lang="en-GB" altLang="en-US" sz="1800" dirty="0"/>
              <a:t>Judge the outcome of what you have been told.</a:t>
            </a:r>
          </a:p>
          <a:p>
            <a:pPr eaLnBrk="1" hangingPunct="1">
              <a:buFontTx/>
              <a:buNone/>
            </a:pPr>
            <a:r>
              <a:rPr lang="en-GB" altLang="en-US" sz="1800" dirty="0"/>
              <a:t>Approach the person/people indicated in the disclosure.</a:t>
            </a:r>
          </a:p>
          <a:p>
            <a:pPr eaLnBrk="1" hangingPunct="1">
              <a:buFontTx/>
              <a:buNone/>
            </a:pPr>
            <a:endParaRPr lang="en-GB" altLang="en-US" sz="1800" dirty="0"/>
          </a:p>
          <a:p>
            <a:pPr>
              <a:buNone/>
            </a:pPr>
            <a:r>
              <a:rPr lang="en-GB" altLang="en-US" sz="1800" dirty="0">
                <a:hlinkClick r:id="rId2"/>
              </a:rPr>
              <a:t>5 r's</a:t>
            </a:r>
            <a:endParaRPr lang="en-GB" altLang="en-US" sz="1800" dirty="0"/>
          </a:p>
          <a:p>
            <a:pPr>
              <a:buNone/>
            </a:pPr>
            <a:endParaRPr lang="en-GB" altLang="en-US" sz="1800" dirty="0"/>
          </a:p>
        </p:txBody>
      </p:sp>
      <p:pic>
        <p:nvPicPr>
          <p:cNvPr id="2" name="Picture 1">
            <a:extLst>
              <a:ext uri="{FF2B5EF4-FFF2-40B4-BE49-F238E27FC236}">
                <a16:creationId xmlns:a16="http://schemas.microsoft.com/office/drawing/2014/main" id="{B6ADBA53-7233-619E-220D-3E1018F724E0}"/>
              </a:ext>
            </a:extLst>
          </p:cNvPr>
          <p:cNvPicPr>
            <a:picLocks noChangeAspect="1"/>
          </p:cNvPicPr>
          <p:nvPr/>
        </p:nvPicPr>
        <p:blipFill>
          <a:blip r:embed="rId3"/>
          <a:stretch>
            <a:fillRect/>
          </a:stretch>
        </p:blipFill>
        <p:spPr>
          <a:xfrm>
            <a:off x="7308304" y="186626"/>
            <a:ext cx="1698501" cy="23998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fade">
                                      <p:cBhvr>
                                        <p:cTn id="7" dur="1000"/>
                                        <p:tgtEl>
                                          <p:spTgt spid="31747">
                                            <p:txEl>
                                              <p:pRg st="0" end="0"/>
                                            </p:txEl>
                                          </p:spTgt>
                                        </p:tgtEl>
                                      </p:cBhvr>
                                    </p:animEffect>
                                    <p:anim calcmode="lin" valueType="num">
                                      <p:cBhvr>
                                        <p:cTn id="8" dur="1000" fill="hold"/>
                                        <p:tgtEl>
                                          <p:spTgt spid="3174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174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1747">
                                            <p:txEl>
                                              <p:pRg st="1" end="1"/>
                                            </p:txEl>
                                          </p:spTgt>
                                        </p:tgtEl>
                                        <p:attrNameLst>
                                          <p:attrName>style.visibility</p:attrName>
                                        </p:attrNameLst>
                                      </p:cBhvr>
                                      <p:to>
                                        <p:strVal val="visible"/>
                                      </p:to>
                                    </p:set>
                                    <p:animEffect transition="in" filter="fade">
                                      <p:cBhvr>
                                        <p:cTn id="12" dur="1000"/>
                                        <p:tgtEl>
                                          <p:spTgt spid="31747">
                                            <p:txEl>
                                              <p:pRg st="1" end="1"/>
                                            </p:txEl>
                                          </p:spTgt>
                                        </p:tgtEl>
                                      </p:cBhvr>
                                    </p:animEffect>
                                    <p:anim calcmode="lin" valueType="num">
                                      <p:cBhvr>
                                        <p:cTn id="13" dur="1000" fill="hold"/>
                                        <p:tgtEl>
                                          <p:spTgt spid="3174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174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1747">
                                            <p:txEl>
                                              <p:pRg st="2" end="2"/>
                                            </p:txEl>
                                          </p:spTgt>
                                        </p:tgtEl>
                                        <p:attrNameLst>
                                          <p:attrName>style.visibility</p:attrName>
                                        </p:attrNameLst>
                                      </p:cBhvr>
                                      <p:to>
                                        <p:strVal val="visible"/>
                                      </p:to>
                                    </p:set>
                                    <p:animEffect transition="in" filter="fade">
                                      <p:cBhvr>
                                        <p:cTn id="17" dur="1000"/>
                                        <p:tgtEl>
                                          <p:spTgt spid="31747">
                                            <p:txEl>
                                              <p:pRg st="2" end="2"/>
                                            </p:txEl>
                                          </p:spTgt>
                                        </p:tgtEl>
                                      </p:cBhvr>
                                    </p:animEffect>
                                    <p:anim calcmode="lin" valueType="num">
                                      <p:cBhvr>
                                        <p:cTn id="18" dur="1000" fill="hold"/>
                                        <p:tgtEl>
                                          <p:spTgt spid="3174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174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1747">
                                            <p:txEl>
                                              <p:pRg st="3" end="3"/>
                                            </p:txEl>
                                          </p:spTgt>
                                        </p:tgtEl>
                                        <p:attrNameLst>
                                          <p:attrName>style.visibility</p:attrName>
                                        </p:attrNameLst>
                                      </p:cBhvr>
                                      <p:to>
                                        <p:strVal val="visible"/>
                                      </p:to>
                                    </p:set>
                                    <p:animEffect transition="in" filter="fade">
                                      <p:cBhvr>
                                        <p:cTn id="22" dur="1000"/>
                                        <p:tgtEl>
                                          <p:spTgt spid="31747">
                                            <p:txEl>
                                              <p:pRg st="3" end="3"/>
                                            </p:txEl>
                                          </p:spTgt>
                                        </p:tgtEl>
                                      </p:cBhvr>
                                    </p:animEffect>
                                    <p:anim calcmode="lin" valueType="num">
                                      <p:cBhvr>
                                        <p:cTn id="23" dur="1000" fill="hold"/>
                                        <p:tgtEl>
                                          <p:spTgt spid="3174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1747">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1747">
                                            <p:txEl>
                                              <p:pRg st="4" end="4"/>
                                            </p:txEl>
                                          </p:spTgt>
                                        </p:tgtEl>
                                        <p:attrNameLst>
                                          <p:attrName>style.visibility</p:attrName>
                                        </p:attrNameLst>
                                      </p:cBhvr>
                                      <p:to>
                                        <p:strVal val="visible"/>
                                      </p:to>
                                    </p:set>
                                    <p:animEffect transition="in" filter="fade">
                                      <p:cBhvr>
                                        <p:cTn id="27" dur="1000"/>
                                        <p:tgtEl>
                                          <p:spTgt spid="31747">
                                            <p:txEl>
                                              <p:pRg st="4" end="4"/>
                                            </p:txEl>
                                          </p:spTgt>
                                        </p:tgtEl>
                                      </p:cBhvr>
                                    </p:animEffect>
                                    <p:anim calcmode="lin" valueType="num">
                                      <p:cBhvr>
                                        <p:cTn id="28" dur="1000" fill="hold"/>
                                        <p:tgtEl>
                                          <p:spTgt spid="31747">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1747">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1747">
                                            <p:txEl>
                                              <p:pRg st="5" end="5"/>
                                            </p:txEl>
                                          </p:spTgt>
                                        </p:tgtEl>
                                        <p:attrNameLst>
                                          <p:attrName>style.visibility</p:attrName>
                                        </p:attrNameLst>
                                      </p:cBhvr>
                                      <p:to>
                                        <p:strVal val="visible"/>
                                      </p:to>
                                    </p:set>
                                    <p:animEffect transition="in" filter="fade">
                                      <p:cBhvr>
                                        <p:cTn id="32" dur="1000"/>
                                        <p:tgtEl>
                                          <p:spTgt spid="31747">
                                            <p:txEl>
                                              <p:pRg st="5" end="5"/>
                                            </p:txEl>
                                          </p:spTgt>
                                        </p:tgtEl>
                                      </p:cBhvr>
                                    </p:animEffect>
                                    <p:anim calcmode="lin" valueType="num">
                                      <p:cBhvr>
                                        <p:cTn id="33" dur="1000" fill="hold"/>
                                        <p:tgtEl>
                                          <p:spTgt spid="31747">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174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1748">
                                            <p:txEl>
                                              <p:pRg st="0" end="0"/>
                                            </p:txEl>
                                          </p:spTgt>
                                        </p:tgtEl>
                                        <p:attrNameLst>
                                          <p:attrName>style.visibility</p:attrName>
                                        </p:attrNameLst>
                                      </p:cBhvr>
                                      <p:to>
                                        <p:strVal val="visible"/>
                                      </p:to>
                                    </p:set>
                                    <p:animEffect transition="in" filter="fade">
                                      <p:cBhvr>
                                        <p:cTn id="39" dur="1000"/>
                                        <p:tgtEl>
                                          <p:spTgt spid="31748">
                                            <p:txEl>
                                              <p:pRg st="0" end="0"/>
                                            </p:txEl>
                                          </p:spTgt>
                                        </p:tgtEl>
                                      </p:cBhvr>
                                    </p:animEffect>
                                    <p:anim calcmode="lin" valueType="num">
                                      <p:cBhvr>
                                        <p:cTn id="40" dur="1000" fill="hold"/>
                                        <p:tgtEl>
                                          <p:spTgt spid="31748">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31748">
                                            <p:txEl>
                                              <p:pRg st="0" end="0"/>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1748">
                                            <p:txEl>
                                              <p:pRg st="1" end="1"/>
                                            </p:txEl>
                                          </p:spTgt>
                                        </p:tgtEl>
                                        <p:attrNameLst>
                                          <p:attrName>style.visibility</p:attrName>
                                        </p:attrNameLst>
                                      </p:cBhvr>
                                      <p:to>
                                        <p:strVal val="visible"/>
                                      </p:to>
                                    </p:set>
                                    <p:animEffect transition="in" filter="fade">
                                      <p:cBhvr>
                                        <p:cTn id="44" dur="1000"/>
                                        <p:tgtEl>
                                          <p:spTgt spid="31748">
                                            <p:txEl>
                                              <p:pRg st="1" end="1"/>
                                            </p:txEl>
                                          </p:spTgt>
                                        </p:tgtEl>
                                      </p:cBhvr>
                                    </p:animEffect>
                                    <p:anim calcmode="lin" valueType="num">
                                      <p:cBhvr>
                                        <p:cTn id="45" dur="1000" fill="hold"/>
                                        <p:tgtEl>
                                          <p:spTgt spid="31748">
                                            <p:txEl>
                                              <p:pRg st="1" end="1"/>
                                            </p:txEl>
                                          </p:spTgt>
                                        </p:tgtEl>
                                        <p:attrNameLst>
                                          <p:attrName>ppt_x</p:attrName>
                                        </p:attrNameLst>
                                      </p:cBhvr>
                                      <p:tavLst>
                                        <p:tav tm="0">
                                          <p:val>
                                            <p:strVal val="#ppt_x"/>
                                          </p:val>
                                        </p:tav>
                                        <p:tav tm="100000">
                                          <p:val>
                                            <p:strVal val="#ppt_x"/>
                                          </p:val>
                                        </p:tav>
                                      </p:tavLst>
                                    </p:anim>
                                    <p:anim calcmode="lin" valueType="num">
                                      <p:cBhvr>
                                        <p:cTn id="46" dur="1000" fill="hold"/>
                                        <p:tgtEl>
                                          <p:spTgt spid="31748">
                                            <p:txEl>
                                              <p:pRg st="1" end="1"/>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1748">
                                            <p:txEl>
                                              <p:pRg st="2" end="2"/>
                                            </p:txEl>
                                          </p:spTgt>
                                        </p:tgtEl>
                                        <p:attrNameLst>
                                          <p:attrName>style.visibility</p:attrName>
                                        </p:attrNameLst>
                                      </p:cBhvr>
                                      <p:to>
                                        <p:strVal val="visible"/>
                                      </p:to>
                                    </p:set>
                                    <p:animEffect transition="in" filter="fade">
                                      <p:cBhvr>
                                        <p:cTn id="49" dur="1000"/>
                                        <p:tgtEl>
                                          <p:spTgt spid="31748">
                                            <p:txEl>
                                              <p:pRg st="2" end="2"/>
                                            </p:txEl>
                                          </p:spTgt>
                                        </p:tgtEl>
                                      </p:cBhvr>
                                    </p:animEffect>
                                    <p:anim calcmode="lin" valueType="num">
                                      <p:cBhvr>
                                        <p:cTn id="50" dur="1000" fill="hold"/>
                                        <p:tgtEl>
                                          <p:spTgt spid="31748">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31748">
                                            <p:txEl>
                                              <p:pRg st="2" end="2"/>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31748">
                                            <p:txEl>
                                              <p:pRg st="3" end="3"/>
                                            </p:txEl>
                                          </p:spTgt>
                                        </p:tgtEl>
                                        <p:attrNameLst>
                                          <p:attrName>style.visibility</p:attrName>
                                        </p:attrNameLst>
                                      </p:cBhvr>
                                      <p:to>
                                        <p:strVal val="visible"/>
                                      </p:to>
                                    </p:set>
                                    <p:animEffect transition="in" filter="fade">
                                      <p:cBhvr>
                                        <p:cTn id="54" dur="1000"/>
                                        <p:tgtEl>
                                          <p:spTgt spid="31748">
                                            <p:txEl>
                                              <p:pRg st="3" end="3"/>
                                            </p:txEl>
                                          </p:spTgt>
                                        </p:tgtEl>
                                      </p:cBhvr>
                                    </p:animEffect>
                                    <p:anim calcmode="lin" valueType="num">
                                      <p:cBhvr>
                                        <p:cTn id="55" dur="1000" fill="hold"/>
                                        <p:tgtEl>
                                          <p:spTgt spid="31748">
                                            <p:txEl>
                                              <p:pRg st="3" end="3"/>
                                            </p:txEl>
                                          </p:spTgt>
                                        </p:tgtEl>
                                        <p:attrNameLst>
                                          <p:attrName>ppt_x</p:attrName>
                                        </p:attrNameLst>
                                      </p:cBhvr>
                                      <p:tavLst>
                                        <p:tav tm="0">
                                          <p:val>
                                            <p:strVal val="#ppt_x"/>
                                          </p:val>
                                        </p:tav>
                                        <p:tav tm="100000">
                                          <p:val>
                                            <p:strVal val="#ppt_x"/>
                                          </p:val>
                                        </p:tav>
                                      </p:tavLst>
                                    </p:anim>
                                    <p:anim calcmode="lin" valueType="num">
                                      <p:cBhvr>
                                        <p:cTn id="56" dur="1000" fill="hold"/>
                                        <p:tgtEl>
                                          <p:spTgt spid="31748">
                                            <p:txEl>
                                              <p:pRg st="3" end="3"/>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31748">
                                            <p:txEl>
                                              <p:pRg st="4" end="4"/>
                                            </p:txEl>
                                          </p:spTgt>
                                        </p:tgtEl>
                                        <p:attrNameLst>
                                          <p:attrName>style.visibility</p:attrName>
                                        </p:attrNameLst>
                                      </p:cBhvr>
                                      <p:to>
                                        <p:strVal val="visible"/>
                                      </p:to>
                                    </p:set>
                                    <p:animEffect transition="in" filter="fade">
                                      <p:cBhvr>
                                        <p:cTn id="59" dur="1000"/>
                                        <p:tgtEl>
                                          <p:spTgt spid="31748">
                                            <p:txEl>
                                              <p:pRg st="4" end="4"/>
                                            </p:txEl>
                                          </p:spTgt>
                                        </p:tgtEl>
                                      </p:cBhvr>
                                    </p:animEffect>
                                    <p:anim calcmode="lin" valueType="num">
                                      <p:cBhvr>
                                        <p:cTn id="60" dur="1000" fill="hold"/>
                                        <p:tgtEl>
                                          <p:spTgt spid="31748">
                                            <p:txEl>
                                              <p:pRg st="4" end="4"/>
                                            </p:txEl>
                                          </p:spTgt>
                                        </p:tgtEl>
                                        <p:attrNameLst>
                                          <p:attrName>ppt_x</p:attrName>
                                        </p:attrNameLst>
                                      </p:cBhvr>
                                      <p:tavLst>
                                        <p:tav tm="0">
                                          <p:val>
                                            <p:strVal val="#ppt_x"/>
                                          </p:val>
                                        </p:tav>
                                        <p:tav tm="100000">
                                          <p:val>
                                            <p:strVal val="#ppt_x"/>
                                          </p:val>
                                        </p:tav>
                                      </p:tavLst>
                                    </p:anim>
                                    <p:anim calcmode="lin" valueType="num">
                                      <p:cBhvr>
                                        <p:cTn id="61" dur="1000" fill="hold"/>
                                        <p:tgtEl>
                                          <p:spTgt spid="31748">
                                            <p:txEl>
                                              <p:pRg st="4" end="4"/>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31748">
                                            <p:txEl>
                                              <p:pRg st="5" end="5"/>
                                            </p:txEl>
                                          </p:spTgt>
                                        </p:tgtEl>
                                        <p:attrNameLst>
                                          <p:attrName>style.visibility</p:attrName>
                                        </p:attrNameLst>
                                      </p:cBhvr>
                                      <p:to>
                                        <p:strVal val="visible"/>
                                      </p:to>
                                    </p:set>
                                    <p:animEffect transition="in" filter="fade">
                                      <p:cBhvr>
                                        <p:cTn id="64" dur="1000"/>
                                        <p:tgtEl>
                                          <p:spTgt spid="31748">
                                            <p:txEl>
                                              <p:pRg st="5" end="5"/>
                                            </p:txEl>
                                          </p:spTgt>
                                        </p:tgtEl>
                                      </p:cBhvr>
                                    </p:animEffect>
                                    <p:anim calcmode="lin" valueType="num">
                                      <p:cBhvr>
                                        <p:cTn id="65" dur="1000" fill="hold"/>
                                        <p:tgtEl>
                                          <p:spTgt spid="31748">
                                            <p:txEl>
                                              <p:pRg st="5" end="5"/>
                                            </p:txEl>
                                          </p:spTgt>
                                        </p:tgtEl>
                                        <p:attrNameLst>
                                          <p:attrName>ppt_x</p:attrName>
                                        </p:attrNameLst>
                                      </p:cBhvr>
                                      <p:tavLst>
                                        <p:tav tm="0">
                                          <p:val>
                                            <p:strVal val="#ppt_x"/>
                                          </p:val>
                                        </p:tav>
                                        <p:tav tm="100000">
                                          <p:val>
                                            <p:strVal val="#ppt_x"/>
                                          </p:val>
                                        </p:tav>
                                      </p:tavLst>
                                    </p:anim>
                                    <p:anim calcmode="lin" valueType="num">
                                      <p:cBhvr>
                                        <p:cTn id="66" dur="1000" fill="hold"/>
                                        <p:tgtEl>
                                          <p:spTgt spid="31748">
                                            <p:txEl>
                                              <p:pRg st="5" end="5"/>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31748">
                                            <p:txEl>
                                              <p:pRg st="6" end="6"/>
                                            </p:txEl>
                                          </p:spTgt>
                                        </p:tgtEl>
                                        <p:attrNameLst>
                                          <p:attrName>style.visibility</p:attrName>
                                        </p:attrNameLst>
                                      </p:cBhvr>
                                      <p:to>
                                        <p:strVal val="visible"/>
                                      </p:to>
                                    </p:set>
                                    <p:animEffect transition="in" filter="fade">
                                      <p:cBhvr>
                                        <p:cTn id="69" dur="1000"/>
                                        <p:tgtEl>
                                          <p:spTgt spid="31748">
                                            <p:txEl>
                                              <p:pRg st="6" end="6"/>
                                            </p:txEl>
                                          </p:spTgt>
                                        </p:tgtEl>
                                      </p:cBhvr>
                                    </p:animEffect>
                                    <p:anim calcmode="lin" valueType="num">
                                      <p:cBhvr>
                                        <p:cTn id="70" dur="1000" fill="hold"/>
                                        <p:tgtEl>
                                          <p:spTgt spid="31748">
                                            <p:txEl>
                                              <p:pRg st="6" end="6"/>
                                            </p:txEl>
                                          </p:spTgt>
                                        </p:tgtEl>
                                        <p:attrNameLst>
                                          <p:attrName>ppt_x</p:attrName>
                                        </p:attrNameLst>
                                      </p:cBhvr>
                                      <p:tavLst>
                                        <p:tav tm="0">
                                          <p:val>
                                            <p:strVal val="#ppt_x"/>
                                          </p:val>
                                        </p:tav>
                                        <p:tav tm="100000">
                                          <p:val>
                                            <p:strVal val="#ppt_x"/>
                                          </p:val>
                                        </p:tav>
                                      </p:tavLst>
                                    </p:anim>
                                    <p:anim calcmode="lin" valueType="num">
                                      <p:cBhvr>
                                        <p:cTn id="71" dur="1000" fill="hold"/>
                                        <p:tgtEl>
                                          <p:spTgt spid="31748">
                                            <p:txEl>
                                              <p:pRg st="6" end="6"/>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31748">
                                            <p:txEl>
                                              <p:pRg st="7" end="7"/>
                                            </p:txEl>
                                          </p:spTgt>
                                        </p:tgtEl>
                                        <p:attrNameLst>
                                          <p:attrName>style.visibility</p:attrName>
                                        </p:attrNameLst>
                                      </p:cBhvr>
                                      <p:to>
                                        <p:strVal val="visible"/>
                                      </p:to>
                                    </p:set>
                                    <p:animEffect transition="in" filter="fade">
                                      <p:cBhvr>
                                        <p:cTn id="74" dur="1000"/>
                                        <p:tgtEl>
                                          <p:spTgt spid="31748">
                                            <p:txEl>
                                              <p:pRg st="7" end="7"/>
                                            </p:txEl>
                                          </p:spTgt>
                                        </p:tgtEl>
                                      </p:cBhvr>
                                    </p:animEffect>
                                    <p:anim calcmode="lin" valueType="num">
                                      <p:cBhvr>
                                        <p:cTn id="75" dur="1000" fill="hold"/>
                                        <p:tgtEl>
                                          <p:spTgt spid="31748">
                                            <p:txEl>
                                              <p:pRg st="7" end="7"/>
                                            </p:txEl>
                                          </p:spTgt>
                                        </p:tgtEl>
                                        <p:attrNameLst>
                                          <p:attrName>ppt_x</p:attrName>
                                        </p:attrNameLst>
                                      </p:cBhvr>
                                      <p:tavLst>
                                        <p:tav tm="0">
                                          <p:val>
                                            <p:strVal val="#ppt_x"/>
                                          </p:val>
                                        </p:tav>
                                        <p:tav tm="100000">
                                          <p:val>
                                            <p:strVal val="#ppt_x"/>
                                          </p:val>
                                        </p:tav>
                                      </p:tavLst>
                                    </p:anim>
                                    <p:anim calcmode="lin" valueType="num">
                                      <p:cBhvr>
                                        <p:cTn id="76" dur="1000" fill="hold"/>
                                        <p:tgtEl>
                                          <p:spTgt spid="31748">
                                            <p:txEl>
                                              <p:pRg st="7" end="7"/>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31748">
                                            <p:txEl>
                                              <p:pRg st="9" end="9"/>
                                            </p:txEl>
                                          </p:spTgt>
                                        </p:tgtEl>
                                        <p:attrNameLst>
                                          <p:attrName>style.visibility</p:attrName>
                                        </p:attrNameLst>
                                      </p:cBhvr>
                                      <p:to>
                                        <p:strVal val="visible"/>
                                      </p:to>
                                    </p:set>
                                    <p:animEffect transition="in" filter="fade">
                                      <p:cBhvr>
                                        <p:cTn id="79" dur="1000"/>
                                        <p:tgtEl>
                                          <p:spTgt spid="31748">
                                            <p:txEl>
                                              <p:pRg st="9" end="9"/>
                                            </p:txEl>
                                          </p:spTgt>
                                        </p:tgtEl>
                                      </p:cBhvr>
                                    </p:animEffect>
                                    <p:anim calcmode="lin" valueType="num">
                                      <p:cBhvr>
                                        <p:cTn id="80" dur="1000" fill="hold"/>
                                        <p:tgtEl>
                                          <p:spTgt spid="31748">
                                            <p:txEl>
                                              <p:pRg st="9" end="9"/>
                                            </p:txEl>
                                          </p:spTgt>
                                        </p:tgtEl>
                                        <p:attrNameLst>
                                          <p:attrName>ppt_x</p:attrName>
                                        </p:attrNameLst>
                                      </p:cBhvr>
                                      <p:tavLst>
                                        <p:tav tm="0">
                                          <p:val>
                                            <p:strVal val="#ppt_x"/>
                                          </p:val>
                                        </p:tav>
                                        <p:tav tm="100000">
                                          <p:val>
                                            <p:strVal val="#ppt_x"/>
                                          </p:val>
                                        </p:tav>
                                      </p:tavLst>
                                    </p:anim>
                                    <p:anim calcmode="lin" valueType="num">
                                      <p:cBhvr>
                                        <p:cTn id="81" dur="1000" fill="hold"/>
                                        <p:tgtEl>
                                          <p:spTgt spid="31748">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92919" y="499533"/>
            <a:ext cx="8079581" cy="913243"/>
          </a:xfrm>
        </p:spPr>
        <p:txBody>
          <a:bodyPr/>
          <a:lstStyle/>
          <a:p>
            <a:pPr eaLnBrk="1" fontAlgn="auto" hangingPunct="1">
              <a:spcAft>
                <a:spcPts val="0"/>
              </a:spcAft>
              <a:defRPr/>
            </a:pPr>
            <a:r>
              <a:rPr lang="en-GB" altLang="en-US" dirty="0"/>
              <a:t>Guidelines</a:t>
            </a:r>
          </a:p>
        </p:txBody>
      </p:sp>
      <p:sp>
        <p:nvSpPr>
          <p:cNvPr id="33795" name="Rectangle 3"/>
          <p:cNvSpPr>
            <a:spLocks noGrp="1" noChangeArrowheads="1"/>
          </p:cNvSpPr>
          <p:nvPr>
            <p:ph idx="1"/>
          </p:nvPr>
        </p:nvSpPr>
        <p:spPr>
          <a:xfrm>
            <a:off x="468318" y="1379924"/>
            <a:ext cx="7467600" cy="5327650"/>
          </a:xfrm>
        </p:spPr>
        <p:txBody>
          <a:bodyPr rtlCol="0">
            <a:normAutofit/>
          </a:bodyPr>
          <a:lstStyle/>
          <a:p>
            <a:pPr eaLnBrk="1" fontAlgn="auto" hangingPunct="1">
              <a:spcAft>
                <a:spcPts val="0"/>
              </a:spcAft>
              <a:buFont typeface="Arial" panose="020B0604020202020204" pitchFamily="34" charset="0"/>
              <a:buChar char="»"/>
              <a:defRPr/>
            </a:pPr>
            <a:r>
              <a:rPr lang="en-GB" altLang="en-US" sz="3200" dirty="0"/>
              <a:t>When dealing with a disclosure:</a:t>
            </a:r>
          </a:p>
          <a:p>
            <a:pPr eaLnBrk="1" fontAlgn="auto" hangingPunct="1">
              <a:spcAft>
                <a:spcPts val="0"/>
              </a:spcAft>
              <a:buFont typeface="Arial" panose="020B0604020202020204" pitchFamily="34" charset="0"/>
              <a:buChar char="»"/>
              <a:defRPr/>
            </a:pPr>
            <a:r>
              <a:rPr lang="en-GB" altLang="en-US" sz="2500" dirty="0"/>
              <a:t>Listen.</a:t>
            </a:r>
          </a:p>
          <a:p>
            <a:pPr eaLnBrk="1" fontAlgn="auto" hangingPunct="1">
              <a:spcAft>
                <a:spcPts val="0"/>
              </a:spcAft>
              <a:buFont typeface="Arial" panose="020B0604020202020204" pitchFamily="34" charset="0"/>
              <a:buChar char="»"/>
              <a:defRPr/>
            </a:pPr>
            <a:r>
              <a:rPr lang="en-GB" altLang="en-US" sz="2500" dirty="0"/>
              <a:t>Reassure.</a:t>
            </a:r>
          </a:p>
          <a:p>
            <a:pPr eaLnBrk="1" fontAlgn="auto" hangingPunct="1">
              <a:spcAft>
                <a:spcPts val="0"/>
              </a:spcAft>
              <a:buFont typeface="Arial" panose="020B0604020202020204" pitchFamily="34" charset="0"/>
              <a:buChar char="»"/>
              <a:defRPr/>
            </a:pPr>
            <a:r>
              <a:rPr lang="en-GB" altLang="en-US" sz="2500" dirty="0"/>
              <a:t>Do not promise confidentiality.</a:t>
            </a:r>
          </a:p>
          <a:p>
            <a:pPr eaLnBrk="1" fontAlgn="auto" hangingPunct="1">
              <a:spcAft>
                <a:spcPts val="0"/>
              </a:spcAft>
              <a:buFont typeface="Arial" panose="020B0604020202020204" pitchFamily="34" charset="0"/>
              <a:buChar char="»"/>
              <a:defRPr/>
            </a:pPr>
            <a:r>
              <a:rPr lang="en-GB" altLang="en-US" sz="2500" dirty="0"/>
              <a:t>Explain that you have to share it to get help.</a:t>
            </a:r>
          </a:p>
          <a:p>
            <a:pPr eaLnBrk="1" fontAlgn="auto" hangingPunct="1">
              <a:spcAft>
                <a:spcPts val="0"/>
              </a:spcAft>
              <a:buFont typeface="Arial" panose="020B0604020202020204" pitchFamily="34" charset="0"/>
              <a:buChar char="»"/>
              <a:defRPr/>
            </a:pPr>
            <a:r>
              <a:rPr lang="en-GB" altLang="en-US" sz="2500" dirty="0"/>
              <a:t>Do not ask leading questions – E.G. “what happened, when did it happen” NOT “did your dad hit you?”</a:t>
            </a:r>
          </a:p>
          <a:p>
            <a:pPr eaLnBrk="1" fontAlgn="auto" hangingPunct="1">
              <a:spcAft>
                <a:spcPts val="0"/>
              </a:spcAft>
              <a:buFont typeface="Arial" panose="020B0604020202020204" pitchFamily="34" charset="0"/>
              <a:buChar char="»"/>
              <a:defRPr/>
            </a:pPr>
            <a:r>
              <a:rPr lang="en-GB" altLang="en-US" sz="2500" dirty="0"/>
              <a:t>Record disclosure – word for word – do not add or take away.</a:t>
            </a:r>
          </a:p>
          <a:p>
            <a:pPr eaLnBrk="1" fontAlgn="auto" hangingPunct="1">
              <a:spcAft>
                <a:spcPts val="0"/>
              </a:spcAft>
              <a:buFont typeface="Arial" panose="020B0604020202020204" pitchFamily="34" charset="0"/>
              <a:buChar char="»"/>
              <a:defRPr/>
            </a:pPr>
            <a:r>
              <a:rPr lang="en-GB" altLang="en-US" sz="2500" dirty="0"/>
              <a:t>Report to CPO.</a:t>
            </a:r>
          </a:p>
          <a:p>
            <a:pPr eaLnBrk="1" fontAlgn="auto" hangingPunct="1">
              <a:spcAft>
                <a:spcPts val="0"/>
              </a:spcAft>
              <a:buFont typeface="Arial" panose="020B0604020202020204" pitchFamily="34" charset="0"/>
              <a:buChar char="»"/>
              <a:defRPr/>
            </a:pPr>
            <a:r>
              <a:rPr lang="en-GB" altLang="en-US" sz="2500" dirty="0"/>
              <a:t>Take advice.</a:t>
            </a:r>
          </a:p>
        </p:txBody>
      </p:sp>
      <p:pic>
        <p:nvPicPr>
          <p:cNvPr id="2" name="Picture 1">
            <a:extLst>
              <a:ext uri="{FF2B5EF4-FFF2-40B4-BE49-F238E27FC236}">
                <a16:creationId xmlns:a16="http://schemas.microsoft.com/office/drawing/2014/main" id="{BD08BA4A-EBD7-79C4-E0E5-6B0884F013C3}"/>
              </a:ext>
            </a:extLst>
          </p:cNvPr>
          <p:cNvPicPr>
            <a:picLocks noChangeAspect="1"/>
          </p:cNvPicPr>
          <p:nvPr/>
        </p:nvPicPr>
        <p:blipFill>
          <a:blip r:embed="rId2"/>
          <a:stretch>
            <a:fillRect/>
          </a:stretch>
        </p:blipFill>
        <p:spPr>
          <a:xfrm>
            <a:off x="6372200" y="478553"/>
            <a:ext cx="2466975"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3795">
                                            <p:txEl>
                                              <p:pRg st="1" end="1"/>
                                            </p:txEl>
                                          </p:spTgt>
                                        </p:tgtEl>
                                        <p:attrNameLst>
                                          <p:attrName>style.visibility</p:attrName>
                                        </p:attrNameLst>
                                      </p:cBhvr>
                                      <p:to>
                                        <p:strVal val="visible"/>
                                      </p:to>
                                    </p:set>
                                    <p:animEffect transition="in" filter="fade">
                                      <p:cBhvr>
                                        <p:cTn id="7" dur="1000"/>
                                        <p:tgtEl>
                                          <p:spTgt spid="33795">
                                            <p:txEl>
                                              <p:pRg st="1" end="1"/>
                                            </p:txEl>
                                          </p:spTgt>
                                        </p:tgtEl>
                                      </p:cBhvr>
                                    </p:animEffect>
                                    <p:anim calcmode="lin" valueType="num">
                                      <p:cBhvr>
                                        <p:cTn id="8" dur="1000" fill="hold"/>
                                        <p:tgtEl>
                                          <p:spTgt spid="3379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3795">
                                            <p:txEl>
                                              <p:pRg st="2" end="2"/>
                                            </p:txEl>
                                          </p:spTgt>
                                        </p:tgtEl>
                                        <p:attrNameLst>
                                          <p:attrName>style.visibility</p:attrName>
                                        </p:attrNameLst>
                                      </p:cBhvr>
                                      <p:to>
                                        <p:strVal val="visible"/>
                                      </p:to>
                                    </p:set>
                                    <p:animEffect transition="in" filter="fade">
                                      <p:cBhvr>
                                        <p:cTn id="14" dur="1000"/>
                                        <p:tgtEl>
                                          <p:spTgt spid="33795">
                                            <p:txEl>
                                              <p:pRg st="2" end="2"/>
                                            </p:txEl>
                                          </p:spTgt>
                                        </p:tgtEl>
                                      </p:cBhvr>
                                    </p:animEffect>
                                    <p:anim calcmode="lin" valueType="num">
                                      <p:cBhvr>
                                        <p:cTn id="15"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379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3795">
                                            <p:txEl>
                                              <p:pRg st="3" end="3"/>
                                            </p:txEl>
                                          </p:spTgt>
                                        </p:tgtEl>
                                        <p:attrNameLst>
                                          <p:attrName>style.visibility</p:attrName>
                                        </p:attrNameLst>
                                      </p:cBhvr>
                                      <p:to>
                                        <p:strVal val="visible"/>
                                      </p:to>
                                    </p:set>
                                    <p:animEffect transition="in" filter="fade">
                                      <p:cBhvr>
                                        <p:cTn id="21" dur="1000"/>
                                        <p:tgtEl>
                                          <p:spTgt spid="33795">
                                            <p:txEl>
                                              <p:pRg st="3" end="3"/>
                                            </p:txEl>
                                          </p:spTgt>
                                        </p:tgtEl>
                                      </p:cBhvr>
                                    </p:animEffect>
                                    <p:anim calcmode="lin" valueType="num">
                                      <p:cBhvr>
                                        <p:cTn id="22" dur="1000" fill="hold"/>
                                        <p:tgtEl>
                                          <p:spTgt spid="3379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379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3795">
                                            <p:txEl>
                                              <p:pRg st="4" end="4"/>
                                            </p:txEl>
                                          </p:spTgt>
                                        </p:tgtEl>
                                        <p:attrNameLst>
                                          <p:attrName>style.visibility</p:attrName>
                                        </p:attrNameLst>
                                      </p:cBhvr>
                                      <p:to>
                                        <p:strVal val="visible"/>
                                      </p:to>
                                    </p:set>
                                    <p:animEffect transition="in" filter="fade">
                                      <p:cBhvr>
                                        <p:cTn id="28" dur="1000"/>
                                        <p:tgtEl>
                                          <p:spTgt spid="33795">
                                            <p:txEl>
                                              <p:pRg st="4" end="4"/>
                                            </p:txEl>
                                          </p:spTgt>
                                        </p:tgtEl>
                                      </p:cBhvr>
                                    </p:animEffect>
                                    <p:anim calcmode="lin" valueType="num">
                                      <p:cBhvr>
                                        <p:cTn id="29" dur="1000" fill="hold"/>
                                        <p:tgtEl>
                                          <p:spTgt spid="3379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379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3795">
                                            <p:txEl>
                                              <p:pRg st="5" end="5"/>
                                            </p:txEl>
                                          </p:spTgt>
                                        </p:tgtEl>
                                        <p:attrNameLst>
                                          <p:attrName>style.visibility</p:attrName>
                                        </p:attrNameLst>
                                      </p:cBhvr>
                                      <p:to>
                                        <p:strVal val="visible"/>
                                      </p:to>
                                    </p:set>
                                    <p:animEffect transition="in" filter="fade">
                                      <p:cBhvr>
                                        <p:cTn id="35" dur="1000"/>
                                        <p:tgtEl>
                                          <p:spTgt spid="33795">
                                            <p:txEl>
                                              <p:pRg st="5" end="5"/>
                                            </p:txEl>
                                          </p:spTgt>
                                        </p:tgtEl>
                                      </p:cBhvr>
                                    </p:animEffect>
                                    <p:anim calcmode="lin" valueType="num">
                                      <p:cBhvr>
                                        <p:cTn id="36" dur="1000" fill="hold"/>
                                        <p:tgtEl>
                                          <p:spTgt spid="33795">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379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3795">
                                            <p:txEl>
                                              <p:pRg st="6" end="6"/>
                                            </p:txEl>
                                          </p:spTgt>
                                        </p:tgtEl>
                                        <p:attrNameLst>
                                          <p:attrName>style.visibility</p:attrName>
                                        </p:attrNameLst>
                                      </p:cBhvr>
                                      <p:to>
                                        <p:strVal val="visible"/>
                                      </p:to>
                                    </p:set>
                                    <p:animEffect transition="in" filter="fade">
                                      <p:cBhvr>
                                        <p:cTn id="42" dur="1000"/>
                                        <p:tgtEl>
                                          <p:spTgt spid="33795">
                                            <p:txEl>
                                              <p:pRg st="6" end="6"/>
                                            </p:txEl>
                                          </p:spTgt>
                                        </p:tgtEl>
                                      </p:cBhvr>
                                    </p:animEffect>
                                    <p:anim calcmode="lin" valueType="num">
                                      <p:cBhvr>
                                        <p:cTn id="43" dur="1000" fill="hold"/>
                                        <p:tgtEl>
                                          <p:spTgt spid="33795">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379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3795">
                                            <p:txEl>
                                              <p:pRg st="7" end="7"/>
                                            </p:txEl>
                                          </p:spTgt>
                                        </p:tgtEl>
                                        <p:attrNameLst>
                                          <p:attrName>style.visibility</p:attrName>
                                        </p:attrNameLst>
                                      </p:cBhvr>
                                      <p:to>
                                        <p:strVal val="visible"/>
                                      </p:to>
                                    </p:set>
                                    <p:animEffect transition="in" filter="fade">
                                      <p:cBhvr>
                                        <p:cTn id="49" dur="1000"/>
                                        <p:tgtEl>
                                          <p:spTgt spid="33795">
                                            <p:txEl>
                                              <p:pRg st="7" end="7"/>
                                            </p:txEl>
                                          </p:spTgt>
                                        </p:tgtEl>
                                      </p:cBhvr>
                                    </p:animEffect>
                                    <p:anim calcmode="lin" valueType="num">
                                      <p:cBhvr>
                                        <p:cTn id="50" dur="1000" fill="hold"/>
                                        <p:tgtEl>
                                          <p:spTgt spid="33795">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379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3795">
                                            <p:txEl>
                                              <p:pRg st="8" end="8"/>
                                            </p:txEl>
                                          </p:spTgt>
                                        </p:tgtEl>
                                        <p:attrNameLst>
                                          <p:attrName>style.visibility</p:attrName>
                                        </p:attrNameLst>
                                      </p:cBhvr>
                                      <p:to>
                                        <p:strVal val="visible"/>
                                      </p:to>
                                    </p:set>
                                    <p:animEffect transition="in" filter="fade">
                                      <p:cBhvr>
                                        <p:cTn id="56" dur="1000"/>
                                        <p:tgtEl>
                                          <p:spTgt spid="33795">
                                            <p:txEl>
                                              <p:pRg st="8" end="8"/>
                                            </p:txEl>
                                          </p:spTgt>
                                        </p:tgtEl>
                                      </p:cBhvr>
                                    </p:animEffect>
                                    <p:anim calcmode="lin" valueType="num">
                                      <p:cBhvr>
                                        <p:cTn id="57" dur="1000" fill="hold"/>
                                        <p:tgtEl>
                                          <p:spTgt spid="33795">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379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67544" y="145749"/>
            <a:ext cx="7239000" cy="1143000"/>
          </a:xfrm>
        </p:spPr>
        <p:txBody>
          <a:bodyPr/>
          <a:lstStyle/>
          <a:p>
            <a:pPr eaLnBrk="1" fontAlgn="auto" hangingPunct="1">
              <a:spcAft>
                <a:spcPts val="0"/>
              </a:spcAft>
              <a:defRPr/>
            </a:pPr>
            <a:r>
              <a:rPr lang="en-GB" altLang="en-US" dirty="0"/>
              <a:t>Protecting Yourself:</a:t>
            </a:r>
          </a:p>
        </p:txBody>
      </p:sp>
      <p:sp>
        <p:nvSpPr>
          <p:cNvPr id="43011" name="Rectangle 3"/>
          <p:cNvSpPr>
            <a:spLocks noGrp="1" noChangeArrowheads="1"/>
          </p:cNvSpPr>
          <p:nvPr>
            <p:ph idx="1"/>
          </p:nvPr>
        </p:nvSpPr>
        <p:spPr>
          <a:xfrm>
            <a:off x="353244" y="2132856"/>
            <a:ext cx="7467600" cy="4419600"/>
          </a:xfrm>
        </p:spPr>
        <p:txBody>
          <a:bodyPr/>
          <a:lstStyle/>
          <a:p>
            <a:pPr eaLnBrk="1" hangingPunct="1"/>
            <a:r>
              <a:rPr lang="en-GB" altLang="en-US" dirty="0"/>
              <a:t>Staff vulnerability to misunderstandings or false accusations:</a:t>
            </a:r>
          </a:p>
          <a:p>
            <a:pPr eaLnBrk="1" hangingPunct="1">
              <a:buFontTx/>
              <a:buNone/>
            </a:pPr>
            <a:r>
              <a:rPr lang="en-GB" altLang="en-US" dirty="0"/>
              <a:t>		</a:t>
            </a:r>
            <a:r>
              <a:rPr lang="en-GB" altLang="en-US" sz="2000" dirty="0"/>
              <a:t>Follow  policies and procedures.</a:t>
            </a:r>
          </a:p>
          <a:p>
            <a:pPr eaLnBrk="1" hangingPunct="1">
              <a:buFontTx/>
              <a:buNone/>
            </a:pPr>
            <a:r>
              <a:rPr lang="en-GB" altLang="en-US" sz="2000" dirty="0"/>
              <a:t>		Never stay on your own with a child in a private place.</a:t>
            </a:r>
          </a:p>
          <a:p>
            <a:pPr eaLnBrk="1" hangingPunct="1">
              <a:buFontTx/>
              <a:buNone/>
            </a:pPr>
            <a:r>
              <a:rPr lang="en-GB" altLang="en-US" sz="2000" dirty="0"/>
              <a:t>		If a child has an injury or an accident, always have another   </a:t>
            </a:r>
          </a:p>
          <a:p>
            <a:pPr eaLnBrk="1" hangingPunct="1">
              <a:buFontTx/>
              <a:buNone/>
            </a:pPr>
            <a:r>
              <a:rPr lang="en-GB" altLang="en-US" sz="2000" dirty="0"/>
              <a:t>                adult present when assessing or treating.</a:t>
            </a:r>
          </a:p>
          <a:p>
            <a:pPr eaLnBrk="1" hangingPunct="1">
              <a:buFontTx/>
              <a:buNone/>
            </a:pPr>
            <a:r>
              <a:rPr lang="en-GB" altLang="en-US" sz="2000" dirty="0"/>
              <a:t>		Leave doors open – where appropriate.</a:t>
            </a:r>
          </a:p>
          <a:p>
            <a:pPr eaLnBrk="1" hangingPunct="1">
              <a:buFontTx/>
              <a:buNone/>
            </a:pPr>
            <a:r>
              <a:rPr lang="en-GB" altLang="en-US" sz="2000" dirty="0"/>
              <a:t>		Ask a child if they are happy for you to look at an injury or </a:t>
            </a:r>
          </a:p>
          <a:p>
            <a:pPr eaLnBrk="1" hangingPunct="1">
              <a:buFontTx/>
              <a:buNone/>
            </a:pPr>
            <a:r>
              <a:rPr lang="en-GB" altLang="en-US" sz="2000" dirty="0"/>
              <a:t>                rash.</a:t>
            </a:r>
          </a:p>
          <a:p>
            <a:pPr eaLnBrk="1" hangingPunct="1">
              <a:buFontTx/>
              <a:buNone/>
            </a:pPr>
            <a:r>
              <a:rPr lang="en-GB" altLang="en-US" sz="2000" dirty="0"/>
              <a:t>		Avoid physical contact.</a:t>
            </a:r>
          </a:p>
          <a:p>
            <a:pPr eaLnBrk="1" hangingPunct="1">
              <a:buFontTx/>
              <a:buNone/>
            </a:pPr>
            <a:endParaRPr lang="en-GB" altLang="en-US" sz="2000" dirty="0"/>
          </a:p>
        </p:txBody>
      </p:sp>
      <p:pic>
        <p:nvPicPr>
          <p:cNvPr id="2" name="Picture 1">
            <a:extLst>
              <a:ext uri="{FF2B5EF4-FFF2-40B4-BE49-F238E27FC236}">
                <a16:creationId xmlns:a16="http://schemas.microsoft.com/office/drawing/2014/main" id="{6E857C64-B14C-D789-FAB8-33D7FA26FAFA}"/>
              </a:ext>
            </a:extLst>
          </p:cNvPr>
          <p:cNvPicPr>
            <a:picLocks noChangeAspect="1"/>
          </p:cNvPicPr>
          <p:nvPr/>
        </p:nvPicPr>
        <p:blipFill>
          <a:blip r:embed="rId2"/>
          <a:stretch>
            <a:fillRect/>
          </a:stretch>
        </p:blipFill>
        <p:spPr>
          <a:xfrm>
            <a:off x="6411144" y="305544"/>
            <a:ext cx="25908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3011">
                                            <p:txEl>
                                              <p:pRg st="1" end="1"/>
                                            </p:txEl>
                                          </p:spTgt>
                                        </p:tgtEl>
                                        <p:attrNameLst>
                                          <p:attrName>style.visibility</p:attrName>
                                        </p:attrNameLst>
                                      </p:cBhvr>
                                      <p:to>
                                        <p:strVal val="visible"/>
                                      </p:to>
                                    </p:set>
                                    <p:animEffect transition="in" filter="fade">
                                      <p:cBhvr>
                                        <p:cTn id="7" dur="1000"/>
                                        <p:tgtEl>
                                          <p:spTgt spid="43011">
                                            <p:txEl>
                                              <p:pRg st="1" end="1"/>
                                            </p:txEl>
                                          </p:spTgt>
                                        </p:tgtEl>
                                      </p:cBhvr>
                                    </p:animEffect>
                                    <p:anim calcmode="lin" valueType="num">
                                      <p:cBhvr>
                                        <p:cTn id="8" dur="10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30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3011">
                                            <p:txEl>
                                              <p:pRg st="2" end="2"/>
                                            </p:txEl>
                                          </p:spTgt>
                                        </p:tgtEl>
                                        <p:attrNameLst>
                                          <p:attrName>style.visibility</p:attrName>
                                        </p:attrNameLst>
                                      </p:cBhvr>
                                      <p:to>
                                        <p:strVal val="visible"/>
                                      </p:to>
                                    </p:set>
                                    <p:animEffect transition="in" filter="fade">
                                      <p:cBhvr>
                                        <p:cTn id="14" dur="1000"/>
                                        <p:tgtEl>
                                          <p:spTgt spid="43011">
                                            <p:txEl>
                                              <p:pRg st="2" end="2"/>
                                            </p:txEl>
                                          </p:spTgt>
                                        </p:tgtEl>
                                      </p:cBhvr>
                                    </p:animEffect>
                                    <p:anim calcmode="lin" valueType="num">
                                      <p:cBhvr>
                                        <p:cTn id="15"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30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3011">
                                            <p:txEl>
                                              <p:pRg st="3" end="3"/>
                                            </p:txEl>
                                          </p:spTgt>
                                        </p:tgtEl>
                                        <p:attrNameLst>
                                          <p:attrName>style.visibility</p:attrName>
                                        </p:attrNameLst>
                                      </p:cBhvr>
                                      <p:to>
                                        <p:strVal val="visible"/>
                                      </p:to>
                                    </p:set>
                                    <p:animEffect transition="in" filter="fade">
                                      <p:cBhvr>
                                        <p:cTn id="21" dur="1000"/>
                                        <p:tgtEl>
                                          <p:spTgt spid="43011">
                                            <p:txEl>
                                              <p:pRg st="3" end="3"/>
                                            </p:txEl>
                                          </p:spTgt>
                                        </p:tgtEl>
                                      </p:cBhvr>
                                    </p:animEffect>
                                    <p:anim calcmode="lin" valueType="num">
                                      <p:cBhvr>
                                        <p:cTn id="22" dur="10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3011">
                                            <p:txEl>
                                              <p:pRg st="3" end="3"/>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43011">
                                            <p:txEl>
                                              <p:pRg st="4" end="4"/>
                                            </p:txEl>
                                          </p:spTgt>
                                        </p:tgtEl>
                                        <p:attrNameLst>
                                          <p:attrName>style.visibility</p:attrName>
                                        </p:attrNameLst>
                                      </p:cBhvr>
                                      <p:to>
                                        <p:strVal val="visible"/>
                                      </p:to>
                                    </p:set>
                                    <p:animEffect transition="in" filter="fade">
                                      <p:cBhvr>
                                        <p:cTn id="26" dur="1000"/>
                                        <p:tgtEl>
                                          <p:spTgt spid="43011">
                                            <p:txEl>
                                              <p:pRg st="4" end="4"/>
                                            </p:txEl>
                                          </p:spTgt>
                                        </p:tgtEl>
                                      </p:cBhvr>
                                    </p:animEffect>
                                    <p:anim calcmode="lin" valueType="num">
                                      <p:cBhvr>
                                        <p:cTn id="27" dur="10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430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3011">
                                            <p:txEl>
                                              <p:pRg st="5" end="5"/>
                                            </p:txEl>
                                          </p:spTgt>
                                        </p:tgtEl>
                                        <p:attrNameLst>
                                          <p:attrName>style.visibility</p:attrName>
                                        </p:attrNameLst>
                                      </p:cBhvr>
                                      <p:to>
                                        <p:strVal val="visible"/>
                                      </p:to>
                                    </p:set>
                                    <p:animEffect transition="in" filter="fade">
                                      <p:cBhvr>
                                        <p:cTn id="33" dur="1000"/>
                                        <p:tgtEl>
                                          <p:spTgt spid="43011">
                                            <p:txEl>
                                              <p:pRg st="5" end="5"/>
                                            </p:txEl>
                                          </p:spTgt>
                                        </p:tgtEl>
                                      </p:cBhvr>
                                    </p:animEffect>
                                    <p:anim calcmode="lin" valueType="num">
                                      <p:cBhvr>
                                        <p:cTn id="34" dur="10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4301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43011">
                                            <p:txEl>
                                              <p:pRg st="6" end="6"/>
                                            </p:txEl>
                                          </p:spTgt>
                                        </p:tgtEl>
                                        <p:attrNameLst>
                                          <p:attrName>style.visibility</p:attrName>
                                        </p:attrNameLst>
                                      </p:cBhvr>
                                      <p:to>
                                        <p:strVal val="visible"/>
                                      </p:to>
                                    </p:set>
                                    <p:animEffect transition="in" filter="fade">
                                      <p:cBhvr>
                                        <p:cTn id="40" dur="1000"/>
                                        <p:tgtEl>
                                          <p:spTgt spid="43011">
                                            <p:txEl>
                                              <p:pRg st="6" end="6"/>
                                            </p:txEl>
                                          </p:spTgt>
                                        </p:tgtEl>
                                      </p:cBhvr>
                                    </p:animEffect>
                                    <p:anim calcmode="lin" valueType="num">
                                      <p:cBhvr>
                                        <p:cTn id="41"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43011">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43011">
                                            <p:txEl>
                                              <p:pRg st="7" end="7"/>
                                            </p:txEl>
                                          </p:spTgt>
                                        </p:tgtEl>
                                        <p:attrNameLst>
                                          <p:attrName>style.visibility</p:attrName>
                                        </p:attrNameLst>
                                      </p:cBhvr>
                                      <p:to>
                                        <p:strVal val="visible"/>
                                      </p:to>
                                    </p:set>
                                    <p:animEffect transition="in" filter="fade">
                                      <p:cBhvr>
                                        <p:cTn id="45" dur="1000"/>
                                        <p:tgtEl>
                                          <p:spTgt spid="43011">
                                            <p:txEl>
                                              <p:pRg st="7" end="7"/>
                                            </p:txEl>
                                          </p:spTgt>
                                        </p:tgtEl>
                                      </p:cBhvr>
                                    </p:animEffect>
                                    <p:anim calcmode="lin" valueType="num">
                                      <p:cBhvr>
                                        <p:cTn id="46" dur="1000" fill="hold"/>
                                        <p:tgtEl>
                                          <p:spTgt spid="43011">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4301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43011">
                                            <p:txEl>
                                              <p:pRg st="8" end="8"/>
                                            </p:txEl>
                                          </p:spTgt>
                                        </p:tgtEl>
                                        <p:attrNameLst>
                                          <p:attrName>style.visibility</p:attrName>
                                        </p:attrNameLst>
                                      </p:cBhvr>
                                      <p:to>
                                        <p:strVal val="visible"/>
                                      </p:to>
                                    </p:set>
                                    <p:animEffect transition="in" filter="fade">
                                      <p:cBhvr>
                                        <p:cTn id="52" dur="1000"/>
                                        <p:tgtEl>
                                          <p:spTgt spid="43011">
                                            <p:txEl>
                                              <p:pRg st="8" end="8"/>
                                            </p:txEl>
                                          </p:spTgt>
                                        </p:tgtEl>
                                      </p:cBhvr>
                                    </p:animEffect>
                                    <p:anim calcmode="lin" valueType="num">
                                      <p:cBhvr>
                                        <p:cTn id="53" dur="1000" fill="hold"/>
                                        <p:tgtEl>
                                          <p:spTgt spid="43011">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4301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2"/>
          <p:cNvSpPr>
            <a:spLocks noGrp="1"/>
          </p:cNvSpPr>
          <p:nvPr>
            <p:ph idx="1"/>
          </p:nvPr>
        </p:nvSpPr>
        <p:spPr/>
        <p:txBody>
          <a:bodyPr/>
          <a:lstStyle/>
          <a:p>
            <a:pPr algn="just" eaLnBrk="1" hangingPunct="1"/>
            <a:r>
              <a:rPr lang="en-GB" altLang="en-US" dirty="0">
                <a:solidFill>
                  <a:schemeClr val="tx1"/>
                </a:solidFill>
              </a:rPr>
              <a:t>1989 - The </a:t>
            </a:r>
            <a:r>
              <a:rPr lang="en-GB" altLang="en-US" b="1" dirty="0">
                <a:solidFill>
                  <a:schemeClr val="tx1"/>
                </a:solidFill>
                <a:hlinkClick r:id="rId2"/>
              </a:rPr>
              <a:t>Children Act 1989</a:t>
            </a:r>
            <a:r>
              <a:rPr lang="en-GB" altLang="en-US" b="1" dirty="0">
                <a:solidFill>
                  <a:schemeClr val="tx1"/>
                </a:solidFill>
              </a:rPr>
              <a:t> </a:t>
            </a:r>
            <a:r>
              <a:rPr lang="en-GB" altLang="en-US" dirty="0">
                <a:solidFill>
                  <a:schemeClr val="tx1"/>
                </a:solidFill>
              </a:rPr>
              <a:t>comes into force.</a:t>
            </a:r>
          </a:p>
          <a:p>
            <a:pPr algn="just" eaLnBrk="1" hangingPunct="1"/>
            <a:r>
              <a:rPr lang="en-GB" altLang="en-US" dirty="0">
                <a:solidFill>
                  <a:schemeClr val="tx1"/>
                </a:solidFill>
              </a:rPr>
              <a:t>This covers family proceedings, local authority support, care and supervision, protection of children, community homes, voluntary homes and voluntary organisations, registered children's homes, private arrangements for fostering children, child minding and day care, and Secretary of State's supervisory functions and responsibilities.</a:t>
            </a:r>
          </a:p>
          <a:p>
            <a:pPr eaLnBrk="1" hangingPunct="1"/>
            <a:endParaRPr lang="en-GB" altLang="en-US" dirty="0"/>
          </a:p>
        </p:txBody>
      </p:sp>
      <p:pic>
        <p:nvPicPr>
          <p:cNvPr id="3" name="Picture 2">
            <a:extLst>
              <a:ext uri="{FF2B5EF4-FFF2-40B4-BE49-F238E27FC236}">
                <a16:creationId xmlns:a16="http://schemas.microsoft.com/office/drawing/2014/main" id="{5C9ED357-899E-1F1D-FFD5-8CB92351EE9A}"/>
              </a:ext>
            </a:extLst>
          </p:cNvPr>
          <p:cNvPicPr>
            <a:picLocks noChangeAspect="1"/>
          </p:cNvPicPr>
          <p:nvPr/>
        </p:nvPicPr>
        <p:blipFill>
          <a:blip r:embed="rId3"/>
          <a:stretch>
            <a:fillRect/>
          </a:stretch>
        </p:blipFill>
        <p:spPr>
          <a:xfrm>
            <a:off x="6891480" y="332656"/>
            <a:ext cx="1781175"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fade">
                                      <p:cBhvr>
                                        <p:cTn id="7" dur="1000"/>
                                        <p:tgtEl>
                                          <p:spTgt spid="32771">
                                            <p:txEl>
                                              <p:pRg st="0" end="0"/>
                                            </p:txEl>
                                          </p:spTgt>
                                        </p:tgtEl>
                                      </p:cBhvr>
                                    </p:animEffect>
                                    <p:anim calcmode="lin" valueType="num">
                                      <p:cBhvr>
                                        <p:cTn id="8" dur="10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27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771">
                                            <p:txEl>
                                              <p:pRg st="1" end="1"/>
                                            </p:txEl>
                                          </p:spTgt>
                                        </p:tgtEl>
                                        <p:attrNameLst>
                                          <p:attrName>style.visibility</p:attrName>
                                        </p:attrNameLst>
                                      </p:cBhvr>
                                      <p:to>
                                        <p:strVal val="visible"/>
                                      </p:to>
                                    </p:set>
                                    <p:animEffect transition="in" filter="fade">
                                      <p:cBhvr>
                                        <p:cTn id="14" dur="1000"/>
                                        <p:tgtEl>
                                          <p:spTgt spid="32771">
                                            <p:txEl>
                                              <p:pRg st="1" end="1"/>
                                            </p:txEl>
                                          </p:spTgt>
                                        </p:tgtEl>
                                      </p:cBhvr>
                                    </p:animEffect>
                                    <p:anim calcmode="lin" valueType="num">
                                      <p:cBhvr>
                                        <p:cTn id="15" dur="10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277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fontAlgn="auto" hangingPunct="1">
              <a:spcAft>
                <a:spcPts val="0"/>
              </a:spcAft>
              <a:defRPr/>
            </a:pPr>
            <a:r>
              <a:rPr lang="en-US" altLang="en-US"/>
              <a:t>Useful Contacts:</a:t>
            </a:r>
          </a:p>
        </p:txBody>
      </p:sp>
      <p:sp>
        <p:nvSpPr>
          <p:cNvPr id="44035" name="Rectangle 3"/>
          <p:cNvSpPr>
            <a:spLocks noGrp="1" noChangeArrowheads="1"/>
          </p:cNvSpPr>
          <p:nvPr>
            <p:ph idx="1"/>
          </p:nvPr>
        </p:nvSpPr>
        <p:spPr/>
        <p:txBody>
          <a:bodyPr/>
          <a:lstStyle/>
          <a:p>
            <a:pPr eaLnBrk="1" hangingPunct="1"/>
            <a:r>
              <a:rPr lang="en-US" altLang="en-US" dirty="0"/>
              <a:t>Kidscape – www.kidscape.org.uk</a:t>
            </a:r>
          </a:p>
          <a:p>
            <a:pPr eaLnBrk="1" hangingPunct="1"/>
            <a:r>
              <a:rPr lang="en-US" altLang="en-US" dirty="0"/>
              <a:t>NSPCC – www.nspcc.org.uk</a:t>
            </a:r>
          </a:p>
          <a:p>
            <a:pPr eaLnBrk="1" hangingPunct="1"/>
            <a:r>
              <a:rPr lang="en-US" altLang="en-US" dirty="0" err="1"/>
              <a:t>Barnardo’s</a:t>
            </a:r>
            <a:r>
              <a:rPr lang="en-US" altLang="en-US" dirty="0"/>
              <a:t> – www.barnardos.org.uk</a:t>
            </a:r>
          </a:p>
          <a:p>
            <a:pPr eaLnBrk="1" hangingPunct="1"/>
            <a:r>
              <a:rPr lang="en-US" altLang="en-US" dirty="0" err="1"/>
              <a:t>Childline</a:t>
            </a:r>
            <a:r>
              <a:rPr lang="en-US" altLang="en-US" dirty="0"/>
              <a:t> – www.childline.org.uk</a:t>
            </a:r>
          </a:p>
          <a:p>
            <a:pPr eaLnBrk="1" hangingPunct="1"/>
            <a:r>
              <a:rPr lang="en-US" altLang="en-US" dirty="0"/>
              <a:t>Save The Children – www.savethechildren.org.uk</a:t>
            </a:r>
          </a:p>
          <a:p>
            <a:pPr eaLnBrk="1" hangingPunct="1"/>
            <a:r>
              <a:rPr lang="en-US" altLang="en-US" dirty="0"/>
              <a:t>Action For Children – www.actionforchildren.org.uk</a:t>
            </a:r>
          </a:p>
          <a:p>
            <a:pPr eaLnBrk="1" hangingPunct="1"/>
            <a:endParaRPr lang="en-US" altLang="en-US" dirty="0"/>
          </a:p>
          <a:p>
            <a:pPr eaLnBrk="1" hangingPunct="1"/>
            <a:endParaRPr lang="en-US" altLang="en-US" dirty="0"/>
          </a:p>
        </p:txBody>
      </p:sp>
      <p:pic>
        <p:nvPicPr>
          <p:cNvPr id="2" name="Picture 1">
            <a:extLst>
              <a:ext uri="{FF2B5EF4-FFF2-40B4-BE49-F238E27FC236}">
                <a16:creationId xmlns:a16="http://schemas.microsoft.com/office/drawing/2014/main" id="{50326898-414C-EB95-8B7E-3879B1842EC7}"/>
              </a:ext>
            </a:extLst>
          </p:cNvPr>
          <p:cNvPicPr>
            <a:picLocks noChangeAspect="1"/>
          </p:cNvPicPr>
          <p:nvPr/>
        </p:nvPicPr>
        <p:blipFill>
          <a:blip r:embed="rId2"/>
          <a:stretch>
            <a:fillRect/>
          </a:stretch>
        </p:blipFill>
        <p:spPr>
          <a:xfrm>
            <a:off x="6660232" y="1098422"/>
            <a:ext cx="1638300" cy="1714500"/>
          </a:xfrm>
          <a:prstGeom prst="rect">
            <a:avLst/>
          </a:prstGeom>
        </p:spPr>
      </p:pic>
    </p:spTree>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TM03457491[[fn=Metropolitan]]</Template>
  <TotalTime>0</TotalTime>
  <Words>3917</Words>
  <Application>Microsoft Office PowerPoint</Application>
  <PresentationFormat>On-screen Show (4:3)</PresentationFormat>
  <Paragraphs>449</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Calibri Light</vt:lpstr>
      <vt:lpstr>Metropolitan</vt:lpstr>
      <vt:lpstr>Children, Young People and Families   BMHP5004 Session 8 Safeguarding children </vt:lpstr>
      <vt:lpstr>Aims of Today:</vt:lpstr>
      <vt:lpstr>What is safeguarding?</vt:lpstr>
      <vt:lpstr>Safeguarding Children Includes:</vt:lpstr>
      <vt:lpstr>What is Significant Harm?</vt:lpstr>
      <vt:lpstr>Child abuse;</vt:lpstr>
      <vt:lpstr>Website to support your assignments – data including content on covid.  https://learning.nspcc.org.uk/statistics-child-abuse#skip-to-content </vt:lpstr>
      <vt:lpstr>What is Abuse? </vt:lpstr>
      <vt:lpstr>What is Abuse? </vt:lpstr>
      <vt:lpstr>What is Abuse? </vt:lpstr>
      <vt:lpstr>What is Abuse? </vt:lpstr>
      <vt:lpstr>What is Abuse? </vt:lpstr>
      <vt:lpstr>Experiences of abuse;</vt:lpstr>
      <vt:lpstr>Physical Abuse: (all following slides from 2020)</vt:lpstr>
      <vt:lpstr>Physical Abuse:</vt:lpstr>
      <vt:lpstr>Physical Abuse:</vt:lpstr>
      <vt:lpstr>Physical Abuse</vt:lpstr>
      <vt:lpstr>Emotional Abuse:</vt:lpstr>
      <vt:lpstr>Emotional Abuse:</vt:lpstr>
      <vt:lpstr>Emotional Abuse:</vt:lpstr>
      <vt:lpstr>Emotional Abuse:</vt:lpstr>
      <vt:lpstr>Domestic Abuse:</vt:lpstr>
      <vt:lpstr>Domestic Abuse:</vt:lpstr>
      <vt:lpstr>Sexual Abuse:</vt:lpstr>
      <vt:lpstr>Sexual Abuse:</vt:lpstr>
      <vt:lpstr>Sexual Abuse:</vt:lpstr>
      <vt:lpstr>Neglect:</vt:lpstr>
      <vt:lpstr>Neglect:</vt:lpstr>
      <vt:lpstr>Child deaths in the UK (up to Dec 21) </vt:lpstr>
      <vt:lpstr>Question?</vt:lpstr>
      <vt:lpstr>Factors that might increase vulnerability of Children, Young People and Families… </vt:lpstr>
      <vt:lpstr>Question?</vt:lpstr>
      <vt:lpstr>Safeguarding Responsibility as professionals;</vt:lpstr>
      <vt:lpstr>Safeguarding Responsibility as professionals;</vt:lpstr>
      <vt:lpstr>Safeguarding Responsibility as professionals;</vt:lpstr>
      <vt:lpstr>What can and should you do?</vt:lpstr>
      <vt:lpstr>GOLDEN RULES If in doubt ask for advice.  If in doubt make a referral.</vt:lpstr>
      <vt:lpstr>Guidelines</vt:lpstr>
      <vt:lpstr>Protecting Yourself:</vt:lpstr>
      <vt:lpstr>PowerPoint Presentation</vt:lpstr>
      <vt:lpstr>Useful Contacts:</vt:lpstr>
    </vt:vector>
  </TitlesOfParts>
  <Company>Newport City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children</dc:title>
  <dc:creator>trajoh</dc:creator>
  <cp:lastModifiedBy>Colin Barr</cp:lastModifiedBy>
  <cp:revision>54</cp:revision>
  <dcterms:created xsi:type="dcterms:W3CDTF">2011-04-11T08:59:52Z</dcterms:created>
  <dcterms:modified xsi:type="dcterms:W3CDTF">2023-07-04T12:16:25Z</dcterms:modified>
</cp:coreProperties>
</file>