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0"/>
  </p:notesMasterIdLst>
  <p:sldIdLst>
    <p:sldId id="281" r:id="rId3"/>
    <p:sldId id="282" r:id="rId4"/>
    <p:sldId id="286" r:id="rId5"/>
    <p:sldId id="287" r:id="rId6"/>
    <p:sldId id="289" r:id="rId7"/>
    <p:sldId id="290" r:id="rId8"/>
    <p:sldId id="303" r:id="rId9"/>
    <p:sldId id="304" r:id="rId10"/>
    <p:sldId id="305" r:id="rId11"/>
    <p:sldId id="306" r:id="rId12"/>
    <p:sldId id="295" r:id="rId13"/>
    <p:sldId id="297" r:id="rId14"/>
    <p:sldId id="298" r:id="rId15"/>
    <p:sldId id="299" r:id="rId16"/>
    <p:sldId id="300" r:id="rId17"/>
    <p:sldId id="301" r:id="rId18"/>
    <p:sldId id="302" r:id="rId19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59" autoAdjust="0"/>
    <p:restoredTop sz="65315" autoAdjust="0"/>
  </p:normalViewPr>
  <p:slideViewPr>
    <p:cSldViewPr snapToGrid="0">
      <p:cViewPr varScale="1">
        <p:scale>
          <a:sx n="37" d="100"/>
          <a:sy n="37" d="100"/>
        </p:scale>
        <p:origin x="1330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9D267-CF89-46CD-92A3-9D45F1E58C41}" type="datetimeFigureOut">
              <a:rPr lang="en-GB" smtClean="0"/>
              <a:t>27/09/2020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84FE0-78DB-4804-A96B-AC45080AD2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048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848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E860932-3A13-4C32-ADD6-97730C5C750A}" type="slidenum">
              <a:rPr lang="cy-GB" altLang="en-US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cy-GB" altLang="en-US">
              <a:latin typeface="Arial" panose="020B0604020202020204" pitchFamily="34" charset="0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03200" y="795338"/>
            <a:ext cx="7073900" cy="3979862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66239" y="5039842"/>
            <a:ext cx="5334578" cy="477682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238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84FE0-78DB-4804-A96B-AC45080AD2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018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F2F01-A734-4FFF-8371-151D24FE818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1348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84FE0-78DB-4804-A96B-AC45080AD2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9383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84FE0-78DB-4804-A96B-AC45080AD22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626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84FE0-78DB-4804-A96B-AC45080AD22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4735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84FE0-78DB-4804-A96B-AC45080AD22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7578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84FE0-78DB-4804-A96B-AC45080AD22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188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084FE0-78DB-4804-A96B-AC45080AD22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157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D90A1A-4CC4-4FF6-97CF-D95C5640CBE0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prstClr val="black"/>
                </a:solidFill>
                <a:latin typeface="Myriad Pro"/>
                <a:ea typeface="ＭＳ Ｐゴシック" charset="-128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ＭＳ Ｐゴシック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B4A36C-A7AC-49FF-B3CF-315D44E988E4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9320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E9C3403-B4C4-4FA5-9BEC-A4661B07DE28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prstClr val="black"/>
                </a:solidFill>
                <a:latin typeface="Myriad Pro"/>
                <a:ea typeface="ＭＳ Ｐゴシック" charset="-128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ＭＳ Ｐゴシック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5834A9-B3EE-4991-80BF-19A816547566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455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5F4669-B95B-4775-9E2B-32675DB033C5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035BC0-C93D-4F7B-9ABE-71DC4E3337F5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2995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79D1F4-B159-4E75-A2FB-794A362795E9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E31916-C52B-4D3D-B9E4-3B9522F85985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5289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A137CE-EC32-4C82-B84F-3C4BA8C22634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001E46-35D9-4929-8848-54B8AF64753E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2091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798694-5E11-4C22-AF23-49EB4CF56AE7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C24F21-ABB8-4609-92CE-5E6E9298936D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3304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2B4A33-2B9D-4AEF-BF17-55286B379ACF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8B74F-A685-40DD-8924-39E279FCED3B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275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ED0687A-AEDE-40E5-80CA-216BD12C4EA3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193D2E-FCCE-417D-AB19-8B5966EDD48A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4365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7FD6B4-1799-4024-B807-8B94078E0024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C6FD6C-EE77-4364-AF1D-B0342A6C371E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6149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5B5C87-DEC0-4FD5-8A87-E6086476E3B8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CC6E72-7B9E-4A70-A87A-55AB15D402AF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4999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EB97BAF-2236-4728-A82D-B9BEA3817781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DAC2DB-9D75-4926-B1D0-28DCE41D7294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825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75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2369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727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2753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7557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2869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6706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2178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872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130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5879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5624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4639"/>
            <a:ext cx="10968567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E1969-B299-4B54-A9D9-68690064E41D}" type="slidenum">
              <a:rPr lang="cy-GB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y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1270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Times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E9C3403-B4C4-4FA5-9BEC-A4661B07DE28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" charset="0"/>
                <a:ea typeface="ＭＳ Ｐゴシック" charset="-128"/>
                <a:cs typeface="+mn-cs"/>
              </a:rPr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" charset="0"/>
              <a:ea typeface="ＭＳ Ｐゴシック" charset="-128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prstClr val="black"/>
                </a:solidFill>
                <a:latin typeface="Myriad Pro"/>
                <a:ea typeface="ＭＳ Ｐゴシック" charset="-128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ＭＳ Ｐゴシック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Times" charset="0"/>
              </a:defRPr>
            </a:lvl1pPr>
          </a:lstStyle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5834A9-B3EE-4991-80BF-19A816547566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" charset="0"/>
                <a:ea typeface="+mn-ea"/>
                <a:cs typeface="+mn-cs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0708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prstClr val="black">
                    <a:tint val="75000"/>
                  </a:prstClr>
                </a:solidFill>
                <a:latin typeface="Myriad Pro"/>
                <a:ea typeface="ＭＳ Ｐゴシック" charset="-128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D41467-BE4C-4FF1-A557-5934B781755D}" type="datetimeFigureOut">
              <a:rPr kumimoji="0" lang="en-GB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ＭＳ Ｐゴシック" charset="-128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27/09/2020</a:t>
            </a:fld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ＭＳ Ｐゴシック" charset="-128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C2765C5-AA1C-4921-9785-6FB2111C5674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Myriad Pro"/>
                <a:ea typeface="ＭＳ Ｐゴシック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Myriad Pro"/>
              <a:ea typeface="ＭＳ Ｐゴシック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453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9/27/2020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00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664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4639"/>
            <a:ext cx="10968567" cy="134634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ECEY5002C</a:t>
            </a:r>
            <a:b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ECEY5002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 in the early years</a:t>
            </a:r>
            <a:r>
              <a:rPr lang="en-GB" sz="3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i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Cyflwyniad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Panopto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Asesiad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modiwl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b="1" dirty="0">
                <a:latin typeface="Arial" panose="020B0604020202020204" pitchFamily="34" charset="0"/>
                <a:cs typeface="Arial" panose="020B0604020202020204" pitchFamily="34" charset="0"/>
              </a:rPr>
              <a:t>PROSIECT PERFFORMIAD YMARFEROL: </a:t>
            </a:r>
            <a:r>
              <a:rPr lang="en-GB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CYFLWYNIAD </a:t>
            </a:r>
            <a:r>
              <a:rPr lang="en-GB" sz="2700" b="1" dirty="0">
                <a:latin typeface="Arial" panose="020B0604020202020204" pitchFamily="34" charset="0"/>
                <a:cs typeface="Arial" panose="020B0604020202020204" pitchFamily="34" charset="0"/>
              </a:rPr>
              <a:t>GRŴP o 30 </a:t>
            </a:r>
            <a:r>
              <a:rPr lang="en-GB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br>
              <a:rPr lang="en-GB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Panopto</a:t>
            </a:r>
            <a:r>
              <a:rPr lang="en-GB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Presentation for the Assessment of this module: </a:t>
            </a:r>
            <a:r>
              <a:rPr lang="en-GB" sz="27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PERFORMANCE </a:t>
            </a:r>
            <a:r>
              <a:rPr lang="en-GB" sz="27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PROJECT: </a:t>
            </a:r>
            <a:br>
              <a:rPr lang="en-GB" sz="27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DISCUSSION of 30 </a:t>
            </a:r>
            <a:r>
              <a:rPr lang="en-GB" sz="27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MINUTES</a:t>
            </a:r>
            <a:r>
              <a:rPr lang="en-GB" sz="27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7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>
                <a:solidFill>
                  <a:srgbClr val="00B050"/>
                </a:solidFill>
              </a:rPr>
              <a:t>  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00675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944128"/>
          </a:xfrm>
        </p:spPr>
        <p:txBody>
          <a:bodyPr/>
          <a:lstStyle/>
          <a:p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1309256"/>
            <a:ext cx="10972800" cy="4207977"/>
          </a:xfrm>
        </p:spPr>
        <p:txBody>
          <a:bodyPr>
            <a:normAutofit fontScale="85000" lnSpcReduction="10000"/>
          </a:bodyPr>
          <a:lstStyle/>
          <a:p>
            <a:pPr lvl="0" fontAlgn="base" hangingPunct="0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dadansoddi’n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fanwl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fframweithiau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moesegol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modd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rhain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perthnasu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fframweithiau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deddfwriaethol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pholisïau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cyhoeddus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gwerthuso’n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feirniadol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cysylltiadau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lles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ynghyd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dadansoddiad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oblygiadau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Confensiwn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Cenhedloedd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Unedig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Hawliau’r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Deddfau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diweddar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lvl="0" fontAlgn="base" hangingPunct="0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dealltwriaeth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fanwl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waith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Byrddau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Lleol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pholisïau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arferion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gweithdrefnau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perthynas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amlasiantaethol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Gweithdrefnau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Amddiffyn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Cymru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Gyfan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2008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lvl="0" fontAlgn="base" hangingPunct="0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adnabod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gweithdrefnau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elfennau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arfer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da,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hunanadfyfyrio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beirniadol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perthynas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ag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arfer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personol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lvl="0" fontAlgn="base" hangingPunct="0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trefnu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gwybodaeth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maent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wedi’i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drwy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amrywiaeth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gwybodaeth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chyflwyno’u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lefel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briodol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0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61000"/>
          </a:xfrm>
        </p:spPr>
        <p:txBody>
          <a:bodyPr/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Learning Outcomes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26128"/>
            <a:ext cx="10972800" cy="4291105"/>
          </a:xfrm>
        </p:spPr>
        <p:txBody>
          <a:bodyPr>
            <a:normAutofit fontScale="92500" lnSpcReduction="20000"/>
          </a:bodyPr>
          <a:lstStyle/>
          <a:p>
            <a:pPr lvl="0" fontAlgn="base" hangingPunct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analyse in depth,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ethical frameworks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how these relate to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legislative frameworks and public policies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critically evaluate the links between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well-being and safeguarding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together with an analysis of the implications of 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UN Convention on the Rights of the Child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recent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Children Act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s; </a:t>
            </a:r>
          </a:p>
          <a:p>
            <a:pPr lvl="0" fontAlgn="base" hangingPunct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demonstrate a deep understanding of the work of 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Local Safeguarding Children Boards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the policies, practice and procedures in relation to multi-agency working and 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All Wales Child Protection Procedures 2008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lvl="0" fontAlgn="base" hangingPunct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identify procedures and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elements of good practice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through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critical self-reflection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in relation to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personal practice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lvl="0" fontAlgn="base" hangingPunct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organise their knowledge and learning through use of a range of information resources, and present their work at the appropriate level.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580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Asesiad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The Assessment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PROSIECT PERFFORMIAD YMARFEROL: CYFLWYNIAD GRŴP o 30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</a:p>
          <a:p>
            <a:pPr marL="0" indent="0">
              <a:buNone/>
            </a:pP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Cyflwyniad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20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Adfyfyrio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seiliedig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y scenario a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ddarparwyd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chi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PRACTICAL PERFORMANCE PROJECT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:                                     GROUP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DISCUSSION of 30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MINUTES</a:t>
            </a:r>
          </a:p>
          <a:p>
            <a:pPr marL="0" indent="0">
              <a:buNone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20 minute presentation</a:t>
            </a:r>
          </a:p>
          <a:p>
            <a:pPr marL="0" indent="0">
              <a:buNone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minutes of reflection</a:t>
            </a:r>
          </a:p>
          <a:p>
            <a:pPr marL="0" indent="0">
              <a:buNone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Based on the scenario provided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119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623578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dasg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The task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019332"/>
            <a:ext cx="5384800" cy="456991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Prosiect Perfformiad Ymarferol – 30 munud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Cyflwyniad 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20 munud a 10 munud i rhannu hunan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adfyfyriadau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beirniadol aelodau’r </a:t>
            </a:r>
            <a:r>
              <a:rPr lang="cy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grŵp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Teitl y Drafodaeth: 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Trafodwch y senario isod.  Ystyriwch rolau unigol swyddogion proffesiynol wrth iddynt ddelio a sefyllfa mewn </a:t>
            </a:r>
            <a:r>
              <a:rPr lang="cy-GB" sz="2400" u="sng" dirty="0">
                <a:latin typeface="Arial" panose="020B0604020202020204" pitchFamily="34" charset="0"/>
                <a:cs typeface="Arial" panose="020B0604020202020204" pitchFamily="34" charset="0"/>
              </a:rPr>
              <a:t>Asesiad Cychwynnol Diogelu Plentyn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 gan gyfeirio at </a:t>
            </a:r>
            <a:r>
              <a:rPr lang="cy-GB" sz="2400" u="sng" dirty="0">
                <a:latin typeface="Arial" panose="020B0604020202020204" pitchFamily="34" charset="0"/>
                <a:cs typeface="Arial" panose="020B0604020202020204" pitchFamily="34" charset="0"/>
              </a:rPr>
              <a:t>hawliau a lles y plant yn yr achos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. Mae angen dangos dealltwriaeth o oblygiadau posibl y sefyllfa, gan gyfeirio at arfer dda ac at gweithdrefnau perthnasol.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2400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898218"/>
            <a:ext cx="5384800" cy="46910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Practical Performance Project - 30 minutes </a:t>
            </a:r>
            <a:endParaRPr lang="en-GB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 minute presentation and a 10 minute reflection where you will share the group’s critical reflections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Discussion title: 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Discuss the scenario below.  Consider the roles of professional individuals in an </a:t>
            </a:r>
            <a:r>
              <a:rPr lang="en-GB" sz="2000" u="sng" dirty="0">
                <a:latin typeface="Arial" panose="020B0604020202020204" pitchFamily="34" charset="0"/>
                <a:cs typeface="Arial" panose="020B0604020202020204" pitchFamily="34" charset="0"/>
              </a:rPr>
              <a:t>Initial Child Protection Conference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through referring to the </a:t>
            </a:r>
            <a:r>
              <a:rPr lang="en-GB" sz="2000" u="sng" dirty="0">
                <a:latin typeface="Arial" panose="020B0604020202020204" pitchFamily="34" charset="0"/>
                <a:cs typeface="Arial" panose="020B0604020202020204" pitchFamily="34" charset="0"/>
              </a:rPr>
              <a:t>well-being and rights of the child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 You are required to show an understanding of the possible obligations and outcomes to this situation by considering good practice and appropriate procedures.</a:t>
            </a:r>
          </a:p>
          <a:p>
            <a:endParaRPr lang="en-GB" sz="17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392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535853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senario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The scenario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4855" y="955965"/>
            <a:ext cx="5599545" cy="4633277"/>
          </a:xfrm>
        </p:spPr>
        <p:txBody>
          <a:bodyPr>
            <a:normAutofit fontScale="62500" lnSpcReduction="20000"/>
          </a:bodyPr>
          <a:lstStyle/>
          <a:p>
            <a:pPr marL="0" indent="0" fontAlgn="base" hangingPunct="0">
              <a:buNone/>
            </a:pPr>
            <a:r>
              <a:rPr lang="cy-GB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Rydych </a:t>
            </a:r>
            <a:r>
              <a:rPr lang="cy-GB" sz="2900" dirty="0">
                <a:latin typeface="Arial" panose="020B0604020202020204" pitchFamily="34" charset="0"/>
                <a:cs typeface="Arial" panose="020B0604020202020204" pitchFamily="34" charset="0"/>
              </a:rPr>
              <a:t>yn weithiwr allweddol mewn lleoliad blynyddoedd cynnar. Mae ymddygiad plentyn, sydd yn 3 oed yn eich grŵp wedi newid yn sylweddol dros y mis diwethaf. </a:t>
            </a:r>
            <a:endParaRPr lang="cy-GB" sz="2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 hangingPunct="0">
              <a:buNone/>
            </a:pPr>
            <a:r>
              <a:rPr lang="cy-GB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Rydych </a:t>
            </a:r>
            <a:r>
              <a:rPr lang="cy-GB" sz="2900" dirty="0">
                <a:latin typeface="Arial" panose="020B0604020202020204" pitchFamily="34" charset="0"/>
                <a:cs typeface="Arial" panose="020B0604020202020204" pitchFamily="34" charset="0"/>
              </a:rPr>
              <a:t>yn pryderu am lles y plentyn a wedi trafod y mater gyda’ch arweinydd. Rydych hefyd, gyda chefnogaeth eich arweinydd, wedi trafod eich pryderon gyda mam y plentyn ond nid yw hi yn cynnig rhesymau neu yn datgelu os oes newidiadau o fewn y teulu. </a:t>
            </a:r>
            <a:endParaRPr lang="cy-GB" sz="2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 hangingPunct="0">
              <a:buNone/>
            </a:pPr>
            <a:r>
              <a:rPr lang="cy-GB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Mae’r </a:t>
            </a:r>
            <a:r>
              <a:rPr lang="cy-GB" sz="2900" dirty="0">
                <a:latin typeface="Arial" panose="020B0604020202020204" pitchFamily="34" charset="0"/>
                <a:cs typeface="Arial" panose="020B0604020202020204" pitchFamily="34" charset="0"/>
              </a:rPr>
              <a:t>plentyn hefyd yn gwisgo dillad brwnt yn ddyddiol erbyn hyn ac mae safon glendid y plentyn wedi gwaethygu ers amser. Bore yma, mae dyn, nad yw staff yn adnabod, wedi cyrraedd yn y lleoliad gyda’r plentyn. Mae yna tystiolaeth bod arogl </a:t>
            </a:r>
            <a:r>
              <a:rPr lang="cy-GB" sz="2900" dirty="0" err="1">
                <a:latin typeface="Arial" panose="020B0604020202020204" pitchFamily="34" charset="0"/>
                <a:cs typeface="Arial" panose="020B0604020202020204" pitchFamily="34" charset="0"/>
              </a:rPr>
              <a:t>cryf</a:t>
            </a:r>
            <a:r>
              <a:rPr lang="cy-GB" sz="2900" dirty="0">
                <a:latin typeface="Arial" panose="020B0604020202020204" pitchFamily="34" charset="0"/>
                <a:cs typeface="Arial" panose="020B0604020202020204" pitchFamily="34" charset="0"/>
              </a:rPr>
              <a:t> o alcohol ar y dyn. Mae’r plentyn bach yn encilgar. </a:t>
            </a:r>
            <a:endParaRPr lang="cy-GB" sz="2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 hangingPunct="0">
              <a:buNone/>
            </a:pPr>
            <a:r>
              <a:rPr lang="cy-GB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Fel </a:t>
            </a:r>
            <a:r>
              <a:rPr lang="cy-GB" sz="2900" dirty="0">
                <a:latin typeface="Arial" panose="020B0604020202020204" pitchFamily="34" charset="0"/>
                <a:cs typeface="Arial" panose="020B0604020202020204" pitchFamily="34" charset="0"/>
              </a:rPr>
              <a:t>tîm o staff rydych hefyd yn ymwybodol bod gan y plentyn bach, chwaer o dan 1 blwydd oed. Mae eich arweinydd yn gofyn i chi gofnodi popeth ac yn penderfynu gwneud atgyfeiriad.      </a:t>
            </a: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94401" y="810491"/>
            <a:ext cx="5955144" cy="47787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key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worker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early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years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setting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of a 3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year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old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altered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significantly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over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last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month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y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concerned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regarding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child’s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well-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being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raised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matter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leader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support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leader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manager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also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discussed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concerns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child’s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mother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she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not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offered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explanation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disclosed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whether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there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changes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family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circumstances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y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,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is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wearing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dirty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clothes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daily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basis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child’s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level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hygiene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deteriorated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morning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,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arrived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at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setting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a male,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was not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known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to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setting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There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was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clear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evidence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of a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strong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smell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of alcohol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the male.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was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withdrawn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of staff,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also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aware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younger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sister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under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year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old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leader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manager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asks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document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everything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decides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make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referral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    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15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54417"/>
          </a:xfrm>
        </p:spPr>
        <p:txBody>
          <a:bodyPr>
            <a:normAutofit fontScale="90000"/>
          </a:bodyPr>
          <a:lstStyle/>
          <a:p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Gofynion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Requirements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7818" y="728285"/>
            <a:ext cx="5811982" cy="4965934"/>
          </a:xfrm>
        </p:spPr>
        <p:txBody>
          <a:bodyPr>
            <a:noAutofit/>
          </a:bodyPr>
          <a:lstStyle/>
          <a:p>
            <a:pPr marL="0" indent="0" fontAlgn="base" hangingPunct="0">
              <a:buNone/>
            </a:pP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Dadansoddwch 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y senario </a:t>
            </a: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chynlluniwch prosiect perfformiad ymarferol ar </a:t>
            </a:r>
            <a:r>
              <a:rPr lang="cy-GB" sz="1800" i="1" dirty="0">
                <a:latin typeface="Arial" panose="020B0604020202020204" pitchFamily="34" charset="0"/>
                <a:cs typeface="Arial" panose="020B0604020202020204" pitchFamily="34" charset="0"/>
              </a:rPr>
              <a:t>Asesiad Cychwynnol Diogelu Plant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gan greu ystod o rolau proffesiynol addas. </a:t>
            </a:r>
            <a:endParaRPr lang="cy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 hangingPunct="0">
              <a:buNone/>
            </a:pP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angen i chi drefnu cyflwyniad o 20 munud ble bydd </a:t>
            </a:r>
            <a:r>
              <a:rPr lang="cy-GB" sz="1800" b="1" dirty="0">
                <a:latin typeface="Arial" panose="020B0604020202020204" pitchFamily="34" charset="0"/>
                <a:cs typeface="Arial" panose="020B0604020202020204" pitchFamily="34" charset="0"/>
              </a:rPr>
              <a:t>bob aelod o’r grŵp yn chwarae rôl un aelod proffesiynol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y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 hangingPunct="0">
              <a:buNone/>
            </a:pP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gofyn i chi ddangos tystiolaeth o sut y byddech yn mynd ati i ddelio gyda’r achos yma gan gyfeirio at lles a hawliau’r plentyn. </a:t>
            </a:r>
            <a:endParaRPr lang="cy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 hangingPunct="0">
              <a:buNone/>
            </a:pP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Rhaid 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hefyd sicrhau eich bod yn dangos tystiolaeth o’ch gwybodaeth a’ch dealltwriaeth sydd yn ymwneud â </a:t>
            </a:r>
            <a:r>
              <a:rPr lang="cy-GB" sz="1800" b="1" dirty="0">
                <a:latin typeface="Arial" panose="020B0604020202020204" pitchFamily="34" charset="0"/>
                <a:cs typeface="Arial" panose="020B0604020202020204" pitchFamily="34" charset="0"/>
              </a:rPr>
              <a:t>gofynion cyfreithlon a statudol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sydd yn gysylltiedig a’r senario yma. </a:t>
            </a:r>
            <a:endParaRPr lang="cy-GB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 hangingPunct="0">
              <a:buNone/>
            </a:pP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Ar 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ddiwedd y gyflwyniad bydd gofyn i bob aelod o’r grŵp i gyflwyno tua 2 funud yr un o hunan-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adfyfyriad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beirniadol (cyfanswm 10 munud am y grŵp</a:t>
            </a: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728284"/>
            <a:ext cx="5839691" cy="544868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y-GB" dirty="0" err="1"/>
              <a:t>Analyse</a:t>
            </a:r>
            <a:r>
              <a:rPr lang="cy-GB" dirty="0"/>
              <a:t> the </a:t>
            </a:r>
            <a:r>
              <a:rPr lang="cy-GB" dirty="0" err="1" smtClean="0"/>
              <a:t>case</a:t>
            </a:r>
            <a:r>
              <a:rPr lang="cy-GB" dirty="0" smtClean="0"/>
              <a:t> </a:t>
            </a:r>
            <a:r>
              <a:rPr lang="cy-GB" dirty="0" err="1"/>
              <a:t>study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plan a </a:t>
            </a:r>
            <a:r>
              <a:rPr lang="cy-GB" dirty="0" err="1"/>
              <a:t>practical</a:t>
            </a:r>
            <a:r>
              <a:rPr lang="cy-GB" dirty="0"/>
              <a:t> </a:t>
            </a:r>
            <a:r>
              <a:rPr lang="cy-GB" dirty="0" err="1"/>
              <a:t>performance</a:t>
            </a:r>
            <a:r>
              <a:rPr lang="cy-GB" dirty="0"/>
              <a:t> project </a:t>
            </a:r>
            <a:r>
              <a:rPr lang="cy-GB" dirty="0" err="1" smtClean="0"/>
              <a:t>based</a:t>
            </a:r>
            <a:r>
              <a:rPr lang="cy-GB" dirty="0" smtClean="0"/>
              <a:t> </a:t>
            </a:r>
            <a:r>
              <a:rPr lang="cy-GB" dirty="0" err="1" smtClean="0"/>
              <a:t>on</a:t>
            </a:r>
            <a:r>
              <a:rPr lang="cy-GB" dirty="0" smtClean="0"/>
              <a:t> </a:t>
            </a:r>
            <a:r>
              <a:rPr lang="cy-GB" dirty="0" err="1"/>
              <a:t>an</a:t>
            </a:r>
            <a:r>
              <a:rPr lang="cy-GB" dirty="0"/>
              <a:t> </a:t>
            </a:r>
            <a:r>
              <a:rPr lang="cy-GB" dirty="0" err="1"/>
              <a:t>Initial</a:t>
            </a:r>
            <a:r>
              <a:rPr lang="cy-GB" dirty="0"/>
              <a:t> </a:t>
            </a:r>
            <a:r>
              <a:rPr lang="cy-GB" dirty="0" err="1"/>
              <a:t>Child</a:t>
            </a:r>
            <a:r>
              <a:rPr lang="cy-GB" dirty="0"/>
              <a:t> </a:t>
            </a:r>
            <a:r>
              <a:rPr lang="cy-GB" dirty="0" err="1"/>
              <a:t>Protection</a:t>
            </a:r>
            <a:r>
              <a:rPr lang="cy-GB" dirty="0"/>
              <a:t> </a:t>
            </a:r>
            <a:r>
              <a:rPr lang="cy-GB" dirty="0" err="1"/>
              <a:t>Conference</a:t>
            </a:r>
            <a:r>
              <a:rPr lang="cy-GB" dirty="0"/>
              <a:t>, </a:t>
            </a:r>
            <a:r>
              <a:rPr lang="cy-GB" dirty="0" err="1"/>
              <a:t>creating</a:t>
            </a:r>
            <a:r>
              <a:rPr lang="cy-GB" dirty="0"/>
              <a:t> a </a:t>
            </a:r>
            <a:r>
              <a:rPr lang="cy-GB" dirty="0" err="1"/>
              <a:t>range</a:t>
            </a:r>
            <a:r>
              <a:rPr lang="cy-GB" dirty="0"/>
              <a:t> of </a:t>
            </a:r>
            <a:r>
              <a:rPr lang="cy-GB" dirty="0" err="1"/>
              <a:t>suitable</a:t>
            </a:r>
            <a:r>
              <a:rPr lang="cy-GB" dirty="0"/>
              <a:t> </a:t>
            </a:r>
            <a:r>
              <a:rPr lang="cy-GB" dirty="0" err="1"/>
              <a:t>professional</a:t>
            </a:r>
            <a:r>
              <a:rPr lang="cy-GB" dirty="0"/>
              <a:t> </a:t>
            </a:r>
            <a:r>
              <a:rPr lang="cy-GB" dirty="0" err="1"/>
              <a:t>roles</a:t>
            </a:r>
            <a:r>
              <a:rPr lang="cy-GB" dirty="0"/>
              <a:t>. </a:t>
            </a:r>
            <a:endParaRPr lang="cy-GB" dirty="0" smtClean="0"/>
          </a:p>
          <a:p>
            <a:pPr marL="0" indent="0">
              <a:buNone/>
            </a:pPr>
            <a:r>
              <a:rPr lang="cy-GB" dirty="0" smtClean="0"/>
              <a:t>You </a:t>
            </a:r>
            <a:r>
              <a:rPr lang="cy-GB" dirty="0" err="1" smtClean="0"/>
              <a:t>are</a:t>
            </a:r>
            <a:r>
              <a:rPr lang="cy-GB" dirty="0" smtClean="0"/>
              <a:t> </a:t>
            </a:r>
            <a:r>
              <a:rPr lang="cy-GB" dirty="0" err="1"/>
              <a:t>required</a:t>
            </a:r>
            <a:r>
              <a:rPr lang="cy-GB" dirty="0"/>
              <a:t> to plan a 20 </a:t>
            </a:r>
            <a:r>
              <a:rPr lang="cy-GB" dirty="0" err="1"/>
              <a:t>minute</a:t>
            </a:r>
            <a:r>
              <a:rPr lang="cy-GB" dirty="0"/>
              <a:t> </a:t>
            </a:r>
            <a:r>
              <a:rPr lang="cy-GB" dirty="0" err="1"/>
              <a:t>presentation</a:t>
            </a:r>
            <a:r>
              <a:rPr lang="cy-GB" dirty="0"/>
              <a:t> </a:t>
            </a:r>
            <a:r>
              <a:rPr lang="cy-GB" dirty="0" err="1"/>
              <a:t>where</a:t>
            </a:r>
            <a:r>
              <a:rPr lang="cy-GB" dirty="0"/>
              <a:t> </a:t>
            </a:r>
            <a:r>
              <a:rPr lang="cy-GB" dirty="0" err="1"/>
              <a:t>each</a:t>
            </a:r>
            <a:r>
              <a:rPr lang="cy-GB" dirty="0"/>
              <a:t> </a:t>
            </a:r>
            <a:r>
              <a:rPr lang="cy-GB" dirty="0" err="1"/>
              <a:t>member</a:t>
            </a:r>
            <a:r>
              <a:rPr lang="cy-GB" dirty="0"/>
              <a:t> of the </a:t>
            </a:r>
            <a:r>
              <a:rPr lang="cy-GB" dirty="0" err="1"/>
              <a:t>group</a:t>
            </a:r>
            <a:r>
              <a:rPr lang="cy-GB" dirty="0"/>
              <a:t> </a:t>
            </a:r>
            <a:r>
              <a:rPr lang="cy-GB" dirty="0" err="1"/>
              <a:t>will</a:t>
            </a:r>
            <a:r>
              <a:rPr lang="cy-GB" dirty="0"/>
              <a:t> </a:t>
            </a:r>
            <a:r>
              <a:rPr lang="cy-GB" dirty="0" err="1"/>
              <a:t>play</a:t>
            </a:r>
            <a:r>
              <a:rPr lang="cy-GB" dirty="0"/>
              <a:t> </a:t>
            </a:r>
            <a:r>
              <a:rPr lang="cy-GB" dirty="0" err="1"/>
              <a:t>one</a:t>
            </a:r>
            <a:r>
              <a:rPr lang="cy-GB" dirty="0"/>
              <a:t> </a:t>
            </a:r>
            <a:r>
              <a:rPr lang="cy-GB" dirty="0" err="1"/>
              <a:t>specific</a:t>
            </a:r>
            <a:r>
              <a:rPr lang="cy-GB" dirty="0"/>
              <a:t> </a:t>
            </a:r>
            <a:r>
              <a:rPr lang="cy-GB" dirty="0" err="1"/>
              <a:t>professional</a:t>
            </a:r>
            <a:r>
              <a:rPr lang="cy-GB" dirty="0"/>
              <a:t> </a:t>
            </a:r>
            <a:r>
              <a:rPr lang="cy-GB" dirty="0" err="1"/>
              <a:t>role</a:t>
            </a:r>
            <a:r>
              <a:rPr lang="cy-GB" dirty="0"/>
              <a:t>. </a:t>
            </a:r>
            <a:endParaRPr lang="cy-GB" dirty="0" smtClean="0"/>
          </a:p>
          <a:p>
            <a:pPr marL="0" indent="0">
              <a:buNone/>
            </a:pPr>
            <a:r>
              <a:rPr lang="cy-GB" dirty="0" smtClean="0"/>
              <a:t>You </a:t>
            </a:r>
            <a:r>
              <a:rPr lang="cy-GB" dirty="0" err="1" smtClean="0"/>
              <a:t>are</a:t>
            </a:r>
            <a:r>
              <a:rPr lang="cy-GB" dirty="0" smtClean="0"/>
              <a:t> </a:t>
            </a:r>
            <a:r>
              <a:rPr lang="cy-GB" dirty="0" err="1"/>
              <a:t>required</a:t>
            </a:r>
            <a:r>
              <a:rPr lang="cy-GB" dirty="0"/>
              <a:t> to </a:t>
            </a:r>
            <a:r>
              <a:rPr lang="cy-GB" dirty="0" err="1"/>
              <a:t>demonstrate</a:t>
            </a:r>
            <a:r>
              <a:rPr lang="cy-GB" dirty="0"/>
              <a:t> </a:t>
            </a:r>
            <a:r>
              <a:rPr lang="cy-GB" dirty="0" err="1"/>
              <a:t>evidence</a:t>
            </a:r>
            <a:r>
              <a:rPr lang="cy-GB" dirty="0"/>
              <a:t> of </a:t>
            </a:r>
            <a:r>
              <a:rPr lang="cy-GB" dirty="0" err="1"/>
              <a:t>how</a:t>
            </a:r>
            <a:r>
              <a:rPr lang="cy-GB" dirty="0"/>
              <a:t> </a:t>
            </a:r>
            <a:r>
              <a:rPr lang="cy-GB" dirty="0" err="1"/>
              <a:t>you</a:t>
            </a:r>
            <a:r>
              <a:rPr lang="cy-GB" dirty="0"/>
              <a:t> </a:t>
            </a:r>
            <a:r>
              <a:rPr lang="cy-GB" dirty="0" err="1"/>
              <a:t>would</a:t>
            </a:r>
            <a:r>
              <a:rPr lang="cy-GB" dirty="0"/>
              <a:t> go </a:t>
            </a:r>
            <a:r>
              <a:rPr lang="cy-GB" dirty="0" err="1"/>
              <a:t>about</a:t>
            </a:r>
            <a:r>
              <a:rPr lang="cy-GB" dirty="0"/>
              <a:t> </a:t>
            </a:r>
            <a:r>
              <a:rPr lang="cy-GB" dirty="0" err="1"/>
              <a:t>dealing</a:t>
            </a:r>
            <a:r>
              <a:rPr lang="cy-GB" dirty="0"/>
              <a:t> </a:t>
            </a:r>
            <a:r>
              <a:rPr lang="cy-GB" dirty="0" err="1"/>
              <a:t>with</a:t>
            </a:r>
            <a:r>
              <a:rPr lang="cy-GB" dirty="0"/>
              <a:t> </a:t>
            </a:r>
            <a:r>
              <a:rPr lang="cy-GB" dirty="0" err="1"/>
              <a:t>this</a:t>
            </a:r>
            <a:r>
              <a:rPr lang="cy-GB" dirty="0"/>
              <a:t> </a:t>
            </a:r>
            <a:r>
              <a:rPr lang="cy-GB" dirty="0" err="1"/>
              <a:t>scenario</a:t>
            </a:r>
            <a:r>
              <a:rPr lang="cy-GB" dirty="0"/>
              <a:t> by </a:t>
            </a:r>
            <a:r>
              <a:rPr lang="cy-GB" dirty="0" err="1"/>
              <a:t>referring</a:t>
            </a:r>
            <a:r>
              <a:rPr lang="cy-GB" dirty="0"/>
              <a:t> to the </a:t>
            </a:r>
            <a:r>
              <a:rPr lang="cy-GB" dirty="0" err="1"/>
              <a:t>child’s</a:t>
            </a:r>
            <a:r>
              <a:rPr lang="cy-GB" dirty="0"/>
              <a:t> </a:t>
            </a:r>
            <a:r>
              <a:rPr lang="cy-GB" dirty="0" err="1"/>
              <a:t>rights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well-</a:t>
            </a:r>
            <a:r>
              <a:rPr lang="cy-GB" dirty="0" err="1"/>
              <a:t>being</a:t>
            </a:r>
            <a:r>
              <a:rPr lang="cy-GB" dirty="0"/>
              <a:t>. </a:t>
            </a:r>
            <a:endParaRPr lang="cy-GB" dirty="0" smtClean="0"/>
          </a:p>
          <a:p>
            <a:pPr marL="0" indent="0">
              <a:buNone/>
            </a:pPr>
            <a:r>
              <a:rPr lang="cy-GB" dirty="0" smtClean="0"/>
              <a:t>You </a:t>
            </a:r>
            <a:r>
              <a:rPr lang="cy-GB" dirty="0" err="1"/>
              <a:t>must</a:t>
            </a:r>
            <a:r>
              <a:rPr lang="cy-GB" dirty="0"/>
              <a:t> </a:t>
            </a:r>
            <a:r>
              <a:rPr lang="cy-GB" dirty="0" err="1"/>
              <a:t>also</a:t>
            </a:r>
            <a:r>
              <a:rPr lang="cy-GB" dirty="0"/>
              <a:t> </a:t>
            </a:r>
            <a:r>
              <a:rPr lang="cy-GB" dirty="0" err="1"/>
              <a:t>ensure</a:t>
            </a:r>
            <a:r>
              <a:rPr lang="cy-GB" dirty="0"/>
              <a:t> </a:t>
            </a:r>
            <a:r>
              <a:rPr lang="cy-GB" dirty="0" err="1"/>
              <a:t>that</a:t>
            </a:r>
            <a:r>
              <a:rPr lang="cy-GB" dirty="0"/>
              <a:t> </a:t>
            </a:r>
            <a:r>
              <a:rPr lang="cy-GB" dirty="0" err="1"/>
              <a:t>you</a:t>
            </a:r>
            <a:r>
              <a:rPr lang="cy-GB" dirty="0"/>
              <a:t> </a:t>
            </a:r>
            <a:r>
              <a:rPr lang="cy-GB" dirty="0" err="1"/>
              <a:t>provide</a:t>
            </a:r>
            <a:r>
              <a:rPr lang="cy-GB" dirty="0"/>
              <a:t> </a:t>
            </a:r>
            <a:r>
              <a:rPr lang="cy-GB" dirty="0" err="1"/>
              <a:t>evidence</a:t>
            </a:r>
            <a:r>
              <a:rPr lang="cy-GB" dirty="0"/>
              <a:t> of </a:t>
            </a:r>
            <a:r>
              <a:rPr lang="cy-GB" dirty="0" err="1"/>
              <a:t>your</a:t>
            </a:r>
            <a:r>
              <a:rPr lang="cy-GB" dirty="0"/>
              <a:t> </a:t>
            </a:r>
            <a:r>
              <a:rPr lang="cy-GB" dirty="0" err="1"/>
              <a:t>knowledge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understanding</a:t>
            </a:r>
            <a:r>
              <a:rPr lang="cy-GB" dirty="0"/>
              <a:t> </a:t>
            </a:r>
            <a:r>
              <a:rPr lang="cy-GB" dirty="0" err="1"/>
              <a:t>in</a:t>
            </a:r>
            <a:r>
              <a:rPr lang="cy-GB" dirty="0"/>
              <a:t> </a:t>
            </a:r>
            <a:r>
              <a:rPr lang="cy-GB" dirty="0" err="1"/>
              <a:t>relation</a:t>
            </a:r>
            <a:r>
              <a:rPr lang="cy-GB" dirty="0"/>
              <a:t> to the </a:t>
            </a:r>
            <a:r>
              <a:rPr lang="cy-GB" dirty="0" err="1"/>
              <a:t>legal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statutory</a:t>
            </a:r>
            <a:r>
              <a:rPr lang="cy-GB" dirty="0"/>
              <a:t> </a:t>
            </a:r>
            <a:r>
              <a:rPr lang="cy-GB" dirty="0" err="1"/>
              <a:t>requirements</a:t>
            </a:r>
            <a:r>
              <a:rPr lang="cy-GB" dirty="0"/>
              <a:t> </a:t>
            </a:r>
            <a:r>
              <a:rPr lang="cy-GB" dirty="0" err="1"/>
              <a:t>which</a:t>
            </a:r>
            <a:r>
              <a:rPr lang="cy-GB" dirty="0"/>
              <a:t> </a:t>
            </a:r>
            <a:r>
              <a:rPr lang="cy-GB" dirty="0" err="1"/>
              <a:t>could</a:t>
            </a:r>
            <a:r>
              <a:rPr lang="cy-GB" dirty="0"/>
              <a:t> be </a:t>
            </a:r>
            <a:r>
              <a:rPr lang="cy-GB" dirty="0" err="1"/>
              <a:t>linked</a:t>
            </a:r>
            <a:r>
              <a:rPr lang="cy-GB" dirty="0"/>
              <a:t> to </a:t>
            </a:r>
            <a:r>
              <a:rPr lang="cy-GB" dirty="0" err="1"/>
              <a:t>this</a:t>
            </a:r>
            <a:r>
              <a:rPr lang="cy-GB" dirty="0"/>
              <a:t> </a:t>
            </a:r>
            <a:r>
              <a:rPr lang="cy-GB" dirty="0" err="1"/>
              <a:t>scenario</a:t>
            </a:r>
            <a:r>
              <a:rPr lang="cy-GB" dirty="0"/>
              <a:t>. </a:t>
            </a:r>
            <a:endParaRPr lang="cy-GB" dirty="0" smtClean="0"/>
          </a:p>
          <a:p>
            <a:pPr marL="0" indent="0">
              <a:buNone/>
            </a:pPr>
            <a:r>
              <a:rPr lang="cy-GB" dirty="0" smtClean="0"/>
              <a:t>At </a:t>
            </a:r>
            <a:r>
              <a:rPr lang="cy-GB" dirty="0"/>
              <a:t>the </a:t>
            </a:r>
            <a:r>
              <a:rPr lang="cy-GB" dirty="0" err="1"/>
              <a:t>end</a:t>
            </a:r>
            <a:r>
              <a:rPr lang="cy-GB" dirty="0"/>
              <a:t> of </a:t>
            </a:r>
            <a:r>
              <a:rPr lang="cy-GB" dirty="0" err="1"/>
              <a:t>your</a:t>
            </a:r>
            <a:r>
              <a:rPr lang="cy-GB" dirty="0"/>
              <a:t> </a:t>
            </a:r>
            <a:r>
              <a:rPr lang="cy-GB" dirty="0" err="1"/>
              <a:t>presentation</a:t>
            </a:r>
            <a:r>
              <a:rPr lang="cy-GB" dirty="0"/>
              <a:t>, </a:t>
            </a:r>
            <a:r>
              <a:rPr lang="cy-GB" dirty="0" err="1"/>
              <a:t>each</a:t>
            </a:r>
            <a:r>
              <a:rPr lang="cy-GB" dirty="0"/>
              <a:t> </a:t>
            </a:r>
            <a:r>
              <a:rPr lang="cy-GB" dirty="0" err="1"/>
              <a:t>member</a:t>
            </a:r>
            <a:r>
              <a:rPr lang="cy-GB" dirty="0"/>
              <a:t> of the Group </a:t>
            </a:r>
            <a:r>
              <a:rPr lang="cy-GB" dirty="0" err="1"/>
              <a:t>will</a:t>
            </a:r>
            <a:r>
              <a:rPr lang="cy-GB" dirty="0"/>
              <a:t> be </a:t>
            </a:r>
            <a:r>
              <a:rPr lang="cy-GB" dirty="0" err="1"/>
              <a:t>expected</a:t>
            </a:r>
            <a:r>
              <a:rPr lang="cy-GB" dirty="0"/>
              <a:t> t </a:t>
            </a:r>
            <a:r>
              <a:rPr lang="cy-GB" dirty="0" err="1"/>
              <a:t>provide</a:t>
            </a:r>
            <a:r>
              <a:rPr lang="cy-GB" dirty="0"/>
              <a:t> </a:t>
            </a:r>
            <a:r>
              <a:rPr lang="cy-GB" dirty="0" err="1"/>
              <a:t>an</a:t>
            </a:r>
            <a:r>
              <a:rPr lang="cy-GB" dirty="0"/>
              <a:t> </a:t>
            </a:r>
            <a:r>
              <a:rPr lang="cy-GB" dirty="0" err="1"/>
              <a:t>individual</a:t>
            </a:r>
            <a:r>
              <a:rPr lang="cy-GB" dirty="0"/>
              <a:t> </a:t>
            </a:r>
            <a:r>
              <a:rPr lang="cy-GB" dirty="0" err="1"/>
              <a:t>critical</a:t>
            </a:r>
            <a:r>
              <a:rPr lang="cy-GB" dirty="0"/>
              <a:t> </a:t>
            </a:r>
            <a:r>
              <a:rPr lang="cy-GB" dirty="0" err="1"/>
              <a:t>self-refective</a:t>
            </a:r>
            <a:r>
              <a:rPr lang="cy-GB" dirty="0"/>
              <a:t> </a:t>
            </a:r>
            <a:r>
              <a:rPr lang="cy-GB" dirty="0" err="1"/>
              <a:t>account</a:t>
            </a:r>
            <a:r>
              <a:rPr lang="cy-GB" dirty="0"/>
              <a:t> of </a:t>
            </a:r>
            <a:r>
              <a:rPr lang="cy-GB" dirty="0" err="1"/>
              <a:t>approximatly</a:t>
            </a:r>
            <a:r>
              <a:rPr lang="cy-GB" dirty="0"/>
              <a:t> 2 </a:t>
            </a:r>
            <a:r>
              <a:rPr lang="cy-GB" dirty="0" err="1"/>
              <a:t>minutes</a:t>
            </a:r>
            <a:r>
              <a:rPr lang="cy-GB" dirty="0"/>
              <a:t> </a:t>
            </a:r>
            <a:r>
              <a:rPr lang="cy-GB" dirty="0" err="1"/>
              <a:t>each</a:t>
            </a:r>
            <a:r>
              <a:rPr lang="cy-GB" dirty="0"/>
              <a:t> (10 </a:t>
            </a:r>
            <a:r>
              <a:rPr lang="cy-GB" dirty="0" err="1"/>
              <a:t>minutes</a:t>
            </a:r>
            <a:r>
              <a:rPr lang="cy-GB" dirty="0"/>
              <a:t> </a:t>
            </a:r>
            <a:r>
              <a:rPr lang="cy-GB" dirty="0" err="1"/>
              <a:t>total</a:t>
            </a:r>
            <a:r>
              <a:rPr lang="cy-GB" dirty="0"/>
              <a:t> </a:t>
            </a:r>
            <a:r>
              <a:rPr lang="cy-GB" dirty="0" err="1"/>
              <a:t>for</a:t>
            </a:r>
            <a:r>
              <a:rPr lang="cy-GB" dirty="0"/>
              <a:t> Group).</a:t>
            </a:r>
            <a:endParaRPr lang="en-GB" dirty="0"/>
          </a:p>
          <a:p>
            <a:pPr marL="0" indent="0">
              <a:buNone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528851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635" y="163373"/>
            <a:ext cx="10515600" cy="840040"/>
          </a:xfrm>
        </p:spPr>
        <p:txBody>
          <a:bodyPr>
            <a:normAutofit/>
          </a:bodyPr>
          <a:lstStyle/>
          <a:p>
            <a:r>
              <a:rPr lang="en-GB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chi…      You will need to…</a:t>
            </a: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9865" y="1003413"/>
            <a:ext cx="5679935" cy="51735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y-GB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Cynllunio  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Asesiad Cychwynnol Diogelu Plant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Dewis rolau addas a phroffesiynol sydd yn debygol o fynychu’r asesiad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Sicrhau bod bob unigolyn yn y grŵp yn cynnig mewnbwn unigol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Dangos tystiolaeth o wybodaeth a dealltwriaeth unigol yn ogystal a’r grŵp ynglŷn a gofynion statudol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Dangos tystiolaeth o wybodaeth a dealltwriaeth unigol yn ogystal a’r grŵp ynglŷn a hawliau a lles plant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Paratoi prosiect perfformiad ymarferol o 20 munud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Hunan-</a:t>
            </a:r>
            <a:r>
              <a:rPr lang="cy-GB" sz="1800" dirty="0" err="1">
                <a:latin typeface="Arial" panose="020B0604020202020204" pitchFamily="34" charset="0"/>
                <a:cs typeface="Arial" panose="020B0604020202020204" pitchFamily="34" charset="0"/>
              </a:rPr>
              <a:t>adfyfyriad</a:t>
            </a: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 beirniadol unigol o tua 2 funud i bob aelod ar ddiwedd y gyflwyniad.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149069"/>
            <a:ext cx="5181600" cy="4466804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Plan an Initial Child Protection Conference </a:t>
            </a:r>
          </a:p>
          <a:p>
            <a:pPr marL="0" lv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Create/choose suitable professional roles of individuals likely to attend  </a:t>
            </a:r>
          </a:p>
          <a:p>
            <a:pPr marL="0" lv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Ensure all members of the group have an individual input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Demonstrate evidence of individual and group’s knowledge in relation to statutory requirements </a:t>
            </a:r>
          </a:p>
          <a:p>
            <a:pPr marL="0" lv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Demonstrate evidence of individual and group’s knowledge in relation to children’s rights and well-being</a:t>
            </a:r>
          </a:p>
          <a:p>
            <a:pPr marL="0" lv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Plan a practical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performance presentation of 20 minutes, followed by 10 minutes of critical self-reflection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from each group member (approximately 2 minutes for each member).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2101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832494"/>
          </a:xfrm>
        </p:spPr>
        <p:txBody>
          <a:bodyPr>
            <a:normAutofit/>
          </a:bodyPr>
          <a:lstStyle/>
          <a:p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Rhaid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cofio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                  You must remember…</a:t>
            </a:r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140979"/>
            <a:ext cx="5181600" cy="4361606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cy-GB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Yn ôl faint bydd yn ffurfio grŵp, cynlluniwch yn ofalus gan ystyried munudau penodol unigol er mwyn sicrhau tegwch gyda’r amseru.</a:t>
            </a:r>
          </a:p>
          <a:p>
            <a:pPr lvl="0"/>
            <a:r>
              <a:rPr lang="cy-GB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Sicrhewch bod eich </a:t>
            </a:r>
            <a:r>
              <a:rPr lang="cy-GB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adfyfyriad</a:t>
            </a:r>
            <a:r>
              <a:rPr lang="cy-GB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beirniadol unigol o 2 funud yn cael eu hystyried yn ofalus i ffurfio’r adran terfynol (10 munud) o’r brosiect yma. </a:t>
            </a:r>
            <a:endParaRPr lang="cy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y-GB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Paratoi </a:t>
            </a:r>
            <a:r>
              <a:rPr lang="cy-GB" sz="3000" b="1" dirty="0">
                <a:latin typeface="Arial" panose="020B0604020202020204" pitchFamily="34" charset="0"/>
                <a:cs typeface="Arial" panose="020B0604020202020204" pitchFamily="34" charset="0"/>
              </a:rPr>
              <a:t>Un</a:t>
            </a:r>
            <a:r>
              <a:rPr lang="cy-GB" sz="3000" dirty="0">
                <a:latin typeface="Arial" panose="020B0604020202020204" pitchFamily="34" charset="0"/>
                <a:cs typeface="Arial" panose="020B0604020202020204" pitchFamily="34" charset="0"/>
              </a:rPr>
              <a:t> rhestr cyfeirnodi grŵp ond bod bob aelod o’r grŵp yn cyflwyno/</a:t>
            </a:r>
            <a:r>
              <a:rPr lang="cy-GB" sz="3000" dirty="0" err="1">
                <a:latin typeface="Arial" panose="020B0604020202020204" pitchFamily="34" charset="0"/>
                <a:cs typeface="Arial" panose="020B0604020202020204" pitchFamily="34" charset="0"/>
              </a:rPr>
              <a:t>lanlwytho</a:t>
            </a:r>
            <a:r>
              <a:rPr lang="cy-GB" sz="3000" dirty="0">
                <a:latin typeface="Arial" panose="020B0604020202020204" pitchFamily="34" charset="0"/>
                <a:cs typeface="Arial" panose="020B0604020202020204" pitchFamily="34" charset="0"/>
              </a:rPr>
              <a:t> hwn yn unigol i </a:t>
            </a:r>
            <a:r>
              <a:rPr lang="cy-GB" sz="3000" dirty="0" err="1">
                <a:latin typeface="Arial" panose="020B0604020202020204" pitchFamily="34" charset="0"/>
                <a:cs typeface="Arial" panose="020B0604020202020204" pitchFamily="34" charset="0"/>
              </a:rPr>
              <a:t>Turnitin</a:t>
            </a:r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140978"/>
            <a:ext cx="5181600" cy="4361606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According to how many form the group, plan carefully with individual allocated minutes to ensure fairness of timing.</a:t>
            </a:r>
          </a:p>
          <a:p>
            <a:pPr lvl="0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Ensure that your individual 2 minute critical reflections are considered carefully to form the final section (10 minutes) of this project.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Prepare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group reference list but each group member must present/upload this individually to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Turnitin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6572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014" y="365127"/>
            <a:ext cx="11085786" cy="1325563"/>
          </a:xfrm>
        </p:spPr>
        <p:txBody>
          <a:bodyPr/>
          <a:lstStyle/>
          <a:p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Gwybodaeth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i’w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ystyried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Information to consider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8014" y="1439056"/>
            <a:ext cx="5726386" cy="4150186"/>
          </a:xfrm>
        </p:spPr>
        <p:txBody>
          <a:bodyPr>
            <a:normAutofit fontScale="92500" lnSpcReduction="20000"/>
          </a:bodyPr>
          <a:lstStyle/>
          <a:p>
            <a:endParaRPr lang="en-GB" sz="2000" dirty="0" smtClean="0"/>
          </a:p>
          <a:p>
            <a:pPr marL="0" indent="0">
              <a:buNone/>
            </a:pP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Rolau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debygol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gynhadledd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cychwynnol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amddiffyn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plant:</a:t>
            </a: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Gweithiwr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Cymdeithasol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Rheolwraig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Arweinydd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Pennaeth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lleoliad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Athrawes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Ymarferydd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Gweithiwr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allweddol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Bydwraig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Ymwelydd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Iechyd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Meddyg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Teulu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Heddlu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Swyddog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Amddiffyn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Plant/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Heddwas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Arall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cofiwch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ystyried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clip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darlith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05346"/>
            <a:ext cx="5384800" cy="447592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Individual roles/professionals who are likely to form part of an initial child protection conference: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Social Worker 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Manager/Leader/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Headteacher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of an early years setting or a school 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Teacher/Practitioner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Child’s Key worker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Midwife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Health Visitor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Family GP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Police: Child Protection Officer/Police Officer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Others (remember to consider the clip during lecture)</a:t>
            </a:r>
          </a:p>
        </p:txBody>
      </p:sp>
    </p:spTree>
    <p:extLst>
      <p:ext uri="{BB962C8B-B14F-4D97-AF65-F5344CB8AC3E}">
        <p14:creationId xmlns:p14="http://schemas.microsoft.com/office/powerpoint/2010/main" val="3713859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42270"/>
            <a:ext cx="10972800" cy="939565"/>
          </a:xfrm>
        </p:spPr>
        <p:txBody>
          <a:bodyPr>
            <a:normAutofit fontScale="90000"/>
          </a:bodyPr>
          <a:lstStyle/>
          <a:p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Meini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Prawf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b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Marking Criteria 1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9864" y="1439055"/>
            <a:ext cx="5654535" cy="41501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y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Cyfeirnodi </a:t>
            </a:r>
          </a:p>
          <a:p>
            <a:pPr marL="0" indent="0">
              <a:buNone/>
            </a:pP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Cyfeirnodi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cywir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addas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lafar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ystod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cyflwyniad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marc</a:t>
            </a:r>
          </a:p>
          <a:p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Rhestr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Cyfeirnodi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cywir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 marc</a:t>
            </a:r>
            <a:endParaRPr lang="cy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marc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4204"/>
            <a:ext cx="5384800" cy="43750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Referencing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Correct and appropriate referencing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Oral referencing during group discussion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 marks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- correct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 marks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marks</a:t>
            </a:r>
          </a:p>
        </p:txBody>
      </p:sp>
    </p:spTree>
    <p:extLst>
      <p:ext uri="{BB962C8B-B14F-4D97-AF65-F5344CB8AC3E}">
        <p14:creationId xmlns:p14="http://schemas.microsoft.com/office/powerpoint/2010/main" val="2537132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Meini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Prawf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Marking Criteria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90690"/>
            <a:ext cx="5181600" cy="44862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y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Gwybodaeth a dealltwriaeth</a:t>
            </a:r>
          </a:p>
          <a:p>
            <a:pPr marL="0" indent="0">
              <a:buNone/>
            </a:pPr>
            <a:r>
              <a:rPr lang="cy-GB" sz="3200" dirty="0"/>
              <a:t>Tystiolaeth o ymchwil addas, cysylltiadau clir rhwng </a:t>
            </a:r>
            <a:r>
              <a:rPr lang="cy-GB" sz="3200" b="1" dirty="0"/>
              <a:t>cynnwys y drafodaeth a’r achos</a:t>
            </a:r>
            <a:r>
              <a:rPr lang="cy-GB" sz="3200" dirty="0"/>
              <a:t> </a:t>
            </a:r>
            <a:endParaRPr lang="en-GB" sz="3200" dirty="0"/>
          </a:p>
          <a:p>
            <a:pPr marL="0" indent="0">
              <a:buNone/>
            </a:pPr>
            <a:r>
              <a:rPr lang="cy-GB" sz="3200" dirty="0"/>
              <a:t>(Marc grŵp)</a:t>
            </a:r>
            <a:endParaRPr lang="en-GB" sz="3200" dirty="0"/>
          </a:p>
          <a:p>
            <a:pPr marL="0" indent="0">
              <a:buNone/>
            </a:pPr>
            <a:r>
              <a:rPr lang="cy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40 marc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13211"/>
            <a:ext cx="5181600" cy="466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Knowledge and understanding</a:t>
            </a:r>
          </a:p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Evidence of appropriate research, clear links between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content of the discussion and the case</a:t>
            </a:r>
          </a:p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(Group mark)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40 marks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3801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Meini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Prawf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Marking Criteria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38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y-GB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Adfyfyriad</a:t>
            </a:r>
            <a:r>
              <a:rPr lang="cy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unigol</a:t>
            </a:r>
          </a:p>
          <a:p>
            <a:pPr marL="0" indent="0">
              <a:buNone/>
            </a:pPr>
            <a:r>
              <a:rPr lang="cy-GB" dirty="0"/>
              <a:t>Gwerthusiad beirniadol a dadansoddiad o’r pynciau </a:t>
            </a:r>
            <a:r>
              <a:rPr lang="cy-GB" dirty="0" smtClean="0"/>
              <a:t>trafodwyd </a:t>
            </a:r>
            <a:r>
              <a:rPr lang="en-GB" dirty="0" smtClean="0"/>
              <a:t>(</a:t>
            </a:r>
            <a:r>
              <a:rPr lang="en-GB" dirty="0"/>
              <a:t>Marc </a:t>
            </a:r>
            <a:r>
              <a:rPr lang="en-GB" dirty="0" err="1"/>
              <a:t>unigol</a:t>
            </a:r>
            <a:r>
              <a:rPr lang="en-GB" dirty="0"/>
              <a:t>) </a:t>
            </a:r>
            <a:endParaRPr lang="en-GB" dirty="0" smtClean="0"/>
          </a:p>
          <a:p>
            <a:pPr marL="0" indent="0">
              <a:buNone/>
            </a:pPr>
            <a:r>
              <a:rPr lang="en-GB" dirty="0" err="1" smtClean="0"/>
              <a:t>Adfyfyriad</a:t>
            </a:r>
            <a:r>
              <a:rPr lang="en-GB" dirty="0" smtClean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dilyn</a:t>
            </a:r>
            <a:r>
              <a:rPr lang="en-GB" dirty="0"/>
              <a:t> y </a:t>
            </a:r>
            <a:r>
              <a:rPr lang="en-GB" dirty="0" err="1" smtClean="0"/>
              <a:t>drafodaeth</a:t>
            </a:r>
            <a:r>
              <a:rPr lang="en-GB" dirty="0" smtClean="0"/>
              <a:t>/</a:t>
            </a:r>
            <a:r>
              <a:rPr lang="en-GB" dirty="0" err="1" smtClean="0"/>
              <a:t>cyflwyniad</a:t>
            </a:r>
            <a:r>
              <a:rPr lang="en-GB" dirty="0" smtClean="0"/>
              <a:t> (2 </a:t>
            </a:r>
            <a:r>
              <a:rPr lang="en-GB" dirty="0" err="1" smtClean="0"/>
              <a:t>funud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un).</a:t>
            </a:r>
            <a:endParaRPr lang="cy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marc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Individual Reflection</a:t>
            </a:r>
          </a:p>
          <a:p>
            <a:pPr mar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 critical evaluation and analysis of the topics discussed</a:t>
            </a:r>
          </a:p>
          <a:p>
            <a:pPr mar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(Individual mark)</a:t>
            </a:r>
          </a:p>
          <a:p>
            <a:pPr mar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This reflection will follow the group discussion/presentation (2 minutes each)</a:t>
            </a:r>
          </a:p>
          <a:p>
            <a:pPr marL="0" indent="0">
              <a:buNone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marks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381393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Meini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Prawf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Marking Criteria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b="1" dirty="0" smtClean="0"/>
              <a:t>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90690"/>
            <a:ext cx="5181600" cy="44862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Ymarferol</a:t>
            </a:r>
            <a:endParaRPr lang="en-GB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sz="3200" b="1" dirty="0"/>
              <a:t>Cyfraniad unigol i’r drafodaeth</a:t>
            </a:r>
            <a:r>
              <a:rPr lang="cy-GB" sz="3200" dirty="0"/>
              <a:t>, tystiolaeth o meddwl yn feirniadol a thystiolaeth o gyd-weithio a gwaith tîm</a:t>
            </a:r>
            <a:endParaRPr lang="en-GB" sz="3200" dirty="0"/>
          </a:p>
          <a:p>
            <a:pPr marL="0" indent="0">
              <a:buNone/>
            </a:pPr>
            <a:r>
              <a:rPr lang="en-GB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30 marc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74800"/>
            <a:ext cx="5181600" cy="4602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Individual contribution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to the discussion, evidence of critical thinking, evidence of collaboration and team working</a:t>
            </a:r>
            <a:endParaRPr lang="en-GB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30 marks </a:t>
            </a:r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4074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Meini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Prawf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Marking Criteria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64065"/>
            <a:ext cx="5384800" cy="3825176"/>
          </a:xfrm>
        </p:spPr>
        <p:txBody>
          <a:bodyPr/>
          <a:lstStyle/>
          <a:p>
            <a:pPr marL="0" indent="0">
              <a:buNone/>
            </a:pPr>
            <a:r>
              <a:rPr lang="cy-GB" b="1" dirty="0"/>
              <a:t>Sgiliau Cyflwyno – marc unigol</a:t>
            </a:r>
            <a:endParaRPr lang="en-GB" dirty="0"/>
          </a:p>
          <a:p>
            <a:pPr marL="0" indent="0">
              <a:buNone/>
            </a:pPr>
            <a:r>
              <a:rPr lang="cy-GB" dirty="0"/>
              <a:t>Goslef, cyflymdra, uchder llais, ymrwymiad ag aelodau’r grŵp, iaith y corff, lleoliad cadarnhaol, cyflwyniad proffesiynol, cywirdeb iaith ar lafar</a:t>
            </a: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marc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90691"/>
            <a:ext cx="5384800" cy="3898550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Presentational skills – Individual mark</a:t>
            </a:r>
          </a:p>
          <a:p>
            <a:pPr marL="0" indent="0">
              <a:buNone/>
            </a:pPr>
            <a:r>
              <a:rPr lang="en-GB" dirty="0" smtClean="0"/>
              <a:t>Intonation, volume, engagement with group members, body language, positive positioning, professional presentation, accuracy of spoken language</a:t>
            </a:r>
          </a:p>
          <a:p>
            <a:pPr marL="0" indent="0">
              <a:buNone/>
            </a:pPr>
            <a:r>
              <a:rPr lang="en-GB" b="1" dirty="0" smtClean="0"/>
              <a:t>10 marks</a:t>
            </a:r>
          </a:p>
          <a:p>
            <a:pPr marL="0" indent="0">
              <a:buNone/>
            </a:pPr>
            <a:endParaRPr lang="en-GB" b="1" dirty="0" smtClean="0"/>
          </a:p>
          <a:p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378248"/>
              </p:ext>
            </p:extLst>
          </p:nvPr>
        </p:nvGraphicFramePr>
        <p:xfrm>
          <a:off x="11118456" y="28653896"/>
          <a:ext cx="235344" cy="26228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5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882132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Presentational skills – individual mark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100" dirty="0">
                          <a:effectLst/>
                        </a:rPr>
                        <a:t>Intonation, pace, volume, engagement with group members, body language, positive positioning, professional presentation, accuracy of spoken language.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3488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579416"/>
          </a:xfrm>
        </p:spPr>
        <p:txBody>
          <a:bodyPr>
            <a:noAutofit/>
          </a:bodyPr>
          <a:lstStyle/>
          <a:p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Pwyntiau i'w </a:t>
            </a:r>
            <a:r>
              <a:rPr lang="cy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gofio...                         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Points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remember…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79417"/>
            <a:ext cx="5384800" cy="4009824"/>
          </a:xfrm>
        </p:spPr>
        <p:txBody>
          <a:bodyPr>
            <a:normAutofit/>
          </a:bodyPr>
          <a:lstStyle/>
          <a:p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Cyflwyniad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30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gyflwyno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adfyfriad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grwp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funud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un)</a:t>
            </a:r>
          </a:p>
          <a:p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Lanlwythwch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Rhestr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Cyfernodi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grwp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Turnitin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marL="0" indent="0">
              <a:buNone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POB LWC!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84564"/>
            <a:ext cx="5384800" cy="4404677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30 minute presentation to include: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20 minutes of presentation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10 minutes of reflection (approx. 2 minutes each)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Upload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your Group Reference List individually to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Turnitin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GOOD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LUCK!  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72660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1846</Words>
  <Application>Microsoft Office PowerPoint</Application>
  <PresentationFormat>Widescreen</PresentationFormat>
  <Paragraphs>161</Paragraphs>
  <Slides>17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ＭＳ Ｐゴシック</vt:lpstr>
      <vt:lpstr>Arial</vt:lpstr>
      <vt:lpstr>Calibri</vt:lpstr>
      <vt:lpstr>Calibri Light</vt:lpstr>
      <vt:lpstr>Myriad Pro</vt:lpstr>
      <vt:lpstr>Times</vt:lpstr>
      <vt:lpstr>Times New Roman</vt:lpstr>
      <vt:lpstr>20140311PresentationUWTSDTemplate</vt:lpstr>
      <vt:lpstr>Office Theme</vt:lpstr>
      <vt:lpstr>PowerPoint Presentation</vt:lpstr>
      <vt:lpstr>        ECEY5002C ECEY5002  Diogelu plant yn y blynyddoedd cynnar Safeguarding in the early years  Cyflwyniad Panopto ar gyfer Asesiad y modiwl:  PROSIECT PERFFORMIAD YMARFEROL:  CYFLWYNIAD GRŴP o 30 MUNUD Panopto Presentation for the Assessment of this module: PRACTICAL PERFORMANCE PROJECT:  GROUP DISCUSSION of 30 MINUTES   </vt:lpstr>
      <vt:lpstr>Deilliannau Dysgu</vt:lpstr>
      <vt:lpstr>Learning Outcomes</vt:lpstr>
      <vt:lpstr>Yr Asesiad               The Assessment</vt:lpstr>
      <vt:lpstr>Y dasg                         The task </vt:lpstr>
      <vt:lpstr>Y senario                   The scenario </vt:lpstr>
      <vt:lpstr>Gofynion                       Requirements</vt:lpstr>
      <vt:lpstr>Bydd angen i chi…      You will need to…</vt:lpstr>
      <vt:lpstr>Rhaid cofio…                  You must remember…</vt:lpstr>
      <vt:lpstr>Gwybodaeth i’w ystyried Information to consider</vt:lpstr>
      <vt:lpstr>Meini Prawf 1  Marking Criteria 1 </vt:lpstr>
      <vt:lpstr>Meini Prawf 2  Marking Criteria 2 </vt:lpstr>
      <vt:lpstr>Meini Prawf 3  Marking Criteria 3</vt:lpstr>
      <vt:lpstr>Meini Prawf 4  Marking Criteria 4 </vt:lpstr>
      <vt:lpstr>Meini Prawf 5  Marking Criteria 5 </vt:lpstr>
      <vt:lpstr>Pwyntiau i'w gofio...                          Points to remember…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EAEE6003/C Arweinyddiaeth ar gyfer systemau o ansawdd Leadership for systems of quality </dc:title>
  <dc:creator>Natalie MacDonald</dc:creator>
  <cp:lastModifiedBy>Sioned Saer</cp:lastModifiedBy>
  <cp:revision>15</cp:revision>
  <cp:lastPrinted>2018-05-09T13:29:31Z</cp:lastPrinted>
  <dcterms:created xsi:type="dcterms:W3CDTF">2018-05-09T13:29:04Z</dcterms:created>
  <dcterms:modified xsi:type="dcterms:W3CDTF">2020-09-27T07:49:55Z</dcterms:modified>
</cp:coreProperties>
</file>