
<file path=[Content_Types].xml><?xml version="1.0" encoding="utf-8"?>
<Types xmlns="http://schemas.openxmlformats.org/package/2006/content-types">
  <Default Extension="gif" ContentType="image/gi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7" r:id="rId3"/>
    <p:sldId id="258" r:id="rId4"/>
    <p:sldId id="267" r:id="rId5"/>
    <p:sldId id="261" r:id="rId6"/>
    <p:sldId id="262" r:id="rId7"/>
    <p:sldId id="266" r:id="rId8"/>
    <p:sldId id="269" r:id="rId9"/>
    <p:sldId id="263" r:id="rId10"/>
    <p:sldId id="264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1" autoAdjust="0"/>
    <p:restoredTop sz="94660"/>
  </p:normalViewPr>
  <p:slideViewPr>
    <p:cSldViewPr snapToGrid="0">
      <p:cViewPr varScale="1">
        <p:scale>
          <a:sx n="72" d="100"/>
          <a:sy n="72" d="100"/>
        </p:scale>
        <p:origin x="72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430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226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5685460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00017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9944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079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426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201994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707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660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6080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smtClean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303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A747B55-5E04-40E4-A58B-3E7B5E2102A4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01EA1FAB-A8ED-49CD-95D4-3E7F727341E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34290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18634-14BE-4A97-8F06-EB24714F009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D89CCB-86AD-484F-999A-7C177DF9E3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745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8FC989C-7805-4803-B6DB-9541BEA5EC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4643" y="0"/>
            <a:ext cx="12446643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528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A1B9E12-C55E-4116-8756-C91A41BAF0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3789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260" y="2019070"/>
            <a:ext cx="8949270" cy="4602447"/>
          </a:xfrm>
        </p:spPr>
        <p:txBody>
          <a:bodyPr>
            <a:normAutofit fontScale="62500" lnSpcReduction="20000"/>
          </a:bodyPr>
          <a:lstStyle/>
          <a:p>
            <a:endParaRPr lang="en-GB" sz="2600" dirty="0">
              <a:solidFill>
                <a:schemeClr val="bg1"/>
              </a:solidFill>
            </a:endParaRPr>
          </a:p>
          <a:p>
            <a:r>
              <a:rPr lang="en-GB" sz="6400" dirty="0" err="1">
                <a:solidFill>
                  <a:schemeClr val="bg1"/>
                </a:solidFill>
              </a:rPr>
              <a:t>yslboyrdi</a:t>
            </a:r>
            <a:endParaRPr lang="en-GB" sz="6400" dirty="0">
              <a:solidFill>
                <a:schemeClr val="bg1"/>
              </a:solidFill>
            </a:endParaRPr>
          </a:p>
          <a:p>
            <a:r>
              <a:rPr lang="en-GB" sz="6400" dirty="0" err="1">
                <a:solidFill>
                  <a:schemeClr val="bg1"/>
                </a:solidFill>
              </a:rPr>
              <a:t>arebthu</a:t>
            </a:r>
            <a:endParaRPr lang="en-GB" sz="6400" dirty="0">
              <a:solidFill>
                <a:schemeClr val="bg1"/>
              </a:solidFill>
            </a:endParaRPr>
          </a:p>
          <a:p>
            <a:r>
              <a:rPr lang="en-GB" sz="6400" dirty="0" err="1">
                <a:solidFill>
                  <a:schemeClr val="bg1"/>
                </a:solidFill>
              </a:rPr>
              <a:t>dyabyflahrau</a:t>
            </a:r>
            <a:endParaRPr lang="en-GB" sz="6400" dirty="0">
              <a:solidFill>
                <a:schemeClr val="bg1"/>
              </a:solidFill>
            </a:endParaRPr>
          </a:p>
          <a:p>
            <a:r>
              <a:rPr lang="en-GB" sz="6400" dirty="0" err="1">
                <a:solidFill>
                  <a:schemeClr val="bg1"/>
                </a:solidFill>
              </a:rPr>
              <a:t>emydgu</a:t>
            </a:r>
            <a:endParaRPr lang="en-GB" sz="6400" dirty="0">
              <a:solidFill>
                <a:schemeClr val="bg1"/>
              </a:solidFill>
            </a:endParaRPr>
          </a:p>
          <a:p>
            <a:r>
              <a:rPr lang="en-GB" sz="5800" dirty="0" err="1">
                <a:solidFill>
                  <a:schemeClr val="bg1"/>
                </a:solidFill>
              </a:rPr>
              <a:t>edryopnefnl</a:t>
            </a:r>
            <a:endParaRPr lang="en-GB" sz="5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500" b="1" dirty="0" err="1">
                <a:solidFill>
                  <a:schemeClr val="bg1"/>
                </a:solidFill>
              </a:rPr>
              <a:t>Ydych</a:t>
            </a:r>
            <a:r>
              <a:rPr lang="en-GB" sz="4500" b="1" dirty="0">
                <a:solidFill>
                  <a:schemeClr val="bg1"/>
                </a:solidFill>
              </a:rPr>
              <a:t> </a:t>
            </a:r>
            <a:r>
              <a:rPr lang="en-GB" sz="4500" b="1" dirty="0" err="1">
                <a:solidFill>
                  <a:schemeClr val="bg1"/>
                </a:solidFill>
              </a:rPr>
              <a:t>chi’n</a:t>
            </a:r>
            <a:r>
              <a:rPr lang="en-GB" sz="4500" b="1" dirty="0">
                <a:solidFill>
                  <a:schemeClr val="bg1"/>
                </a:solidFill>
              </a:rPr>
              <a:t> </a:t>
            </a:r>
            <a:r>
              <a:rPr lang="en-GB" sz="4500" b="1" dirty="0" err="1">
                <a:solidFill>
                  <a:schemeClr val="bg1"/>
                </a:solidFill>
              </a:rPr>
              <a:t>gallu</a:t>
            </a:r>
            <a:r>
              <a:rPr lang="en-GB" sz="4500" b="1" dirty="0">
                <a:solidFill>
                  <a:schemeClr val="bg1"/>
                </a:solidFill>
              </a:rPr>
              <a:t> </a:t>
            </a:r>
            <a:r>
              <a:rPr lang="en-GB" sz="4500" b="1" dirty="0" err="1">
                <a:solidFill>
                  <a:schemeClr val="bg1"/>
                </a:solidFill>
              </a:rPr>
              <a:t>meddwl</a:t>
            </a:r>
            <a:r>
              <a:rPr lang="en-GB" sz="4500" b="1" dirty="0">
                <a:solidFill>
                  <a:schemeClr val="bg1"/>
                </a:solidFill>
              </a:rPr>
              <a:t> am </a:t>
            </a:r>
            <a:r>
              <a:rPr lang="en-GB" sz="4500" b="1" dirty="0" err="1">
                <a:solidFill>
                  <a:schemeClr val="bg1"/>
                </a:solidFill>
              </a:rPr>
              <a:t>eiriau</a:t>
            </a:r>
            <a:endParaRPr lang="en-GB" sz="45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500" b="1" dirty="0" err="1">
                <a:solidFill>
                  <a:schemeClr val="bg1"/>
                </a:solidFill>
              </a:rPr>
              <a:t>eraill</a:t>
            </a:r>
            <a:r>
              <a:rPr lang="en-GB" sz="4500" b="1" dirty="0">
                <a:solidFill>
                  <a:schemeClr val="bg1"/>
                </a:solidFill>
              </a:rPr>
              <a:t> </a:t>
            </a:r>
            <a:r>
              <a:rPr lang="en-GB" sz="4500" b="1" dirty="0" err="1">
                <a:solidFill>
                  <a:schemeClr val="bg1"/>
                </a:solidFill>
              </a:rPr>
              <a:t>i</a:t>
            </a:r>
            <a:r>
              <a:rPr lang="en-GB" sz="4500" b="1" dirty="0">
                <a:solidFill>
                  <a:schemeClr val="bg1"/>
                </a:solidFill>
              </a:rPr>
              <a:t> </a:t>
            </a:r>
            <a:r>
              <a:rPr lang="en-GB" sz="4500" b="1" dirty="0" err="1">
                <a:solidFill>
                  <a:schemeClr val="bg1"/>
                </a:solidFill>
              </a:rPr>
              <a:t>ddisgrifio</a:t>
            </a:r>
            <a:r>
              <a:rPr lang="en-GB" sz="4500" b="1" dirty="0">
                <a:solidFill>
                  <a:schemeClr val="bg1"/>
                </a:solidFill>
              </a:rPr>
              <a:t> </a:t>
            </a:r>
            <a:r>
              <a:rPr lang="en-GB" sz="4500" b="1" dirty="0" err="1">
                <a:solidFill>
                  <a:schemeClr val="bg1"/>
                </a:solidFill>
              </a:rPr>
              <a:t>arwyr</a:t>
            </a:r>
            <a:r>
              <a:rPr lang="en-GB" sz="4500" b="1" dirty="0">
                <a:solidFill>
                  <a:schemeClr val="bg1"/>
                </a:solidFill>
              </a:rPr>
              <a:t>?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1D7DEFB-1ADC-45B6-8F9D-97F15D804CB8}"/>
              </a:ext>
            </a:extLst>
          </p:cNvPr>
          <p:cNvSpPr/>
          <p:nvPr/>
        </p:nvSpPr>
        <p:spPr>
          <a:xfrm>
            <a:off x="7251934" y="288678"/>
            <a:ext cx="2901059" cy="295901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err="1">
                <a:solidFill>
                  <a:schemeClr val="tx1"/>
                </a:solidFill>
              </a:rPr>
              <a:t>Ysbrydoli</a:t>
            </a:r>
            <a:endParaRPr lang="en-GB" sz="4000" dirty="0">
              <a:solidFill>
                <a:schemeClr val="tx1"/>
              </a:solidFill>
            </a:endParaRPr>
          </a:p>
          <a:p>
            <a:pPr algn="ctr"/>
            <a:r>
              <a:rPr lang="en-GB" sz="4000" dirty="0" err="1">
                <a:solidFill>
                  <a:schemeClr val="tx1"/>
                </a:solidFill>
              </a:rPr>
              <a:t>Aberthu</a:t>
            </a:r>
            <a:endParaRPr lang="en-GB" sz="4000" dirty="0">
              <a:solidFill>
                <a:schemeClr val="tx1"/>
              </a:solidFill>
            </a:endParaRPr>
          </a:p>
          <a:p>
            <a:pPr algn="ctr"/>
            <a:r>
              <a:rPr lang="en-GB" sz="4000" dirty="0" err="1">
                <a:solidFill>
                  <a:schemeClr val="tx1"/>
                </a:solidFill>
              </a:rPr>
              <a:t>Dyfalbarhad</a:t>
            </a:r>
            <a:endParaRPr lang="en-GB" sz="4000" dirty="0">
              <a:solidFill>
                <a:schemeClr val="tx1"/>
              </a:solidFill>
            </a:endParaRPr>
          </a:p>
          <a:p>
            <a:pPr algn="ctr"/>
            <a:r>
              <a:rPr lang="en-GB" sz="4000" dirty="0" err="1">
                <a:solidFill>
                  <a:schemeClr val="tx1"/>
                </a:solidFill>
              </a:rPr>
              <a:t>Edmygu</a:t>
            </a:r>
            <a:endParaRPr lang="en-GB" sz="4000" dirty="0">
              <a:solidFill>
                <a:schemeClr val="tx1"/>
              </a:solidFill>
            </a:endParaRPr>
          </a:p>
          <a:p>
            <a:pPr algn="ctr"/>
            <a:r>
              <a:rPr lang="en-GB" sz="4000" dirty="0" err="1">
                <a:solidFill>
                  <a:schemeClr val="tx1"/>
                </a:solidFill>
              </a:rPr>
              <a:t>Penderfynol</a:t>
            </a:r>
            <a:endParaRPr lang="en-GB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61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 y </a:t>
            </a:r>
            <a:r>
              <a:rPr lang="en-GB" dirty="0" err="1"/>
              <a:t>wers</a:t>
            </a:r>
            <a:endParaRPr lang="en-GB" dirty="0"/>
          </a:p>
        </p:txBody>
      </p:sp>
      <p:sp>
        <p:nvSpPr>
          <p:cNvPr id="3" name="Cloud Callout 2"/>
          <p:cNvSpPr/>
          <p:nvPr/>
        </p:nvSpPr>
        <p:spPr>
          <a:xfrm>
            <a:off x="1408386" y="767255"/>
            <a:ext cx="10415752" cy="5507421"/>
          </a:xfrm>
          <a:prstGeom prst="cloudCallout">
            <a:avLst>
              <a:gd name="adj1" fmla="val -48714"/>
              <a:gd name="adj2" fmla="val 531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en-GB" sz="3600" dirty="0">
                <a:solidFill>
                  <a:schemeClr val="tx1"/>
                </a:solidFill>
              </a:rPr>
              <a:t>Beth </a:t>
            </a:r>
            <a:r>
              <a:rPr lang="en-GB" sz="3600" dirty="0" err="1">
                <a:solidFill>
                  <a:schemeClr val="tx1"/>
                </a:solidFill>
              </a:rPr>
              <a:t>ydw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i’n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cofio</a:t>
            </a:r>
            <a:r>
              <a:rPr lang="en-GB" sz="3600" dirty="0">
                <a:solidFill>
                  <a:schemeClr val="tx1"/>
                </a:solidFill>
              </a:rPr>
              <a:t> am Eileen Beasley?</a:t>
            </a:r>
          </a:p>
          <a:p>
            <a:pPr marL="342900" indent="-342900">
              <a:buAutoNum type="arabicPeriod"/>
            </a:pPr>
            <a:r>
              <a:rPr lang="en-GB" sz="3600" dirty="0" err="1">
                <a:solidFill>
                  <a:schemeClr val="tx1"/>
                </a:solidFill>
              </a:rPr>
              <a:t>Ydw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i’n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deall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rhai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technegau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arddull</a:t>
            </a:r>
            <a:r>
              <a:rPr lang="en-GB" sz="3600" dirty="0">
                <a:solidFill>
                  <a:schemeClr val="tx1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en-GB" sz="3600" dirty="0" err="1">
                <a:solidFill>
                  <a:schemeClr val="tx1"/>
                </a:solidFill>
              </a:rPr>
              <a:t>Ydw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i’n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gallu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dweud</a:t>
            </a:r>
            <a:r>
              <a:rPr lang="en-GB" sz="3600" dirty="0">
                <a:solidFill>
                  <a:schemeClr val="tx1"/>
                </a:solidFill>
              </a:rPr>
              <a:t> pam bod y darn </a:t>
            </a:r>
            <a:r>
              <a:rPr lang="en-GB" sz="3600" dirty="0" err="1">
                <a:solidFill>
                  <a:schemeClr val="tx1"/>
                </a:solidFill>
              </a:rPr>
              <a:t>darllen</a:t>
            </a:r>
            <a:r>
              <a:rPr lang="en-GB" sz="3600" dirty="0">
                <a:solidFill>
                  <a:schemeClr val="tx1"/>
                </a:solidFill>
              </a:rPr>
              <a:t> am Eileen Beasley </a:t>
            </a:r>
            <a:r>
              <a:rPr lang="en-GB" sz="3600" dirty="0" err="1">
                <a:solidFill>
                  <a:schemeClr val="tx1"/>
                </a:solidFill>
              </a:rPr>
              <a:t>yn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dda</a:t>
            </a:r>
            <a:r>
              <a:rPr lang="en-GB" sz="3600" dirty="0">
                <a:solidFill>
                  <a:schemeClr val="tx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48001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0CF6A-1032-4697-B6AD-7FF0052E1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Eileen Beasley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BC61C-125E-478E-B69F-199283B627F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57131" y="1982338"/>
            <a:ext cx="10394707" cy="3311189"/>
          </a:xfrm>
        </p:spPr>
        <p:txBody>
          <a:bodyPr>
            <a:noAutofit/>
          </a:bodyPr>
          <a:lstStyle/>
          <a:p>
            <a:r>
              <a:rPr lang="en-GB" sz="3600" dirty="0"/>
              <a:t>Faint o </a:t>
            </a:r>
            <a:r>
              <a:rPr lang="en-GB" sz="3600" dirty="0" err="1"/>
              <a:t>blant</a:t>
            </a:r>
            <a:r>
              <a:rPr lang="en-GB" sz="3600" dirty="0"/>
              <a:t> </a:t>
            </a:r>
            <a:r>
              <a:rPr lang="en-GB" sz="3600" dirty="0" err="1"/>
              <a:t>oedd</a:t>
            </a:r>
            <a:r>
              <a:rPr lang="en-GB" sz="3600" dirty="0"/>
              <a:t> </a:t>
            </a:r>
            <a:r>
              <a:rPr lang="en-GB" sz="3600" dirty="0" err="1"/>
              <a:t>gan</a:t>
            </a:r>
            <a:r>
              <a:rPr lang="en-GB" sz="3600" dirty="0"/>
              <a:t> Eileen </a:t>
            </a:r>
            <a:r>
              <a:rPr lang="en-GB" sz="3600" dirty="0" err="1"/>
              <a:t>a’i</a:t>
            </a:r>
            <a:r>
              <a:rPr lang="en-GB" sz="3600" dirty="0"/>
              <a:t> </a:t>
            </a:r>
            <a:r>
              <a:rPr lang="en-GB" sz="3600" dirty="0" err="1"/>
              <a:t>gŵr</a:t>
            </a:r>
            <a:r>
              <a:rPr lang="en-GB" sz="3600" dirty="0"/>
              <a:t>?</a:t>
            </a:r>
          </a:p>
          <a:p>
            <a:pPr marL="0" indent="0">
              <a:buNone/>
            </a:pPr>
            <a:r>
              <a:rPr lang="en-GB" sz="3600" dirty="0"/>
              <a:t>A) 1  B) 4  C) 2</a:t>
            </a:r>
          </a:p>
          <a:p>
            <a:r>
              <a:rPr lang="en-GB" sz="3600" dirty="0"/>
              <a:t>Pa </a:t>
            </a:r>
            <a:r>
              <a:rPr lang="en-GB" sz="3600" dirty="0" err="1"/>
              <a:t>gyngor</a:t>
            </a:r>
            <a:r>
              <a:rPr lang="en-GB" sz="3600" dirty="0"/>
              <a:t> </a:t>
            </a:r>
            <a:r>
              <a:rPr lang="en-GB" sz="3600" dirty="0" err="1"/>
              <a:t>oedd</a:t>
            </a:r>
            <a:r>
              <a:rPr lang="en-GB" sz="3600" dirty="0"/>
              <a:t> </a:t>
            </a:r>
            <a:r>
              <a:rPr lang="en-GB" sz="3600" dirty="0" err="1"/>
              <a:t>wedi</a:t>
            </a:r>
            <a:r>
              <a:rPr lang="en-GB" sz="3600" dirty="0"/>
              <a:t> </a:t>
            </a:r>
            <a:r>
              <a:rPr lang="en-GB" sz="3600" dirty="0" err="1"/>
              <a:t>anfon</a:t>
            </a:r>
            <a:r>
              <a:rPr lang="en-GB" sz="3600" dirty="0"/>
              <a:t> y </a:t>
            </a:r>
            <a:r>
              <a:rPr lang="en-GB" sz="3600" dirty="0" err="1"/>
              <a:t>llythyr</a:t>
            </a:r>
            <a:r>
              <a:rPr lang="en-GB" sz="3600" dirty="0"/>
              <a:t> </a:t>
            </a:r>
            <a:r>
              <a:rPr lang="en-GB" sz="3600" dirty="0" err="1"/>
              <a:t>uniaith</a:t>
            </a:r>
            <a:r>
              <a:rPr lang="en-GB" sz="3600" dirty="0"/>
              <a:t> </a:t>
            </a:r>
            <a:r>
              <a:rPr lang="en-GB" sz="3600" dirty="0" err="1"/>
              <a:t>Saesneg</a:t>
            </a:r>
            <a:r>
              <a:rPr lang="en-GB" sz="3600" dirty="0"/>
              <a:t>?</a:t>
            </a:r>
          </a:p>
          <a:p>
            <a:pPr marL="0" indent="0">
              <a:buNone/>
            </a:pPr>
            <a:r>
              <a:rPr lang="en-GB" sz="3600" dirty="0"/>
              <a:t>A) Abertawe  B)Bangor  C) Llanelli</a:t>
            </a:r>
          </a:p>
          <a:p>
            <a:r>
              <a:rPr lang="en-GB" sz="3600" dirty="0" err="1"/>
              <a:t>Sawl</a:t>
            </a:r>
            <a:r>
              <a:rPr lang="en-GB" sz="3600" dirty="0"/>
              <a:t> </a:t>
            </a:r>
            <a:r>
              <a:rPr lang="en-GB" sz="3600" dirty="0" err="1"/>
              <a:t>blwyddyn</a:t>
            </a:r>
            <a:r>
              <a:rPr lang="en-GB" sz="3600" dirty="0"/>
              <a:t> </a:t>
            </a:r>
            <a:r>
              <a:rPr lang="en-GB" sz="3600" dirty="0" err="1"/>
              <a:t>gwrthododd</a:t>
            </a:r>
            <a:r>
              <a:rPr lang="en-GB" sz="3600" dirty="0"/>
              <a:t> Eileen Beasley </a:t>
            </a:r>
            <a:r>
              <a:rPr lang="en-GB" sz="3600" dirty="0" err="1"/>
              <a:t>dalu</a:t>
            </a:r>
            <a:r>
              <a:rPr lang="en-GB" sz="3600" dirty="0"/>
              <a:t> </a:t>
            </a:r>
            <a:r>
              <a:rPr lang="en-GB" sz="3600" dirty="0" err="1"/>
              <a:t>ei</a:t>
            </a:r>
            <a:r>
              <a:rPr lang="en-GB" sz="3600" dirty="0"/>
              <a:t> </a:t>
            </a:r>
            <a:r>
              <a:rPr lang="en-GB" sz="3600" dirty="0" err="1"/>
              <a:t>bil</a:t>
            </a:r>
            <a:r>
              <a:rPr lang="en-GB" sz="3600" dirty="0"/>
              <a:t>?</a:t>
            </a:r>
          </a:p>
          <a:p>
            <a:pPr marL="0" indent="0">
              <a:buNone/>
            </a:pPr>
            <a:r>
              <a:rPr lang="en-GB" sz="3600" dirty="0"/>
              <a:t>A) 3  B) 8  C)10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D66178-A6B9-4751-B184-9178255BAE83}"/>
              </a:ext>
            </a:extLst>
          </p:cNvPr>
          <p:cNvSpPr/>
          <p:nvPr/>
        </p:nvSpPr>
        <p:spPr>
          <a:xfrm>
            <a:off x="3476964" y="2585255"/>
            <a:ext cx="978953" cy="89923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8C130AE-FA46-447D-954F-12B6B0E2E40E}"/>
              </a:ext>
            </a:extLst>
          </p:cNvPr>
          <p:cNvSpPr/>
          <p:nvPr/>
        </p:nvSpPr>
        <p:spPr>
          <a:xfrm>
            <a:off x="5835433" y="3912244"/>
            <a:ext cx="2347868" cy="8225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5262E53-59C3-4BFE-8D15-130AE96146AA}"/>
              </a:ext>
            </a:extLst>
          </p:cNvPr>
          <p:cNvSpPr/>
          <p:nvPr/>
        </p:nvSpPr>
        <p:spPr>
          <a:xfrm>
            <a:off x="2447154" y="5442803"/>
            <a:ext cx="899714" cy="7963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996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AD1E3-77A5-48CE-AD5C-FB418758CE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Eileen </a:t>
            </a:r>
            <a:r>
              <a:rPr lang="en-GB" dirty="0" err="1"/>
              <a:t>beasley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7CFE1-8F7D-4B87-A097-5F79F96B692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600200" y="2074971"/>
            <a:ext cx="10394707" cy="3311189"/>
          </a:xfrm>
        </p:spPr>
        <p:txBody>
          <a:bodyPr>
            <a:normAutofit fontScale="92500" lnSpcReduction="20000"/>
          </a:bodyPr>
          <a:lstStyle/>
          <a:p>
            <a:r>
              <a:rPr lang="en-GB" sz="3600" dirty="0"/>
              <a:t>Faint o </a:t>
            </a:r>
            <a:r>
              <a:rPr lang="en-GB" sz="3600" dirty="0" err="1"/>
              <a:t>weithiau</a:t>
            </a:r>
            <a:r>
              <a:rPr lang="en-GB" sz="3600" dirty="0"/>
              <a:t> </a:t>
            </a:r>
            <a:r>
              <a:rPr lang="en-GB" sz="3600" dirty="0" err="1"/>
              <a:t>aeth</a:t>
            </a:r>
            <a:r>
              <a:rPr lang="en-GB" sz="3600" dirty="0"/>
              <a:t> </a:t>
            </a:r>
            <a:r>
              <a:rPr lang="en-GB" sz="3600" dirty="0" err="1"/>
              <a:t>Trefor</a:t>
            </a:r>
            <a:r>
              <a:rPr lang="en-GB" sz="3600"/>
              <a:t> ac </a:t>
            </a:r>
            <a:r>
              <a:rPr lang="en-GB" sz="3600" dirty="0"/>
              <a:t>Eileen </a:t>
            </a:r>
            <a:r>
              <a:rPr lang="en-GB" sz="3600" dirty="0" err="1"/>
              <a:t>i’r</a:t>
            </a:r>
            <a:r>
              <a:rPr lang="en-GB" sz="3600" dirty="0"/>
              <a:t> </a:t>
            </a:r>
            <a:r>
              <a:rPr lang="en-GB" sz="3600" dirty="0" err="1"/>
              <a:t>llys</a:t>
            </a:r>
            <a:r>
              <a:rPr lang="en-GB" sz="3600" dirty="0"/>
              <a:t>?</a:t>
            </a:r>
          </a:p>
          <a:p>
            <a:pPr marL="0" indent="0">
              <a:buNone/>
            </a:pPr>
            <a:r>
              <a:rPr lang="en-GB" sz="3600" dirty="0"/>
              <a:t>A) 10  B)8 C)16</a:t>
            </a:r>
          </a:p>
          <a:p>
            <a:r>
              <a:rPr lang="en-GB" sz="3600" dirty="0" err="1"/>
              <a:t>Ers</a:t>
            </a:r>
            <a:r>
              <a:rPr lang="en-GB" sz="3600" dirty="0"/>
              <a:t> faint o </a:t>
            </a:r>
            <a:r>
              <a:rPr lang="en-GB" sz="3600" dirty="0" err="1"/>
              <a:t>flynyddoedd</a:t>
            </a:r>
            <a:r>
              <a:rPr lang="en-GB" sz="3600" dirty="0"/>
              <a:t> </a:t>
            </a:r>
            <a:r>
              <a:rPr lang="en-GB" sz="3600" dirty="0" err="1"/>
              <a:t>mae’r</a:t>
            </a:r>
            <a:r>
              <a:rPr lang="en-GB" sz="3600" dirty="0"/>
              <a:t> </a:t>
            </a:r>
            <a:r>
              <a:rPr lang="en-GB" sz="3600" dirty="0" err="1"/>
              <a:t>Gymraeg</a:t>
            </a:r>
            <a:r>
              <a:rPr lang="en-GB" sz="3600" dirty="0"/>
              <a:t> </a:t>
            </a:r>
            <a:r>
              <a:rPr lang="en-GB" sz="3600" dirty="0" err="1"/>
              <a:t>wedi</a:t>
            </a:r>
            <a:r>
              <a:rPr lang="en-GB" sz="3600" dirty="0"/>
              <a:t> </a:t>
            </a:r>
            <a:r>
              <a:rPr lang="en-GB" sz="3600" dirty="0" err="1"/>
              <a:t>bodoli</a:t>
            </a:r>
            <a:r>
              <a:rPr lang="en-GB" sz="3600" dirty="0"/>
              <a:t>?</a:t>
            </a:r>
          </a:p>
          <a:p>
            <a:pPr marL="0" indent="0">
              <a:buNone/>
            </a:pPr>
            <a:r>
              <a:rPr lang="en-GB" sz="3600" dirty="0"/>
              <a:t>A) 1500 B) 2000 C) 2010</a:t>
            </a:r>
          </a:p>
          <a:p>
            <a:r>
              <a:rPr lang="en-GB" sz="3600" dirty="0" err="1"/>
              <a:t>Ble</a:t>
            </a:r>
            <a:r>
              <a:rPr lang="en-GB" sz="3600" dirty="0"/>
              <a:t> </a:t>
            </a:r>
            <a:r>
              <a:rPr lang="en-GB" sz="3600" dirty="0" err="1"/>
              <a:t>roedd</a:t>
            </a:r>
            <a:r>
              <a:rPr lang="en-GB" sz="3600" dirty="0"/>
              <a:t> Eileen a </a:t>
            </a:r>
            <a:r>
              <a:rPr lang="en-GB" sz="3600" dirty="0" err="1"/>
              <a:t>Trefor</a:t>
            </a:r>
            <a:r>
              <a:rPr lang="en-GB" sz="3600" dirty="0"/>
              <a:t> Beasley </a:t>
            </a:r>
            <a:r>
              <a:rPr lang="en-GB" sz="3600" dirty="0" err="1"/>
              <a:t>yn</a:t>
            </a:r>
            <a:r>
              <a:rPr lang="en-GB" sz="3600" dirty="0"/>
              <a:t>  </a:t>
            </a:r>
            <a:r>
              <a:rPr lang="en-GB" sz="3600" dirty="0" err="1"/>
              <a:t>byw</a:t>
            </a:r>
            <a:r>
              <a:rPr lang="en-GB" sz="3600" dirty="0"/>
              <a:t>? </a:t>
            </a:r>
          </a:p>
          <a:p>
            <a:pPr marL="0" indent="0">
              <a:buNone/>
            </a:pPr>
            <a:r>
              <a:rPr lang="en-GB" sz="3600" dirty="0"/>
              <a:t>A) </a:t>
            </a:r>
            <a:r>
              <a:rPr lang="en-GB" sz="3600" dirty="0" err="1"/>
              <a:t>Treforys</a:t>
            </a:r>
            <a:r>
              <a:rPr lang="en-GB" sz="3600" dirty="0"/>
              <a:t>  B) </a:t>
            </a:r>
            <a:r>
              <a:rPr lang="en-GB" sz="3600" dirty="0" err="1"/>
              <a:t>Llangennech</a:t>
            </a:r>
            <a:r>
              <a:rPr lang="en-GB" sz="3600" dirty="0"/>
              <a:t> C) Aberystwyth</a:t>
            </a:r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51C7976-9FA4-4345-A541-99D92673809F}"/>
              </a:ext>
            </a:extLst>
          </p:cNvPr>
          <p:cNvSpPr/>
          <p:nvPr/>
        </p:nvSpPr>
        <p:spPr>
          <a:xfrm>
            <a:off x="3602441" y="2533934"/>
            <a:ext cx="853811" cy="82809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59F9AFB-D527-43C3-9B30-EB3CE212C650}"/>
              </a:ext>
            </a:extLst>
          </p:cNvPr>
          <p:cNvSpPr/>
          <p:nvPr/>
        </p:nvSpPr>
        <p:spPr>
          <a:xfrm>
            <a:off x="1452019" y="3671861"/>
            <a:ext cx="1754167" cy="57065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3567487-F566-4C59-BC1A-28391CCEB46C}"/>
              </a:ext>
            </a:extLst>
          </p:cNvPr>
          <p:cNvSpPr/>
          <p:nvPr/>
        </p:nvSpPr>
        <p:spPr>
          <a:xfrm>
            <a:off x="3683465" y="4649080"/>
            <a:ext cx="2798358" cy="75353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663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>
            <a:extLst>
              <a:ext uri="{FF2B5EF4-FFF2-40B4-BE49-F238E27FC236}">
                <a16:creationId xmlns:a16="http://schemas.microsoft.com/office/drawing/2014/main" id="{B217C2AD-51B4-40CE-A71F-F5D3F846D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1" name="Rectangle 11">
            <a:extLst>
              <a:ext uri="{FF2B5EF4-FFF2-40B4-BE49-F238E27FC236}">
                <a16:creationId xmlns:a16="http://schemas.microsoft.com/office/drawing/2014/main" id="{6F1BF92E-23CF-4BFE-9E1F-C359BACFA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13">
            <a:extLst>
              <a:ext uri="{FF2B5EF4-FFF2-40B4-BE49-F238E27FC236}">
                <a16:creationId xmlns:a16="http://schemas.microsoft.com/office/drawing/2014/main" id="{DFEF8384-2545-4ACD-9071-49DD1CFC4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F77DB8FA-61A7-4DE7-A777-6D258D172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4695443" cy="6858000"/>
          </a:xfrm>
          <a:custGeom>
            <a:avLst/>
            <a:gdLst>
              <a:gd name="connsiteX0" fmla="*/ 0 w 4992864"/>
              <a:gd name="connsiteY0" fmla="*/ 0 h 6858000"/>
              <a:gd name="connsiteX1" fmla="*/ 4813476 w 4992864"/>
              <a:gd name="connsiteY1" fmla="*/ 0 h 6858000"/>
              <a:gd name="connsiteX2" fmla="*/ 4818239 w 4992864"/>
              <a:gd name="connsiteY2" fmla="*/ 66675 h 6858000"/>
              <a:gd name="connsiteX3" fmla="*/ 4826176 w 4992864"/>
              <a:gd name="connsiteY3" fmla="*/ 122237 h 6858000"/>
              <a:gd name="connsiteX4" fmla="*/ 4835701 w 4992864"/>
              <a:gd name="connsiteY4" fmla="*/ 174625 h 6858000"/>
              <a:gd name="connsiteX5" fmla="*/ 4851576 w 4992864"/>
              <a:gd name="connsiteY5" fmla="*/ 217487 h 6858000"/>
              <a:gd name="connsiteX6" fmla="*/ 4867451 w 4992864"/>
              <a:gd name="connsiteY6" fmla="*/ 260350 h 6858000"/>
              <a:gd name="connsiteX7" fmla="*/ 4886501 w 4992864"/>
              <a:gd name="connsiteY7" fmla="*/ 296862 h 6858000"/>
              <a:gd name="connsiteX8" fmla="*/ 4905551 w 4992864"/>
              <a:gd name="connsiteY8" fmla="*/ 334962 h 6858000"/>
              <a:gd name="connsiteX9" fmla="*/ 4923014 w 4992864"/>
              <a:gd name="connsiteY9" fmla="*/ 369887 h 6858000"/>
              <a:gd name="connsiteX10" fmla="*/ 4940476 w 4992864"/>
              <a:gd name="connsiteY10" fmla="*/ 409575 h 6858000"/>
              <a:gd name="connsiteX11" fmla="*/ 4956351 w 4992864"/>
              <a:gd name="connsiteY11" fmla="*/ 450850 h 6858000"/>
              <a:gd name="connsiteX12" fmla="*/ 4970639 w 4992864"/>
              <a:gd name="connsiteY12" fmla="*/ 496887 h 6858000"/>
              <a:gd name="connsiteX13" fmla="*/ 4981751 w 4992864"/>
              <a:gd name="connsiteY13" fmla="*/ 546100 h 6858000"/>
              <a:gd name="connsiteX14" fmla="*/ 4989689 w 4992864"/>
              <a:gd name="connsiteY14" fmla="*/ 606425 h 6858000"/>
              <a:gd name="connsiteX15" fmla="*/ 4992864 w 4992864"/>
              <a:gd name="connsiteY15" fmla="*/ 673100 h 6858000"/>
              <a:gd name="connsiteX16" fmla="*/ 4989689 w 4992864"/>
              <a:gd name="connsiteY16" fmla="*/ 744537 h 6858000"/>
              <a:gd name="connsiteX17" fmla="*/ 4981751 w 4992864"/>
              <a:gd name="connsiteY17" fmla="*/ 801687 h 6858000"/>
              <a:gd name="connsiteX18" fmla="*/ 4970639 w 4992864"/>
              <a:gd name="connsiteY18" fmla="*/ 854075 h 6858000"/>
              <a:gd name="connsiteX19" fmla="*/ 4956351 w 4992864"/>
              <a:gd name="connsiteY19" fmla="*/ 901700 h 6858000"/>
              <a:gd name="connsiteX20" fmla="*/ 4940476 w 4992864"/>
              <a:gd name="connsiteY20" fmla="*/ 942975 h 6858000"/>
              <a:gd name="connsiteX21" fmla="*/ 4921426 w 4992864"/>
              <a:gd name="connsiteY21" fmla="*/ 981075 h 6858000"/>
              <a:gd name="connsiteX22" fmla="*/ 4902376 w 4992864"/>
              <a:gd name="connsiteY22" fmla="*/ 1017587 h 6858000"/>
              <a:gd name="connsiteX23" fmla="*/ 4883326 w 4992864"/>
              <a:gd name="connsiteY23" fmla="*/ 1055687 h 6858000"/>
              <a:gd name="connsiteX24" fmla="*/ 4865864 w 4992864"/>
              <a:gd name="connsiteY24" fmla="*/ 1095375 h 6858000"/>
              <a:gd name="connsiteX25" fmla="*/ 4848401 w 4992864"/>
              <a:gd name="connsiteY25" fmla="*/ 1136650 h 6858000"/>
              <a:gd name="connsiteX26" fmla="*/ 4834114 w 4992864"/>
              <a:gd name="connsiteY26" fmla="*/ 1182687 h 6858000"/>
              <a:gd name="connsiteX27" fmla="*/ 4824589 w 4992864"/>
              <a:gd name="connsiteY27" fmla="*/ 1235075 h 6858000"/>
              <a:gd name="connsiteX28" fmla="*/ 4815064 w 4992864"/>
              <a:gd name="connsiteY28" fmla="*/ 1295400 h 6858000"/>
              <a:gd name="connsiteX29" fmla="*/ 4813476 w 4992864"/>
              <a:gd name="connsiteY29" fmla="*/ 1363662 h 6858000"/>
              <a:gd name="connsiteX30" fmla="*/ 4815064 w 4992864"/>
              <a:gd name="connsiteY30" fmla="*/ 1431925 h 6858000"/>
              <a:gd name="connsiteX31" fmla="*/ 4824589 w 4992864"/>
              <a:gd name="connsiteY31" fmla="*/ 1492250 h 6858000"/>
              <a:gd name="connsiteX32" fmla="*/ 4834114 w 4992864"/>
              <a:gd name="connsiteY32" fmla="*/ 1544637 h 6858000"/>
              <a:gd name="connsiteX33" fmla="*/ 4848401 w 4992864"/>
              <a:gd name="connsiteY33" fmla="*/ 1589087 h 6858000"/>
              <a:gd name="connsiteX34" fmla="*/ 4865864 w 4992864"/>
              <a:gd name="connsiteY34" fmla="*/ 1631950 h 6858000"/>
              <a:gd name="connsiteX35" fmla="*/ 4883326 w 4992864"/>
              <a:gd name="connsiteY35" fmla="*/ 1671637 h 6858000"/>
              <a:gd name="connsiteX36" fmla="*/ 4902376 w 4992864"/>
              <a:gd name="connsiteY36" fmla="*/ 1708150 h 6858000"/>
              <a:gd name="connsiteX37" fmla="*/ 4921426 w 4992864"/>
              <a:gd name="connsiteY37" fmla="*/ 1743075 h 6858000"/>
              <a:gd name="connsiteX38" fmla="*/ 4940476 w 4992864"/>
              <a:gd name="connsiteY38" fmla="*/ 1782762 h 6858000"/>
              <a:gd name="connsiteX39" fmla="*/ 4956351 w 4992864"/>
              <a:gd name="connsiteY39" fmla="*/ 1824037 h 6858000"/>
              <a:gd name="connsiteX40" fmla="*/ 4970639 w 4992864"/>
              <a:gd name="connsiteY40" fmla="*/ 1870075 h 6858000"/>
              <a:gd name="connsiteX41" fmla="*/ 4981751 w 4992864"/>
              <a:gd name="connsiteY41" fmla="*/ 1922462 h 6858000"/>
              <a:gd name="connsiteX42" fmla="*/ 4989689 w 4992864"/>
              <a:gd name="connsiteY42" fmla="*/ 1982787 h 6858000"/>
              <a:gd name="connsiteX43" fmla="*/ 4992864 w 4992864"/>
              <a:gd name="connsiteY43" fmla="*/ 2051050 h 6858000"/>
              <a:gd name="connsiteX44" fmla="*/ 4989689 w 4992864"/>
              <a:gd name="connsiteY44" fmla="*/ 2119312 h 6858000"/>
              <a:gd name="connsiteX45" fmla="*/ 4981751 w 4992864"/>
              <a:gd name="connsiteY45" fmla="*/ 2179637 h 6858000"/>
              <a:gd name="connsiteX46" fmla="*/ 4970639 w 4992864"/>
              <a:gd name="connsiteY46" fmla="*/ 2232025 h 6858000"/>
              <a:gd name="connsiteX47" fmla="*/ 4956351 w 4992864"/>
              <a:gd name="connsiteY47" fmla="*/ 2278062 h 6858000"/>
              <a:gd name="connsiteX48" fmla="*/ 4940476 w 4992864"/>
              <a:gd name="connsiteY48" fmla="*/ 2319337 h 6858000"/>
              <a:gd name="connsiteX49" fmla="*/ 4921426 w 4992864"/>
              <a:gd name="connsiteY49" fmla="*/ 2359025 h 6858000"/>
              <a:gd name="connsiteX50" fmla="*/ 4902376 w 4992864"/>
              <a:gd name="connsiteY50" fmla="*/ 2395537 h 6858000"/>
              <a:gd name="connsiteX51" fmla="*/ 4883326 w 4992864"/>
              <a:gd name="connsiteY51" fmla="*/ 2433637 h 6858000"/>
              <a:gd name="connsiteX52" fmla="*/ 4865864 w 4992864"/>
              <a:gd name="connsiteY52" fmla="*/ 2471737 h 6858000"/>
              <a:gd name="connsiteX53" fmla="*/ 4848401 w 4992864"/>
              <a:gd name="connsiteY53" fmla="*/ 2513012 h 6858000"/>
              <a:gd name="connsiteX54" fmla="*/ 4834114 w 4992864"/>
              <a:gd name="connsiteY54" fmla="*/ 2560637 h 6858000"/>
              <a:gd name="connsiteX55" fmla="*/ 4824589 w 4992864"/>
              <a:gd name="connsiteY55" fmla="*/ 2613025 h 6858000"/>
              <a:gd name="connsiteX56" fmla="*/ 4815064 w 4992864"/>
              <a:gd name="connsiteY56" fmla="*/ 2671762 h 6858000"/>
              <a:gd name="connsiteX57" fmla="*/ 4813476 w 4992864"/>
              <a:gd name="connsiteY57" fmla="*/ 2741612 h 6858000"/>
              <a:gd name="connsiteX58" fmla="*/ 4815064 w 4992864"/>
              <a:gd name="connsiteY58" fmla="*/ 2809875 h 6858000"/>
              <a:gd name="connsiteX59" fmla="*/ 4824589 w 4992864"/>
              <a:gd name="connsiteY59" fmla="*/ 2868612 h 6858000"/>
              <a:gd name="connsiteX60" fmla="*/ 4834114 w 4992864"/>
              <a:gd name="connsiteY60" fmla="*/ 2922587 h 6858000"/>
              <a:gd name="connsiteX61" fmla="*/ 4848401 w 4992864"/>
              <a:gd name="connsiteY61" fmla="*/ 2967037 h 6858000"/>
              <a:gd name="connsiteX62" fmla="*/ 4865864 w 4992864"/>
              <a:gd name="connsiteY62" fmla="*/ 3009900 h 6858000"/>
              <a:gd name="connsiteX63" fmla="*/ 4883326 w 4992864"/>
              <a:gd name="connsiteY63" fmla="*/ 3046412 h 6858000"/>
              <a:gd name="connsiteX64" fmla="*/ 4902376 w 4992864"/>
              <a:gd name="connsiteY64" fmla="*/ 3084512 h 6858000"/>
              <a:gd name="connsiteX65" fmla="*/ 4921426 w 4992864"/>
              <a:gd name="connsiteY65" fmla="*/ 3121025 h 6858000"/>
              <a:gd name="connsiteX66" fmla="*/ 4940476 w 4992864"/>
              <a:gd name="connsiteY66" fmla="*/ 3160712 h 6858000"/>
              <a:gd name="connsiteX67" fmla="*/ 4956351 w 4992864"/>
              <a:gd name="connsiteY67" fmla="*/ 3201987 h 6858000"/>
              <a:gd name="connsiteX68" fmla="*/ 4970639 w 4992864"/>
              <a:gd name="connsiteY68" fmla="*/ 3248025 h 6858000"/>
              <a:gd name="connsiteX69" fmla="*/ 4981751 w 4992864"/>
              <a:gd name="connsiteY69" fmla="*/ 3300412 h 6858000"/>
              <a:gd name="connsiteX70" fmla="*/ 4989689 w 4992864"/>
              <a:gd name="connsiteY70" fmla="*/ 3360737 h 6858000"/>
              <a:gd name="connsiteX71" fmla="*/ 4992864 w 4992864"/>
              <a:gd name="connsiteY71" fmla="*/ 3427412 h 6858000"/>
              <a:gd name="connsiteX72" fmla="*/ 4989689 w 4992864"/>
              <a:gd name="connsiteY72" fmla="*/ 3497262 h 6858000"/>
              <a:gd name="connsiteX73" fmla="*/ 4981751 w 4992864"/>
              <a:gd name="connsiteY73" fmla="*/ 3557587 h 6858000"/>
              <a:gd name="connsiteX74" fmla="*/ 4970639 w 4992864"/>
              <a:gd name="connsiteY74" fmla="*/ 3609975 h 6858000"/>
              <a:gd name="connsiteX75" fmla="*/ 4956351 w 4992864"/>
              <a:gd name="connsiteY75" fmla="*/ 3656012 h 6858000"/>
              <a:gd name="connsiteX76" fmla="*/ 4940476 w 4992864"/>
              <a:gd name="connsiteY76" fmla="*/ 3697287 h 6858000"/>
              <a:gd name="connsiteX77" fmla="*/ 4921426 w 4992864"/>
              <a:gd name="connsiteY77" fmla="*/ 3736975 h 6858000"/>
              <a:gd name="connsiteX78" fmla="*/ 4883326 w 4992864"/>
              <a:gd name="connsiteY78" fmla="*/ 3811587 h 6858000"/>
              <a:gd name="connsiteX79" fmla="*/ 4865864 w 4992864"/>
              <a:gd name="connsiteY79" fmla="*/ 3848100 h 6858000"/>
              <a:gd name="connsiteX80" fmla="*/ 4848401 w 4992864"/>
              <a:gd name="connsiteY80" fmla="*/ 3890962 h 6858000"/>
              <a:gd name="connsiteX81" fmla="*/ 4834114 w 4992864"/>
              <a:gd name="connsiteY81" fmla="*/ 3935412 h 6858000"/>
              <a:gd name="connsiteX82" fmla="*/ 4824589 w 4992864"/>
              <a:gd name="connsiteY82" fmla="*/ 3987800 h 6858000"/>
              <a:gd name="connsiteX83" fmla="*/ 4815064 w 4992864"/>
              <a:gd name="connsiteY83" fmla="*/ 4048125 h 6858000"/>
              <a:gd name="connsiteX84" fmla="*/ 4813476 w 4992864"/>
              <a:gd name="connsiteY84" fmla="*/ 4116387 h 6858000"/>
              <a:gd name="connsiteX85" fmla="*/ 4815064 w 4992864"/>
              <a:gd name="connsiteY85" fmla="*/ 4186237 h 6858000"/>
              <a:gd name="connsiteX86" fmla="*/ 4824589 w 4992864"/>
              <a:gd name="connsiteY86" fmla="*/ 4244975 h 6858000"/>
              <a:gd name="connsiteX87" fmla="*/ 4834114 w 4992864"/>
              <a:gd name="connsiteY87" fmla="*/ 4297362 h 6858000"/>
              <a:gd name="connsiteX88" fmla="*/ 4848401 w 4992864"/>
              <a:gd name="connsiteY88" fmla="*/ 4343400 h 6858000"/>
              <a:gd name="connsiteX89" fmla="*/ 4865864 w 4992864"/>
              <a:gd name="connsiteY89" fmla="*/ 4386262 h 6858000"/>
              <a:gd name="connsiteX90" fmla="*/ 4883326 w 4992864"/>
              <a:gd name="connsiteY90" fmla="*/ 4424362 h 6858000"/>
              <a:gd name="connsiteX91" fmla="*/ 4921426 w 4992864"/>
              <a:gd name="connsiteY91" fmla="*/ 4498975 h 6858000"/>
              <a:gd name="connsiteX92" fmla="*/ 4940476 w 4992864"/>
              <a:gd name="connsiteY92" fmla="*/ 4537075 h 6858000"/>
              <a:gd name="connsiteX93" fmla="*/ 4956351 w 4992864"/>
              <a:gd name="connsiteY93" fmla="*/ 4579937 h 6858000"/>
              <a:gd name="connsiteX94" fmla="*/ 4970639 w 4992864"/>
              <a:gd name="connsiteY94" fmla="*/ 4625975 h 6858000"/>
              <a:gd name="connsiteX95" fmla="*/ 4981751 w 4992864"/>
              <a:gd name="connsiteY95" fmla="*/ 4678362 h 6858000"/>
              <a:gd name="connsiteX96" fmla="*/ 4989689 w 4992864"/>
              <a:gd name="connsiteY96" fmla="*/ 4738687 h 6858000"/>
              <a:gd name="connsiteX97" fmla="*/ 4992864 w 4992864"/>
              <a:gd name="connsiteY97" fmla="*/ 4806950 h 6858000"/>
              <a:gd name="connsiteX98" fmla="*/ 4989689 w 4992864"/>
              <a:gd name="connsiteY98" fmla="*/ 4875212 h 6858000"/>
              <a:gd name="connsiteX99" fmla="*/ 4981751 w 4992864"/>
              <a:gd name="connsiteY99" fmla="*/ 4935537 h 6858000"/>
              <a:gd name="connsiteX100" fmla="*/ 4970639 w 4992864"/>
              <a:gd name="connsiteY100" fmla="*/ 4987925 h 6858000"/>
              <a:gd name="connsiteX101" fmla="*/ 4956351 w 4992864"/>
              <a:gd name="connsiteY101" fmla="*/ 5033962 h 6858000"/>
              <a:gd name="connsiteX102" fmla="*/ 4940476 w 4992864"/>
              <a:gd name="connsiteY102" fmla="*/ 5075237 h 6858000"/>
              <a:gd name="connsiteX103" fmla="*/ 4921426 w 4992864"/>
              <a:gd name="connsiteY103" fmla="*/ 5114925 h 6858000"/>
              <a:gd name="connsiteX104" fmla="*/ 4902376 w 4992864"/>
              <a:gd name="connsiteY104" fmla="*/ 5149850 h 6858000"/>
              <a:gd name="connsiteX105" fmla="*/ 4883326 w 4992864"/>
              <a:gd name="connsiteY105" fmla="*/ 5186362 h 6858000"/>
              <a:gd name="connsiteX106" fmla="*/ 4865864 w 4992864"/>
              <a:gd name="connsiteY106" fmla="*/ 5226050 h 6858000"/>
              <a:gd name="connsiteX107" fmla="*/ 4848401 w 4992864"/>
              <a:gd name="connsiteY107" fmla="*/ 5268912 h 6858000"/>
              <a:gd name="connsiteX108" fmla="*/ 4834114 w 4992864"/>
              <a:gd name="connsiteY108" fmla="*/ 5313362 h 6858000"/>
              <a:gd name="connsiteX109" fmla="*/ 4824589 w 4992864"/>
              <a:gd name="connsiteY109" fmla="*/ 5365750 h 6858000"/>
              <a:gd name="connsiteX110" fmla="*/ 4815064 w 4992864"/>
              <a:gd name="connsiteY110" fmla="*/ 5426075 h 6858000"/>
              <a:gd name="connsiteX111" fmla="*/ 4813476 w 4992864"/>
              <a:gd name="connsiteY111" fmla="*/ 5494337 h 6858000"/>
              <a:gd name="connsiteX112" fmla="*/ 4815064 w 4992864"/>
              <a:gd name="connsiteY112" fmla="*/ 5562600 h 6858000"/>
              <a:gd name="connsiteX113" fmla="*/ 4824589 w 4992864"/>
              <a:gd name="connsiteY113" fmla="*/ 5622925 h 6858000"/>
              <a:gd name="connsiteX114" fmla="*/ 4834114 w 4992864"/>
              <a:gd name="connsiteY114" fmla="*/ 5675312 h 6858000"/>
              <a:gd name="connsiteX115" fmla="*/ 4848401 w 4992864"/>
              <a:gd name="connsiteY115" fmla="*/ 5721350 h 6858000"/>
              <a:gd name="connsiteX116" fmla="*/ 4865864 w 4992864"/>
              <a:gd name="connsiteY116" fmla="*/ 5762625 h 6858000"/>
              <a:gd name="connsiteX117" fmla="*/ 4883326 w 4992864"/>
              <a:gd name="connsiteY117" fmla="*/ 5802312 h 6858000"/>
              <a:gd name="connsiteX118" fmla="*/ 4902376 w 4992864"/>
              <a:gd name="connsiteY118" fmla="*/ 5840412 h 6858000"/>
              <a:gd name="connsiteX119" fmla="*/ 4921426 w 4992864"/>
              <a:gd name="connsiteY119" fmla="*/ 5876925 h 6858000"/>
              <a:gd name="connsiteX120" fmla="*/ 4940476 w 4992864"/>
              <a:gd name="connsiteY120" fmla="*/ 5915025 h 6858000"/>
              <a:gd name="connsiteX121" fmla="*/ 4956351 w 4992864"/>
              <a:gd name="connsiteY121" fmla="*/ 5956300 h 6858000"/>
              <a:gd name="connsiteX122" fmla="*/ 4970639 w 4992864"/>
              <a:gd name="connsiteY122" fmla="*/ 6003925 h 6858000"/>
              <a:gd name="connsiteX123" fmla="*/ 4981751 w 4992864"/>
              <a:gd name="connsiteY123" fmla="*/ 6056312 h 6858000"/>
              <a:gd name="connsiteX124" fmla="*/ 4989689 w 4992864"/>
              <a:gd name="connsiteY124" fmla="*/ 6113462 h 6858000"/>
              <a:gd name="connsiteX125" fmla="*/ 4992864 w 4992864"/>
              <a:gd name="connsiteY125" fmla="*/ 6183312 h 6858000"/>
              <a:gd name="connsiteX126" fmla="*/ 4989689 w 4992864"/>
              <a:gd name="connsiteY126" fmla="*/ 6251575 h 6858000"/>
              <a:gd name="connsiteX127" fmla="*/ 4981751 w 4992864"/>
              <a:gd name="connsiteY127" fmla="*/ 6311900 h 6858000"/>
              <a:gd name="connsiteX128" fmla="*/ 4970639 w 4992864"/>
              <a:gd name="connsiteY128" fmla="*/ 6361112 h 6858000"/>
              <a:gd name="connsiteX129" fmla="*/ 4956351 w 4992864"/>
              <a:gd name="connsiteY129" fmla="*/ 6407150 h 6858000"/>
              <a:gd name="connsiteX130" fmla="*/ 4940476 w 4992864"/>
              <a:gd name="connsiteY130" fmla="*/ 6448425 h 6858000"/>
              <a:gd name="connsiteX131" fmla="*/ 4923014 w 4992864"/>
              <a:gd name="connsiteY131" fmla="*/ 6488112 h 6858000"/>
              <a:gd name="connsiteX132" fmla="*/ 4905551 w 4992864"/>
              <a:gd name="connsiteY132" fmla="*/ 6523037 h 6858000"/>
              <a:gd name="connsiteX133" fmla="*/ 4886501 w 4992864"/>
              <a:gd name="connsiteY133" fmla="*/ 6561137 h 6858000"/>
              <a:gd name="connsiteX134" fmla="*/ 4867451 w 4992864"/>
              <a:gd name="connsiteY134" fmla="*/ 6597650 h 6858000"/>
              <a:gd name="connsiteX135" fmla="*/ 4851576 w 4992864"/>
              <a:gd name="connsiteY135" fmla="*/ 6640512 h 6858000"/>
              <a:gd name="connsiteX136" fmla="*/ 4835701 w 4992864"/>
              <a:gd name="connsiteY136" fmla="*/ 6683375 h 6858000"/>
              <a:gd name="connsiteX137" fmla="*/ 4826176 w 4992864"/>
              <a:gd name="connsiteY137" fmla="*/ 6735762 h 6858000"/>
              <a:gd name="connsiteX138" fmla="*/ 4818239 w 4992864"/>
              <a:gd name="connsiteY138" fmla="*/ 6791325 h 6858000"/>
              <a:gd name="connsiteX139" fmla="*/ 4813476 w 4992864"/>
              <a:gd name="connsiteY139" fmla="*/ 6858000 h 6858000"/>
              <a:gd name="connsiteX140" fmla="*/ 0 w 499286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992864" h="6858000">
                <a:moveTo>
                  <a:pt x="0" y="0"/>
                </a:moveTo>
                <a:lnTo>
                  <a:pt x="4813476" y="0"/>
                </a:lnTo>
                <a:lnTo>
                  <a:pt x="4818239" y="66675"/>
                </a:lnTo>
                <a:lnTo>
                  <a:pt x="4826176" y="122237"/>
                </a:lnTo>
                <a:lnTo>
                  <a:pt x="4835701" y="174625"/>
                </a:lnTo>
                <a:lnTo>
                  <a:pt x="4851576" y="217487"/>
                </a:lnTo>
                <a:lnTo>
                  <a:pt x="4867451" y="260350"/>
                </a:lnTo>
                <a:lnTo>
                  <a:pt x="4886501" y="296862"/>
                </a:lnTo>
                <a:lnTo>
                  <a:pt x="4905551" y="334962"/>
                </a:lnTo>
                <a:lnTo>
                  <a:pt x="4923014" y="369887"/>
                </a:lnTo>
                <a:lnTo>
                  <a:pt x="4940476" y="409575"/>
                </a:lnTo>
                <a:lnTo>
                  <a:pt x="4956351" y="450850"/>
                </a:lnTo>
                <a:lnTo>
                  <a:pt x="4970639" y="496887"/>
                </a:lnTo>
                <a:lnTo>
                  <a:pt x="4981751" y="546100"/>
                </a:lnTo>
                <a:lnTo>
                  <a:pt x="4989689" y="606425"/>
                </a:lnTo>
                <a:lnTo>
                  <a:pt x="4992864" y="673100"/>
                </a:lnTo>
                <a:lnTo>
                  <a:pt x="4989689" y="744537"/>
                </a:lnTo>
                <a:lnTo>
                  <a:pt x="4981751" y="801687"/>
                </a:lnTo>
                <a:lnTo>
                  <a:pt x="4970639" y="854075"/>
                </a:lnTo>
                <a:lnTo>
                  <a:pt x="4956351" y="901700"/>
                </a:lnTo>
                <a:lnTo>
                  <a:pt x="4940476" y="942975"/>
                </a:lnTo>
                <a:lnTo>
                  <a:pt x="4921426" y="981075"/>
                </a:lnTo>
                <a:lnTo>
                  <a:pt x="4902376" y="1017587"/>
                </a:lnTo>
                <a:lnTo>
                  <a:pt x="4883326" y="1055687"/>
                </a:lnTo>
                <a:lnTo>
                  <a:pt x="4865864" y="1095375"/>
                </a:lnTo>
                <a:lnTo>
                  <a:pt x="4848401" y="1136650"/>
                </a:lnTo>
                <a:lnTo>
                  <a:pt x="4834114" y="1182687"/>
                </a:lnTo>
                <a:lnTo>
                  <a:pt x="4824589" y="1235075"/>
                </a:lnTo>
                <a:lnTo>
                  <a:pt x="4815064" y="1295400"/>
                </a:lnTo>
                <a:lnTo>
                  <a:pt x="4813476" y="1363662"/>
                </a:lnTo>
                <a:lnTo>
                  <a:pt x="4815064" y="1431925"/>
                </a:lnTo>
                <a:lnTo>
                  <a:pt x="4824589" y="1492250"/>
                </a:lnTo>
                <a:lnTo>
                  <a:pt x="4834114" y="1544637"/>
                </a:lnTo>
                <a:lnTo>
                  <a:pt x="4848401" y="1589087"/>
                </a:lnTo>
                <a:lnTo>
                  <a:pt x="4865864" y="1631950"/>
                </a:lnTo>
                <a:lnTo>
                  <a:pt x="4883326" y="1671637"/>
                </a:lnTo>
                <a:lnTo>
                  <a:pt x="4902376" y="1708150"/>
                </a:lnTo>
                <a:lnTo>
                  <a:pt x="4921426" y="1743075"/>
                </a:lnTo>
                <a:lnTo>
                  <a:pt x="4940476" y="1782762"/>
                </a:lnTo>
                <a:lnTo>
                  <a:pt x="4956351" y="1824037"/>
                </a:lnTo>
                <a:lnTo>
                  <a:pt x="4970639" y="1870075"/>
                </a:lnTo>
                <a:lnTo>
                  <a:pt x="4981751" y="1922462"/>
                </a:lnTo>
                <a:lnTo>
                  <a:pt x="4989689" y="1982787"/>
                </a:lnTo>
                <a:lnTo>
                  <a:pt x="4992864" y="2051050"/>
                </a:lnTo>
                <a:lnTo>
                  <a:pt x="4989689" y="2119312"/>
                </a:lnTo>
                <a:lnTo>
                  <a:pt x="4981751" y="2179637"/>
                </a:lnTo>
                <a:lnTo>
                  <a:pt x="4970639" y="2232025"/>
                </a:lnTo>
                <a:lnTo>
                  <a:pt x="4956351" y="2278062"/>
                </a:lnTo>
                <a:lnTo>
                  <a:pt x="4940476" y="2319337"/>
                </a:lnTo>
                <a:lnTo>
                  <a:pt x="4921426" y="2359025"/>
                </a:lnTo>
                <a:lnTo>
                  <a:pt x="4902376" y="2395537"/>
                </a:lnTo>
                <a:lnTo>
                  <a:pt x="4883326" y="2433637"/>
                </a:lnTo>
                <a:lnTo>
                  <a:pt x="4865864" y="2471737"/>
                </a:lnTo>
                <a:lnTo>
                  <a:pt x="4848401" y="2513012"/>
                </a:lnTo>
                <a:lnTo>
                  <a:pt x="4834114" y="2560637"/>
                </a:lnTo>
                <a:lnTo>
                  <a:pt x="4824589" y="2613025"/>
                </a:lnTo>
                <a:lnTo>
                  <a:pt x="4815064" y="2671762"/>
                </a:lnTo>
                <a:lnTo>
                  <a:pt x="4813476" y="2741612"/>
                </a:lnTo>
                <a:lnTo>
                  <a:pt x="4815064" y="2809875"/>
                </a:lnTo>
                <a:lnTo>
                  <a:pt x="4824589" y="2868612"/>
                </a:lnTo>
                <a:lnTo>
                  <a:pt x="4834114" y="2922587"/>
                </a:lnTo>
                <a:lnTo>
                  <a:pt x="4848401" y="2967037"/>
                </a:lnTo>
                <a:lnTo>
                  <a:pt x="4865864" y="3009900"/>
                </a:lnTo>
                <a:lnTo>
                  <a:pt x="4883326" y="3046412"/>
                </a:lnTo>
                <a:lnTo>
                  <a:pt x="4902376" y="3084512"/>
                </a:lnTo>
                <a:lnTo>
                  <a:pt x="4921426" y="3121025"/>
                </a:lnTo>
                <a:lnTo>
                  <a:pt x="4940476" y="3160712"/>
                </a:lnTo>
                <a:lnTo>
                  <a:pt x="4956351" y="3201987"/>
                </a:lnTo>
                <a:lnTo>
                  <a:pt x="4970639" y="3248025"/>
                </a:lnTo>
                <a:lnTo>
                  <a:pt x="4981751" y="3300412"/>
                </a:lnTo>
                <a:lnTo>
                  <a:pt x="4989689" y="3360737"/>
                </a:lnTo>
                <a:lnTo>
                  <a:pt x="4992864" y="3427412"/>
                </a:lnTo>
                <a:lnTo>
                  <a:pt x="4989689" y="3497262"/>
                </a:lnTo>
                <a:lnTo>
                  <a:pt x="4981751" y="3557587"/>
                </a:lnTo>
                <a:lnTo>
                  <a:pt x="4970639" y="3609975"/>
                </a:lnTo>
                <a:lnTo>
                  <a:pt x="4956351" y="3656012"/>
                </a:lnTo>
                <a:lnTo>
                  <a:pt x="4940476" y="3697287"/>
                </a:lnTo>
                <a:lnTo>
                  <a:pt x="4921426" y="3736975"/>
                </a:lnTo>
                <a:lnTo>
                  <a:pt x="4883326" y="3811587"/>
                </a:lnTo>
                <a:lnTo>
                  <a:pt x="4865864" y="3848100"/>
                </a:lnTo>
                <a:lnTo>
                  <a:pt x="4848401" y="3890962"/>
                </a:lnTo>
                <a:lnTo>
                  <a:pt x="4834114" y="3935412"/>
                </a:lnTo>
                <a:lnTo>
                  <a:pt x="4824589" y="3987800"/>
                </a:lnTo>
                <a:lnTo>
                  <a:pt x="4815064" y="4048125"/>
                </a:lnTo>
                <a:lnTo>
                  <a:pt x="4813476" y="4116387"/>
                </a:lnTo>
                <a:lnTo>
                  <a:pt x="4815064" y="4186237"/>
                </a:lnTo>
                <a:lnTo>
                  <a:pt x="4824589" y="4244975"/>
                </a:lnTo>
                <a:lnTo>
                  <a:pt x="4834114" y="4297362"/>
                </a:lnTo>
                <a:lnTo>
                  <a:pt x="4848401" y="4343400"/>
                </a:lnTo>
                <a:lnTo>
                  <a:pt x="4865864" y="4386262"/>
                </a:lnTo>
                <a:lnTo>
                  <a:pt x="4883326" y="4424362"/>
                </a:lnTo>
                <a:lnTo>
                  <a:pt x="4921426" y="4498975"/>
                </a:lnTo>
                <a:lnTo>
                  <a:pt x="4940476" y="4537075"/>
                </a:lnTo>
                <a:lnTo>
                  <a:pt x="4956351" y="4579937"/>
                </a:lnTo>
                <a:lnTo>
                  <a:pt x="4970639" y="4625975"/>
                </a:lnTo>
                <a:lnTo>
                  <a:pt x="4981751" y="4678362"/>
                </a:lnTo>
                <a:lnTo>
                  <a:pt x="4989689" y="4738687"/>
                </a:lnTo>
                <a:lnTo>
                  <a:pt x="4992864" y="4806950"/>
                </a:lnTo>
                <a:lnTo>
                  <a:pt x="4989689" y="4875212"/>
                </a:lnTo>
                <a:lnTo>
                  <a:pt x="4981751" y="4935537"/>
                </a:lnTo>
                <a:lnTo>
                  <a:pt x="4970639" y="4987925"/>
                </a:lnTo>
                <a:lnTo>
                  <a:pt x="4956351" y="5033962"/>
                </a:lnTo>
                <a:lnTo>
                  <a:pt x="4940476" y="5075237"/>
                </a:lnTo>
                <a:lnTo>
                  <a:pt x="4921426" y="5114925"/>
                </a:lnTo>
                <a:lnTo>
                  <a:pt x="4902376" y="5149850"/>
                </a:lnTo>
                <a:lnTo>
                  <a:pt x="4883326" y="5186362"/>
                </a:lnTo>
                <a:lnTo>
                  <a:pt x="4865864" y="5226050"/>
                </a:lnTo>
                <a:lnTo>
                  <a:pt x="4848401" y="5268912"/>
                </a:lnTo>
                <a:lnTo>
                  <a:pt x="4834114" y="5313362"/>
                </a:lnTo>
                <a:lnTo>
                  <a:pt x="4824589" y="5365750"/>
                </a:lnTo>
                <a:lnTo>
                  <a:pt x="4815064" y="5426075"/>
                </a:lnTo>
                <a:lnTo>
                  <a:pt x="4813476" y="5494337"/>
                </a:lnTo>
                <a:lnTo>
                  <a:pt x="4815064" y="5562600"/>
                </a:lnTo>
                <a:lnTo>
                  <a:pt x="4824589" y="5622925"/>
                </a:lnTo>
                <a:lnTo>
                  <a:pt x="4834114" y="5675312"/>
                </a:lnTo>
                <a:lnTo>
                  <a:pt x="4848401" y="5721350"/>
                </a:lnTo>
                <a:lnTo>
                  <a:pt x="4865864" y="5762625"/>
                </a:lnTo>
                <a:lnTo>
                  <a:pt x="4883326" y="5802312"/>
                </a:lnTo>
                <a:lnTo>
                  <a:pt x="4902376" y="5840412"/>
                </a:lnTo>
                <a:lnTo>
                  <a:pt x="4921426" y="5876925"/>
                </a:lnTo>
                <a:lnTo>
                  <a:pt x="4940476" y="5915025"/>
                </a:lnTo>
                <a:lnTo>
                  <a:pt x="4956351" y="5956300"/>
                </a:lnTo>
                <a:lnTo>
                  <a:pt x="4970639" y="6003925"/>
                </a:lnTo>
                <a:lnTo>
                  <a:pt x="4981751" y="6056312"/>
                </a:lnTo>
                <a:lnTo>
                  <a:pt x="4989689" y="6113462"/>
                </a:lnTo>
                <a:lnTo>
                  <a:pt x="4992864" y="6183312"/>
                </a:lnTo>
                <a:lnTo>
                  <a:pt x="4989689" y="6251575"/>
                </a:lnTo>
                <a:lnTo>
                  <a:pt x="4981751" y="6311900"/>
                </a:lnTo>
                <a:lnTo>
                  <a:pt x="4970639" y="6361112"/>
                </a:lnTo>
                <a:lnTo>
                  <a:pt x="4956351" y="6407150"/>
                </a:lnTo>
                <a:lnTo>
                  <a:pt x="4940476" y="6448425"/>
                </a:lnTo>
                <a:lnTo>
                  <a:pt x="4923014" y="6488112"/>
                </a:lnTo>
                <a:lnTo>
                  <a:pt x="4905551" y="6523037"/>
                </a:lnTo>
                <a:lnTo>
                  <a:pt x="4886501" y="6561137"/>
                </a:lnTo>
                <a:lnTo>
                  <a:pt x="4867451" y="6597650"/>
                </a:lnTo>
                <a:lnTo>
                  <a:pt x="4851576" y="6640512"/>
                </a:lnTo>
                <a:lnTo>
                  <a:pt x="4835701" y="6683375"/>
                </a:lnTo>
                <a:lnTo>
                  <a:pt x="4826176" y="6735762"/>
                </a:lnTo>
                <a:lnTo>
                  <a:pt x="4818239" y="6791325"/>
                </a:lnTo>
                <a:lnTo>
                  <a:pt x="48134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9D9B2-E4E3-4127-86F6-9B143017E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54" y="643464"/>
            <a:ext cx="3437290" cy="43748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700" spc="800">
                <a:solidFill>
                  <a:srgbClr val="2A1A00"/>
                </a:solidFill>
              </a:rPr>
              <a:t>Beth yn y pamffled sy’n eich denu chi?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8BD98848-BCBB-4B0D-9300-AA7FEDE152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0297" y="915180"/>
            <a:ext cx="6220332" cy="5031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991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776248" y="105103"/>
            <a:ext cx="9059917" cy="977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err="1">
                <a:solidFill>
                  <a:schemeClr val="tx1"/>
                </a:solidFill>
              </a:rPr>
              <a:t>Ydw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i’n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deall</a:t>
            </a:r>
            <a:r>
              <a:rPr lang="en-GB" sz="4000" dirty="0">
                <a:solidFill>
                  <a:schemeClr val="tx1"/>
                </a:solidFill>
              </a:rPr>
              <a:t> y </a:t>
            </a:r>
            <a:r>
              <a:rPr lang="en-GB" sz="4000" dirty="0" err="1">
                <a:solidFill>
                  <a:schemeClr val="tx1"/>
                </a:solidFill>
              </a:rPr>
              <a:t>termau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dirty="0" err="1">
                <a:solidFill>
                  <a:schemeClr val="tx1"/>
                </a:solidFill>
              </a:rPr>
              <a:t>yma</a:t>
            </a:r>
            <a:r>
              <a:rPr lang="en-GB" sz="40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64311" y="985421"/>
            <a:ext cx="9561249" cy="5927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3200" dirty="0" err="1"/>
              <a:t>Cyffelybiaeth</a:t>
            </a:r>
            <a:endParaRPr lang="en-GB" sz="32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3200" dirty="0" err="1"/>
              <a:t>Ansoddair</a:t>
            </a:r>
            <a:endParaRPr lang="en-GB" sz="32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3200" dirty="0" err="1"/>
              <a:t>Berfenw</a:t>
            </a:r>
            <a:endParaRPr lang="en-GB" sz="32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3200" dirty="0" err="1"/>
              <a:t>Berf</a:t>
            </a:r>
            <a:endParaRPr lang="en-GB" sz="32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3200" dirty="0" err="1"/>
              <a:t>Berf</a:t>
            </a:r>
            <a:r>
              <a:rPr lang="en-GB" sz="3200" dirty="0"/>
              <a:t> </a:t>
            </a:r>
            <a:r>
              <a:rPr lang="en-GB" sz="3200" dirty="0" err="1"/>
              <a:t>gorchmynnol</a:t>
            </a:r>
            <a:endParaRPr lang="en-GB" sz="32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3200" dirty="0" err="1"/>
              <a:t>Ebychnod</a:t>
            </a:r>
            <a:endParaRPr lang="en-GB" sz="32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3200" dirty="0" err="1"/>
              <a:t>Cwestiwn</a:t>
            </a:r>
            <a:endParaRPr lang="en-GB" sz="32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3200" dirty="0" err="1"/>
              <a:t>Dyfyniad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68830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27310AD-1ABB-4A82-BD86-F8AEAA950E7A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2" t="20643" r="7704" b="13098"/>
          <a:stretch/>
        </p:blipFill>
        <p:spPr bwMode="auto">
          <a:xfrm>
            <a:off x="2995448" y="47296"/>
            <a:ext cx="5717627" cy="681070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08541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BFD749-EECC-4A31-ADF8-C0EA5003CA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7090" y="1"/>
            <a:ext cx="626131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423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B44A5B3-10C3-4BA6-99E6-E330070F889F}"/>
              </a:ext>
            </a:extLst>
          </p:cNvPr>
          <p:cNvGraphicFramePr>
            <a:graphicFrameLocks noGrp="1"/>
          </p:cNvGraphicFramePr>
          <p:nvPr/>
        </p:nvGraphicFramePr>
        <p:xfrm>
          <a:off x="248575" y="266329"/>
          <a:ext cx="11159232" cy="6151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90766">
                  <a:extLst>
                    <a:ext uri="{9D8B030D-6E8A-4147-A177-3AD203B41FA5}">
                      <a16:colId xmlns:a16="http://schemas.microsoft.com/office/drawing/2014/main" val="2854308102"/>
                    </a:ext>
                  </a:extLst>
                </a:gridCol>
                <a:gridCol w="3684233">
                  <a:extLst>
                    <a:ext uri="{9D8B030D-6E8A-4147-A177-3AD203B41FA5}">
                      <a16:colId xmlns:a16="http://schemas.microsoft.com/office/drawing/2014/main" val="1895447942"/>
                    </a:ext>
                  </a:extLst>
                </a:gridCol>
                <a:gridCol w="3684233">
                  <a:extLst>
                    <a:ext uri="{9D8B030D-6E8A-4147-A177-3AD203B41FA5}">
                      <a16:colId xmlns:a16="http://schemas.microsoft.com/office/drawing/2014/main" val="281818775"/>
                    </a:ext>
                  </a:extLst>
                </a:gridCol>
              </a:tblGrid>
              <a:tr h="603683">
                <a:tc>
                  <a:txBody>
                    <a:bodyPr/>
                    <a:lstStyle/>
                    <a:p>
                      <a:r>
                        <a:rPr lang="en-GB" sz="3600" dirty="0">
                          <a:solidFill>
                            <a:schemeClr val="tx1"/>
                          </a:solidFill>
                        </a:rPr>
                        <a:t>TECHNEG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solidFill>
                            <a:schemeClr val="tx1"/>
                          </a:solidFill>
                        </a:rPr>
                        <a:t>DYFYNIAD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solidFill>
                            <a:schemeClr val="tx1"/>
                          </a:solidFill>
                        </a:rPr>
                        <a:t>EFFAITH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1548746"/>
                  </a:ext>
                </a:extLst>
              </a:tr>
              <a:tr h="2040977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4115525"/>
                  </a:ext>
                </a:extLst>
              </a:tr>
              <a:tr h="173499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914806"/>
                  </a:ext>
                </a:extLst>
              </a:tr>
              <a:tr h="173499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01433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609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 y </a:t>
            </a:r>
            <a:r>
              <a:rPr lang="en-GB" dirty="0" err="1"/>
              <a:t>wers</a:t>
            </a:r>
            <a:endParaRPr lang="en-GB" dirty="0"/>
          </a:p>
        </p:txBody>
      </p:sp>
      <p:sp>
        <p:nvSpPr>
          <p:cNvPr id="3" name="Cloud Callout 2"/>
          <p:cNvSpPr/>
          <p:nvPr/>
        </p:nvSpPr>
        <p:spPr>
          <a:xfrm>
            <a:off x="1408386" y="767255"/>
            <a:ext cx="10415752" cy="5507421"/>
          </a:xfrm>
          <a:prstGeom prst="cloudCallout">
            <a:avLst>
              <a:gd name="adj1" fmla="val -48714"/>
              <a:gd name="adj2" fmla="val 531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en-GB" sz="3600" dirty="0">
                <a:solidFill>
                  <a:schemeClr val="tx1"/>
                </a:solidFill>
              </a:rPr>
              <a:t>Beth </a:t>
            </a:r>
            <a:r>
              <a:rPr lang="en-GB" sz="3600" dirty="0" err="1">
                <a:solidFill>
                  <a:schemeClr val="tx1"/>
                </a:solidFill>
              </a:rPr>
              <a:t>ydw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i’n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cofio</a:t>
            </a:r>
            <a:r>
              <a:rPr lang="en-GB" sz="3600" dirty="0">
                <a:solidFill>
                  <a:schemeClr val="tx1"/>
                </a:solidFill>
              </a:rPr>
              <a:t> am Eileen Beasley?</a:t>
            </a:r>
          </a:p>
          <a:p>
            <a:pPr marL="342900" indent="-342900">
              <a:buAutoNum type="arabicPeriod"/>
            </a:pPr>
            <a:r>
              <a:rPr lang="en-GB" sz="3600" dirty="0" err="1">
                <a:solidFill>
                  <a:schemeClr val="tx1"/>
                </a:solidFill>
              </a:rPr>
              <a:t>Ydw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i’n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deall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rhai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technegau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arddull</a:t>
            </a:r>
            <a:r>
              <a:rPr lang="en-GB" sz="3600" dirty="0">
                <a:solidFill>
                  <a:schemeClr val="tx1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en-GB" sz="3600" dirty="0" err="1">
                <a:solidFill>
                  <a:schemeClr val="tx1"/>
                </a:solidFill>
              </a:rPr>
              <a:t>Ydw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i’n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gallu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dweud</a:t>
            </a:r>
            <a:r>
              <a:rPr lang="en-GB" sz="3600" dirty="0">
                <a:solidFill>
                  <a:schemeClr val="tx1"/>
                </a:solidFill>
              </a:rPr>
              <a:t> pam bod y darn </a:t>
            </a:r>
            <a:r>
              <a:rPr lang="en-GB" sz="3600" dirty="0" err="1">
                <a:solidFill>
                  <a:schemeClr val="tx1"/>
                </a:solidFill>
              </a:rPr>
              <a:t>darllen</a:t>
            </a:r>
            <a:r>
              <a:rPr lang="en-GB" sz="3600" dirty="0">
                <a:solidFill>
                  <a:schemeClr val="tx1"/>
                </a:solidFill>
              </a:rPr>
              <a:t> am Eileen Beasley </a:t>
            </a:r>
            <a:r>
              <a:rPr lang="en-GB" sz="3600" dirty="0" err="1">
                <a:solidFill>
                  <a:schemeClr val="tx1"/>
                </a:solidFill>
              </a:rPr>
              <a:t>yn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dda</a:t>
            </a:r>
            <a:r>
              <a:rPr lang="en-GB" sz="3600" dirty="0">
                <a:solidFill>
                  <a:schemeClr val="tx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84442551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26</TotalTime>
  <Words>229</Words>
  <Application>Microsoft Office PowerPoint</Application>
  <PresentationFormat>Widescreen</PresentationFormat>
  <Paragraphs>48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Gill Sans MT</vt:lpstr>
      <vt:lpstr>Impact</vt:lpstr>
      <vt:lpstr>Badge</vt:lpstr>
      <vt:lpstr>PowerPoint Presentation</vt:lpstr>
      <vt:lpstr>PowerPoint Presentation</vt:lpstr>
      <vt:lpstr>PowerPoint Presentation</vt:lpstr>
      <vt:lpstr>Nod y wers</vt:lpstr>
      <vt:lpstr>Eileen Beasley</vt:lpstr>
      <vt:lpstr>Eileen beasley</vt:lpstr>
      <vt:lpstr>Beth yn y pamffled sy’n eich denu chi?</vt:lpstr>
      <vt:lpstr>PowerPoint Presentation</vt:lpstr>
      <vt:lpstr>PowerPoint Presentation</vt:lpstr>
      <vt:lpstr>PowerPoint Presentation</vt:lpstr>
      <vt:lpstr>PowerPoint Presentation</vt:lpstr>
      <vt:lpstr>Nod y 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Nerys Williams</dc:creator>
  <cp:lastModifiedBy>Nerys Williams</cp:lastModifiedBy>
  <cp:revision>3</cp:revision>
  <dcterms:created xsi:type="dcterms:W3CDTF">2020-02-24T19:02:23Z</dcterms:created>
  <dcterms:modified xsi:type="dcterms:W3CDTF">2020-02-24T20:41:09Z</dcterms:modified>
</cp:coreProperties>
</file>